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20" r:id="rId4"/>
    <p:sldId id="324" r:id="rId5"/>
    <p:sldId id="261" r:id="rId6"/>
    <p:sldId id="322" r:id="rId7"/>
    <p:sldId id="264" r:id="rId8"/>
    <p:sldId id="321" r:id="rId9"/>
    <p:sldId id="310" r:id="rId10"/>
    <p:sldId id="319" r:id="rId11"/>
    <p:sldId id="267" r:id="rId12"/>
    <p:sldId id="268" r:id="rId13"/>
    <p:sldId id="270" r:id="rId14"/>
    <p:sldId id="271" r:id="rId15"/>
    <p:sldId id="316" r:id="rId16"/>
    <p:sldId id="311" r:id="rId17"/>
    <p:sldId id="323" r:id="rId18"/>
    <p:sldId id="274" r:id="rId19"/>
    <p:sldId id="277" r:id="rId20"/>
    <p:sldId id="278" r:id="rId21"/>
    <p:sldId id="312" r:id="rId22"/>
    <p:sldId id="281" r:id="rId23"/>
    <p:sldId id="284" r:id="rId24"/>
    <p:sldId id="285" r:id="rId25"/>
    <p:sldId id="286" r:id="rId26"/>
    <p:sldId id="287" r:id="rId27"/>
    <p:sldId id="288" r:id="rId28"/>
    <p:sldId id="291" r:id="rId29"/>
    <p:sldId id="317" r:id="rId30"/>
    <p:sldId id="292" r:id="rId31"/>
    <p:sldId id="293" r:id="rId32"/>
    <p:sldId id="294" r:id="rId33"/>
    <p:sldId id="295" r:id="rId34"/>
    <p:sldId id="298" r:id="rId35"/>
    <p:sldId id="299" r:id="rId36"/>
    <p:sldId id="325" r:id="rId3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b="1" kern="1200">
        <a:solidFill>
          <a:srgbClr val="006600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rgbClr val="006600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rgbClr val="006600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rgbClr val="006600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rgbClr val="0066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0066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0066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0066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0066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E9ED"/>
    <a:srgbClr val="FFCC66"/>
    <a:srgbClr val="F434E2"/>
    <a:srgbClr val="CC0000"/>
    <a:srgbClr val="0066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1" autoAdjust="0"/>
    <p:restoredTop sz="85586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D4F4A4-D4D5-4E87-8AEB-1421A0FE423D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1A560A-6244-42F7-A3CF-E0CB8F9D6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95C17-5B37-4325-A98F-D45ABE01E87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BFAD63-4618-406D-8BC5-1BF745A3DB9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0AF92F-9204-4BD1-9016-C101784B1D2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3C5549-9BDF-49FF-B594-1AF9B3E3C1E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13D4A2-9D14-49A8-880F-BB06B6EBFF7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B34BD-2A5F-433C-B272-313872A5F61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F48222-8586-4B1B-9725-6E14AAC157D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1B3970-66A8-463A-A4E4-A68109B9E39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05C72-1E1A-4FC5-846A-7A7A2428D99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89D57A-9CDB-487A-9FE6-DE368CD602A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78E4BA-FEF2-446C-B041-9C713BFC51F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27CB83-9A17-432F-A936-C6458A22B86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B4196B-D736-4C6D-A841-35CB8ACDED7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37117B-1D71-4B5D-AEB7-E6B94A4EAD9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5D7028-BB7A-4433-A67D-E4BA57E4344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4C0103-1AB1-4B8E-901A-1DB80692383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E1C0C-7C94-423E-901E-078B6DC70FF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B9188-DD7C-4DCB-9761-7EC78F26BCE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452497-6503-4265-81F3-F93E7755DA4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81DA5-5F35-46C1-994C-F2FCC734647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9DBD5-94A5-4461-BFB5-43119E53327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A1E0A6-2A6B-4691-A8AA-0B4C677E350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C6E001-A926-4920-8AFD-F79EEEA0F84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38135C-8780-42D6-835C-8901DF2E752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EB72B4-1D72-4D43-B61A-0A2B2EC64C68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96B4C3-8723-4F39-89B8-A1AA908AC6C6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85D36-310D-41C3-9380-137A7D3C0F3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70A782-6E8D-463D-A494-BD77C75AED2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87023C-02CF-4796-8029-A4508360500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9F73B5-1A7C-41E1-A5B7-5937590B032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413BEB-65BA-4CAE-9B2B-7D4A1292BAA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08FBBA-F4CD-4B8D-8F0E-715195B1070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DB11F-3C3B-4584-9803-DB94E63CD8C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1C7EF1-54D3-447B-98C8-65DE7050045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62B44C-3673-4BAD-92AF-1659ABADB70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05C-8A2B-4FBE-8602-81302AB76D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6042F-CA07-4E78-964A-C550292631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06F8-DF63-414B-82D1-0EF2954405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0184E-558A-49B1-96BD-23D47C9F0E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A104-634D-4B3E-B207-0B9EEECD95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EC02-1BED-4F0F-A426-536D0A4B84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E7F6-E76B-493E-911C-C9BC7E61D9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6F94-3FAB-4D4E-AA3C-763DABF4ED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30A5-DCB6-4B99-8F22-BC878FF49F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37922-4B7B-4193-9780-BF8EDBEA7A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793E1-A9B6-4A9B-9AEB-BF68EC7828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0EF22-3B19-40D8-94E6-29F91BEE82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26E5D2-8ACB-46BC-B542-BCA2981413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752600"/>
            <a:ext cx="6019800" cy="29718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434E2"/>
                </a:solidFill>
                <a:latin typeface="Times New Roman" pitchFamily="18" charset="0"/>
                <a:cs typeface="Times New Roman" pitchFamily="18" charset="0"/>
              </a:rPr>
              <a:t>DRUGS AFFECTING UTERINE MUSCLE CONTRACTILITY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    </a:t>
            </a:r>
          </a:p>
          <a:p>
            <a:pPr eaLnBrk="1" hangingPunct="1"/>
            <a:endParaRPr 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 </a:t>
            </a:r>
            <a:r>
              <a:rPr lang="en-US" b="1" smtClean="0"/>
              <a:t>	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The interaction of endogenous or administered oxytocin , with myometrial cell membrane receptor promotes the influx of ca ++ from extra cellular fluid and from S.R in to the cell , this increase in cytoplasmic calcium ,stimulates uterine contraction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  <a:defRPr/>
            </a:pPr>
            <a:r>
              <a:rPr lang="en-US" sz="4400" b="1" dirty="0" smtClean="0">
                <a:solidFill>
                  <a:srgbClr val="F434E2"/>
                </a:solidFill>
                <a:latin typeface="Times New Roman" pitchFamily="18" charset="0"/>
                <a:cs typeface="Times New Roman" pitchFamily="18" charset="0"/>
              </a:rPr>
              <a:t>Therapeutic  Uses of </a:t>
            </a:r>
            <a:r>
              <a:rPr lang="en-US" sz="4400" b="1" dirty="0" err="1" smtClean="0">
                <a:solidFill>
                  <a:srgbClr val="F434E2"/>
                </a:solidFill>
                <a:latin typeface="Times New Roman" pitchFamily="18" charset="0"/>
                <a:cs typeface="Times New Roman" pitchFamily="18" charset="0"/>
              </a:rPr>
              <a:t>Oxytocin</a:t>
            </a:r>
            <a:endParaRPr lang="en-US" sz="4400" b="1" dirty="0" smtClean="0">
              <a:solidFill>
                <a:srgbClr val="F434E2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algn="l" rtl="0" eaLnBrk="1" hangingPunct="1">
              <a:buFontTx/>
              <a:buAutoNum type="arabicPeriod"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Induction &amp; augmentation of labor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pPr marL="990600" lvl="1" indent="-533400" algn="l" rtl="0" eaLnBrk="1" hangingPunct="1">
              <a:buFontTx/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(slow I.V infusion)</a:t>
            </a:r>
          </a:p>
          <a:p>
            <a:pPr marL="990600" lvl="1" indent="-533400" algn="l" rtl="0" eaLnBrk="1" hangingPunct="1">
              <a:buFontTx/>
              <a:buNone/>
              <a:defRPr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           a)  Mild preeclampsia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    b)	Uterine inertia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    c)	Incomplete abortion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   d)	Post maturity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e)     Maternal diabetes</a:t>
            </a:r>
          </a:p>
          <a:p>
            <a:pPr marL="990600" lvl="1" indent="-533400" algn="l" rtl="0" eaLnBrk="1" hangingPunct="1">
              <a:buFontTx/>
              <a:buNone/>
              <a:defRPr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marL="990600" lvl="1" indent="-533400" algn="l" rtl="0" eaLnBrk="1" hangingPunct="1">
              <a:buFontTx/>
              <a:buAutoNum type="arabicPeriod" startAt="2"/>
            </a:pP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algn="l" rtl="0" eaLnBrk="1" hangingPunct="1">
              <a:buFontTx/>
              <a:buNone/>
            </a:pPr>
            <a:r>
              <a:rPr lang="en-US" sz="3200" b="1" smtClean="0">
                <a:solidFill>
                  <a:srgbClr val="F434E2"/>
                </a:solidFill>
                <a:latin typeface="Times New Roman" pitchFamily="18" charset="0"/>
                <a:cs typeface="Times New Roman" pitchFamily="18" charset="0"/>
              </a:rPr>
              <a:t>Therapeutic  Uses of Oxytocin (continue)</a:t>
            </a:r>
          </a:p>
          <a:p>
            <a:pPr marL="990600" lvl="1" indent="-533400" algn="l" rtl="0" eaLnBrk="1" hangingPunct="1">
              <a:buFontTx/>
              <a:buNone/>
            </a:pP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algn="l" rtl="0" eaLnBrk="1" hangingPunct="1">
              <a:buFontTx/>
              <a:buAutoNum type="arabicPeriod" startAt="2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Post partum uterine hemorrhage</a:t>
            </a:r>
          </a:p>
          <a:p>
            <a:pPr marL="990600" lvl="1" indent="-533400" algn="l" rtl="0" eaLnBrk="1" hangingPunct="1">
              <a:buFontTx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  (I.V drip)</a:t>
            </a:r>
          </a:p>
          <a:p>
            <a:pPr marL="990600" lvl="1" indent="-533400" algn="l" rtl="0" eaLnBrk="1" hangingPunct="1">
              <a:buFontTx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(ergometrine is often used)</a:t>
            </a:r>
          </a:p>
          <a:p>
            <a:pPr marL="990600" lvl="1" indent="-533400" algn="l" rtl="0" eaLnBrk="1" hangingPunct="1">
              <a:buFontTx/>
              <a:buNone/>
            </a:pP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algn="l" rtl="0" eaLnBrk="1" hangingPunct="1">
              <a:buFontTx/>
              <a:buAutoNum type="arabicPeriod" startAt="3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Impaired milk ejection </a:t>
            </a:r>
          </a:p>
          <a:p>
            <a:pPr marL="990600" lvl="1" indent="-533400" algn="l" rtl="0" eaLnBrk="1" hangingPunct="1">
              <a:buFontTx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One puff in each nostril 2-3 min before nursing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62484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1.  Maternal death due to hypertension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    2.  Uterine rupture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3.  Fetal death(ischaemia)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4.  Water intoxication 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Contraindications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229600" cy="4495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 Hypersensitivity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b)  Prematurity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c)   Abnormal fetal position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d)   Evidence of fetal distress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e)   </a:t>
            </a:r>
            <a:r>
              <a:rPr lang="en-US" sz="2800" b="1" dirty="0" err="1" smtClean="0"/>
              <a:t>Cephalopelvic</a:t>
            </a:r>
            <a:r>
              <a:rPr lang="en-US" sz="2800" b="1" dirty="0" smtClean="0"/>
              <a:t> disproportion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       Precautions</a:t>
            </a:r>
          </a:p>
          <a:p>
            <a:pPr marL="514350" indent="-51435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         a)  Multiple pregnancy</a:t>
            </a:r>
          </a:p>
          <a:p>
            <a:pPr marL="514350" indent="-51435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         b)  Previous c- section</a:t>
            </a:r>
          </a:p>
          <a:p>
            <a:pPr marL="514350" indent="-51435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         c)  Hypertension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434E2"/>
                </a:solidFill>
              </a:rPr>
              <a:t>Ergot Alkaloids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Tx/>
              <a:buNone/>
            </a:pPr>
            <a:endParaRPr lang="en-US" smtClean="0"/>
          </a:p>
          <a:p>
            <a:pPr algn="l" rtl="0" eaLnBrk="1" hangingPunct="1"/>
            <a:r>
              <a:rPr lang="en-US" smtClean="0"/>
              <a:t>Ergometrine (Ergonovine)</a:t>
            </a:r>
          </a:p>
          <a:p>
            <a:pPr algn="l" eaLnBrk="1" hangingPunct="1"/>
            <a:endParaRPr lang="en-US" smtClean="0"/>
          </a:p>
          <a:p>
            <a:pPr algn="l" eaLnBrk="1" hangingPunct="1"/>
            <a:endParaRPr lang="en-US" smtClean="0"/>
          </a:p>
          <a:p>
            <a:pPr algn="l" rtl="0" eaLnBrk="1" hangingPunct="1"/>
            <a:r>
              <a:rPr lang="en-US" smtClean="0"/>
              <a:t>Methyl ergometrine(Methylergonovine)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5626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4400" smtClean="0">
                <a:solidFill>
                  <a:srgbClr val="FF0000"/>
                </a:solidFill>
              </a:rPr>
              <a:t>  Effects on the Uterus</a:t>
            </a: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Alkaloid derivatives induce 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TETANIC CONTRACTION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of uterus without relaxation in between(not like normal physiological contractions)</a:t>
            </a: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It causes contractions of uterus as a whole i.e. fundus and cervix(tend to compress rather than to expel the fetus)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Difference between oxytocin &amp; ergots??</a:t>
            </a:r>
          </a:p>
          <a:p>
            <a:pPr algn="l" rtl="0"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17411" name="Ink 3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538" y="3409950"/>
            <a:ext cx="10461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Ergot alkaloids( pharmacokinetics)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18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Absorption ,fate and excretion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b="1" u="sng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Absorbed orally from GIT(tablets)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Usually given I.M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Extensively metabolized in liver.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90% of  metabolites are excreted in bile</a:t>
            </a:r>
            <a:r>
              <a:rPr lang="en-US" sz="2400" b="1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Clinical uses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3581400"/>
          </a:xfrm>
        </p:spPr>
        <p:txBody>
          <a:bodyPr/>
          <a:lstStyle/>
          <a:p>
            <a:pPr algn="l"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Post  partum hemorrhage </a:t>
            </a:r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smtClean="0">
                <a:solidFill>
                  <a:srgbClr val="F434E2"/>
                </a:solidFill>
                <a:latin typeface="Times New Roman" pitchFamily="18" charset="0"/>
                <a:cs typeface="Times New Roman" pitchFamily="18" charset="0"/>
              </a:rPr>
              <a:t>Preparations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Syntometrine     (ergometrine  0.5 mg</a:t>
            </a:r>
          </a:p>
          <a:p>
            <a:pPr algn="l" rtl="0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      + oxytocin 5.0 I.U), I.M.</a:t>
            </a: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434E2"/>
                </a:solidFill>
                <a:latin typeface="Times New Roman" pitchFamily="18" charset="0"/>
                <a:cs typeface="Times New Roman" pitchFamily="18" charset="0"/>
              </a:rPr>
              <a:t>DRUGS PRODUCING UTERINE</a:t>
            </a:r>
            <a:r>
              <a:rPr lang="en-US" sz="3200" smtClean="0">
                <a:solidFill>
                  <a:srgbClr val="F434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434E2"/>
                </a:solidFill>
                <a:latin typeface="Times New Roman" pitchFamily="18" charset="0"/>
                <a:cs typeface="Times New Roman" pitchFamily="18" charset="0"/>
              </a:rPr>
              <a:t>CONTRACTIONS( Oxytocic Drugs )                     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OXYTOCIN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Syntocinon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sz="28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ERGOT ALKALOIDS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Ergometrine (Ergonovine)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Methyl ergometrine(methyl ergonovine)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8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PROSTAGLANDINS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a)     PGE2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b)     PGF2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Side effects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sz="2800" b="1" u="sng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a)	Nausea, vomiting, diarrhea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b)        Hypertension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b)	Vasoconstriction of peripheral blood                                                                		vessels ( toes &amp; fingers)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c)	Gangrene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229600" cy="5791200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Contraindications: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1) Induction of labour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a) 1</a:t>
            </a:r>
            <a:r>
              <a:rPr lang="en-US" b="1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and 2</a:t>
            </a:r>
            <a:r>
              <a:rPr lang="en-US" b="1" baseline="3000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stage of labor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b) vascular disease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c) Severe hepatic and renal impairment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d) Severe hypertension</a:t>
            </a:r>
          </a:p>
          <a:p>
            <a:pPr algn="l" rtl="0" eaLnBrk="1" hangingPunct="1"/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PROSTAGLANDINS</a:t>
            </a:r>
            <a:br>
              <a:rPr lang="en-US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 (PGE2 &amp; PGF2</a:t>
            </a:r>
            <a:r>
              <a:rPr lang="el-GR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b="1" u="sng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Therapeutic uses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1.	Induction of abortion (pathological)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 </a:t>
            </a: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2.	Induction of labor (fetal death in utero)</a:t>
            </a: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3.	Postpartum hemorrhage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b="1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Side Effects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b="1" u="sng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	a)	Nausea , vomiting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	b)	Abdominal pain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	c)	Diarrhea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	d)	Bronchospasm  (PGF2</a:t>
            </a:r>
            <a:r>
              <a:rPr lang="el-GR" sz="3200" b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	e)	Flushing (PGE2)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algn="l" rtl="0" eaLnBrk="1" hangingPunct="1"/>
            <a:r>
              <a:rPr lang="en-US" b="1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Contraindications: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a)	Mechanical obstruction of delivery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b)	Fetal distress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c)	Predisposition to uterine rupture</a:t>
            </a: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b="1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Precautions: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a)	Asthma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b)	Multiple pregnancy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c)	Glaucoma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Difference B/w Oxytocin and Prostaglandins</a:t>
            </a:r>
          </a:p>
        </p:txBody>
      </p:sp>
      <p:graphicFrame>
        <p:nvGraphicFramePr>
          <p:cNvPr id="35898" name="Group 58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3944938"/>
        </p:xfrm>
        <a:graphic>
          <a:graphicData uri="http://schemas.openxmlformats.org/drawingml/2006/table">
            <a:tbl>
              <a:tblPr rtl="1"/>
              <a:tblGrid>
                <a:gridCol w="2844800"/>
                <a:gridCol w="3200400"/>
                <a:gridCol w="2489200"/>
              </a:tblGrid>
              <a:tr h="685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Prostaglandins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Oxytocin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Contraction through out pregnancy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Only at term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27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44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soften the cervix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not soften the cervix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Cervix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Difference (cont’d)</a:t>
            </a:r>
          </a:p>
        </p:txBody>
      </p:sp>
      <p:graphicFrame>
        <p:nvGraphicFramePr>
          <p:cNvPr id="38961" name="Group 49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534400" cy="5383213"/>
        </p:xfrm>
        <a:graphic>
          <a:graphicData uri="http://schemas.openxmlformats.org/drawingml/2006/table">
            <a:tbl>
              <a:tblPr rtl="1"/>
              <a:tblGrid>
                <a:gridCol w="3124200"/>
                <a:gridCol w="3419475"/>
                <a:gridCol w="1990725"/>
              </a:tblGrid>
              <a:tr h="64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Prostaglandins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Oxytocin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Shorter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of action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Induce abortion in 2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trimester of pregnancy.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Used as vaginal suppository for induction of labor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 partum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Induce and augment labor and post partum hemorrhage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391400" cy="533400"/>
          </a:xfrm>
          <a:noFill/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Difference b/w Oxytocin and Ergometrine</a:t>
            </a:r>
          </a:p>
        </p:txBody>
      </p:sp>
      <p:graphicFrame>
        <p:nvGraphicFramePr>
          <p:cNvPr id="41029" name="Group 69"/>
          <p:cNvGraphicFramePr>
            <a:graphicFrameLocks noGrp="1"/>
          </p:cNvGraphicFramePr>
          <p:nvPr>
            <p:ph idx="1"/>
          </p:nvPr>
        </p:nvGraphicFramePr>
        <p:xfrm>
          <a:off x="685800" y="1143000"/>
          <a:ext cx="8153400" cy="4949825"/>
        </p:xfrm>
        <a:graphic>
          <a:graphicData uri="http://schemas.openxmlformats.org/drawingml/2006/table">
            <a:tbl>
              <a:tblPr rtl="1"/>
              <a:tblGrid>
                <a:gridCol w="3074987"/>
                <a:gridCol w="3148013"/>
                <a:gridCol w="1930400"/>
              </a:tblGrid>
              <a:tr h="499939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Ergometrine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Oxytocin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21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Tetanic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contraction ; doesn't resemble normal physiological contractions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Resembles normal physiological contractions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Contractions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7466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Only in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p.partum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hemorrhage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induce &amp;augment labor.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*Post partum hemorrhage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099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 onset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 duration of action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Rapid onset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Shorter duration of action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Onset  and Duration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Tx/>
              <a:buNone/>
            </a:pP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Tx/>
              <a:buNone/>
            </a:pPr>
            <a:r>
              <a:rPr lang="en-US" sz="48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UTERINE RELAXANTS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434E2"/>
                </a:solidFill>
                <a:latin typeface="Times New Roman" pitchFamily="18" charset="0"/>
                <a:cs typeface="Times New Roman" pitchFamily="18" charset="0"/>
              </a:rPr>
              <a:t>DRUGS PRODUCING UTERINE RELAXATION( Tocolytic Drugs ).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Action and Uses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Relax the uterus and arrest threatened abortion or delay premature labor.</a:t>
            </a:r>
          </a:p>
          <a:p>
            <a:pPr algn="l" rtl="0" eaLnBrk="1" hangingPunct="1">
              <a:buFontTx/>
              <a:buNone/>
            </a:pPr>
            <a:endParaRPr lang="en-US" b="1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l-GR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-ADRENOCEPTOR AGONISTS</a:t>
            </a:r>
            <a:r>
              <a:rPr lang="en-US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	Ritodrine, i.v. drip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Selective </a:t>
            </a:r>
            <a:r>
              <a:rPr lang="el-GR" b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receptor agonist used specifically as a uterine relaxant.</a:t>
            </a:r>
            <a:endParaRPr lang="el-GR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l-GR" b="1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228600"/>
          <a:ext cx="8153400" cy="5691188"/>
        </p:xfrm>
        <a:graphic>
          <a:graphicData uri="http://schemas.openxmlformats.org/presentationml/2006/ole">
            <p:oleObj spid="_x0000_s1026" name="Document" r:id="rId4" imgW="5394271" imgH="513272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40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- adrenoceptor agonists</a:t>
            </a:r>
            <a:endParaRPr lang="el-GR" sz="4000" b="1" smtClean="0">
              <a:solidFill>
                <a:srgbClr val="3BE9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 </a:t>
            </a:r>
            <a:r>
              <a:rPr lang="en-US" b="1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</a:p>
          <a:p>
            <a:pPr algn="l" rtl="0" eaLnBrk="1" hangingPunct="1">
              <a:buFontTx/>
              <a:buNone/>
            </a:pPr>
            <a:endParaRPr lang="en-US" b="1" u="sng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Bind to </a:t>
            </a:r>
            <a:r>
              <a:rPr lang="el-GR" b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-adrenoceptors , activate enzyme Adenylate cyclase , increase in the level of cAMP reducing intracellular  calcium level.</a:t>
            </a:r>
            <a:endParaRPr lang="el-GR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05800" cy="62484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Tremor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Nausea , vomiting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Flushing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Sweating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Tachycardia (high dose)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Hypotension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Hyperglycemia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Hypokalaemia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381000"/>
            <a:ext cx="9144000" cy="2057400"/>
          </a:xfrm>
        </p:spPr>
        <p:txBody>
          <a:bodyPr/>
          <a:lstStyle/>
          <a:p>
            <a:pPr rtl="0" eaLnBrk="1" hangingPunct="1"/>
            <a:r>
              <a:rPr lang="en-US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2.CALCIUM CHANNEL BLOCKERS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e.g., Nifedipine         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l" rtl="0" eaLnBrk="1" hangingPunct="1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Causes relaxation of myometrium</a:t>
            </a:r>
          </a:p>
          <a:p>
            <a:pPr algn="l" rtl="0" eaLnBrk="1" hangingPunct="1"/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Markedly inhibits the amplitude of spontaneous and oxytocin-induced contractions</a:t>
            </a: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 algn="l" rtl="0" eaLnBrk="1" hangingPunct="1"/>
            <a:r>
              <a:rPr lang="en-US" smtClean="0"/>
              <a:t> </a:t>
            </a:r>
            <a:r>
              <a:rPr lang="en-US" b="1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Unwanted effects</a:t>
            </a:r>
          </a:p>
          <a:p>
            <a:pPr algn="l" rtl="0" eaLnBrk="1" hangingPunct="1"/>
            <a:endParaRPr lang="en-US" b="1" u="sng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Headache, dizziness</a:t>
            </a: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Hypotension </a:t>
            </a: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Flushing</a:t>
            </a: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Constipation</a:t>
            </a: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Ankle edema</a:t>
            </a: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Tachycardia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3. Prostaglandin synthetase inhibitors </a:t>
            </a:r>
            <a:r>
              <a:rPr lang="en-US" sz="4000" b="1" smtClean="0"/>
              <a:t/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3886200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The depletion of prostaglandins prevents stimulation of uterus</a:t>
            </a: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NSAID</a:t>
            </a:r>
            <a:r>
              <a:rPr lang="en-US" b="1" baseline="30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   e.g.   Indomethacin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                      Aspirin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		         Ibuprofen </a:t>
            </a: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229600" cy="54102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Adverse effects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 ulceration</a:t>
            </a:r>
          </a:p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premature closure of ductus arterious.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6629400"/>
          </a:xfrm>
        </p:spPr>
        <p:txBody>
          <a:bodyPr/>
          <a:lstStyle/>
          <a:p>
            <a:pPr algn="l" rtl="0">
              <a:defRPr/>
            </a:pPr>
            <a:r>
              <a:rPr lang="en-US" dirty="0" smtClean="0"/>
              <a:t>At </a:t>
            </a:r>
            <a:r>
              <a:rPr lang="en-US" sz="2800" dirty="0" smtClean="0"/>
              <a:t>the end of the lectures, students should be able to know and understand the:</a:t>
            </a:r>
          </a:p>
          <a:p>
            <a:pPr marL="514350" indent="-514350" algn="l" rtl="0">
              <a:defRPr/>
            </a:pPr>
            <a:r>
              <a:rPr lang="en-US" sz="2800" dirty="0" smtClean="0"/>
              <a:t>1.Drugs used to induce &amp; augment labor.</a:t>
            </a:r>
          </a:p>
          <a:p>
            <a:pPr marL="514350" indent="-514350" algn="l" rtl="0">
              <a:defRPr/>
            </a:pPr>
            <a:r>
              <a:rPr lang="en-US" sz="2800" dirty="0" smtClean="0"/>
              <a:t>2.Drugs used to control post partum </a:t>
            </a:r>
            <a:r>
              <a:rPr lang="en-US" sz="2800" dirty="0" err="1" smtClean="0"/>
              <a:t>haemorrhage</a:t>
            </a:r>
            <a:r>
              <a:rPr lang="en-US" sz="2800" dirty="0" smtClean="0"/>
              <a:t>.</a:t>
            </a:r>
          </a:p>
          <a:p>
            <a:pPr algn="l" rtl="0">
              <a:defRPr/>
            </a:pPr>
            <a:r>
              <a:rPr lang="en-US" sz="2800" dirty="0" smtClean="0"/>
              <a:t>3.Drugs used to induce  pathological abortion.</a:t>
            </a:r>
          </a:p>
          <a:p>
            <a:pPr algn="l" rtl="0">
              <a:defRPr/>
            </a:pPr>
            <a:r>
              <a:rPr lang="en-US" sz="2800" dirty="0" smtClean="0"/>
              <a:t>4.Drugs used to arrest premature labor.</a:t>
            </a:r>
          </a:p>
          <a:p>
            <a:pPr algn="l" rtl="0">
              <a:defRPr/>
            </a:pPr>
            <a:r>
              <a:rPr lang="en-US" sz="2800" dirty="0" smtClean="0"/>
              <a:t>5.The mechanism of action and adverse effects of</a:t>
            </a:r>
          </a:p>
          <a:p>
            <a:pPr algn="l" rtl="0">
              <a:defRPr/>
            </a:pPr>
            <a:r>
              <a:rPr lang="en-US" sz="2800" dirty="0" smtClean="0"/>
              <a:t>    each drug.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OXYTOCIN</a:t>
            </a:r>
            <a:br>
              <a:rPr lang="en-US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(Syntocinon</a:t>
            </a:r>
            <a:r>
              <a:rPr lang="en-US" sz="2400" b="1" baseline="90000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b="1" smtClean="0"/>
              <a:t>	 </a:t>
            </a:r>
          </a:p>
          <a:p>
            <a:pPr algn="l" rtl="0" eaLnBrk="1" hangingPunct="1">
              <a:buFontTx/>
              <a:buNone/>
            </a:pPr>
            <a:r>
              <a:rPr lang="en-US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</a:p>
          <a:p>
            <a:pPr algn="l" rtl="0" eaLnBrk="1" hangingPunct="1">
              <a:buFontTx/>
              <a:buNone/>
            </a:pPr>
            <a:endParaRPr lang="en-US" sz="2800" b="1" u="sng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Is a posterior pituitary hormone secreted by the posterior pituitary gland.</a:t>
            </a:r>
          </a:p>
          <a:p>
            <a:pPr algn="l" rtl="0" eaLnBrk="1" hangingPunct="1">
              <a:buFontTx/>
              <a:buNone/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Oxytocin secretion occurs by sensory stimulation from cervix ,vagina , and from suckling at breast.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Pharmacokinetics of oxytocin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b="1" smtClean="0"/>
              <a:t>	</a:t>
            </a:r>
            <a:r>
              <a:rPr lang="en-US" sz="28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Absorption ,Metabolism and Excretion</a:t>
            </a:r>
          </a:p>
          <a:p>
            <a:pPr algn="l" rtl="0" eaLnBrk="1" hangingPunct="1">
              <a:buFontTx/>
              <a:buNone/>
            </a:pPr>
            <a:endParaRPr lang="en-US" sz="2800" b="1" u="sng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Not effective orally</a:t>
            </a:r>
          </a:p>
          <a:p>
            <a:pPr algn="l"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Administered intravenously </a:t>
            </a:r>
          </a:p>
          <a:p>
            <a:pPr algn="l"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Also as nasal spray(impaired milk ejection)</a:t>
            </a:r>
          </a:p>
          <a:p>
            <a:pPr algn="l"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Not bound to plasma proteins</a:t>
            </a:r>
          </a:p>
          <a:p>
            <a:pPr algn="l"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Catabolized by  liver &amp; kidneys</a:t>
            </a:r>
          </a:p>
          <a:p>
            <a:pPr algn="l"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Half life = 5 minutes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3BE9ED"/>
                </a:solidFill>
                <a:latin typeface="Times New Roman" pitchFamily="18" charset="0"/>
                <a:cs typeface="Times New Roman" pitchFamily="18" charset="0"/>
              </a:rPr>
              <a:t>Role of oxytocin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hlink"/>
                </a:solidFill>
              </a:rPr>
              <a:t>	</a:t>
            </a:r>
            <a:r>
              <a:rPr lang="en-US" sz="4400" b="1" smtClean="0">
                <a:solidFill>
                  <a:schemeClr val="hlink"/>
                </a:solidFill>
              </a:rPr>
              <a:t> Uterus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timulates both the frequency and force of uterine contractility particularly of the fundus  segment of the uterus.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These  contractions resemble the normal physiological contractions of uterus  (contractions followed by relaxation)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mtClean="0"/>
          </a:p>
        </p:txBody>
      </p:sp>
      <p:pic>
        <p:nvPicPr>
          <p:cNvPr id="8196" name="Ink 4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5527675"/>
            <a:ext cx="27955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Immature uterus is resistant to oxytocin.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Contract uterine smooth muscle only at                                         term.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Sensitivity increases to 8 fold  in last 9 weeks and 30 times in early labor</a:t>
            </a:r>
            <a:r>
              <a:rPr lang="en-US" b="1" smtClean="0"/>
              <a:t>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Clinically oxytocin is given only when uterine cervix is soft and  dilated.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627</Words>
  <Application>Microsoft Office PowerPoint</Application>
  <PresentationFormat>عرض على الشاشة (3:4)‏</PresentationFormat>
  <Paragraphs>293</Paragraphs>
  <Slides>36</Slides>
  <Notes>35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Default Design</vt:lpstr>
      <vt:lpstr>Microsoft Office Word 97 - 2003 Document</vt:lpstr>
      <vt:lpstr>DRUGS AFFECTING UTERINE MUSCLE CONTRACTILITY</vt:lpstr>
      <vt:lpstr>DRUGS PRODUCING UTERINE CONTRACTIONS( Oxytocic Drugs )                         </vt:lpstr>
      <vt:lpstr>الشريحة 3</vt:lpstr>
      <vt:lpstr>الشريحة 4</vt:lpstr>
      <vt:lpstr>OXYTOCIN (SyntocinonR)</vt:lpstr>
      <vt:lpstr>Pharmacokinetics of oxytocin</vt:lpstr>
      <vt:lpstr>Role of oxytocin</vt:lpstr>
      <vt:lpstr>الشريحة 8</vt:lpstr>
      <vt:lpstr>الشريحة 9</vt:lpstr>
      <vt:lpstr>Mechanism of action</vt:lpstr>
      <vt:lpstr>الشريحة 11</vt:lpstr>
      <vt:lpstr>الشريحة 12</vt:lpstr>
      <vt:lpstr>الشريحة 13</vt:lpstr>
      <vt:lpstr>Contraindications</vt:lpstr>
      <vt:lpstr>Ergot Alkaloids</vt:lpstr>
      <vt:lpstr>الشريحة 16</vt:lpstr>
      <vt:lpstr>الشريحة 17</vt:lpstr>
      <vt:lpstr>Ergot alkaloids( pharmacokinetics)</vt:lpstr>
      <vt:lpstr>Clinical uses</vt:lpstr>
      <vt:lpstr>Side effects</vt:lpstr>
      <vt:lpstr>الشريحة 21</vt:lpstr>
      <vt:lpstr>الشريحة 22</vt:lpstr>
      <vt:lpstr>الشريحة 23</vt:lpstr>
      <vt:lpstr>الشريحة 24</vt:lpstr>
      <vt:lpstr>Difference B/w Oxytocin and Prostaglandins</vt:lpstr>
      <vt:lpstr>Difference (cont’d)</vt:lpstr>
      <vt:lpstr>Difference b/w Oxytocin and Ergometrine</vt:lpstr>
      <vt:lpstr>الشريحة 28</vt:lpstr>
      <vt:lpstr>DRUGS PRODUCING UTERINE RELAXATION( Tocolytic Drugs ).</vt:lpstr>
      <vt:lpstr>β- adrenoceptor agonists</vt:lpstr>
      <vt:lpstr>الشريحة 31</vt:lpstr>
      <vt:lpstr>2.CALCIUM CHANNEL BLOCKERS e.g., Nifedipine           </vt:lpstr>
      <vt:lpstr>الشريحة 33</vt:lpstr>
      <vt:lpstr>3. Prostaglandin synthetase inhibitors  </vt:lpstr>
      <vt:lpstr>الشريحة 35</vt:lpstr>
      <vt:lpstr>Objectives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AFFECTING UTERINE MUSCLE CONTRACTILITY</dc:title>
  <dc:creator>Abdul Latif</dc:creator>
  <cp:lastModifiedBy>AA</cp:lastModifiedBy>
  <cp:revision>260</cp:revision>
  <dcterms:created xsi:type="dcterms:W3CDTF">2006-04-26T09:05:44Z</dcterms:created>
  <dcterms:modified xsi:type="dcterms:W3CDTF">2013-04-15T15:05:46Z</dcterms:modified>
</cp:coreProperties>
</file>