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notesSlides/notesSlide29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Override PartName="/ppt/notesSlides/notesSlide27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34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30.xml" ContentType="application/vnd.openxmlformats-officedocument.presentationml.notesSlide+xml"/>
  <Default Extension="doc" ContentType="application/msword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emf" ContentType="image/x-emf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3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notesMasterIdLst>
    <p:notesMasterId r:id="rId38"/>
  </p:notesMasterIdLst>
  <p:sldIdLst>
    <p:sldId id="256" r:id="rId2"/>
    <p:sldId id="257" r:id="rId3"/>
    <p:sldId id="320" r:id="rId4"/>
    <p:sldId id="324" r:id="rId5"/>
    <p:sldId id="261" r:id="rId6"/>
    <p:sldId id="322" r:id="rId7"/>
    <p:sldId id="264" r:id="rId8"/>
    <p:sldId id="321" r:id="rId9"/>
    <p:sldId id="310" r:id="rId10"/>
    <p:sldId id="319" r:id="rId11"/>
    <p:sldId id="267" r:id="rId12"/>
    <p:sldId id="268" r:id="rId13"/>
    <p:sldId id="270" r:id="rId14"/>
    <p:sldId id="271" r:id="rId15"/>
    <p:sldId id="316" r:id="rId16"/>
    <p:sldId id="311" r:id="rId17"/>
    <p:sldId id="323" r:id="rId18"/>
    <p:sldId id="274" r:id="rId19"/>
    <p:sldId id="277" r:id="rId20"/>
    <p:sldId id="278" r:id="rId21"/>
    <p:sldId id="312" r:id="rId22"/>
    <p:sldId id="281" r:id="rId23"/>
    <p:sldId id="284" r:id="rId24"/>
    <p:sldId id="285" r:id="rId25"/>
    <p:sldId id="286" r:id="rId26"/>
    <p:sldId id="287" r:id="rId27"/>
    <p:sldId id="288" r:id="rId28"/>
    <p:sldId id="291" r:id="rId29"/>
    <p:sldId id="317" r:id="rId30"/>
    <p:sldId id="292" r:id="rId31"/>
    <p:sldId id="293" r:id="rId32"/>
    <p:sldId id="294" r:id="rId33"/>
    <p:sldId id="295" r:id="rId34"/>
    <p:sldId id="298" r:id="rId35"/>
    <p:sldId id="299" r:id="rId36"/>
    <p:sldId id="325" r:id="rId37"/>
  </p:sldIdLst>
  <p:sldSz cx="9144000" cy="6858000" type="screen4x3"/>
  <p:notesSz cx="6858000" cy="9144000"/>
  <p:defaultTextStyle>
    <a:defPPr>
      <a:defRPr lang="en-US"/>
    </a:defPPr>
    <a:lvl1pPr algn="r" rtl="1" fontAlgn="base">
      <a:spcBef>
        <a:spcPct val="0"/>
      </a:spcBef>
      <a:spcAft>
        <a:spcPct val="0"/>
      </a:spcAft>
      <a:defRPr b="1" kern="1200">
        <a:solidFill>
          <a:srgbClr val="006600"/>
        </a:solidFill>
        <a:latin typeface="Arial" charset="0"/>
        <a:ea typeface="+mn-ea"/>
        <a:cs typeface="Arial" charset="0"/>
      </a:defRPr>
    </a:lvl1pPr>
    <a:lvl2pPr marL="457200" algn="r" rtl="1" fontAlgn="base">
      <a:spcBef>
        <a:spcPct val="0"/>
      </a:spcBef>
      <a:spcAft>
        <a:spcPct val="0"/>
      </a:spcAft>
      <a:defRPr b="1" kern="1200">
        <a:solidFill>
          <a:srgbClr val="006600"/>
        </a:solidFill>
        <a:latin typeface="Arial" charset="0"/>
        <a:ea typeface="+mn-ea"/>
        <a:cs typeface="Arial" charset="0"/>
      </a:defRPr>
    </a:lvl2pPr>
    <a:lvl3pPr marL="914400" algn="r" rtl="1" fontAlgn="base">
      <a:spcBef>
        <a:spcPct val="0"/>
      </a:spcBef>
      <a:spcAft>
        <a:spcPct val="0"/>
      </a:spcAft>
      <a:defRPr b="1" kern="1200">
        <a:solidFill>
          <a:srgbClr val="006600"/>
        </a:solidFill>
        <a:latin typeface="Arial" charset="0"/>
        <a:ea typeface="+mn-ea"/>
        <a:cs typeface="Arial" charset="0"/>
      </a:defRPr>
    </a:lvl3pPr>
    <a:lvl4pPr marL="1371600" algn="r" rtl="1" fontAlgn="base">
      <a:spcBef>
        <a:spcPct val="0"/>
      </a:spcBef>
      <a:spcAft>
        <a:spcPct val="0"/>
      </a:spcAft>
      <a:defRPr b="1" kern="1200">
        <a:solidFill>
          <a:srgbClr val="006600"/>
        </a:solidFill>
        <a:latin typeface="Arial" charset="0"/>
        <a:ea typeface="+mn-ea"/>
        <a:cs typeface="Arial" charset="0"/>
      </a:defRPr>
    </a:lvl4pPr>
    <a:lvl5pPr marL="1828800" algn="r" rtl="1" fontAlgn="base">
      <a:spcBef>
        <a:spcPct val="0"/>
      </a:spcBef>
      <a:spcAft>
        <a:spcPct val="0"/>
      </a:spcAft>
      <a:defRPr b="1" kern="1200">
        <a:solidFill>
          <a:srgbClr val="006600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b="1" kern="1200">
        <a:solidFill>
          <a:srgbClr val="006600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b="1" kern="1200">
        <a:solidFill>
          <a:srgbClr val="006600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b="1" kern="1200">
        <a:solidFill>
          <a:srgbClr val="006600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b="1" kern="1200">
        <a:solidFill>
          <a:srgbClr val="006600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BE9ED"/>
    <a:srgbClr val="FFCC66"/>
    <a:srgbClr val="F434E2"/>
    <a:srgbClr val="CC0000"/>
    <a:srgbClr val="006600"/>
    <a:srgbClr val="00339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84381" autoAdjust="0"/>
    <p:restoredTop sz="85586" autoAdjust="0"/>
  </p:normalViewPr>
  <p:slideViewPr>
    <p:cSldViewPr>
      <p:cViewPr varScale="1">
        <p:scale>
          <a:sx n="62" d="100"/>
          <a:sy n="62" d="100"/>
        </p:scale>
        <p:origin x="-1596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D2D4F4A4-D4D5-4E87-8AEB-1421A0FE423D}" type="datetimeFigureOut">
              <a:rPr lang="en-US"/>
              <a:pPr>
                <a:defRPr/>
              </a:pPr>
              <a:t>4/15/2013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8B1A560A-6244-42F7-A3CF-E0CB8F9D68F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99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ar-SA" smtClean="0"/>
          </a:p>
        </p:txBody>
      </p:sp>
      <p:sp>
        <p:nvSpPr>
          <p:cNvPr id="399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C5D95C17-5B37-4325-A98F-D45ABE01E870}" type="slidenum">
              <a:rPr lang="en-US" smtClean="0"/>
              <a:pPr/>
              <a:t>1</a:t>
            </a:fld>
            <a:endParaRPr lang="en-US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915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ar-SA" smtClean="0"/>
          </a:p>
        </p:txBody>
      </p:sp>
      <p:sp>
        <p:nvSpPr>
          <p:cNvPr id="4915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FABFAD63-4618-406D-8BC5-1BF745A3DB99}" type="slidenum">
              <a:rPr lang="en-US" smtClean="0"/>
              <a:pPr/>
              <a:t>10</a:t>
            </a:fld>
            <a:endParaRPr lang="en-US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017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ar-SA" smtClean="0"/>
          </a:p>
        </p:txBody>
      </p:sp>
      <p:sp>
        <p:nvSpPr>
          <p:cNvPr id="5018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330AF92F-9204-4BD1-9016-C101784B1D25}" type="slidenum">
              <a:rPr lang="en-US" smtClean="0"/>
              <a:pPr/>
              <a:t>11</a:t>
            </a:fld>
            <a:endParaRPr lang="en-US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0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ar-SA" smtClean="0"/>
          </a:p>
        </p:txBody>
      </p:sp>
      <p:sp>
        <p:nvSpPr>
          <p:cNvPr id="5120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9C3C5549-9BDF-49FF-B594-1AF9B3E3C1E7}" type="slidenum">
              <a:rPr lang="en-US" smtClean="0"/>
              <a:pPr/>
              <a:t>12</a:t>
            </a:fld>
            <a:endParaRPr lang="en-US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222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ar-SA" smtClean="0"/>
          </a:p>
        </p:txBody>
      </p:sp>
      <p:sp>
        <p:nvSpPr>
          <p:cNvPr id="5222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B513D4A2-9D14-49A8-880F-BB06B6EBFF7A}" type="slidenum">
              <a:rPr lang="en-US" smtClean="0"/>
              <a:pPr/>
              <a:t>13</a:t>
            </a:fld>
            <a:endParaRPr lang="en-US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325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ar-SA" smtClean="0"/>
          </a:p>
        </p:txBody>
      </p:sp>
      <p:sp>
        <p:nvSpPr>
          <p:cNvPr id="5325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B27B34BD-2A5F-433C-B272-313872A5F615}" type="slidenum">
              <a:rPr lang="en-US" smtClean="0"/>
              <a:pPr/>
              <a:t>14</a:t>
            </a:fld>
            <a:endParaRPr lang="en-US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427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ar-SA" smtClean="0"/>
          </a:p>
        </p:txBody>
      </p:sp>
      <p:sp>
        <p:nvSpPr>
          <p:cNvPr id="5427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E7F48222-8586-4B1B-9725-6E14AAC157D4}" type="slidenum">
              <a:rPr lang="en-US" smtClean="0"/>
              <a:pPr/>
              <a:t>15</a:t>
            </a:fld>
            <a:endParaRPr lang="en-US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529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ar-SA" smtClean="0"/>
          </a:p>
        </p:txBody>
      </p:sp>
      <p:sp>
        <p:nvSpPr>
          <p:cNvPr id="5530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481B3970-66A8-463A-A4E4-A68109B9E396}" type="slidenum">
              <a:rPr lang="en-US" smtClean="0"/>
              <a:pPr/>
              <a:t>16</a:t>
            </a:fld>
            <a:endParaRPr lang="en-US" smtClean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632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ar-SA" smtClean="0"/>
          </a:p>
        </p:txBody>
      </p:sp>
      <p:sp>
        <p:nvSpPr>
          <p:cNvPr id="5632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58D05C72-1E1A-4FC5-846A-7A7A2428D99A}" type="slidenum">
              <a:rPr lang="en-US" smtClean="0"/>
              <a:pPr/>
              <a:t>17</a:t>
            </a:fld>
            <a:endParaRPr lang="en-US" smtClean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734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ar-SA" smtClean="0"/>
          </a:p>
        </p:txBody>
      </p:sp>
      <p:sp>
        <p:nvSpPr>
          <p:cNvPr id="5734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3789D57A-9CDB-487A-9FE6-DE368CD602AE}" type="slidenum">
              <a:rPr lang="en-US" smtClean="0"/>
              <a:pPr/>
              <a:t>18</a:t>
            </a:fld>
            <a:endParaRPr lang="en-US" smtClean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837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ar-SA" smtClean="0"/>
          </a:p>
        </p:txBody>
      </p:sp>
      <p:sp>
        <p:nvSpPr>
          <p:cNvPr id="5837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4A78E4BA-FEF2-446C-B041-9C713BFC51F2}" type="slidenum">
              <a:rPr lang="en-US" smtClean="0"/>
              <a:pPr/>
              <a:t>19</a:t>
            </a:fld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6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ar-SA" smtClean="0"/>
          </a:p>
        </p:txBody>
      </p:sp>
      <p:sp>
        <p:nvSpPr>
          <p:cNvPr id="4096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7027CB83-9A17-432F-A936-C6458A22B86E}" type="slidenum">
              <a:rPr lang="en-US" smtClean="0"/>
              <a:pPr/>
              <a:t>2</a:t>
            </a:fld>
            <a:endParaRPr lang="en-US" smtClean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939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ar-SA" smtClean="0"/>
          </a:p>
        </p:txBody>
      </p:sp>
      <p:sp>
        <p:nvSpPr>
          <p:cNvPr id="5939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0CB4196B-D736-4C6D-A841-35CB8ACDED75}" type="slidenum">
              <a:rPr lang="en-US" smtClean="0"/>
              <a:pPr/>
              <a:t>20</a:t>
            </a:fld>
            <a:endParaRPr lang="en-US" smtClean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041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ar-SA" smtClean="0"/>
          </a:p>
        </p:txBody>
      </p:sp>
      <p:sp>
        <p:nvSpPr>
          <p:cNvPr id="6042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5437117B-1D71-4B5D-AEB7-E6B94A4EAD9C}" type="slidenum">
              <a:rPr lang="en-US" smtClean="0"/>
              <a:pPr/>
              <a:t>21</a:t>
            </a:fld>
            <a:endParaRPr lang="en-US" smtClean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144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ar-SA" smtClean="0"/>
          </a:p>
        </p:txBody>
      </p:sp>
      <p:sp>
        <p:nvSpPr>
          <p:cNvPr id="6144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3D5D7028-BB7A-4433-A67D-E4BA57E43444}" type="slidenum">
              <a:rPr lang="en-US" smtClean="0"/>
              <a:pPr/>
              <a:t>22</a:t>
            </a:fld>
            <a:endParaRPr lang="en-US" smtClean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246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ar-SA" smtClean="0"/>
          </a:p>
        </p:txBody>
      </p:sp>
      <p:sp>
        <p:nvSpPr>
          <p:cNvPr id="6246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974C0103-1AB1-4B8E-901A-1DB806923839}" type="slidenum">
              <a:rPr lang="en-US" smtClean="0"/>
              <a:pPr/>
              <a:t>23</a:t>
            </a:fld>
            <a:endParaRPr lang="en-US" smtClean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349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ar-SA" smtClean="0"/>
          </a:p>
        </p:txBody>
      </p:sp>
      <p:sp>
        <p:nvSpPr>
          <p:cNvPr id="6349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66EE1C0C-7C94-423E-901E-078B6DC70FF6}" type="slidenum">
              <a:rPr lang="en-US" smtClean="0"/>
              <a:pPr/>
              <a:t>24</a:t>
            </a:fld>
            <a:endParaRPr lang="en-US" smtClean="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451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ar-SA" smtClean="0"/>
          </a:p>
        </p:txBody>
      </p:sp>
      <p:sp>
        <p:nvSpPr>
          <p:cNvPr id="6451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274B9188-DD7C-4DCB-9761-7EC78F26BCE9}" type="slidenum">
              <a:rPr lang="en-US" smtClean="0"/>
              <a:pPr/>
              <a:t>25</a:t>
            </a:fld>
            <a:endParaRPr lang="en-US" smtClean="0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55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ar-SA" smtClean="0"/>
          </a:p>
        </p:txBody>
      </p:sp>
      <p:sp>
        <p:nvSpPr>
          <p:cNvPr id="655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91452497-6503-4265-81F3-F93E7755DA4B}" type="slidenum">
              <a:rPr lang="en-US" smtClean="0"/>
              <a:pPr/>
              <a:t>26</a:t>
            </a:fld>
            <a:endParaRPr lang="en-US" smtClean="0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656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ar-SA" smtClean="0"/>
          </a:p>
        </p:txBody>
      </p:sp>
      <p:sp>
        <p:nvSpPr>
          <p:cNvPr id="6656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6A481DA5-5F35-46C1-994C-F2FCC734647A}" type="slidenum">
              <a:rPr lang="en-US" smtClean="0"/>
              <a:pPr/>
              <a:t>27</a:t>
            </a:fld>
            <a:endParaRPr lang="en-US" smtClean="0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758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ar-SA" smtClean="0"/>
          </a:p>
        </p:txBody>
      </p:sp>
      <p:sp>
        <p:nvSpPr>
          <p:cNvPr id="6758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2019DBD5-94A5-4461-BFB5-43119E53327A}" type="slidenum">
              <a:rPr lang="en-US" smtClean="0"/>
              <a:pPr/>
              <a:t>28</a:t>
            </a:fld>
            <a:endParaRPr lang="en-US" smtClean="0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861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ar-SA" smtClean="0"/>
          </a:p>
        </p:txBody>
      </p:sp>
      <p:sp>
        <p:nvSpPr>
          <p:cNvPr id="6861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D7A1E0A6-2A6B-4691-A8AA-0B4C677E3503}" type="slidenum">
              <a:rPr lang="en-US" smtClean="0"/>
              <a:pPr/>
              <a:t>29</a:t>
            </a:fld>
            <a:endParaRPr 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98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ar-SA" smtClean="0"/>
          </a:p>
        </p:txBody>
      </p:sp>
      <p:sp>
        <p:nvSpPr>
          <p:cNvPr id="4198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E4C6E001-A926-4920-8AFD-F79EEEA0F841}" type="slidenum">
              <a:rPr lang="en-US" smtClean="0"/>
              <a:pPr/>
              <a:t>3</a:t>
            </a:fld>
            <a:endParaRPr lang="en-US" smtClean="0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963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ar-SA" smtClean="0"/>
          </a:p>
        </p:txBody>
      </p:sp>
      <p:sp>
        <p:nvSpPr>
          <p:cNvPr id="6963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3D38135C-8780-42D6-835C-8901DF2E752F}" type="slidenum">
              <a:rPr lang="en-US" smtClean="0"/>
              <a:pPr/>
              <a:t>30</a:t>
            </a:fld>
            <a:endParaRPr lang="en-US" smtClean="0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065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ar-SA" smtClean="0"/>
          </a:p>
        </p:txBody>
      </p:sp>
      <p:sp>
        <p:nvSpPr>
          <p:cNvPr id="7066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4EEB72B4-1D72-4D43-B61A-0A2B2EC64C68}" type="slidenum">
              <a:rPr lang="en-US" smtClean="0"/>
              <a:pPr/>
              <a:t>31</a:t>
            </a:fld>
            <a:endParaRPr lang="en-US" smtClean="0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168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ar-SA" smtClean="0"/>
          </a:p>
        </p:txBody>
      </p:sp>
      <p:sp>
        <p:nvSpPr>
          <p:cNvPr id="7168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3696B4C3-8723-4F39-89B8-A1AA908AC6C6}" type="slidenum">
              <a:rPr lang="en-US" smtClean="0"/>
              <a:pPr/>
              <a:t>32</a:t>
            </a:fld>
            <a:endParaRPr lang="en-US" smtClean="0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270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ar-SA" smtClean="0"/>
          </a:p>
        </p:txBody>
      </p:sp>
      <p:sp>
        <p:nvSpPr>
          <p:cNvPr id="7270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EA285D36-310D-41C3-9380-137A7D3C0F35}" type="slidenum">
              <a:rPr lang="en-US" smtClean="0"/>
              <a:pPr/>
              <a:t>33</a:t>
            </a:fld>
            <a:endParaRPr lang="en-US" smtClean="0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373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ar-SA" smtClean="0"/>
          </a:p>
        </p:txBody>
      </p:sp>
      <p:sp>
        <p:nvSpPr>
          <p:cNvPr id="7373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7570A782-6E8D-463D-A494-BD77C75AED2E}" type="slidenum">
              <a:rPr lang="en-US" smtClean="0"/>
              <a:pPr/>
              <a:t>34</a:t>
            </a:fld>
            <a:endParaRPr lang="en-US" smtClean="0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475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ar-SA" smtClean="0"/>
          </a:p>
        </p:txBody>
      </p:sp>
      <p:sp>
        <p:nvSpPr>
          <p:cNvPr id="7475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E887023C-02CF-4796-8029-A45083605000}" type="slidenum">
              <a:rPr lang="en-US" smtClean="0"/>
              <a:pPr/>
              <a:t>35</a:t>
            </a:fld>
            <a:endParaRPr 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301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ar-SA" smtClean="0"/>
          </a:p>
        </p:txBody>
      </p:sp>
      <p:sp>
        <p:nvSpPr>
          <p:cNvPr id="4301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249F73B5-1A7C-41E1-A5B7-5937590B032C}" type="slidenum">
              <a:rPr lang="en-US" smtClean="0"/>
              <a:pPr/>
              <a:t>4</a:t>
            </a:fld>
            <a:endParaRPr lang="en-U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403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ar-SA" smtClean="0"/>
          </a:p>
        </p:txBody>
      </p:sp>
      <p:sp>
        <p:nvSpPr>
          <p:cNvPr id="4403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7A413BEB-65BA-4CAE-9B2B-7D4A1292BAAF}" type="slidenum">
              <a:rPr lang="en-US" smtClean="0"/>
              <a:pPr/>
              <a:t>5</a:t>
            </a:fld>
            <a:endParaRPr lang="en-US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5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ar-SA" smtClean="0"/>
          </a:p>
        </p:txBody>
      </p:sp>
      <p:sp>
        <p:nvSpPr>
          <p:cNvPr id="4506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2608FBBA-F4CD-4B8D-8F0E-715195B10704}" type="slidenum">
              <a:rPr lang="en-US" smtClean="0"/>
              <a:pPr/>
              <a:t>6</a:t>
            </a:fld>
            <a:endParaRPr lang="en-US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608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ar-SA" smtClean="0"/>
          </a:p>
        </p:txBody>
      </p:sp>
      <p:sp>
        <p:nvSpPr>
          <p:cNvPr id="4608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598DB11F-3C3B-4584-9803-DB94E63CD8C1}" type="slidenum">
              <a:rPr lang="en-US" smtClean="0"/>
              <a:pPr/>
              <a:t>7</a:t>
            </a:fld>
            <a:endParaRPr lang="en-US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710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ar-SA" smtClean="0"/>
          </a:p>
        </p:txBody>
      </p:sp>
      <p:sp>
        <p:nvSpPr>
          <p:cNvPr id="4710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DC1C7EF1-54D3-447B-98C8-65DE70500453}" type="slidenum">
              <a:rPr lang="en-US" smtClean="0"/>
              <a:pPr/>
              <a:t>8</a:t>
            </a:fld>
            <a:endParaRPr lang="en-US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813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ar-SA" smtClean="0"/>
          </a:p>
        </p:txBody>
      </p:sp>
      <p:sp>
        <p:nvSpPr>
          <p:cNvPr id="4813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6B62B44C-3673-4BAD-92AF-1659ABADB709}" type="slidenum">
              <a:rPr lang="en-US" smtClean="0"/>
              <a:pPr/>
              <a:t>9</a:t>
            </a:fld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44DE05C-8A2B-4FBE-8602-81302AB76DB9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C6042F-CA07-4E78-964A-C5502926314F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61606F8-DF63-414B-82D1-0EF295440580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80184E-558A-49B1-96BD-23D47C9F0EE3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8A8A104-634D-4B3E-B207-0B9EEECD95CF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FBEC02-1BED-4F0F-A426-536D0A4B846C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B16E7F6-E76B-493E-911C-C9BC7E61D9EE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42A6F94-3FAB-4D4E-AA3C-763DABF4EDA9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65830A5-DCB6-4B99-8F22-BC878FF49FEA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3337922-4B7B-4193-9780-BF8EDBEA7ADD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29793E1-A9B6-4A9B-9AEB-BF68EC7828AE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5D0EF22-3B19-40D8-94E6-29F91BEE8209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33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b="0">
                <a:solidFill>
                  <a:schemeClr val="tx1"/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b="0">
                <a:solidFill>
                  <a:schemeClr val="tx1"/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400" b="0">
                <a:solidFill>
                  <a:schemeClr val="tx1"/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0626E5D2-8ACB-46BC-B542-BCA29814130C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rtl="1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1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1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1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1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r" rtl="1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rtl="1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r" rtl="1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r" rtl="1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r" rtl="1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r" rtl="1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r" rtl="1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r" rtl="1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r" rtl="1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Microsoft_Office_Word_97_-_2003_Document1.doc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676400" y="1752600"/>
            <a:ext cx="6019800" cy="2971800"/>
          </a:xfrm>
          <a:noFill/>
        </p:spPr>
        <p:txBody>
          <a:bodyPr/>
          <a:lstStyle/>
          <a:p>
            <a:pPr eaLnBrk="1" hangingPunct="1"/>
            <a:r>
              <a:rPr lang="en-US" b="1" smtClean="0">
                <a:solidFill>
                  <a:srgbClr val="F434E2"/>
                </a:solidFill>
                <a:latin typeface="Times New Roman" pitchFamily="18" charset="0"/>
                <a:cs typeface="Times New Roman" pitchFamily="18" charset="0"/>
              </a:rPr>
              <a:t>DRUGS AFFECTING UTERINE MUSCLE CONTRACTILITY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algn="l" eaLnBrk="1" hangingPunct="1"/>
            <a:r>
              <a:rPr lang="en-US" smtClean="0"/>
              <a:t>    </a:t>
            </a:r>
          </a:p>
          <a:p>
            <a:pPr eaLnBrk="1" hangingPunct="1"/>
            <a:endParaRPr lang="en-US" smtClean="0">
              <a:solidFill>
                <a:schemeClr val="hlink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200" b="1" smtClean="0">
                <a:solidFill>
                  <a:srgbClr val="3BE9ED"/>
                </a:solidFill>
                <a:latin typeface="Times New Roman" pitchFamily="18" charset="0"/>
                <a:cs typeface="Times New Roman" pitchFamily="18" charset="0"/>
              </a:rPr>
              <a:t>Mechanism of action</a:t>
            </a:r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algn="l" rtl="0" eaLnBrk="1" hangingPunct="1"/>
            <a:r>
              <a:rPr lang="en-US" smtClean="0"/>
              <a:t> </a:t>
            </a:r>
            <a:r>
              <a:rPr lang="en-US" b="1" smtClean="0"/>
              <a:t>	</a:t>
            </a:r>
            <a:r>
              <a:rPr lang="en-US" sz="2800" b="1" smtClean="0">
                <a:latin typeface="Times New Roman" pitchFamily="18" charset="0"/>
                <a:cs typeface="Times New Roman" pitchFamily="18" charset="0"/>
              </a:rPr>
              <a:t>The interaction of endogenous or administered oxytocin , with myometrial cell membrane receptor promotes the influx of ca ++ from extra cellular fluid and from S.R in to the cell , this increase in cytoplasmic calcium ,stimulates uterine contraction 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381000"/>
            <a:ext cx="8229600" cy="6477000"/>
          </a:xfrm>
        </p:spPr>
        <p:txBody>
          <a:bodyPr/>
          <a:lstStyle/>
          <a:p>
            <a:pPr marL="609600" indent="-609600" algn="l" rtl="0" eaLnBrk="1" hangingPunct="1">
              <a:buFontTx/>
              <a:buNone/>
              <a:defRPr/>
            </a:pPr>
            <a:r>
              <a:rPr lang="en-US" sz="4400" b="1" dirty="0" smtClean="0">
                <a:solidFill>
                  <a:srgbClr val="F434E2"/>
                </a:solidFill>
                <a:latin typeface="Times New Roman" pitchFamily="18" charset="0"/>
                <a:cs typeface="Times New Roman" pitchFamily="18" charset="0"/>
              </a:rPr>
              <a:t>Therapeutic  Uses of </a:t>
            </a:r>
            <a:r>
              <a:rPr lang="en-US" sz="4400" b="1" dirty="0" err="1" smtClean="0">
                <a:solidFill>
                  <a:srgbClr val="F434E2"/>
                </a:solidFill>
                <a:latin typeface="Times New Roman" pitchFamily="18" charset="0"/>
                <a:cs typeface="Times New Roman" pitchFamily="18" charset="0"/>
              </a:rPr>
              <a:t>Oxytocin</a:t>
            </a:r>
            <a:endParaRPr lang="en-US" sz="4400" b="1" dirty="0" smtClean="0">
              <a:solidFill>
                <a:srgbClr val="F434E2"/>
              </a:solidFill>
              <a:latin typeface="Times New Roman" pitchFamily="18" charset="0"/>
              <a:cs typeface="Times New Roman" pitchFamily="18" charset="0"/>
            </a:endParaRPr>
          </a:p>
          <a:p>
            <a:pPr marL="990600" lvl="1" indent="-533400" algn="l" rtl="0" eaLnBrk="1" hangingPunct="1">
              <a:buFontTx/>
              <a:buAutoNum type="arabicPeriod"/>
              <a:defRPr/>
            </a:pP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Induction &amp; augmentation of labor</a:t>
            </a:r>
            <a:r>
              <a:rPr lang="en-US" sz="3200" b="1" dirty="0" smtClean="0">
                <a:solidFill>
                  <a:srgbClr val="92D050"/>
                </a:solidFill>
                <a:latin typeface="Times New Roman" pitchFamily="18" charset="0"/>
                <a:cs typeface="Times New Roman" pitchFamily="18" charset="0"/>
              </a:rPr>
              <a:t>**</a:t>
            </a:r>
          </a:p>
          <a:p>
            <a:pPr marL="990600" lvl="1" indent="-533400" algn="l" rtl="0" eaLnBrk="1" hangingPunct="1">
              <a:buFontTx/>
              <a:buNone/>
              <a:defRPr/>
            </a:pP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              (slow I.V infusion)</a:t>
            </a:r>
          </a:p>
          <a:p>
            <a:pPr marL="990600" lvl="1" indent="-533400" algn="l" rtl="0" eaLnBrk="1" hangingPunct="1">
              <a:buFontTx/>
              <a:buNone/>
              <a:defRPr/>
            </a:pPr>
            <a:endParaRPr lang="en-US" sz="3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l" rtl="0" eaLnBrk="1" hangingPunct="1">
              <a:lnSpc>
                <a:spcPct val="80000"/>
              </a:lnSpc>
              <a:buFontTx/>
              <a:buNone/>
              <a:defRPr/>
            </a:pP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	           a)  Mild preeclampsia</a:t>
            </a:r>
          </a:p>
          <a:p>
            <a:pPr algn="l" rtl="0" eaLnBrk="1" hangingPunct="1">
              <a:lnSpc>
                <a:spcPct val="80000"/>
              </a:lnSpc>
              <a:buFontTx/>
              <a:buNone/>
              <a:defRPr/>
            </a:pPr>
            <a:endParaRPr lang="en-US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 algn="l" rtl="0" eaLnBrk="1" hangingPunct="1">
              <a:lnSpc>
                <a:spcPct val="80000"/>
              </a:lnSpc>
              <a:buFontTx/>
              <a:buNone/>
              <a:defRPr/>
            </a:pP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		    b)	Uterine inertia</a:t>
            </a:r>
          </a:p>
          <a:p>
            <a:pPr algn="l" rtl="0" eaLnBrk="1" hangingPunct="1">
              <a:lnSpc>
                <a:spcPct val="80000"/>
              </a:lnSpc>
              <a:buFontTx/>
              <a:buNone/>
              <a:defRPr/>
            </a:pPr>
            <a:endParaRPr lang="en-US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 algn="l" rtl="0" eaLnBrk="1" hangingPunct="1">
              <a:lnSpc>
                <a:spcPct val="80000"/>
              </a:lnSpc>
              <a:buFontTx/>
              <a:buNone/>
              <a:defRPr/>
            </a:pP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		    c)	Incomplete abortion</a:t>
            </a:r>
          </a:p>
          <a:p>
            <a:pPr algn="l" rtl="0" eaLnBrk="1" hangingPunct="1">
              <a:lnSpc>
                <a:spcPct val="80000"/>
              </a:lnSpc>
              <a:buFontTx/>
              <a:buNone/>
              <a:defRPr/>
            </a:pPr>
            <a:endParaRPr lang="en-US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 algn="l" rtl="0" eaLnBrk="1" hangingPunct="1">
              <a:lnSpc>
                <a:spcPct val="80000"/>
              </a:lnSpc>
              <a:buFontTx/>
              <a:buNone/>
              <a:defRPr/>
            </a:pP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		   d)	Post maturity</a:t>
            </a:r>
          </a:p>
          <a:p>
            <a:pPr algn="l" rtl="0" eaLnBrk="1" hangingPunct="1">
              <a:lnSpc>
                <a:spcPct val="80000"/>
              </a:lnSpc>
              <a:buFontTx/>
              <a:buNone/>
              <a:defRPr/>
            </a:pPr>
            <a:endParaRPr lang="en-US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 algn="l" rtl="0" eaLnBrk="1" hangingPunct="1">
              <a:lnSpc>
                <a:spcPct val="80000"/>
              </a:lnSpc>
              <a:buFontTx/>
              <a:buNone/>
              <a:defRPr/>
            </a:pP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            e)     Maternal diabetes</a:t>
            </a:r>
          </a:p>
          <a:p>
            <a:pPr marL="990600" lvl="1" indent="-533400" algn="l" rtl="0" eaLnBrk="1" hangingPunct="1">
              <a:buFontTx/>
              <a:buNone/>
              <a:defRPr/>
            </a:pPr>
            <a:endParaRPr lang="en-US" sz="3200" b="1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381000"/>
            <a:ext cx="8229600" cy="6096000"/>
          </a:xfrm>
        </p:spPr>
        <p:txBody>
          <a:bodyPr/>
          <a:lstStyle/>
          <a:p>
            <a:pPr marL="990600" lvl="1" indent="-533400" algn="l" rtl="0" eaLnBrk="1" hangingPunct="1">
              <a:buFontTx/>
              <a:buAutoNum type="arabicPeriod" startAt="2"/>
            </a:pPr>
            <a:endParaRPr lang="en-US" sz="3200" b="1" smtClean="0">
              <a:latin typeface="Times New Roman" pitchFamily="18" charset="0"/>
              <a:cs typeface="Times New Roman" pitchFamily="18" charset="0"/>
            </a:endParaRPr>
          </a:p>
          <a:p>
            <a:pPr marL="990600" lvl="1" indent="-533400" algn="l" rtl="0" eaLnBrk="1" hangingPunct="1">
              <a:buFontTx/>
              <a:buNone/>
            </a:pPr>
            <a:r>
              <a:rPr lang="en-US" sz="3200" b="1" smtClean="0">
                <a:solidFill>
                  <a:srgbClr val="F434E2"/>
                </a:solidFill>
                <a:latin typeface="Times New Roman" pitchFamily="18" charset="0"/>
                <a:cs typeface="Times New Roman" pitchFamily="18" charset="0"/>
              </a:rPr>
              <a:t>Therapeutic  Uses of Oxytocin (continue)</a:t>
            </a:r>
          </a:p>
          <a:p>
            <a:pPr marL="990600" lvl="1" indent="-533400" algn="l" rtl="0" eaLnBrk="1" hangingPunct="1">
              <a:buFontTx/>
              <a:buNone/>
            </a:pPr>
            <a:endParaRPr lang="en-US" sz="3200" b="1" smtClean="0">
              <a:latin typeface="Times New Roman" pitchFamily="18" charset="0"/>
              <a:cs typeface="Times New Roman" pitchFamily="18" charset="0"/>
            </a:endParaRPr>
          </a:p>
          <a:p>
            <a:pPr marL="990600" lvl="1" indent="-533400" algn="l" rtl="0" eaLnBrk="1" hangingPunct="1">
              <a:buFontTx/>
              <a:buAutoNum type="arabicPeriod" startAt="2"/>
            </a:pPr>
            <a:r>
              <a:rPr lang="en-US" sz="3200" b="1" smtClean="0">
                <a:latin typeface="Times New Roman" pitchFamily="18" charset="0"/>
                <a:cs typeface="Times New Roman" pitchFamily="18" charset="0"/>
              </a:rPr>
              <a:t>Post partum uterine hemorrhage</a:t>
            </a:r>
          </a:p>
          <a:p>
            <a:pPr marL="990600" lvl="1" indent="-533400" algn="l" rtl="0" eaLnBrk="1" hangingPunct="1">
              <a:buFontTx/>
              <a:buNone/>
            </a:pPr>
            <a:r>
              <a:rPr lang="en-US" sz="3200" b="1" smtClean="0">
                <a:latin typeface="Times New Roman" pitchFamily="18" charset="0"/>
                <a:cs typeface="Times New Roman" pitchFamily="18" charset="0"/>
              </a:rPr>
              <a:t>               (I.V drip)</a:t>
            </a:r>
          </a:p>
          <a:p>
            <a:pPr marL="990600" lvl="1" indent="-533400" algn="l" rtl="0" eaLnBrk="1" hangingPunct="1">
              <a:buFontTx/>
              <a:buNone/>
            </a:pPr>
            <a:r>
              <a:rPr lang="en-US" sz="3200" b="1" smtClean="0">
                <a:latin typeface="Times New Roman" pitchFamily="18" charset="0"/>
                <a:cs typeface="Times New Roman" pitchFamily="18" charset="0"/>
              </a:rPr>
              <a:t>     (ergometrine is often used)</a:t>
            </a:r>
          </a:p>
          <a:p>
            <a:pPr marL="990600" lvl="1" indent="-533400" algn="l" rtl="0" eaLnBrk="1" hangingPunct="1">
              <a:buFontTx/>
              <a:buNone/>
            </a:pPr>
            <a:endParaRPr lang="en-US" sz="3200" b="1" smtClean="0">
              <a:latin typeface="Times New Roman" pitchFamily="18" charset="0"/>
              <a:cs typeface="Times New Roman" pitchFamily="18" charset="0"/>
            </a:endParaRPr>
          </a:p>
          <a:p>
            <a:pPr marL="990600" lvl="1" indent="-533400" algn="l" rtl="0" eaLnBrk="1" hangingPunct="1">
              <a:buFontTx/>
              <a:buAutoNum type="arabicPeriod" startAt="3"/>
            </a:pPr>
            <a:r>
              <a:rPr lang="en-US" sz="3200" b="1" smtClean="0">
                <a:latin typeface="Times New Roman" pitchFamily="18" charset="0"/>
                <a:cs typeface="Times New Roman" pitchFamily="18" charset="0"/>
              </a:rPr>
              <a:t>Impaired milk ejection </a:t>
            </a:r>
          </a:p>
          <a:p>
            <a:pPr marL="990600" lvl="1" indent="-533400" algn="l" rtl="0" eaLnBrk="1" hangingPunct="1">
              <a:buFontTx/>
              <a:buNone/>
            </a:pPr>
            <a:r>
              <a:rPr lang="en-US" sz="3200" b="1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sz="2400" b="1" smtClean="0">
                <a:latin typeface="Times New Roman" pitchFamily="18" charset="0"/>
                <a:cs typeface="Times New Roman" pitchFamily="18" charset="0"/>
              </a:rPr>
              <a:t>One puff in each nostril 2-3 min before nursing</a:t>
            </a:r>
          </a:p>
          <a:p>
            <a:pPr algn="l" rtl="0" eaLnBrk="1" hangingPunct="1">
              <a:lnSpc>
                <a:spcPct val="80000"/>
              </a:lnSpc>
              <a:buFontTx/>
              <a:buNone/>
            </a:pPr>
            <a:endParaRPr lang="en-US" sz="80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81000" y="457200"/>
            <a:ext cx="8305800" cy="6248400"/>
          </a:xfrm>
        </p:spPr>
        <p:txBody>
          <a:bodyPr/>
          <a:lstStyle/>
          <a:p>
            <a:pPr algn="l" rtl="0" eaLnBrk="1" hangingPunct="1">
              <a:buFontTx/>
              <a:buNone/>
            </a:pPr>
            <a:r>
              <a:rPr lang="en-US" b="1" u="sng" smtClean="0">
                <a:solidFill>
                  <a:schemeClr val="hlink"/>
                </a:solidFill>
                <a:latin typeface="Times New Roman" pitchFamily="18" charset="0"/>
                <a:cs typeface="Times New Roman" pitchFamily="18" charset="0"/>
              </a:rPr>
              <a:t>Side Effects:</a:t>
            </a:r>
          </a:p>
          <a:p>
            <a:pPr algn="l" rtl="0" eaLnBrk="1" hangingPunct="1">
              <a:buFontTx/>
              <a:buNone/>
            </a:pPr>
            <a:r>
              <a:rPr lang="en-US" b="1" smtClean="0">
                <a:latin typeface="Times New Roman" pitchFamily="18" charset="0"/>
                <a:cs typeface="Times New Roman" pitchFamily="18" charset="0"/>
              </a:rPr>
              <a:t>		1.  Maternal death due to hypertension</a:t>
            </a:r>
          </a:p>
          <a:p>
            <a:pPr algn="l" rtl="0" eaLnBrk="1" hangingPunct="1">
              <a:buFontTx/>
              <a:buNone/>
            </a:pPr>
            <a:r>
              <a:rPr lang="en-US" b="1" smtClean="0">
                <a:latin typeface="Times New Roman" pitchFamily="18" charset="0"/>
                <a:cs typeface="Times New Roman" pitchFamily="18" charset="0"/>
              </a:rPr>
              <a:t>         2.  Uterine rupture</a:t>
            </a:r>
          </a:p>
          <a:p>
            <a:pPr algn="l" rtl="0" eaLnBrk="1" hangingPunct="1">
              <a:buFontTx/>
              <a:buNone/>
            </a:pPr>
            <a:r>
              <a:rPr lang="en-US" b="1" smtClean="0">
                <a:latin typeface="Times New Roman" pitchFamily="18" charset="0"/>
                <a:cs typeface="Times New Roman" pitchFamily="18" charset="0"/>
              </a:rPr>
              <a:t>		3.  Fetal death(ischaemia)</a:t>
            </a:r>
          </a:p>
          <a:p>
            <a:pPr algn="l" rtl="0" eaLnBrk="1" hangingPunct="1">
              <a:buFontTx/>
              <a:buNone/>
            </a:pPr>
            <a:r>
              <a:rPr lang="en-US" b="1" smtClean="0">
                <a:latin typeface="Times New Roman" pitchFamily="18" charset="0"/>
                <a:cs typeface="Times New Roman" pitchFamily="18" charset="0"/>
              </a:rPr>
              <a:t>		4.  Water intoxication </a:t>
            </a:r>
          </a:p>
          <a:p>
            <a:pPr algn="l" rtl="0" eaLnBrk="1" hangingPunct="1">
              <a:buFontTx/>
              <a:buNone/>
            </a:pPr>
            <a:r>
              <a:rPr lang="en-US" b="1" smtClean="0">
                <a:latin typeface="Times New Roman" pitchFamily="18" charset="0"/>
                <a:cs typeface="Times New Roman" pitchFamily="18" charset="0"/>
              </a:rPr>
              <a:t>		</a:t>
            </a:r>
          </a:p>
          <a:p>
            <a:pPr algn="l" rtl="0" eaLnBrk="1" hangingPunct="1">
              <a:buFontTx/>
              <a:buNone/>
            </a:pPr>
            <a:r>
              <a:rPr lang="en-US" b="1" smtClean="0">
                <a:latin typeface="Times New Roman" pitchFamily="18" charset="0"/>
                <a:cs typeface="Times New Roman" pitchFamily="18" charset="0"/>
              </a:rPr>
              <a:t>		</a:t>
            </a:r>
          </a:p>
          <a:p>
            <a:pPr algn="l" rtl="0" eaLnBrk="1" hangingPunct="1">
              <a:buFontTx/>
              <a:buNone/>
            </a:pPr>
            <a:r>
              <a:rPr lang="en-US" b="1" smtClean="0">
                <a:latin typeface="Times New Roman" pitchFamily="18" charset="0"/>
                <a:cs typeface="Times New Roman" pitchFamily="18" charset="0"/>
              </a:rPr>
              <a:t>		</a:t>
            </a:r>
          </a:p>
          <a:p>
            <a:pPr algn="l" rtl="0" eaLnBrk="1" hangingPunct="1">
              <a:buFontTx/>
              <a:buNone/>
            </a:pPr>
            <a:r>
              <a:rPr lang="en-US" b="1" smtClean="0">
                <a:latin typeface="Times New Roman" pitchFamily="18" charset="0"/>
                <a:cs typeface="Times New Roman" pitchFamily="18" charset="0"/>
              </a:rPr>
              <a:t>                  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609600"/>
            <a:ext cx="8229600" cy="1143000"/>
          </a:xfrm>
        </p:spPr>
        <p:txBody>
          <a:bodyPr/>
          <a:lstStyle/>
          <a:p>
            <a:pPr eaLnBrk="1" hangingPunct="1"/>
            <a:r>
              <a:rPr lang="en-US" b="1" smtClean="0">
                <a:solidFill>
                  <a:schemeClr val="hlink"/>
                </a:solidFill>
                <a:latin typeface="Times New Roman" pitchFamily="18" charset="0"/>
                <a:cs typeface="Times New Roman" pitchFamily="18" charset="0"/>
              </a:rPr>
              <a:t>Contraindications</a:t>
            </a:r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1752600"/>
            <a:ext cx="8229600" cy="4495800"/>
          </a:xfrm>
        </p:spPr>
        <p:txBody>
          <a:bodyPr/>
          <a:lstStyle/>
          <a:p>
            <a:pPr algn="l" rtl="0" eaLnBrk="1" hangingPunct="1">
              <a:lnSpc>
                <a:spcPct val="90000"/>
              </a:lnSpc>
              <a:buFontTx/>
              <a:buNone/>
              <a:defRPr/>
            </a:pP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		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a)  Hypersensitivity</a:t>
            </a:r>
          </a:p>
          <a:p>
            <a:pPr algn="l" rtl="0" eaLnBrk="1" hangingPunct="1">
              <a:lnSpc>
                <a:spcPct val="90000"/>
              </a:lnSpc>
              <a:buFontTx/>
              <a:buNone/>
              <a:defRPr/>
            </a:pP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		b)  Prematurity</a:t>
            </a:r>
          </a:p>
          <a:p>
            <a:pPr algn="l" rtl="0" eaLnBrk="1" hangingPunct="1">
              <a:lnSpc>
                <a:spcPct val="90000"/>
              </a:lnSpc>
              <a:buFontTx/>
              <a:buNone/>
              <a:defRPr/>
            </a:pP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         c)   Abnormal fetal position</a:t>
            </a:r>
          </a:p>
          <a:p>
            <a:pPr algn="l" rtl="0" eaLnBrk="1" hangingPunct="1">
              <a:lnSpc>
                <a:spcPct val="90000"/>
              </a:lnSpc>
              <a:buFontTx/>
              <a:buNone/>
              <a:defRPr/>
            </a:pP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         d)   Evidence of fetal distress</a:t>
            </a:r>
          </a:p>
          <a:p>
            <a:pPr algn="l" rtl="0" eaLnBrk="1" hangingPunct="1">
              <a:lnSpc>
                <a:spcPct val="90000"/>
              </a:lnSpc>
              <a:buFontTx/>
              <a:buNone/>
              <a:defRPr/>
            </a:pP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         e)   </a:t>
            </a:r>
            <a:r>
              <a:rPr lang="en-US" sz="2800" b="1" dirty="0" err="1" smtClean="0"/>
              <a:t>Cephalopelvic</a:t>
            </a:r>
            <a:r>
              <a:rPr lang="en-US" sz="2800" b="1" dirty="0" smtClean="0"/>
              <a:t> disproportion</a:t>
            </a:r>
          </a:p>
          <a:p>
            <a:pPr algn="l" rtl="0" eaLnBrk="1" hangingPunct="1">
              <a:lnSpc>
                <a:spcPct val="90000"/>
              </a:lnSpc>
              <a:buFontTx/>
              <a:buNone/>
              <a:defRPr/>
            </a:pPr>
            <a:r>
              <a:rPr lang="en-US" sz="4400" dirty="0" smtClean="0">
                <a:solidFill>
                  <a:srgbClr val="FFFF00"/>
                </a:solidFill>
              </a:rPr>
              <a:t>       Precautions</a:t>
            </a:r>
          </a:p>
          <a:p>
            <a:pPr marL="514350" indent="-514350" algn="l" rtl="0" eaLnBrk="1" hangingPunct="1">
              <a:lnSpc>
                <a:spcPct val="90000"/>
              </a:lnSpc>
              <a:buFontTx/>
              <a:buNone/>
              <a:defRPr/>
            </a:pPr>
            <a:r>
              <a:rPr lang="en-US" sz="2800" dirty="0" smtClean="0"/>
              <a:t>         a)  Multiple pregnancy</a:t>
            </a:r>
          </a:p>
          <a:p>
            <a:pPr marL="514350" indent="-514350" algn="l" rtl="0" eaLnBrk="1" hangingPunct="1">
              <a:lnSpc>
                <a:spcPct val="90000"/>
              </a:lnSpc>
              <a:buFontTx/>
              <a:buNone/>
              <a:defRPr/>
            </a:pPr>
            <a:r>
              <a:rPr lang="en-US" sz="2800" dirty="0" smtClean="0"/>
              <a:t>         b)  Previous c- section</a:t>
            </a:r>
          </a:p>
          <a:p>
            <a:pPr marL="514350" indent="-514350" algn="l" rtl="0" eaLnBrk="1" hangingPunct="1">
              <a:lnSpc>
                <a:spcPct val="90000"/>
              </a:lnSpc>
              <a:buFontTx/>
              <a:buNone/>
              <a:defRPr/>
            </a:pPr>
            <a:r>
              <a:rPr lang="en-US" sz="2800" dirty="0" smtClean="0"/>
              <a:t>         c)  Hypertension</a:t>
            </a:r>
          </a:p>
          <a:p>
            <a:pPr algn="l" rtl="0" eaLnBrk="1" hangingPunct="1">
              <a:lnSpc>
                <a:spcPct val="90000"/>
              </a:lnSpc>
              <a:buFontTx/>
              <a:buNone/>
              <a:defRPr/>
            </a:pPr>
            <a:endParaRPr lang="en-US" sz="2800" dirty="0" smtClean="0"/>
          </a:p>
          <a:p>
            <a:pPr algn="l" rtl="0" eaLnBrk="1" hangingPunct="1">
              <a:lnSpc>
                <a:spcPct val="90000"/>
              </a:lnSpc>
              <a:buFontTx/>
              <a:buNone/>
              <a:defRPr/>
            </a:pPr>
            <a:endParaRPr lang="en-US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 algn="l" rtl="0" eaLnBrk="1" hangingPunct="1">
              <a:lnSpc>
                <a:spcPct val="90000"/>
              </a:lnSpc>
              <a:buFontTx/>
              <a:buNone/>
              <a:defRPr/>
            </a:pP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			</a:t>
            </a:r>
          </a:p>
          <a:p>
            <a:pPr algn="l" rtl="0" eaLnBrk="1" hangingPunct="1">
              <a:lnSpc>
                <a:spcPct val="90000"/>
              </a:lnSpc>
              <a:buFontTx/>
              <a:buNone/>
              <a:defRPr/>
            </a:pP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		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solidFill>
                  <a:srgbClr val="F434E2"/>
                </a:solidFill>
              </a:rPr>
              <a:t>Ergot Alkaloids</a:t>
            </a:r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algn="l" eaLnBrk="1" hangingPunct="1">
              <a:buFontTx/>
              <a:buNone/>
            </a:pPr>
            <a:endParaRPr lang="en-US" smtClean="0"/>
          </a:p>
          <a:p>
            <a:pPr algn="l" rtl="0" eaLnBrk="1" hangingPunct="1"/>
            <a:r>
              <a:rPr lang="en-US" smtClean="0"/>
              <a:t>Ergometrine (Ergonovine)</a:t>
            </a:r>
          </a:p>
          <a:p>
            <a:pPr algn="l" eaLnBrk="1" hangingPunct="1"/>
            <a:endParaRPr lang="en-US" smtClean="0"/>
          </a:p>
          <a:p>
            <a:pPr algn="l" eaLnBrk="1" hangingPunct="1"/>
            <a:endParaRPr lang="en-US" smtClean="0"/>
          </a:p>
          <a:p>
            <a:pPr algn="l" rtl="0" eaLnBrk="1" hangingPunct="1"/>
            <a:r>
              <a:rPr lang="en-US" smtClean="0"/>
              <a:t>Methyl ergometrine(Methylergonovine)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3400" y="609600"/>
            <a:ext cx="8229600" cy="5562600"/>
          </a:xfrm>
        </p:spPr>
        <p:txBody>
          <a:bodyPr/>
          <a:lstStyle/>
          <a:p>
            <a:pPr algn="l" rtl="0" eaLnBrk="1" hangingPunct="1">
              <a:buFontTx/>
              <a:buNone/>
            </a:pPr>
            <a:r>
              <a:rPr lang="en-US" sz="4400" smtClean="0">
                <a:solidFill>
                  <a:srgbClr val="FF0000"/>
                </a:solidFill>
              </a:rPr>
              <a:t>  Effects on the Uterus</a:t>
            </a:r>
          </a:p>
          <a:p>
            <a:pPr algn="l" rtl="0" eaLnBrk="1" hangingPunct="1"/>
            <a:r>
              <a:rPr lang="en-US" b="1" smtClean="0">
                <a:latin typeface="Times New Roman" pitchFamily="18" charset="0"/>
                <a:cs typeface="Times New Roman" pitchFamily="18" charset="0"/>
              </a:rPr>
              <a:t>Alkaloid derivatives induce </a:t>
            </a:r>
            <a:r>
              <a:rPr lang="en-US" b="1" smtClean="0">
                <a:solidFill>
                  <a:schemeClr val="hlink"/>
                </a:solidFill>
                <a:latin typeface="Times New Roman" pitchFamily="18" charset="0"/>
                <a:cs typeface="Times New Roman" pitchFamily="18" charset="0"/>
              </a:rPr>
              <a:t>TETANIC CONTRACTION </a:t>
            </a:r>
            <a:r>
              <a:rPr lang="en-US" b="1" smtClean="0">
                <a:latin typeface="Times New Roman" pitchFamily="18" charset="0"/>
                <a:cs typeface="Times New Roman" pitchFamily="18" charset="0"/>
              </a:rPr>
              <a:t>of uterus without relaxation in between(not like normal physiological contractions)</a:t>
            </a:r>
          </a:p>
          <a:p>
            <a:pPr algn="l" rtl="0" eaLnBrk="1" hangingPunct="1">
              <a:buFontTx/>
              <a:buNone/>
            </a:pPr>
            <a:endParaRPr lang="en-US" b="1" smtClean="0">
              <a:latin typeface="Times New Roman" pitchFamily="18" charset="0"/>
              <a:cs typeface="Times New Roman" pitchFamily="18" charset="0"/>
            </a:endParaRPr>
          </a:p>
          <a:p>
            <a:pPr algn="l" rtl="0" eaLnBrk="1" hangingPunct="1"/>
            <a:r>
              <a:rPr lang="en-US" b="1" smtClean="0">
                <a:latin typeface="Times New Roman" pitchFamily="18" charset="0"/>
                <a:cs typeface="Times New Roman" pitchFamily="18" charset="0"/>
              </a:rPr>
              <a:t> It causes contractions of uterus as a whole i.e. fundus and cervix(tend to compress rather than to expel the fetus)</a:t>
            </a:r>
          </a:p>
          <a:p>
            <a:pPr algn="l" rtl="0" eaLnBrk="1" hangingPunct="1">
              <a:buFontTx/>
              <a:buNone/>
            </a:pPr>
            <a:r>
              <a:rPr lang="en-US" b="1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smtClean="0">
                <a:solidFill>
                  <a:srgbClr val="92D050"/>
                </a:solidFill>
                <a:latin typeface="Times New Roman" pitchFamily="18" charset="0"/>
                <a:cs typeface="Times New Roman" pitchFamily="18" charset="0"/>
              </a:rPr>
              <a:t>Difference between oxytocin &amp; ergots??</a:t>
            </a:r>
          </a:p>
          <a:p>
            <a:pPr algn="l" rtl="0" eaLnBrk="1" hangingPunct="1">
              <a:buFontTx/>
              <a:buNone/>
            </a:pPr>
            <a:r>
              <a:rPr lang="en-US" smtClean="0"/>
              <a:t> </a:t>
            </a:r>
          </a:p>
        </p:txBody>
      </p:sp>
      <p:pic>
        <p:nvPicPr>
          <p:cNvPr id="17411" name="Ink 3"/>
          <p:cNvPicPr>
            <a:picLocks noRot="1" noChangeAspect="1" noEditPoints="1" noChangeArrowheads="1" noChangeShapeType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19538" y="3409950"/>
            <a:ext cx="1046162" cy="681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3400" y="0"/>
            <a:ext cx="79248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868362"/>
          </a:xfrm>
        </p:spPr>
        <p:txBody>
          <a:bodyPr/>
          <a:lstStyle/>
          <a:p>
            <a:pPr eaLnBrk="1" hangingPunct="1"/>
            <a:r>
              <a:rPr lang="en-US" sz="3600" b="1" smtClean="0">
                <a:solidFill>
                  <a:srgbClr val="3BE9ED"/>
                </a:solidFill>
                <a:latin typeface="Times New Roman" pitchFamily="18" charset="0"/>
                <a:cs typeface="Times New Roman" pitchFamily="18" charset="0"/>
              </a:rPr>
              <a:t>Ergot alkaloids( pharmacokinetics)</a:t>
            </a:r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8229600" cy="4876800"/>
          </a:xfrm>
        </p:spPr>
        <p:txBody>
          <a:bodyPr/>
          <a:lstStyle/>
          <a:p>
            <a:pPr algn="l" rtl="0" eaLnBrk="1" hangingPunct="1">
              <a:lnSpc>
                <a:spcPct val="90000"/>
              </a:lnSpc>
            </a:pPr>
            <a:r>
              <a:rPr lang="en-US" sz="1800" u="sng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smtClean="0">
                <a:solidFill>
                  <a:schemeClr val="hlink"/>
                </a:solidFill>
                <a:latin typeface="Times New Roman" pitchFamily="18" charset="0"/>
                <a:cs typeface="Times New Roman" pitchFamily="18" charset="0"/>
              </a:rPr>
              <a:t>Absorption ,fate and excretion</a:t>
            </a:r>
          </a:p>
          <a:p>
            <a:pPr algn="l" rtl="0" eaLnBrk="1" hangingPunct="1">
              <a:lnSpc>
                <a:spcPct val="90000"/>
              </a:lnSpc>
              <a:buFontTx/>
              <a:buNone/>
            </a:pPr>
            <a:endParaRPr lang="en-US" sz="2800" b="1" u="sng" smtClean="0">
              <a:solidFill>
                <a:schemeClr val="hlink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 rtl="0" eaLnBrk="1" hangingPunct="1">
              <a:lnSpc>
                <a:spcPct val="90000"/>
              </a:lnSpc>
            </a:pPr>
            <a:r>
              <a:rPr lang="en-US" sz="2800" b="1" smtClean="0">
                <a:latin typeface="Times New Roman" pitchFamily="18" charset="0"/>
                <a:cs typeface="Times New Roman" pitchFamily="18" charset="0"/>
              </a:rPr>
              <a:t>Absorbed orally from GIT(tablets)</a:t>
            </a:r>
          </a:p>
          <a:p>
            <a:pPr algn="l" rtl="0" eaLnBrk="1" hangingPunct="1">
              <a:lnSpc>
                <a:spcPct val="90000"/>
              </a:lnSpc>
              <a:buFontTx/>
              <a:buNone/>
            </a:pPr>
            <a:endParaRPr lang="en-US" sz="2800" b="1" smtClean="0">
              <a:latin typeface="Times New Roman" pitchFamily="18" charset="0"/>
              <a:cs typeface="Times New Roman" pitchFamily="18" charset="0"/>
            </a:endParaRPr>
          </a:p>
          <a:p>
            <a:pPr algn="l" rtl="0" eaLnBrk="1" hangingPunct="1">
              <a:lnSpc>
                <a:spcPct val="90000"/>
              </a:lnSpc>
            </a:pPr>
            <a:r>
              <a:rPr lang="en-US" sz="2800" b="1" smtClean="0">
                <a:latin typeface="Times New Roman" pitchFamily="18" charset="0"/>
                <a:cs typeface="Times New Roman" pitchFamily="18" charset="0"/>
              </a:rPr>
              <a:t> Usually given I.M</a:t>
            </a:r>
          </a:p>
          <a:p>
            <a:pPr algn="l" rtl="0" eaLnBrk="1" hangingPunct="1">
              <a:lnSpc>
                <a:spcPct val="90000"/>
              </a:lnSpc>
              <a:buFontTx/>
              <a:buNone/>
            </a:pPr>
            <a:endParaRPr lang="en-US" sz="2800" b="1" smtClean="0">
              <a:latin typeface="Times New Roman" pitchFamily="18" charset="0"/>
              <a:cs typeface="Times New Roman" pitchFamily="18" charset="0"/>
            </a:endParaRPr>
          </a:p>
          <a:p>
            <a:pPr algn="l" rtl="0" eaLnBrk="1" hangingPunct="1">
              <a:lnSpc>
                <a:spcPct val="90000"/>
              </a:lnSpc>
            </a:pPr>
            <a:r>
              <a:rPr lang="en-US" sz="2800" b="1" smtClean="0">
                <a:latin typeface="Times New Roman" pitchFamily="18" charset="0"/>
                <a:cs typeface="Times New Roman" pitchFamily="18" charset="0"/>
              </a:rPr>
              <a:t> Extensively metabolized in liver.</a:t>
            </a:r>
          </a:p>
          <a:p>
            <a:pPr algn="l" rtl="0" eaLnBrk="1" hangingPunct="1">
              <a:lnSpc>
                <a:spcPct val="90000"/>
              </a:lnSpc>
            </a:pPr>
            <a:endParaRPr lang="en-US" sz="2800" b="1" smtClean="0">
              <a:latin typeface="Times New Roman" pitchFamily="18" charset="0"/>
              <a:cs typeface="Times New Roman" pitchFamily="18" charset="0"/>
            </a:endParaRPr>
          </a:p>
          <a:p>
            <a:pPr algn="l" rtl="0" eaLnBrk="1" hangingPunct="1">
              <a:lnSpc>
                <a:spcPct val="90000"/>
              </a:lnSpc>
            </a:pPr>
            <a:r>
              <a:rPr lang="en-US" sz="2800" b="1" smtClean="0">
                <a:latin typeface="Times New Roman" pitchFamily="18" charset="0"/>
                <a:cs typeface="Times New Roman" pitchFamily="18" charset="0"/>
              </a:rPr>
              <a:t> 90% of  metabolites are excreted in bile</a:t>
            </a:r>
            <a:r>
              <a:rPr lang="en-US" sz="2400" b="1" smtClean="0"/>
              <a:t>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solidFill>
                  <a:srgbClr val="3BE9ED"/>
                </a:solidFill>
                <a:latin typeface="Times New Roman" pitchFamily="18" charset="0"/>
                <a:cs typeface="Times New Roman" pitchFamily="18" charset="0"/>
              </a:rPr>
              <a:t>Clinical uses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81000" y="1600200"/>
            <a:ext cx="8305800" cy="3581400"/>
          </a:xfrm>
        </p:spPr>
        <p:txBody>
          <a:bodyPr/>
          <a:lstStyle/>
          <a:p>
            <a:pPr algn="l" rtl="0" eaLnBrk="1" hangingPunct="1"/>
            <a:r>
              <a:rPr lang="en-US" sz="2800" b="1" smtClean="0">
                <a:latin typeface="Times New Roman" pitchFamily="18" charset="0"/>
                <a:cs typeface="Times New Roman" pitchFamily="18" charset="0"/>
              </a:rPr>
              <a:t>Post  partum hemorrhage </a:t>
            </a:r>
            <a:endParaRPr lang="en-US" sz="2800" b="1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 rtl="0" eaLnBrk="1" hangingPunct="1">
              <a:buFontTx/>
              <a:buNone/>
            </a:pPr>
            <a:r>
              <a:rPr lang="en-US" b="1" smtClean="0">
                <a:latin typeface="Times New Roman" pitchFamily="18" charset="0"/>
                <a:cs typeface="Times New Roman" pitchFamily="18" charset="0"/>
              </a:rPr>
              <a:t>         </a:t>
            </a:r>
            <a:endParaRPr lang="en-US" b="1" smtClean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 rtl="0" eaLnBrk="1" hangingPunct="1">
              <a:buFontTx/>
              <a:buNone/>
            </a:pPr>
            <a:endParaRPr lang="en-US" b="1" smtClean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 rtl="0" eaLnBrk="1" hangingPunct="1">
              <a:buFontTx/>
              <a:buNone/>
            </a:pPr>
            <a:r>
              <a:rPr lang="en-US" sz="4000" b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         </a:t>
            </a:r>
            <a:r>
              <a:rPr lang="en-US" sz="4000" b="1" smtClean="0">
                <a:solidFill>
                  <a:srgbClr val="F434E2"/>
                </a:solidFill>
                <a:latin typeface="Times New Roman" pitchFamily="18" charset="0"/>
                <a:cs typeface="Times New Roman" pitchFamily="18" charset="0"/>
              </a:rPr>
              <a:t>Preparations</a:t>
            </a:r>
          </a:p>
          <a:p>
            <a:pPr algn="l" rtl="0" eaLnBrk="1" hangingPunct="1">
              <a:buFontTx/>
              <a:buNone/>
            </a:pPr>
            <a:r>
              <a:rPr lang="en-US" b="1" smtClean="0">
                <a:latin typeface="Times New Roman" pitchFamily="18" charset="0"/>
                <a:cs typeface="Times New Roman" pitchFamily="18" charset="0"/>
              </a:rPr>
              <a:t>		 </a:t>
            </a:r>
            <a:r>
              <a:rPr lang="en-US" sz="2800" b="1" smtClean="0">
                <a:latin typeface="Times New Roman" pitchFamily="18" charset="0"/>
                <a:cs typeface="Times New Roman" pitchFamily="18" charset="0"/>
              </a:rPr>
              <a:t>Syntometrine     (ergometrine  0.5 mg</a:t>
            </a:r>
          </a:p>
          <a:p>
            <a:pPr algn="l" rtl="0" eaLnBrk="1" hangingPunct="1">
              <a:buFontTx/>
              <a:buNone/>
            </a:pPr>
            <a:r>
              <a:rPr lang="en-US" sz="2800" b="1" smtClean="0">
                <a:latin typeface="Times New Roman" pitchFamily="18" charset="0"/>
                <a:cs typeface="Times New Roman" pitchFamily="18" charset="0"/>
              </a:rPr>
              <a:t>                   + oxytocin 5.0 I.U), I.M.</a:t>
            </a:r>
          </a:p>
          <a:p>
            <a:pPr algn="l" rtl="0" eaLnBrk="1" hangingPunct="1">
              <a:buFontTx/>
              <a:buNone/>
            </a:pPr>
            <a:endParaRPr lang="en-US" b="1" smtClean="0">
              <a:latin typeface="Times New Roman" pitchFamily="18" charset="0"/>
              <a:cs typeface="Times New Roman" pitchFamily="18" charset="0"/>
            </a:endParaRPr>
          </a:p>
          <a:p>
            <a:pPr algn="l" rtl="0" eaLnBrk="1" hangingPunct="1">
              <a:buFontTx/>
              <a:buNone/>
            </a:pPr>
            <a:endParaRPr lang="en-US" smtClean="0">
              <a:latin typeface="Times New Roman" pitchFamily="18" charset="0"/>
              <a:cs typeface="Times New Roman" pitchFamily="18" charset="0"/>
            </a:endParaRPr>
          </a:p>
          <a:p>
            <a:pPr algn="l" rtl="0" eaLnBrk="1" hangingPunct="1">
              <a:buFontTx/>
              <a:buNone/>
            </a:pPr>
            <a:endParaRPr 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200" b="1" smtClean="0">
                <a:solidFill>
                  <a:srgbClr val="F434E2"/>
                </a:solidFill>
                <a:latin typeface="Times New Roman" pitchFamily="18" charset="0"/>
                <a:cs typeface="Times New Roman" pitchFamily="18" charset="0"/>
              </a:rPr>
              <a:t>DRUGS PRODUCING UTERINE</a:t>
            </a:r>
            <a:r>
              <a:rPr lang="en-US" sz="3200" smtClean="0">
                <a:solidFill>
                  <a:srgbClr val="F434E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smtClean="0">
                <a:solidFill>
                  <a:srgbClr val="F434E2"/>
                </a:solidFill>
                <a:latin typeface="Times New Roman" pitchFamily="18" charset="0"/>
                <a:cs typeface="Times New Roman" pitchFamily="18" charset="0"/>
              </a:rPr>
              <a:t>CONTRACTIONS( Oxytocic Drugs )                         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609600" indent="-609600" algn="l" rtl="0" eaLnBrk="1" hangingPunct="1">
              <a:lnSpc>
                <a:spcPct val="80000"/>
              </a:lnSpc>
              <a:buFontTx/>
              <a:buAutoNum type="arabicPeriod"/>
            </a:pPr>
            <a:r>
              <a:rPr lang="en-US" sz="2800" b="1" smtClean="0">
                <a:solidFill>
                  <a:schemeClr val="hlink"/>
                </a:solidFill>
                <a:latin typeface="Times New Roman" pitchFamily="18" charset="0"/>
                <a:cs typeface="Times New Roman" pitchFamily="18" charset="0"/>
              </a:rPr>
              <a:t>OXYTOCIN</a:t>
            </a:r>
          </a:p>
          <a:p>
            <a:pPr marL="609600" indent="-609600" algn="l" rtl="0" eaLnBrk="1" hangingPunct="1">
              <a:lnSpc>
                <a:spcPct val="80000"/>
              </a:lnSpc>
              <a:buFontTx/>
              <a:buNone/>
            </a:pPr>
            <a:r>
              <a:rPr lang="en-US" sz="2800" b="1" smtClean="0">
                <a:latin typeface="Times New Roman" pitchFamily="18" charset="0"/>
                <a:cs typeface="Times New Roman" pitchFamily="18" charset="0"/>
              </a:rPr>
              <a:t>             Syntocinon</a:t>
            </a:r>
          </a:p>
          <a:p>
            <a:pPr marL="609600" indent="-609600" algn="l" rtl="0" eaLnBrk="1" hangingPunct="1">
              <a:lnSpc>
                <a:spcPct val="80000"/>
              </a:lnSpc>
              <a:buFontTx/>
              <a:buNone/>
            </a:pPr>
            <a:endParaRPr lang="en-US" sz="2800" b="1" smtClean="0">
              <a:latin typeface="Times New Roman" pitchFamily="18" charset="0"/>
              <a:cs typeface="Times New Roman" pitchFamily="18" charset="0"/>
            </a:endParaRPr>
          </a:p>
          <a:p>
            <a:pPr marL="609600" indent="-609600" algn="l" rtl="0" eaLnBrk="1" hangingPunct="1">
              <a:lnSpc>
                <a:spcPct val="80000"/>
              </a:lnSpc>
              <a:buFontTx/>
              <a:buAutoNum type="arabicPeriod" startAt="2"/>
            </a:pPr>
            <a:r>
              <a:rPr lang="en-US" sz="2800" b="1" smtClean="0">
                <a:solidFill>
                  <a:schemeClr val="hlink"/>
                </a:solidFill>
                <a:latin typeface="Times New Roman" pitchFamily="18" charset="0"/>
                <a:cs typeface="Times New Roman" pitchFamily="18" charset="0"/>
              </a:rPr>
              <a:t>ERGOT ALKALOIDS</a:t>
            </a:r>
          </a:p>
          <a:p>
            <a:pPr marL="609600" indent="-609600" algn="l" rtl="0" eaLnBrk="1" hangingPunct="1">
              <a:lnSpc>
                <a:spcPct val="80000"/>
              </a:lnSpc>
              <a:buFontTx/>
              <a:buNone/>
            </a:pPr>
            <a:r>
              <a:rPr lang="en-US" sz="2800" b="1" smtClean="0">
                <a:solidFill>
                  <a:schemeClr val="hlink"/>
                </a:solidFill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en-US" sz="2800" b="1" smtClean="0">
                <a:latin typeface="Times New Roman" pitchFamily="18" charset="0"/>
                <a:cs typeface="Times New Roman" pitchFamily="18" charset="0"/>
              </a:rPr>
              <a:t>    Ergometrine (Ergonovine)</a:t>
            </a:r>
          </a:p>
          <a:p>
            <a:pPr marL="609600" indent="-609600" algn="l" rtl="0" eaLnBrk="1" hangingPunct="1">
              <a:lnSpc>
                <a:spcPct val="80000"/>
              </a:lnSpc>
              <a:buFontTx/>
              <a:buNone/>
            </a:pPr>
            <a:r>
              <a:rPr lang="en-US" sz="2800" b="1" smtClean="0">
                <a:latin typeface="Times New Roman" pitchFamily="18" charset="0"/>
                <a:cs typeface="Times New Roman" pitchFamily="18" charset="0"/>
              </a:rPr>
              <a:t>            Methyl ergometrine(methyl ergonovine)</a:t>
            </a:r>
          </a:p>
          <a:p>
            <a:pPr marL="609600" indent="-609600" algn="l" rtl="0" eaLnBrk="1" hangingPunct="1">
              <a:lnSpc>
                <a:spcPct val="80000"/>
              </a:lnSpc>
            </a:pPr>
            <a:endParaRPr lang="en-US" sz="2800" b="1" smtClean="0">
              <a:latin typeface="Times New Roman" pitchFamily="18" charset="0"/>
              <a:cs typeface="Times New Roman" pitchFamily="18" charset="0"/>
            </a:endParaRPr>
          </a:p>
          <a:p>
            <a:pPr marL="609600" indent="-609600" algn="l" rtl="0" eaLnBrk="1" hangingPunct="1">
              <a:lnSpc>
                <a:spcPct val="80000"/>
              </a:lnSpc>
              <a:buFontTx/>
              <a:buAutoNum type="arabicPeriod" startAt="3"/>
            </a:pPr>
            <a:r>
              <a:rPr lang="en-US" sz="2800" b="1" smtClean="0">
                <a:solidFill>
                  <a:schemeClr val="hlink"/>
                </a:solidFill>
                <a:latin typeface="Times New Roman" pitchFamily="18" charset="0"/>
                <a:cs typeface="Times New Roman" pitchFamily="18" charset="0"/>
              </a:rPr>
              <a:t>PROSTAGLANDINS</a:t>
            </a:r>
          </a:p>
          <a:p>
            <a:pPr marL="609600" indent="-609600" algn="l" rtl="0" eaLnBrk="1" hangingPunct="1">
              <a:lnSpc>
                <a:spcPct val="80000"/>
              </a:lnSpc>
              <a:buFontTx/>
              <a:buNone/>
            </a:pPr>
            <a:r>
              <a:rPr lang="en-US" sz="2800" b="1" smtClean="0">
                <a:latin typeface="Times New Roman" pitchFamily="18" charset="0"/>
                <a:cs typeface="Times New Roman" pitchFamily="18" charset="0"/>
              </a:rPr>
              <a:t>           a)     PGE2</a:t>
            </a:r>
          </a:p>
          <a:p>
            <a:pPr marL="609600" indent="-609600" algn="l" rtl="0" eaLnBrk="1" hangingPunct="1">
              <a:lnSpc>
                <a:spcPct val="80000"/>
              </a:lnSpc>
              <a:buFontTx/>
              <a:buNone/>
            </a:pPr>
            <a:r>
              <a:rPr lang="en-US" sz="2800" b="1" smtClean="0">
                <a:latin typeface="Times New Roman" pitchFamily="18" charset="0"/>
                <a:cs typeface="Times New Roman" pitchFamily="18" charset="0"/>
              </a:rPr>
              <a:t>           b)     PGF2</a:t>
            </a:r>
            <a:r>
              <a:rPr lang="el-GR" sz="2800" b="1" smtClean="0">
                <a:latin typeface="Times New Roman" pitchFamily="18" charset="0"/>
                <a:cs typeface="Times New Roman" pitchFamily="18" charset="0"/>
              </a:rPr>
              <a:t>α</a:t>
            </a:r>
            <a:endParaRPr lang="en-US" sz="2800" b="1" smtClean="0">
              <a:latin typeface="Times New Roman" pitchFamily="18" charset="0"/>
              <a:cs typeface="Times New Roman" pitchFamily="18" charset="0"/>
            </a:endParaRPr>
          </a:p>
          <a:p>
            <a:pPr marL="609600" indent="-609600" algn="l" rtl="0" eaLnBrk="1" hangingPunct="1">
              <a:lnSpc>
                <a:spcPct val="80000"/>
              </a:lnSpc>
              <a:buFontTx/>
              <a:buNone/>
            </a:pPr>
            <a:r>
              <a:rPr lang="en-US" sz="2800" b="1" smtClean="0">
                <a:latin typeface="Times New Roman" pitchFamily="18" charset="0"/>
                <a:cs typeface="Times New Roman" pitchFamily="18" charset="0"/>
              </a:rPr>
              <a:t>       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792162"/>
          </a:xfrm>
        </p:spPr>
        <p:txBody>
          <a:bodyPr/>
          <a:lstStyle/>
          <a:p>
            <a:pPr eaLnBrk="1" hangingPunct="1"/>
            <a:r>
              <a:rPr lang="en-US" sz="3600" b="1" smtClean="0">
                <a:solidFill>
                  <a:srgbClr val="3BE9ED"/>
                </a:solidFill>
                <a:latin typeface="Times New Roman" pitchFamily="18" charset="0"/>
                <a:cs typeface="Times New Roman" pitchFamily="18" charset="0"/>
              </a:rPr>
              <a:t>Side effects</a:t>
            </a:r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algn="l" rtl="0" eaLnBrk="1" hangingPunct="1">
              <a:lnSpc>
                <a:spcPct val="90000"/>
              </a:lnSpc>
            </a:pPr>
            <a:endParaRPr lang="en-US" sz="2800" b="1" u="sng" smtClean="0">
              <a:solidFill>
                <a:schemeClr val="hlink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 rtl="0" eaLnBrk="1" hangingPunct="1">
              <a:lnSpc>
                <a:spcPct val="90000"/>
              </a:lnSpc>
              <a:buFontTx/>
              <a:buNone/>
            </a:pPr>
            <a:r>
              <a:rPr lang="en-US" sz="2800" b="1" smtClean="0">
                <a:latin typeface="Times New Roman" pitchFamily="18" charset="0"/>
                <a:cs typeface="Times New Roman" pitchFamily="18" charset="0"/>
              </a:rPr>
              <a:t>		a)	Nausea, vomiting, diarrhea</a:t>
            </a:r>
          </a:p>
          <a:p>
            <a:pPr algn="l" rtl="0" eaLnBrk="1" hangingPunct="1">
              <a:lnSpc>
                <a:spcPct val="90000"/>
              </a:lnSpc>
              <a:buFontTx/>
              <a:buNone/>
            </a:pPr>
            <a:r>
              <a:rPr lang="en-US" sz="2800" b="1" smtClean="0">
                <a:latin typeface="Times New Roman" pitchFamily="18" charset="0"/>
                <a:cs typeface="Times New Roman" pitchFamily="18" charset="0"/>
              </a:rPr>
              <a:t>          b)        Hypertension</a:t>
            </a:r>
          </a:p>
          <a:p>
            <a:pPr algn="l" rtl="0" eaLnBrk="1" hangingPunct="1">
              <a:lnSpc>
                <a:spcPct val="90000"/>
              </a:lnSpc>
              <a:buFontTx/>
              <a:buNone/>
            </a:pPr>
            <a:r>
              <a:rPr lang="en-US" sz="2800" b="1" smtClean="0">
                <a:latin typeface="Times New Roman" pitchFamily="18" charset="0"/>
                <a:cs typeface="Times New Roman" pitchFamily="18" charset="0"/>
              </a:rPr>
              <a:t>		b)	Vasoconstriction of peripheral blood                                                                		vessels ( toes &amp; fingers)</a:t>
            </a:r>
          </a:p>
          <a:p>
            <a:pPr algn="l" rtl="0" eaLnBrk="1" hangingPunct="1">
              <a:lnSpc>
                <a:spcPct val="90000"/>
              </a:lnSpc>
              <a:buFontTx/>
              <a:buNone/>
            </a:pPr>
            <a:r>
              <a:rPr lang="en-US" sz="2800" b="1" smtClean="0">
                <a:latin typeface="Times New Roman" pitchFamily="18" charset="0"/>
                <a:cs typeface="Times New Roman" pitchFamily="18" charset="0"/>
              </a:rPr>
              <a:t>		c)	Gangrene		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09600" y="457200"/>
            <a:ext cx="8229600" cy="5791200"/>
          </a:xfrm>
        </p:spPr>
        <p:txBody>
          <a:bodyPr/>
          <a:lstStyle/>
          <a:p>
            <a:pPr algn="l" rtl="0" eaLnBrk="1" hangingPunct="1"/>
            <a:r>
              <a:rPr lang="en-US" b="1" smtClean="0">
                <a:solidFill>
                  <a:schemeClr val="hlink"/>
                </a:solidFill>
                <a:latin typeface="Times New Roman" pitchFamily="18" charset="0"/>
                <a:cs typeface="Times New Roman" pitchFamily="18" charset="0"/>
              </a:rPr>
              <a:t>Contraindications:</a:t>
            </a:r>
          </a:p>
          <a:p>
            <a:pPr algn="l" rtl="0" eaLnBrk="1" hangingPunct="1">
              <a:buFontTx/>
              <a:buNone/>
            </a:pPr>
            <a:r>
              <a:rPr lang="en-US" b="1" smtClean="0">
                <a:solidFill>
                  <a:schemeClr val="hlink"/>
                </a:solidFill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en-US" b="1" smtClean="0">
                <a:latin typeface="Times New Roman" pitchFamily="18" charset="0"/>
                <a:cs typeface="Times New Roman" pitchFamily="18" charset="0"/>
              </a:rPr>
              <a:t>1) Induction of labour</a:t>
            </a:r>
          </a:p>
          <a:p>
            <a:pPr algn="l" rtl="0" eaLnBrk="1" hangingPunct="1">
              <a:buFontTx/>
              <a:buNone/>
            </a:pPr>
            <a:r>
              <a:rPr lang="en-US" b="1" smtClean="0">
                <a:latin typeface="Times New Roman" pitchFamily="18" charset="0"/>
                <a:cs typeface="Times New Roman" pitchFamily="18" charset="0"/>
              </a:rPr>
              <a:t>    a) 1</a:t>
            </a:r>
            <a:r>
              <a:rPr lang="en-US" b="1" baseline="30000" smtClean="0">
                <a:latin typeface="Times New Roman" pitchFamily="18" charset="0"/>
                <a:cs typeface="Times New Roman" pitchFamily="18" charset="0"/>
              </a:rPr>
              <a:t>st</a:t>
            </a:r>
            <a:r>
              <a:rPr lang="en-US" b="1" smtClean="0">
                <a:latin typeface="Times New Roman" pitchFamily="18" charset="0"/>
                <a:cs typeface="Times New Roman" pitchFamily="18" charset="0"/>
              </a:rPr>
              <a:t> and 2</a:t>
            </a:r>
            <a:r>
              <a:rPr lang="en-US" b="1" baseline="30000" smtClean="0">
                <a:latin typeface="Times New Roman" pitchFamily="18" charset="0"/>
                <a:cs typeface="Times New Roman" pitchFamily="18" charset="0"/>
              </a:rPr>
              <a:t>nd</a:t>
            </a:r>
            <a:r>
              <a:rPr lang="en-US" b="1" smtClean="0">
                <a:latin typeface="Times New Roman" pitchFamily="18" charset="0"/>
                <a:cs typeface="Times New Roman" pitchFamily="18" charset="0"/>
              </a:rPr>
              <a:t> stage of labor</a:t>
            </a:r>
          </a:p>
          <a:p>
            <a:pPr algn="l" rtl="0" eaLnBrk="1" hangingPunct="1">
              <a:buFontTx/>
              <a:buNone/>
            </a:pPr>
            <a:r>
              <a:rPr lang="en-US" b="1" smtClean="0">
                <a:latin typeface="Times New Roman" pitchFamily="18" charset="0"/>
                <a:cs typeface="Times New Roman" pitchFamily="18" charset="0"/>
              </a:rPr>
              <a:t>     b) vascular disease</a:t>
            </a:r>
          </a:p>
          <a:p>
            <a:pPr algn="l" rtl="0" eaLnBrk="1" hangingPunct="1">
              <a:buFontTx/>
              <a:buNone/>
            </a:pPr>
            <a:r>
              <a:rPr lang="en-US" b="1" smtClean="0">
                <a:latin typeface="Times New Roman" pitchFamily="18" charset="0"/>
                <a:cs typeface="Times New Roman" pitchFamily="18" charset="0"/>
              </a:rPr>
              <a:t>     c) Severe hepatic and renal impairment</a:t>
            </a:r>
          </a:p>
          <a:p>
            <a:pPr algn="l" rtl="0" eaLnBrk="1" hangingPunct="1">
              <a:buFontTx/>
              <a:buNone/>
            </a:pPr>
            <a:r>
              <a:rPr lang="en-US" b="1" smtClean="0">
                <a:latin typeface="Times New Roman" pitchFamily="18" charset="0"/>
                <a:cs typeface="Times New Roman" pitchFamily="18" charset="0"/>
              </a:rPr>
              <a:t>     d) Severe hypertension</a:t>
            </a:r>
          </a:p>
          <a:p>
            <a:pPr algn="l" rtl="0" eaLnBrk="1" hangingPunct="1"/>
            <a:endParaRPr lang="en-US" b="1" smtClean="0">
              <a:latin typeface="Times New Roman" pitchFamily="18" charset="0"/>
              <a:cs typeface="Times New Roman" pitchFamily="18" charset="0"/>
            </a:endParaRPr>
          </a:p>
          <a:p>
            <a:pPr algn="l" rtl="0" eaLnBrk="1" hangingPunct="1">
              <a:buFontTx/>
              <a:buNone/>
            </a:pPr>
            <a:endParaRPr lang="en-US" b="1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838200"/>
            <a:ext cx="8229600" cy="5287963"/>
          </a:xfrm>
        </p:spPr>
        <p:txBody>
          <a:bodyPr/>
          <a:lstStyle/>
          <a:p>
            <a:pPr algn="l" rtl="0" eaLnBrk="1" hangingPunct="1">
              <a:buFontTx/>
              <a:buNone/>
            </a:pPr>
            <a:r>
              <a:rPr lang="en-US" b="1" smtClean="0">
                <a:solidFill>
                  <a:srgbClr val="3BE9ED"/>
                </a:solidFill>
                <a:latin typeface="Times New Roman" pitchFamily="18" charset="0"/>
                <a:cs typeface="Times New Roman" pitchFamily="18" charset="0"/>
              </a:rPr>
              <a:t>PROSTAGLANDINS</a:t>
            </a:r>
            <a:br>
              <a:rPr lang="en-US" b="1" smtClean="0">
                <a:solidFill>
                  <a:srgbClr val="3BE9ED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b="1" smtClean="0">
                <a:solidFill>
                  <a:srgbClr val="3BE9ED"/>
                </a:solidFill>
                <a:latin typeface="Times New Roman" pitchFamily="18" charset="0"/>
                <a:cs typeface="Times New Roman" pitchFamily="18" charset="0"/>
              </a:rPr>
              <a:t> (PGE2 &amp; PGF2</a:t>
            </a:r>
            <a:r>
              <a:rPr lang="el-GR" b="1" smtClean="0">
                <a:solidFill>
                  <a:srgbClr val="3BE9ED"/>
                </a:solidFill>
                <a:latin typeface="Times New Roman" pitchFamily="18" charset="0"/>
                <a:cs typeface="Times New Roman" pitchFamily="18" charset="0"/>
              </a:rPr>
              <a:t>α</a:t>
            </a:r>
            <a:r>
              <a:rPr lang="en-US" b="1" smtClean="0">
                <a:solidFill>
                  <a:srgbClr val="3BE9ED"/>
                </a:solidFill>
                <a:latin typeface="Times New Roman" pitchFamily="18" charset="0"/>
                <a:cs typeface="Times New Roman" pitchFamily="18" charset="0"/>
              </a:rPr>
              <a:t>) </a:t>
            </a:r>
            <a:endParaRPr lang="en-US" b="1" u="sng" smtClean="0">
              <a:solidFill>
                <a:schemeClr val="hlink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 rtl="0" eaLnBrk="1" hangingPunct="1">
              <a:buFontTx/>
              <a:buNone/>
            </a:pPr>
            <a:r>
              <a:rPr lang="en-US" b="1" smtClean="0">
                <a:solidFill>
                  <a:schemeClr val="hlink"/>
                </a:solidFill>
                <a:latin typeface="Times New Roman" pitchFamily="18" charset="0"/>
                <a:cs typeface="Times New Roman" pitchFamily="18" charset="0"/>
              </a:rPr>
              <a:t>Therapeutic uses</a:t>
            </a:r>
          </a:p>
          <a:p>
            <a:pPr algn="l" rtl="0" eaLnBrk="1" hangingPunct="1">
              <a:buFontTx/>
              <a:buNone/>
            </a:pPr>
            <a:r>
              <a:rPr lang="en-US" b="1" smtClean="0">
                <a:latin typeface="Times New Roman" pitchFamily="18" charset="0"/>
                <a:cs typeface="Times New Roman" pitchFamily="18" charset="0"/>
              </a:rPr>
              <a:t>	1.	Induction of abortion (pathological)</a:t>
            </a:r>
            <a:r>
              <a:rPr lang="en-US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** </a:t>
            </a:r>
          </a:p>
          <a:p>
            <a:pPr algn="l" rtl="0" eaLnBrk="1" hangingPunct="1">
              <a:buFontTx/>
              <a:buNone/>
            </a:pPr>
            <a:endParaRPr lang="en-US" b="1" smtClean="0">
              <a:latin typeface="Times New Roman" pitchFamily="18" charset="0"/>
              <a:cs typeface="Times New Roman" pitchFamily="18" charset="0"/>
            </a:endParaRPr>
          </a:p>
          <a:p>
            <a:pPr algn="l" rtl="0" eaLnBrk="1" hangingPunct="1">
              <a:buFontTx/>
              <a:buNone/>
            </a:pPr>
            <a:r>
              <a:rPr lang="en-US" b="1" smtClean="0">
                <a:latin typeface="Times New Roman" pitchFamily="18" charset="0"/>
                <a:cs typeface="Times New Roman" pitchFamily="18" charset="0"/>
              </a:rPr>
              <a:t>	2.	Induction of labor (fetal death in utero)</a:t>
            </a:r>
          </a:p>
          <a:p>
            <a:pPr algn="l" rtl="0" eaLnBrk="1" hangingPunct="1">
              <a:buFontTx/>
              <a:buNone/>
            </a:pPr>
            <a:endParaRPr lang="en-US" b="1" smtClean="0">
              <a:latin typeface="Times New Roman" pitchFamily="18" charset="0"/>
              <a:cs typeface="Times New Roman" pitchFamily="18" charset="0"/>
            </a:endParaRPr>
          </a:p>
          <a:p>
            <a:pPr algn="l" rtl="0" eaLnBrk="1" hangingPunct="1">
              <a:buFontTx/>
              <a:buNone/>
            </a:pPr>
            <a:r>
              <a:rPr lang="en-US" b="1" smtClean="0">
                <a:latin typeface="Times New Roman" pitchFamily="18" charset="0"/>
                <a:cs typeface="Times New Roman" pitchFamily="18" charset="0"/>
              </a:rPr>
              <a:t>	3.	Postpartum hemorrhage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685800"/>
            <a:ext cx="8229600" cy="5440363"/>
          </a:xfrm>
        </p:spPr>
        <p:txBody>
          <a:bodyPr/>
          <a:lstStyle/>
          <a:p>
            <a:pPr algn="l" rtl="0" eaLnBrk="1" hangingPunct="1">
              <a:lnSpc>
                <a:spcPct val="90000"/>
              </a:lnSpc>
            </a:pPr>
            <a:r>
              <a:rPr lang="en-US" b="1" u="sng" smtClean="0">
                <a:solidFill>
                  <a:schemeClr val="hlink"/>
                </a:solidFill>
                <a:latin typeface="Times New Roman" pitchFamily="18" charset="0"/>
                <a:cs typeface="Times New Roman" pitchFamily="18" charset="0"/>
              </a:rPr>
              <a:t>Side Effects</a:t>
            </a:r>
          </a:p>
          <a:p>
            <a:pPr algn="l" rtl="0" eaLnBrk="1" hangingPunct="1">
              <a:lnSpc>
                <a:spcPct val="90000"/>
              </a:lnSpc>
              <a:buFontTx/>
              <a:buNone/>
            </a:pPr>
            <a:endParaRPr lang="en-US" b="1" u="sng" smtClean="0">
              <a:solidFill>
                <a:schemeClr val="hlink"/>
              </a:solidFill>
              <a:latin typeface="Times New Roman" pitchFamily="18" charset="0"/>
              <a:cs typeface="Times New Roman" pitchFamily="18" charset="0"/>
            </a:endParaRPr>
          </a:p>
          <a:p>
            <a:pPr lvl="1" algn="l" rtl="0" eaLnBrk="1" hangingPunct="1">
              <a:lnSpc>
                <a:spcPct val="90000"/>
              </a:lnSpc>
              <a:buFontTx/>
              <a:buNone/>
            </a:pPr>
            <a:r>
              <a:rPr lang="en-US" sz="3200" b="1" smtClean="0">
                <a:latin typeface="Times New Roman" pitchFamily="18" charset="0"/>
                <a:cs typeface="Times New Roman" pitchFamily="18" charset="0"/>
              </a:rPr>
              <a:t>	a)	Nausea , vomiting</a:t>
            </a:r>
          </a:p>
          <a:p>
            <a:pPr lvl="1" algn="l" rtl="0" eaLnBrk="1" hangingPunct="1">
              <a:lnSpc>
                <a:spcPct val="90000"/>
              </a:lnSpc>
              <a:buFontTx/>
              <a:buNone/>
            </a:pPr>
            <a:r>
              <a:rPr lang="en-US" sz="3200" b="1" smtClean="0">
                <a:latin typeface="Times New Roman" pitchFamily="18" charset="0"/>
                <a:cs typeface="Times New Roman" pitchFamily="18" charset="0"/>
              </a:rPr>
              <a:t>	b)	Abdominal pain</a:t>
            </a:r>
          </a:p>
          <a:p>
            <a:pPr lvl="1" algn="l" rtl="0" eaLnBrk="1" hangingPunct="1">
              <a:lnSpc>
                <a:spcPct val="90000"/>
              </a:lnSpc>
              <a:buFontTx/>
              <a:buNone/>
            </a:pPr>
            <a:r>
              <a:rPr lang="en-US" sz="3200" b="1" smtClean="0">
                <a:latin typeface="Times New Roman" pitchFamily="18" charset="0"/>
                <a:cs typeface="Times New Roman" pitchFamily="18" charset="0"/>
              </a:rPr>
              <a:t>	c)	Diarrhea</a:t>
            </a:r>
          </a:p>
          <a:p>
            <a:pPr lvl="1" algn="l" rtl="0" eaLnBrk="1" hangingPunct="1">
              <a:lnSpc>
                <a:spcPct val="90000"/>
              </a:lnSpc>
              <a:buFontTx/>
              <a:buNone/>
            </a:pPr>
            <a:r>
              <a:rPr lang="en-US" sz="3200" b="1" smtClean="0">
                <a:latin typeface="Times New Roman" pitchFamily="18" charset="0"/>
                <a:cs typeface="Times New Roman" pitchFamily="18" charset="0"/>
              </a:rPr>
              <a:t>	d)	Bronchospasm  (PGF2</a:t>
            </a:r>
            <a:r>
              <a:rPr lang="el-GR" sz="3200" b="1" smtClean="0">
                <a:latin typeface="Times New Roman" pitchFamily="18" charset="0"/>
                <a:cs typeface="Times New Roman" pitchFamily="18" charset="0"/>
              </a:rPr>
              <a:t>α</a:t>
            </a:r>
            <a:r>
              <a:rPr lang="en-US" sz="3200" b="1" smtClean="0"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pPr lvl="1" algn="l" rtl="0" eaLnBrk="1" hangingPunct="1">
              <a:lnSpc>
                <a:spcPct val="90000"/>
              </a:lnSpc>
              <a:buFontTx/>
              <a:buNone/>
            </a:pPr>
            <a:r>
              <a:rPr lang="en-US" sz="3200" b="1" smtClean="0">
                <a:latin typeface="Times New Roman" pitchFamily="18" charset="0"/>
                <a:cs typeface="Times New Roman" pitchFamily="18" charset="0"/>
              </a:rPr>
              <a:t>	e)	Flushing (PGE2)</a:t>
            </a:r>
          </a:p>
          <a:p>
            <a:pPr lvl="1" algn="l" rtl="0" eaLnBrk="1" hangingPunct="1">
              <a:lnSpc>
                <a:spcPct val="90000"/>
              </a:lnSpc>
              <a:buFontTx/>
              <a:buNone/>
            </a:pPr>
            <a:r>
              <a:rPr lang="en-US" sz="3200" b="1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sz="3200" b="1" smtClean="0"/>
              <a:t>	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304800"/>
            <a:ext cx="8229600" cy="6324600"/>
          </a:xfrm>
        </p:spPr>
        <p:txBody>
          <a:bodyPr/>
          <a:lstStyle/>
          <a:p>
            <a:pPr algn="l" rtl="0" eaLnBrk="1" hangingPunct="1"/>
            <a:r>
              <a:rPr lang="en-US" b="1" u="sng" smtClean="0">
                <a:solidFill>
                  <a:schemeClr val="hlink"/>
                </a:solidFill>
                <a:latin typeface="Times New Roman" pitchFamily="18" charset="0"/>
                <a:cs typeface="Times New Roman" pitchFamily="18" charset="0"/>
              </a:rPr>
              <a:t>Contraindications:</a:t>
            </a:r>
          </a:p>
          <a:p>
            <a:pPr algn="l" rtl="0" eaLnBrk="1" hangingPunct="1">
              <a:buFontTx/>
              <a:buNone/>
            </a:pPr>
            <a:r>
              <a:rPr lang="en-US" b="1" smtClean="0">
                <a:latin typeface="Times New Roman" pitchFamily="18" charset="0"/>
                <a:cs typeface="Times New Roman" pitchFamily="18" charset="0"/>
              </a:rPr>
              <a:t>		a)	Mechanical obstruction of delivery</a:t>
            </a:r>
          </a:p>
          <a:p>
            <a:pPr algn="l" rtl="0" eaLnBrk="1" hangingPunct="1">
              <a:buFontTx/>
              <a:buNone/>
            </a:pPr>
            <a:r>
              <a:rPr lang="en-US" b="1" smtClean="0">
                <a:latin typeface="Times New Roman" pitchFamily="18" charset="0"/>
                <a:cs typeface="Times New Roman" pitchFamily="18" charset="0"/>
              </a:rPr>
              <a:t>		b)	Fetal distress</a:t>
            </a:r>
          </a:p>
          <a:p>
            <a:pPr algn="l" rtl="0" eaLnBrk="1" hangingPunct="1">
              <a:buFontTx/>
              <a:buNone/>
            </a:pPr>
            <a:r>
              <a:rPr lang="en-US" b="1" smtClean="0">
                <a:latin typeface="Times New Roman" pitchFamily="18" charset="0"/>
                <a:cs typeface="Times New Roman" pitchFamily="18" charset="0"/>
              </a:rPr>
              <a:t>		c)	Predisposition to uterine rupture</a:t>
            </a:r>
          </a:p>
          <a:p>
            <a:pPr algn="l" rtl="0" eaLnBrk="1" hangingPunct="1">
              <a:buFontTx/>
              <a:buNone/>
            </a:pPr>
            <a:endParaRPr lang="en-US" b="1" smtClean="0">
              <a:latin typeface="Times New Roman" pitchFamily="18" charset="0"/>
              <a:cs typeface="Times New Roman" pitchFamily="18" charset="0"/>
            </a:endParaRPr>
          </a:p>
          <a:p>
            <a:pPr algn="l" rtl="0" eaLnBrk="1" hangingPunct="1"/>
            <a:r>
              <a:rPr lang="en-US" b="1" u="sng" smtClean="0">
                <a:solidFill>
                  <a:schemeClr val="hlink"/>
                </a:solidFill>
                <a:latin typeface="Times New Roman" pitchFamily="18" charset="0"/>
                <a:cs typeface="Times New Roman" pitchFamily="18" charset="0"/>
              </a:rPr>
              <a:t>Precautions:</a:t>
            </a:r>
          </a:p>
          <a:p>
            <a:pPr algn="l" rtl="0" eaLnBrk="1" hangingPunct="1">
              <a:buFontTx/>
              <a:buNone/>
            </a:pPr>
            <a:r>
              <a:rPr lang="en-US" b="1" smtClean="0">
                <a:latin typeface="Times New Roman" pitchFamily="18" charset="0"/>
                <a:cs typeface="Times New Roman" pitchFamily="18" charset="0"/>
              </a:rPr>
              <a:t>		a)	Asthma</a:t>
            </a:r>
          </a:p>
          <a:p>
            <a:pPr algn="l" rtl="0" eaLnBrk="1" hangingPunct="1">
              <a:buFontTx/>
              <a:buNone/>
            </a:pPr>
            <a:r>
              <a:rPr lang="en-US" b="1" smtClean="0">
                <a:latin typeface="Times New Roman" pitchFamily="18" charset="0"/>
                <a:cs typeface="Times New Roman" pitchFamily="18" charset="0"/>
              </a:rPr>
              <a:t>		b)	Multiple pregnancy</a:t>
            </a:r>
          </a:p>
          <a:p>
            <a:pPr algn="l" rtl="0" eaLnBrk="1" hangingPunct="1">
              <a:buFontTx/>
              <a:buNone/>
            </a:pPr>
            <a:r>
              <a:rPr lang="en-US" b="1" smtClean="0">
                <a:latin typeface="Times New Roman" pitchFamily="18" charset="0"/>
                <a:cs typeface="Times New Roman" pitchFamily="18" charset="0"/>
              </a:rPr>
              <a:t>		c)	Glaucoma</a:t>
            </a:r>
          </a:p>
          <a:p>
            <a:pPr algn="l" rtl="0" eaLnBrk="1" hangingPunct="1">
              <a:buFontTx/>
              <a:buNone/>
            </a:pPr>
            <a:r>
              <a:rPr lang="en-US" b="1" smtClean="0">
                <a:latin typeface="Times New Roman" pitchFamily="18" charset="0"/>
                <a:cs typeface="Times New Roman" pitchFamily="18" charset="0"/>
              </a:rPr>
              <a:t>		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274638"/>
            <a:ext cx="9144000" cy="868362"/>
          </a:xfrm>
        </p:spPr>
        <p:txBody>
          <a:bodyPr/>
          <a:lstStyle/>
          <a:p>
            <a:pPr eaLnBrk="1" hangingPunct="1"/>
            <a:r>
              <a:rPr lang="en-US" sz="3600" b="1" smtClean="0">
                <a:solidFill>
                  <a:srgbClr val="3BE9ED"/>
                </a:solidFill>
                <a:latin typeface="Times New Roman" pitchFamily="18" charset="0"/>
                <a:cs typeface="Times New Roman" pitchFamily="18" charset="0"/>
              </a:rPr>
              <a:t>Difference B/w Oxytocin and Prostaglandins</a:t>
            </a:r>
          </a:p>
        </p:txBody>
      </p:sp>
      <p:graphicFrame>
        <p:nvGraphicFramePr>
          <p:cNvPr id="35898" name="Group 58"/>
          <p:cNvGraphicFramePr>
            <a:graphicFrameLocks noGrp="1"/>
          </p:cNvGraphicFramePr>
          <p:nvPr>
            <p:ph idx="1"/>
          </p:nvPr>
        </p:nvGraphicFramePr>
        <p:xfrm>
          <a:off x="304800" y="1600200"/>
          <a:ext cx="8534400" cy="3944938"/>
        </p:xfrm>
        <a:graphic>
          <a:graphicData uri="http://schemas.openxmlformats.org/drawingml/2006/table">
            <a:tbl>
              <a:tblPr rtl="1"/>
              <a:tblGrid>
                <a:gridCol w="2844800"/>
                <a:gridCol w="3200400"/>
                <a:gridCol w="2489200"/>
              </a:tblGrid>
              <a:tr h="68562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Prostaglandins</a:t>
                      </a:r>
                    </a:p>
                  </a:txBody>
                  <a:tcPr marT="45721" marB="4572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Oxytocin</a:t>
                      </a:r>
                    </a:p>
                  </a:txBody>
                  <a:tcPr marT="45721" marB="4572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Character</a:t>
                      </a:r>
                    </a:p>
                  </a:txBody>
                  <a:tcPr marT="45721" marB="4572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8873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Contraction through out pregnancy</a:t>
                      </a:r>
                    </a:p>
                  </a:txBody>
                  <a:tcPr marT="45721" marB="4572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Only at term</a:t>
                      </a:r>
                    </a:p>
                  </a:txBody>
                  <a:tcPr marT="45721" marB="4572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Contraction</a:t>
                      </a:r>
                    </a:p>
                  </a:txBody>
                  <a:tcPr marT="45721" marB="4572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96127">
                <a:tc>
                  <a:txBody>
                    <a:bodyPr/>
                    <a:lstStyle/>
                    <a:p>
                      <a:pPr marL="0" marR="0" lvl="0" indent="0" algn="l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1" marB="4572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1" marB="4572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1" marB="4572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74448">
                <a:tc>
                  <a:txBody>
                    <a:bodyPr/>
                    <a:lstStyle/>
                    <a:p>
                      <a:pPr marL="0" marR="0" lvl="0" indent="0" algn="l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soften the cervix</a:t>
                      </a:r>
                    </a:p>
                  </a:txBody>
                  <a:tcPr marT="45721" marB="4572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Does not soften the cervix</a:t>
                      </a:r>
                    </a:p>
                  </a:txBody>
                  <a:tcPr marT="45721" marB="4572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Cervix </a:t>
                      </a:r>
                    </a:p>
                  </a:txBody>
                  <a:tcPr marT="45721" marB="4572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715962"/>
          </a:xfrm>
        </p:spPr>
        <p:txBody>
          <a:bodyPr/>
          <a:lstStyle/>
          <a:p>
            <a:pPr eaLnBrk="1" hangingPunct="1"/>
            <a:r>
              <a:rPr lang="en-US" sz="3600" smtClean="0">
                <a:solidFill>
                  <a:srgbClr val="3BE9ED"/>
                </a:solidFill>
                <a:latin typeface="Times New Roman" pitchFamily="18" charset="0"/>
                <a:cs typeface="Times New Roman" pitchFamily="18" charset="0"/>
              </a:rPr>
              <a:t>Difference (cont’d)</a:t>
            </a:r>
          </a:p>
        </p:txBody>
      </p:sp>
      <p:graphicFrame>
        <p:nvGraphicFramePr>
          <p:cNvPr id="38961" name="Group 49"/>
          <p:cNvGraphicFramePr>
            <a:graphicFrameLocks noGrp="1"/>
          </p:cNvGraphicFramePr>
          <p:nvPr>
            <p:ph idx="1"/>
          </p:nvPr>
        </p:nvGraphicFramePr>
        <p:xfrm>
          <a:off x="304800" y="1219200"/>
          <a:ext cx="8534400" cy="5383213"/>
        </p:xfrm>
        <a:graphic>
          <a:graphicData uri="http://schemas.openxmlformats.org/drawingml/2006/table">
            <a:tbl>
              <a:tblPr rtl="1"/>
              <a:tblGrid>
                <a:gridCol w="3124200"/>
                <a:gridCol w="3419475"/>
                <a:gridCol w="1990725"/>
              </a:tblGrid>
              <a:tr h="64602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Prostaglandins</a:t>
                      </a:r>
                    </a:p>
                  </a:txBody>
                  <a:tcPr marT="45714" marB="45714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Oxytocin</a:t>
                      </a:r>
                    </a:p>
                  </a:txBody>
                  <a:tcPr marT="45714" marB="4571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Character </a:t>
                      </a:r>
                    </a:p>
                  </a:txBody>
                  <a:tcPr marT="45714" marB="4571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2293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Longer</a:t>
                      </a:r>
                    </a:p>
                  </a:txBody>
                  <a:tcPr marT="45714" marB="45714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Shorter</a:t>
                      </a:r>
                    </a:p>
                  </a:txBody>
                  <a:tcPr marT="45714" marB="4571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Duration of action</a:t>
                      </a:r>
                    </a:p>
                  </a:txBody>
                  <a:tcPr marT="45714" marB="4571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142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Induce abortion in 2</a:t>
                      </a:r>
                      <a:r>
                        <a:rPr kumimoji="0" lang="en-US" sz="2400" b="1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nd</a:t>
                      </a: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trimester of pregnancy.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Used as vaginal suppository for induction of labor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Post partum </a:t>
                      </a:r>
                      <a:r>
                        <a:rPr kumimoji="0" lang="en-US" sz="2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heg</a:t>
                      </a: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</a:p>
                  </a:txBody>
                  <a:tcPr marT="45714" marB="45714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Induce and augment labor and post partum hemorrhage</a:t>
                      </a:r>
                    </a:p>
                  </a:txBody>
                  <a:tcPr marT="45714" marB="4571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uses</a:t>
                      </a:r>
                    </a:p>
                  </a:txBody>
                  <a:tcPr marT="45714" marB="4571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>
          <a:xfrm>
            <a:off x="1066800" y="304800"/>
            <a:ext cx="7391400" cy="533400"/>
          </a:xfrm>
          <a:noFill/>
        </p:spPr>
        <p:txBody>
          <a:bodyPr/>
          <a:lstStyle/>
          <a:p>
            <a:pPr eaLnBrk="1" hangingPunct="1"/>
            <a:r>
              <a:rPr lang="en-US" sz="2800" b="1" smtClean="0">
                <a:solidFill>
                  <a:srgbClr val="3BE9ED"/>
                </a:solidFill>
                <a:latin typeface="Times New Roman" pitchFamily="18" charset="0"/>
                <a:cs typeface="Times New Roman" pitchFamily="18" charset="0"/>
              </a:rPr>
              <a:t>Difference b/w Oxytocin and Ergometrine</a:t>
            </a:r>
          </a:p>
        </p:txBody>
      </p:sp>
      <p:graphicFrame>
        <p:nvGraphicFramePr>
          <p:cNvPr id="41029" name="Group 69"/>
          <p:cNvGraphicFramePr>
            <a:graphicFrameLocks noGrp="1"/>
          </p:cNvGraphicFramePr>
          <p:nvPr>
            <p:ph idx="1"/>
          </p:nvPr>
        </p:nvGraphicFramePr>
        <p:xfrm>
          <a:off x="685800" y="1143000"/>
          <a:ext cx="8153400" cy="4949825"/>
        </p:xfrm>
        <a:graphic>
          <a:graphicData uri="http://schemas.openxmlformats.org/drawingml/2006/table">
            <a:tbl>
              <a:tblPr rtl="1"/>
              <a:tblGrid>
                <a:gridCol w="3074987"/>
                <a:gridCol w="3148013"/>
                <a:gridCol w="1930400"/>
              </a:tblGrid>
              <a:tr h="499939">
                <a:tc>
                  <a:txBody>
                    <a:bodyPr/>
                    <a:lstStyle/>
                    <a:p>
                      <a:pPr marL="0" marR="0" lvl="0" indent="0" algn="l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Ergometrine</a:t>
                      </a:r>
                      <a:endParaRPr kumimoji="0" 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hlink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09" marB="4570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Oxytocin</a:t>
                      </a: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Character</a:t>
                      </a: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554321">
                <a:tc>
                  <a:txBody>
                    <a:bodyPr/>
                    <a:lstStyle/>
                    <a:p>
                      <a:pPr marL="0" marR="0" lvl="0" indent="0" algn="l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Tetanic</a:t>
                      </a: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contraction ; doesn't resemble normal physiological contractions</a:t>
                      </a:r>
                    </a:p>
                  </a:txBody>
                  <a:tcPr marT="45709" marB="4570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Resembles normal physiological contractions</a:t>
                      </a: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Contractions</a:t>
                      </a: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27466">
                <a:tc>
                  <a:txBody>
                    <a:bodyPr/>
                    <a:lstStyle/>
                    <a:p>
                      <a:pPr marL="0" marR="0" lvl="0" indent="0" algn="l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Only in </a:t>
                      </a:r>
                      <a:r>
                        <a:rPr kumimoji="0" lang="en-US" sz="2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p.partum</a:t>
                      </a: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hemorrhage</a:t>
                      </a:r>
                    </a:p>
                  </a:txBody>
                  <a:tcPr marT="45709" marB="4570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To induce &amp;augment labor.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*Post partum hemorrhage </a:t>
                      </a: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Uses</a:t>
                      </a: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68099">
                <a:tc>
                  <a:txBody>
                    <a:bodyPr/>
                    <a:lstStyle/>
                    <a:p>
                      <a:pPr marL="0" marR="0" lvl="0" indent="0" algn="l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Moderate onset</a:t>
                      </a:r>
                    </a:p>
                    <a:p>
                      <a:pPr marL="0" marR="0" lvl="0" indent="0" algn="l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Long duration of action</a:t>
                      </a:r>
                    </a:p>
                  </a:txBody>
                  <a:tcPr marT="45709" marB="4570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Rapid onset </a:t>
                      </a:r>
                    </a:p>
                    <a:p>
                      <a:pPr marL="0" marR="0" lvl="0" indent="0" algn="l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Shorter duration of action</a:t>
                      </a: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Onset  and Duration</a:t>
                      </a: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8229600" cy="2895600"/>
          </a:xfrm>
        </p:spPr>
        <p:txBody>
          <a:bodyPr/>
          <a:lstStyle/>
          <a:p>
            <a:pPr algn="ctr" rtl="0" eaLnBrk="1" hangingPunct="1">
              <a:buFontTx/>
              <a:buNone/>
            </a:pPr>
            <a:endParaRPr lang="en-US" sz="4000" smtClean="0">
              <a:latin typeface="Times New Roman" pitchFamily="18" charset="0"/>
              <a:cs typeface="Times New Roman" pitchFamily="18" charset="0"/>
            </a:endParaRPr>
          </a:p>
          <a:p>
            <a:pPr algn="ctr" rtl="0" eaLnBrk="1" hangingPunct="1">
              <a:buFontTx/>
              <a:buNone/>
            </a:pPr>
            <a:endParaRPr lang="en-US" sz="4000" smtClean="0">
              <a:latin typeface="Times New Roman" pitchFamily="18" charset="0"/>
              <a:cs typeface="Times New Roman" pitchFamily="18" charset="0"/>
            </a:endParaRPr>
          </a:p>
          <a:p>
            <a:pPr algn="ctr" rtl="0" eaLnBrk="1" hangingPunct="1">
              <a:buFontTx/>
              <a:buNone/>
            </a:pPr>
            <a:r>
              <a:rPr lang="en-US" sz="4800" b="1" smtClean="0">
                <a:solidFill>
                  <a:srgbClr val="3BE9ED"/>
                </a:solidFill>
                <a:latin typeface="Times New Roman" pitchFamily="18" charset="0"/>
                <a:cs typeface="Times New Roman" pitchFamily="18" charset="0"/>
              </a:rPr>
              <a:t>UTERINE RELAXANTS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200" b="1" smtClean="0">
                <a:solidFill>
                  <a:srgbClr val="F434E2"/>
                </a:solidFill>
                <a:latin typeface="Times New Roman" pitchFamily="18" charset="0"/>
                <a:cs typeface="Times New Roman" pitchFamily="18" charset="0"/>
              </a:rPr>
              <a:t>DRUGS PRODUCING UTERINE RELAXATION( Tocolytic Drugs ).</a:t>
            </a:r>
          </a:p>
        </p:txBody>
      </p:sp>
      <p:sp>
        <p:nvSpPr>
          <p:cNvPr id="307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lvl="1" algn="l" rtl="0" eaLnBrk="1" hangingPunct="1">
              <a:lnSpc>
                <a:spcPct val="90000"/>
              </a:lnSpc>
              <a:buFontTx/>
              <a:buNone/>
            </a:pPr>
            <a:r>
              <a:rPr lang="en-US" sz="4400" b="1" smtClean="0">
                <a:solidFill>
                  <a:schemeClr val="hlink"/>
                </a:solidFill>
                <a:latin typeface="Times New Roman" pitchFamily="18" charset="0"/>
                <a:cs typeface="Times New Roman" pitchFamily="18" charset="0"/>
              </a:rPr>
              <a:t>Action and Uses </a:t>
            </a:r>
          </a:p>
          <a:p>
            <a:pPr lvl="1" algn="l" rtl="0" eaLnBrk="1" hangingPunct="1">
              <a:lnSpc>
                <a:spcPct val="90000"/>
              </a:lnSpc>
              <a:buFontTx/>
              <a:buNone/>
            </a:pPr>
            <a:r>
              <a:rPr lang="en-US" b="1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en-US" sz="3200" b="1" smtClean="0">
                <a:latin typeface="Times New Roman" pitchFamily="18" charset="0"/>
                <a:cs typeface="Times New Roman" pitchFamily="18" charset="0"/>
              </a:rPr>
              <a:t>Relax the uterus and arrest threatened abortion or delay premature labor.</a:t>
            </a:r>
          </a:p>
          <a:p>
            <a:pPr algn="l" rtl="0" eaLnBrk="1" hangingPunct="1">
              <a:buFontTx/>
              <a:buNone/>
            </a:pPr>
            <a:endParaRPr lang="en-US" b="1" smtClean="0">
              <a:solidFill>
                <a:schemeClr val="hlink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 rtl="0" eaLnBrk="1" hangingPunct="1">
              <a:buFontTx/>
              <a:buNone/>
            </a:pPr>
            <a:r>
              <a:rPr lang="en-US" b="1" smtClean="0">
                <a:solidFill>
                  <a:schemeClr val="hlink"/>
                </a:solidFill>
                <a:latin typeface="Times New Roman" pitchFamily="18" charset="0"/>
                <a:cs typeface="Times New Roman" pitchFamily="18" charset="0"/>
              </a:rPr>
              <a:t>1.	</a:t>
            </a:r>
            <a:r>
              <a:rPr lang="el-GR" b="1" smtClean="0">
                <a:solidFill>
                  <a:schemeClr val="hlink"/>
                </a:solidFill>
                <a:latin typeface="Times New Roman" pitchFamily="18" charset="0"/>
                <a:cs typeface="Times New Roman" pitchFamily="18" charset="0"/>
              </a:rPr>
              <a:t>β</a:t>
            </a:r>
            <a:r>
              <a:rPr lang="en-US" b="1" smtClean="0">
                <a:solidFill>
                  <a:schemeClr val="hlink"/>
                </a:solidFill>
                <a:latin typeface="Times New Roman" pitchFamily="18" charset="0"/>
                <a:cs typeface="Times New Roman" pitchFamily="18" charset="0"/>
              </a:rPr>
              <a:t>-ADRENOCEPTOR AGONISTS</a:t>
            </a:r>
            <a:r>
              <a:rPr lang="en-US" b="1" smtClean="0">
                <a:solidFill>
                  <a:srgbClr val="3BE9ED"/>
                </a:solidFill>
                <a:latin typeface="Times New Roman" pitchFamily="18" charset="0"/>
                <a:cs typeface="Times New Roman" pitchFamily="18" charset="0"/>
              </a:rPr>
              <a:t>**</a:t>
            </a:r>
          </a:p>
          <a:p>
            <a:pPr algn="l" rtl="0" eaLnBrk="1" hangingPunct="1">
              <a:buFontTx/>
              <a:buNone/>
            </a:pPr>
            <a:r>
              <a:rPr lang="en-US" b="1" smtClean="0">
                <a:latin typeface="Times New Roman" pitchFamily="18" charset="0"/>
                <a:cs typeface="Times New Roman" pitchFamily="18" charset="0"/>
              </a:rPr>
              <a:t>			Ritodrine, i.v. drip</a:t>
            </a:r>
          </a:p>
          <a:p>
            <a:pPr algn="l" rtl="0" eaLnBrk="1" hangingPunct="1">
              <a:buFontTx/>
              <a:buNone/>
            </a:pPr>
            <a:r>
              <a:rPr lang="en-US" b="1" smtClean="0">
                <a:latin typeface="Times New Roman" pitchFamily="18" charset="0"/>
                <a:cs typeface="Times New Roman" pitchFamily="18" charset="0"/>
              </a:rPr>
              <a:t>Selective </a:t>
            </a:r>
            <a:r>
              <a:rPr lang="el-GR" b="1" smtClean="0">
                <a:latin typeface="Times New Roman" pitchFamily="18" charset="0"/>
                <a:cs typeface="Times New Roman" pitchFamily="18" charset="0"/>
              </a:rPr>
              <a:t>β</a:t>
            </a:r>
            <a:r>
              <a:rPr lang="en-US" b="1" baseline="-2500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b="1" smtClean="0">
                <a:latin typeface="Times New Roman" pitchFamily="18" charset="0"/>
                <a:cs typeface="Times New Roman" pitchFamily="18" charset="0"/>
              </a:rPr>
              <a:t> receptor agonist used specifically as a uterine relaxant.</a:t>
            </a:r>
            <a:endParaRPr lang="el-GR" b="1" smtClean="0">
              <a:latin typeface="Times New Roman" pitchFamily="18" charset="0"/>
              <a:cs typeface="Times New Roman" pitchFamily="18" charset="0"/>
            </a:endParaRPr>
          </a:p>
          <a:p>
            <a:pPr algn="l" rtl="0" eaLnBrk="1" hangingPunct="1">
              <a:buFontTx/>
              <a:buNone/>
            </a:pPr>
            <a:r>
              <a:rPr lang="en-US" b="1" smtClean="0">
                <a:latin typeface="Times New Roman" pitchFamily="18" charset="0"/>
                <a:cs typeface="Times New Roman" pitchFamily="18" charset="0"/>
              </a:rPr>
              <a:t>		</a:t>
            </a:r>
          </a:p>
          <a:p>
            <a:pPr algn="l" rtl="0" eaLnBrk="1" hangingPunct="1">
              <a:buFontTx/>
              <a:buNone/>
            </a:pPr>
            <a:endParaRPr lang="en-US" b="1" smtClean="0">
              <a:latin typeface="Times New Roman" pitchFamily="18" charset="0"/>
              <a:cs typeface="Times New Roman" pitchFamily="18" charset="0"/>
            </a:endParaRPr>
          </a:p>
          <a:p>
            <a:pPr algn="l" rtl="0" eaLnBrk="1" hangingPunct="1">
              <a:buFontTx/>
              <a:buNone/>
            </a:pPr>
            <a:r>
              <a:rPr lang="en-US" sz="2400" b="1" smtClean="0">
                <a:solidFill>
                  <a:schemeClr val="hlink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endParaRPr lang="el-GR" b="1" smtClean="0">
              <a:solidFill>
                <a:schemeClr val="hlink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ar-SA" smtClean="0"/>
          </a:p>
        </p:txBody>
      </p:sp>
      <p:sp>
        <p:nvSpPr>
          <p:cNvPr id="1028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ar-SA" smtClean="0"/>
          </a:p>
        </p:txBody>
      </p:sp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381000" y="228600"/>
          <a:ext cx="8153400" cy="5691188"/>
        </p:xfrm>
        <a:graphic>
          <a:graphicData uri="http://schemas.openxmlformats.org/presentationml/2006/ole">
            <p:oleObj spid="_x0000_s1026" name="Document" r:id="rId4" imgW="5394271" imgH="5132726" progId="Word.Documen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l-GR" sz="4000" b="1" smtClean="0">
                <a:solidFill>
                  <a:srgbClr val="3BE9ED"/>
                </a:solidFill>
                <a:latin typeface="Times New Roman" pitchFamily="18" charset="0"/>
                <a:cs typeface="Times New Roman" pitchFamily="18" charset="0"/>
              </a:rPr>
              <a:t>β</a:t>
            </a:r>
            <a:r>
              <a:rPr lang="en-US" sz="4000" b="1" smtClean="0">
                <a:solidFill>
                  <a:srgbClr val="3BE9ED"/>
                </a:solidFill>
                <a:latin typeface="Times New Roman" pitchFamily="18" charset="0"/>
                <a:cs typeface="Times New Roman" pitchFamily="18" charset="0"/>
              </a:rPr>
              <a:t>- adrenoceptor agonists</a:t>
            </a:r>
            <a:endParaRPr lang="el-GR" sz="4000" b="1" smtClean="0">
              <a:solidFill>
                <a:srgbClr val="3BE9ED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7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algn="l" rtl="0" eaLnBrk="1" hangingPunct="1"/>
            <a:r>
              <a:rPr lang="en-US" smtClean="0"/>
              <a:t> </a:t>
            </a:r>
            <a:r>
              <a:rPr lang="en-US" b="1" u="sng" smtClean="0">
                <a:solidFill>
                  <a:schemeClr val="hlink"/>
                </a:solidFill>
                <a:latin typeface="Times New Roman" pitchFamily="18" charset="0"/>
                <a:cs typeface="Times New Roman" pitchFamily="18" charset="0"/>
              </a:rPr>
              <a:t>Mechanism of action</a:t>
            </a:r>
          </a:p>
          <a:p>
            <a:pPr algn="l" rtl="0" eaLnBrk="1" hangingPunct="1">
              <a:buFontTx/>
              <a:buNone/>
            </a:pPr>
            <a:endParaRPr lang="en-US" b="1" u="sng" smtClean="0">
              <a:solidFill>
                <a:schemeClr val="hlink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 rtl="0" eaLnBrk="1" hangingPunct="1">
              <a:buFontTx/>
              <a:buNone/>
            </a:pPr>
            <a:r>
              <a:rPr lang="en-US" b="1" smtClean="0">
                <a:latin typeface="Times New Roman" pitchFamily="18" charset="0"/>
                <a:cs typeface="Times New Roman" pitchFamily="18" charset="0"/>
              </a:rPr>
              <a:t>		Bind to </a:t>
            </a:r>
            <a:r>
              <a:rPr lang="el-GR" b="1" smtClean="0">
                <a:latin typeface="Times New Roman" pitchFamily="18" charset="0"/>
                <a:cs typeface="Times New Roman" pitchFamily="18" charset="0"/>
              </a:rPr>
              <a:t>β</a:t>
            </a:r>
            <a:r>
              <a:rPr lang="en-US" b="1" smtClean="0">
                <a:latin typeface="Times New Roman" pitchFamily="18" charset="0"/>
                <a:cs typeface="Times New Roman" pitchFamily="18" charset="0"/>
              </a:rPr>
              <a:t>-adrenoceptors , activate enzyme Adenylate cyclase , increase in the level of cAMP reducing intracellular  calcium level.</a:t>
            </a:r>
            <a:endParaRPr lang="el-GR" b="1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381000"/>
            <a:ext cx="8305800" cy="6248400"/>
          </a:xfrm>
        </p:spPr>
        <p:txBody>
          <a:bodyPr/>
          <a:lstStyle/>
          <a:p>
            <a:pPr algn="l" rtl="0" eaLnBrk="1" hangingPunct="1">
              <a:lnSpc>
                <a:spcPct val="90000"/>
              </a:lnSpc>
            </a:pPr>
            <a:r>
              <a:rPr lang="en-US" sz="2800" b="1" u="sng" smtClean="0">
                <a:solidFill>
                  <a:schemeClr val="hlink"/>
                </a:solidFill>
                <a:latin typeface="Times New Roman" pitchFamily="18" charset="0"/>
                <a:cs typeface="Times New Roman" pitchFamily="18" charset="0"/>
              </a:rPr>
              <a:t>Side effects:</a:t>
            </a:r>
          </a:p>
          <a:p>
            <a:pPr algn="l" rtl="0" eaLnBrk="1" hangingPunct="1">
              <a:lnSpc>
                <a:spcPct val="90000"/>
              </a:lnSpc>
            </a:pPr>
            <a:r>
              <a:rPr lang="en-US" sz="2800" b="1" smtClean="0">
                <a:latin typeface="Times New Roman" pitchFamily="18" charset="0"/>
                <a:cs typeface="Times New Roman" pitchFamily="18" charset="0"/>
              </a:rPr>
              <a:t>    Tremor</a:t>
            </a:r>
          </a:p>
          <a:p>
            <a:pPr algn="l" rtl="0" eaLnBrk="1" hangingPunct="1">
              <a:lnSpc>
                <a:spcPct val="90000"/>
              </a:lnSpc>
            </a:pPr>
            <a:r>
              <a:rPr lang="en-US" sz="2800" b="1" smtClean="0">
                <a:latin typeface="Times New Roman" pitchFamily="18" charset="0"/>
                <a:cs typeface="Times New Roman" pitchFamily="18" charset="0"/>
              </a:rPr>
              <a:t>    Nausea , vomiting</a:t>
            </a:r>
          </a:p>
          <a:p>
            <a:pPr algn="l" rtl="0" eaLnBrk="1" hangingPunct="1">
              <a:lnSpc>
                <a:spcPct val="90000"/>
              </a:lnSpc>
            </a:pPr>
            <a:r>
              <a:rPr lang="en-US" sz="2800" b="1" smtClean="0">
                <a:latin typeface="Times New Roman" pitchFamily="18" charset="0"/>
                <a:cs typeface="Times New Roman" pitchFamily="18" charset="0"/>
              </a:rPr>
              <a:t>    Flushing</a:t>
            </a:r>
          </a:p>
          <a:p>
            <a:pPr algn="l" rtl="0" eaLnBrk="1" hangingPunct="1">
              <a:lnSpc>
                <a:spcPct val="90000"/>
              </a:lnSpc>
            </a:pPr>
            <a:r>
              <a:rPr lang="en-US" sz="2800" b="1" smtClean="0">
                <a:latin typeface="Times New Roman" pitchFamily="18" charset="0"/>
                <a:cs typeface="Times New Roman" pitchFamily="18" charset="0"/>
              </a:rPr>
              <a:t>    Sweating </a:t>
            </a:r>
          </a:p>
          <a:p>
            <a:pPr algn="l" rtl="0" eaLnBrk="1" hangingPunct="1">
              <a:lnSpc>
                <a:spcPct val="90000"/>
              </a:lnSpc>
            </a:pPr>
            <a:r>
              <a:rPr lang="en-US" sz="2800" b="1" smtClean="0">
                <a:latin typeface="Times New Roman" pitchFamily="18" charset="0"/>
                <a:cs typeface="Times New Roman" pitchFamily="18" charset="0"/>
              </a:rPr>
              <a:t>    Tachycardia (high dose)</a:t>
            </a:r>
          </a:p>
          <a:p>
            <a:pPr algn="l" rtl="0" eaLnBrk="1" hangingPunct="1">
              <a:lnSpc>
                <a:spcPct val="90000"/>
              </a:lnSpc>
            </a:pPr>
            <a:r>
              <a:rPr lang="en-US" sz="2800" b="1" smtClean="0">
                <a:latin typeface="Times New Roman" pitchFamily="18" charset="0"/>
                <a:cs typeface="Times New Roman" pitchFamily="18" charset="0"/>
              </a:rPr>
              <a:t>    Hypotension</a:t>
            </a:r>
          </a:p>
          <a:p>
            <a:pPr algn="l" rtl="0" eaLnBrk="1" hangingPunct="1">
              <a:lnSpc>
                <a:spcPct val="90000"/>
              </a:lnSpc>
            </a:pPr>
            <a:r>
              <a:rPr lang="en-US" sz="2800" b="1" smtClean="0">
                <a:latin typeface="Times New Roman" pitchFamily="18" charset="0"/>
                <a:cs typeface="Times New Roman" pitchFamily="18" charset="0"/>
              </a:rPr>
              <a:t>    Hyperglycemia</a:t>
            </a:r>
          </a:p>
          <a:p>
            <a:pPr algn="l" rtl="0" eaLnBrk="1" hangingPunct="1">
              <a:lnSpc>
                <a:spcPct val="90000"/>
              </a:lnSpc>
            </a:pPr>
            <a:r>
              <a:rPr lang="en-US" sz="2800" b="1" smtClean="0">
                <a:latin typeface="Times New Roman" pitchFamily="18" charset="0"/>
                <a:cs typeface="Times New Roman" pitchFamily="18" charset="0"/>
              </a:rPr>
              <a:t>    Hypokalaemia</a:t>
            </a:r>
          </a:p>
          <a:p>
            <a:pPr algn="l" rtl="0" eaLnBrk="1" hangingPunct="1">
              <a:lnSpc>
                <a:spcPct val="90000"/>
              </a:lnSpc>
              <a:buFontTx/>
              <a:buNone/>
            </a:pPr>
            <a:endParaRPr lang="en-US" sz="2800" b="1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>
          <a:xfrm>
            <a:off x="-228600" y="381000"/>
            <a:ext cx="9144000" cy="2057400"/>
          </a:xfrm>
        </p:spPr>
        <p:txBody>
          <a:bodyPr/>
          <a:lstStyle/>
          <a:p>
            <a:pPr rtl="0" eaLnBrk="1" hangingPunct="1"/>
            <a:r>
              <a:rPr lang="en-US" sz="4000" b="1" smtClean="0">
                <a:solidFill>
                  <a:schemeClr val="hlink"/>
                </a:solidFill>
                <a:latin typeface="Times New Roman" pitchFamily="18" charset="0"/>
                <a:cs typeface="Times New Roman" pitchFamily="18" charset="0"/>
              </a:rPr>
              <a:t>2.CALCIUM CHANNEL BLOCKERS </a:t>
            </a:r>
            <a:r>
              <a:rPr lang="en-US" sz="40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e.g., Nifedipine           </a:t>
            </a:r>
          </a:p>
        </p:txBody>
      </p:sp>
      <p:sp>
        <p:nvSpPr>
          <p:cNvPr id="337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905000"/>
            <a:ext cx="8229600" cy="4221163"/>
          </a:xfrm>
        </p:spPr>
        <p:txBody>
          <a:bodyPr/>
          <a:lstStyle/>
          <a:p>
            <a:pPr algn="l" rtl="0" eaLnBrk="1" hangingPunct="1">
              <a:buFontTx/>
              <a:buNone/>
            </a:pPr>
            <a:r>
              <a:rPr lang="en-US" sz="2800" b="1" smtClean="0">
                <a:latin typeface="Times New Roman" pitchFamily="18" charset="0"/>
                <a:cs typeface="Times New Roman" pitchFamily="18" charset="0"/>
              </a:rPr>
              <a:t>        </a:t>
            </a:r>
          </a:p>
          <a:p>
            <a:pPr algn="l" rtl="0" eaLnBrk="1" hangingPunct="1"/>
            <a:endParaRPr lang="en-US" sz="2800" smtClean="0">
              <a:latin typeface="Times New Roman" pitchFamily="18" charset="0"/>
              <a:cs typeface="Times New Roman" pitchFamily="18" charset="0"/>
            </a:endParaRPr>
          </a:p>
          <a:p>
            <a:pPr algn="l" rtl="0" eaLnBrk="1" hangingPunct="1"/>
            <a:r>
              <a:rPr lang="en-US" b="1" smtClean="0">
                <a:latin typeface="Times New Roman" pitchFamily="18" charset="0"/>
                <a:cs typeface="Times New Roman" pitchFamily="18" charset="0"/>
              </a:rPr>
              <a:t>Causes relaxation of myometrium</a:t>
            </a:r>
          </a:p>
          <a:p>
            <a:pPr algn="l" rtl="0" eaLnBrk="1" hangingPunct="1"/>
            <a:endParaRPr lang="en-US" b="1" smtClean="0">
              <a:latin typeface="Times New Roman" pitchFamily="18" charset="0"/>
              <a:cs typeface="Times New Roman" pitchFamily="18" charset="0"/>
            </a:endParaRPr>
          </a:p>
          <a:p>
            <a:pPr algn="l" rtl="0" eaLnBrk="1" hangingPunct="1"/>
            <a:r>
              <a:rPr lang="en-US" b="1" smtClean="0">
                <a:latin typeface="Times New Roman" pitchFamily="18" charset="0"/>
                <a:cs typeface="Times New Roman" pitchFamily="18" charset="0"/>
              </a:rPr>
              <a:t>Markedly inhibits the amplitude of spontaneous and oxytocin-induced contractions</a:t>
            </a:r>
          </a:p>
          <a:p>
            <a:pPr algn="l" rtl="0" eaLnBrk="1" hangingPunct="1">
              <a:buFontTx/>
              <a:buNone/>
            </a:pPr>
            <a:endParaRPr lang="en-US" b="1" smtClean="0">
              <a:latin typeface="Times New Roman" pitchFamily="18" charset="0"/>
              <a:cs typeface="Times New Roman" pitchFamily="18" charset="0"/>
            </a:endParaRPr>
          </a:p>
          <a:p>
            <a:pPr algn="l" rtl="0" eaLnBrk="1" hangingPunct="1">
              <a:buFontTx/>
              <a:buNone/>
            </a:pPr>
            <a:r>
              <a:rPr lang="en-US" b="1" smtClean="0"/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304800"/>
            <a:ext cx="8229600" cy="6172200"/>
          </a:xfrm>
        </p:spPr>
        <p:txBody>
          <a:bodyPr/>
          <a:lstStyle/>
          <a:p>
            <a:pPr algn="l" rtl="0" eaLnBrk="1" hangingPunct="1"/>
            <a:r>
              <a:rPr lang="en-US" smtClean="0"/>
              <a:t> </a:t>
            </a:r>
            <a:r>
              <a:rPr lang="en-US" b="1" u="sng" smtClean="0">
                <a:solidFill>
                  <a:schemeClr val="hlink"/>
                </a:solidFill>
                <a:latin typeface="Times New Roman" pitchFamily="18" charset="0"/>
                <a:cs typeface="Times New Roman" pitchFamily="18" charset="0"/>
              </a:rPr>
              <a:t>Unwanted effects</a:t>
            </a:r>
          </a:p>
          <a:p>
            <a:pPr algn="l" rtl="0" eaLnBrk="1" hangingPunct="1"/>
            <a:endParaRPr lang="en-US" b="1" u="sng" smtClean="0">
              <a:solidFill>
                <a:schemeClr val="hlink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 rtl="0" eaLnBrk="1" hangingPunct="1"/>
            <a:r>
              <a:rPr lang="en-US" b="1" smtClean="0">
                <a:latin typeface="Times New Roman" pitchFamily="18" charset="0"/>
                <a:cs typeface="Times New Roman" pitchFamily="18" charset="0"/>
              </a:rPr>
              <a:t> Headache, dizziness</a:t>
            </a:r>
          </a:p>
          <a:p>
            <a:pPr algn="l" rtl="0" eaLnBrk="1" hangingPunct="1"/>
            <a:r>
              <a:rPr lang="en-US" b="1" smtClean="0">
                <a:latin typeface="Times New Roman" pitchFamily="18" charset="0"/>
                <a:cs typeface="Times New Roman" pitchFamily="18" charset="0"/>
              </a:rPr>
              <a:t> Hypotension </a:t>
            </a:r>
          </a:p>
          <a:p>
            <a:pPr algn="l" rtl="0" eaLnBrk="1" hangingPunct="1"/>
            <a:r>
              <a:rPr lang="en-US" b="1" smtClean="0">
                <a:latin typeface="Times New Roman" pitchFamily="18" charset="0"/>
                <a:cs typeface="Times New Roman" pitchFamily="18" charset="0"/>
              </a:rPr>
              <a:t> Flushing</a:t>
            </a:r>
          </a:p>
          <a:p>
            <a:pPr algn="l" rtl="0" eaLnBrk="1" hangingPunct="1"/>
            <a:r>
              <a:rPr lang="en-US" b="1" smtClean="0">
                <a:latin typeface="Times New Roman" pitchFamily="18" charset="0"/>
                <a:cs typeface="Times New Roman" pitchFamily="18" charset="0"/>
              </a:rPr>
              <a:t>Constipation</a:t>
            </a:r>
          </a:p>
          <a:p>
            <a:pPr algn="l" rtl="0" eaLnBrk="1" hangingPunct="1"/>
            <a:r>
              <a:rPr lang="en-US" b="1" smtClean="0">
                <a:latin typeface="Times New Roman" pitchFamily="18" charset="0"/>
                <a:cs typeface="Times New Roman" pitchFamily="18" charset="0"/>
              </a:rPr>
              <a:t> Ankle edema</a:t>
            </a:r>
          </a:p>
          <a:p>
            <a:pPr algn="l" rtl="0" eaLnBrk="1" hangingPunct="1"/>
            <a:r>
              <a:rPr lang="en-US" b="1" smtClean="0">
                <a:latin typeface="Times New Roman" pitchFamily="18" charset="0"/>
                <a:cs typeface="Times New Roman" pitchFamily="18" charset="0"/>
              </a:rPr>
              <a:t> Tachycardia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752600"/>
          </a:xfrm>
        </p:spPr>
        <p:txBody>
          <a:bodyPr/>
          <a:lstStyle/>
          <a:p>
            <a:pPr eaLnBrk="1" hangingPunct="1"/>
            <a:r>
              <a:rPr lang="en-US" sz="4000" b="1" smtClean="0">
                <a:solidFill>
                  <a:srgbClr val="FFCC66"/>
                </a:solidFill>
                <a:latin typeface="Times New Roman" pitchFamily="18" charset="0"/>
                <a:cs typeface="Times New Roman" pitchFamily="18" charset="0"/>
              </a:rPr>
              <a:t>3. Prostaglandin synthetase inhibitors </a:t>
            </a:r>
            <a:r>
              <a:rPr lang="en-US" sz="4000" b="1" smtClean="0"/>
              <a:t/>
            </a:r>
            <a:br>
              <a:rPr lang="en-US" sz="4000" b="1" smtClean="0"/>
            </a:br>
            <a:endParaRPr lang="en-US" sz="4000" b="1" smtClean="0"/>
          </a:p>
        </p:txBody>
      </p:sp>
      <p:sp>
        <p:nvSpPr>
          <p:cNvPr id="358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81000" y="1828800"/>
            <a:ext cx="8229600" cy="3886200"/>
          </a:xfrm>
        </p:spPr>
        <p:txBody>
          <a:bodyPr/>
          <a:lstStyle/>
          <a:p>
            <a:pPr algn="l" rtl="0" eaLnBrk="1" hangingPunct="1"/>
            <a:r>
              <a:rPr lang="en-US" b="1" smtClean="0">
                <a:latin typeface="Times New Roman" pitchFamily="18" charset="0"/>
                <a:cs typeface="Times New Roman" pitchFamily="18" charset="0"/>
              </a:rPr>
              <a:t>The depletion of prostaglandins prevents stimulation of uterus</a:t>
            </a:r>
          </a:p>
          <a:p>
            <a:pPr algn="l" rtl="0" eaLnBrk="1" hangingPunct="1">
              <a:buFontTx/>
              <a:buNone/>
            </a:pPr>
            <a:endParaRPr lang="en-US" b="1" smtClean="0">
              <a:latin typeface="Times New Roman" pitchFamily="18" charset="0"/>
              <a:cs typeface="Times New Roman" pitchFamily="18" charset="0"/>
            </a:endParaRPr>
          </a:p>
          <a:p>
            <a:pPr algn="l" rtl="0" eaLnBrk="1" hangingPunct="1">
              <a:buFontTx/>
              <a:buNone/>
            </a:pPr>
            <a:r>
              <a:rPr lang="en-US" b="1" smtClean="0">
                <a:latin typeface="Times New Roman" pitchFamily="18" charset="0"/>
                <a:cs typeface="Times New Roman" pitchFamily="18" charset="0"/>
              </a:rPr>
              <a:t> NSAID</a:t>
            </a:r>
            <a:r>
              <a:rPr lang="en-US" b="1" baseline="3000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en-US" b="1" smtClean="0">
                <a:latin typeface="Times New Roman" pitchFamily="18" charset="0"/>
                <a:cs typeface="Times New Roman" pitchFamily="18" charset="0"/>
              </a:rPr>
              <a:t>s   e.g.   Indomethacin</a:t>
            </a:r>
          </a:p>
          <a:p>
            <a:pPr algn="l" rtl="0" eaLnBrk="1" hangingPunct="1">
              <a:buFontTx/>
              <a:buNone/>
            </a:pPr>
            <a:r>
              <a:rPr lang="en-US" b="1" smtClean="0">
                <a:latin typeface="Times New Roman" pitchFamily="18" charset="0"/>
                <a:cs typeface="Times New Roman" pitchFamily="18" charset="0"/>
              </a:rPr>
              <a:t>                           Aspirin</a:t>
            </a:r>
          </a:p>
          <a:p>
            <a:pPr algn="l" rtl="0" eaLnBrk="1" hangingPunct="1">
              <a:buFontTx/>
              <a:buNone/>
            </a:pPr>
            <a:r>
              <a:rPr lang="en-US" b="1" smtClean="0">
                <a:latin typeface="Times New Roman" pitchFamily="18" charset="0"/>
                <a:cs typeface="Times New Roman" pitchFamily="18" charset="0"/>
              </a:rPr>
              <a:t>			         Ibuprofen </a:t>
            </a:r>
          </a:p>
          <a:p>
            <a:pPr algn="l" rtl="0" eaLnBrk="1" hangingPunct="1">
              <a:buFontTx/>
              <a:buNone/>
            </a:pPr>
            <a:endParaRPr lang="en-US" b="1" smtClean="0">
              <a:latin typeface="Times New Roman" pitchFamily="18" charset="0"/>
              <a:cs typeface="Times New Roman" pitchFamily="18" charset="0"/>
            </a:endParaRPr>
          </a:p>
          <a:p>
            <a:pPr algn="l" rtl="0" eaLnBrk="1" hangingPunct="1">
              <a:buFontTx/>
              <a:buNone/>
            </a:pPr>
            <a:endParaRPr lang="en-US" b="1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04800" y="457200"/>
            <a:ext cx="8229600" cy="5410200"/>
          </a:xfrm>
        </p:spPr>
        <p:txBody>
          <a:bodyPr/>
          <a:lstStyle/>
          <a:p>
            <a:pPr algn="l" rtl="0" eaLnBrk="1" hangingPunct="1">
              <a:buFontTx/>
              <a:buNone/>
            </a:pPr>
            <a:r>
              <a:rPr lang="en-US" b="1" u="sng" smtClean="0">
                <a:solidFill>
                  <a:schemeClr val="hlink"/>
                </a:solidFill>
                <a:latin typeface="Times New Roman" pitchFamily="18" charset="0"/>
                <a:cs typeface="Times New Roman" pitchFamily="18" charset="0"/>
              </a:rPr>
              <a:t>Adverse effects</a:t>
            </a:r>
          </a:p>
          <a:p>
            <a:pPr algn="l" rtl="0" eaLnBrk="1" hangingPunct="1">
              <a:buFontTx/>
              <a:buNone/>
            </a:pPr>
            <a:r>
              <a:rPr lang="en-US" b="1" smtClean="0">
                <a:latin typeface="Times New Roman" pitchFamily="18" charset="0"/>
                <a:cs typeface="Times New Roman" pitchFamily="18" charset="0"/>
              </a:rPr>
              <a:t>      ulceration</a:t>
            </a:r>
          </a:p>
          <a:p>
            <a:pPr algn="l" rtl="0" eaLnBrk="1" hangingPunct="1"/>
            <a:r>
              <a:rPr lang="en-US" b="1" smtClean="0">
                <a:latin typeface="Times New Roman" pitchFamily="18" charset="0"/>
                <a:cs typeface="Times New Roman" pitchFamily="18" charset="0"/>
              </a:rPr>
              <a:t>   premature closure of ductus arterious.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Title 1"/>
          <p:cNvSpPr>
            <a:spLocks noGrp="1"/>
          </p:cNvSpPr>
          <p:nvPr>
            <p:ph type="ctrTitle"/>
          </p:nvPr>
        </p:nvSpPr>
        <p:spPr>
          <a:xfrm>
            <a:off x="685800" y="0"/>
            <a:ext cx="7772400" cy="1219200"/>
          </a:xfrm>
        </p:spPr>
        <p:txBody>
          <a:bodyPr/>
          <a:lstStyle/>
          <a:p>
            <a:r>
              <a:rPr lang="en-US" smtClean="0">
                <a:solidFill>
                  <a:srgbClr val="FF0000"/>
                </a:solidFill>
              </a:rPr>
              <a:t>Objectives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0" y="914400"/>
            <a:ext cx="9144000" cy="6629400"/>
          </a:xfrm>
        </p:spPr>
        <p:txBody>
          <a:bodyPr/>
          <a:lstStyle/>
          <a:p>
            <a:pPr algn="l" rtl="0">
              <a:defRPr/>
            </a:pPr>
            <a:r>
              <a:rPr lang="en-US" dirty="0" smtClean="0"/>
              <a:t>At </a:t>
            </a:r>
            <a:r>
              <a:rPr lang="en-US" sz="2800" dirty="0" smtClean="0"/>
              <a:t>the end of the lectures, students should be able to know and understand the:</a:t>
            </a:r>
          </a:p>
          <a:p>
            <a:pPr marL="514350" indent="-514350" algn="l" rtl="0">
              <a:defRPr/>
            </a:pPr>
            <a:r>
              <a:rPr lang="en-US" sz="2800" dirty="0" smtClean="0"/>
              <a:t>1.Drugs used to induce &amp; augment labor.</a:t>
            </a:r>
          </a:p>
          <a:p>
            <a:pPr marL="514350" indent="-514350" algn="l" rtl="0">
              <a:defRPr/>
            </a:pPr>
            <a:r>
              <a:rPr lang="en-US" sz="2800" dirty="0" smtClean="0"/>
              <a:t>2.Drugs used to control post partum </a:t>
            </a:r>
            <a:r>
              <a:rPr lang="en-US" sz="2800" dirty="0" err="1" smtClean="0"/>
              <a:t>haemorrhage</a:t>
            </a:r>
            <a:r>
              <a:rPr lang="en-US" sz="2800" dirty="0" smtClean="0"/>
              <a:t>.</a:t>
            </a:r>
          </a:p>
          <a:p>
            <a:pPr algn="l" rtl="0">
              <a:defRPr/>
            </a:pPr>
            <a:r>
              <a:rPr lang="en-US" sz="2800" dirty="0" smtClean="0"/>
              <a:t>3.Drugs used to induce  pathological abortion.</a:t>
            </a:r>
          </a:p>
          <a:p>
            <a:pPr algn="l" rtl="0">
              <a:defRPr/>
            </a:pPr>
            <a:r>
              <a:rPr lang="en-US" sz="2800" dirty="0" smtClean="0"/>
              <a:t>4.Drugs used to arrest premature labor.</a:t>
            </a:r>
          </a:p>
          <a:p>
            <a:pPr algn="l" rtl="0">
              <a:defRPr/>
            </a:pPr>
            <a:r>
              <a:rPr lang="en-US" sz="2800" dirty="0" smtClean="0"/>
              <a:t>5.The mechanism of action and adverse effects of</a:t>
            </a:r>
          </a:p>
          <a:p>
            <a:pPr algn="l" rtl="0">
              <a:defRPr/>
            </a:pPr>
            <a:r>
              <a:rPr lang="en-US" sz="2800" dirty="0" smtClean="0"/>
              <a:t>    each drug.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3400" y="0"/>
            <a:ext cx="79248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1" smtClean="0">
                <a:solidFill>
                  <a:srgbClr val="3BE9ED"/>
                </a:solidFill>
                <a:latin typeface="Times New Roman" pitchFamily="18" charset="0"/>
                <a:cs typeface="Times New Roman" pitchFamily="18" charset="0"/>
              </a:rPr>
              <a:t>OXYTOCIN</a:t>
            </a:r>
            <a:br>
              <a:rPr lang="en-US" b="1" smtClean="0">
                <a:solidFill>
                  <a:srgbClr val="3BE9ED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b="1" smtClean="0">
                <a:solidFill>
                  <a:srgbClr val="3BE9ED"/>
                </a:solidFill>
                <a:latin typeface="Times New Roman" pitchFamily="18" charset="0"/>
                <a:cs typeface="Times New Roman" pitchFamily="18" charset="0"/>
              </a:rPr>
              <a:t>(Syntocinon</a:t>
            </a:r>
            <a:r>
              <a:rPr lang="en-US" sz="2400" b="1" baseline="90000" smtClean="0">
                <a:solidFill>
                  <a:srgbClr val="3BE9ED"/>
                </a:solidFill>
                <a:latin typeface="Times New Roman" pitchFamily="18" charset="0"/>
                <a:cs typeface="Times New Roman" pitchFamily="18" charset="0"/>
              </a:rPr>
              <a:t>R</a:t>
            </a:r>
            <a:r>
              <a:rPr lang="en-US" b="1" smtClean="0">
                <a:solidFill>
                  <a:srgbClr val="3BE9ED"/>
                </a:solidFill>
                <a:latin typeface="Times New Roman" pitchFamily="18" charset="0"/>
                <a:cs typeface="Times New Roman" pitchFamily="18" charset="0"/>
              </a:rPr>
              <a:t>)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828800"/>
            <a:ext cx="8229600" cy="4724400"/>
          </a:xfrm>
        </p:spPr>
        <p:txBody>
          <a:bodyPr/>
          <a:lstStyle/>
          <a:p>
            <a:pPr algn="l" rtl="0" eaLnBrk="1" hangingPunct="1">
              <a:buFontTx/>
              <a:buNone/>
            </a:pPr>
            <a:r>
              <a:rPr lang="en-US" sz="2800" b="1" smtClean="0"/>
              <a:t>	 </a:t>
            </a:r>
          </a:p>
          <a:p>
            <a:pPr algn="l" rtl="0" eaLnBrk="1" hangingPunct="1">
              <a:buFontTx/>
              <a:buNone/>
            </a:pPr>
            <a:r>
              <a:rPr lang="en-US" sz="4000" b="1" smtClean="0">
                <a:solidFill>
                  <a:schemeClr val="hlink"/>
                </a:solidFill>
                <a:latin typeface="Times New Roman" pitchFamily="18" charset="0"/>
                <a:cs typeface="Times New Roman" pitchFamily="18" charset="0"/>
              </a:rPr>
              <a:t>Synthesis</a:t>
            </a:r>
          </a:p>
          <a:p>
            <a:pPr algn="l" rtl="0" eaLnBrk="1" hangingPunct="1">
              <a:buFontTx/>
              <a:buNone/>
            </a:pPr>
            <a:endParaRPr lang="en-US" sz="2800" b="1" u="sng" smtClean="0">
              <a:solidFill>
                <a:schemeClr val="hlink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 rtl="0" eaLnBrk="1" hangingPunct="1"/>
            <a:r>
              <a:rPr lang="en-US" sz="2800" b="1" smtClean="0">
                <a:latin typeface="Times New Roman" pitchFamily="18" charset="0"/>
                <a:cs typeface="Times New Roman" pitchFamily="18" charset="0"/>
              </a:rPr>
              <a:t>Is a posterior pituitary hormone secreted by the posterior pituitary gland.</a:t>
            </a:r>
          </a:p>
          <a:p>
            <a:pPr algn="l" rtl="0" eaLnBrk="1" hangingPunct="1">
              <a:buFontTx/>
              <a:buNone/>
            </a:pPr>
            <a:endParaRPr lang="en-US" sz="2800" b="1" smtClean="0">
              <a:latin typeface="Times New Roman" pitchFamily="18" charset="0"/>
              <a:cs typeface="Times New Roman" pitchFamily="18" charset="0"/>
            </a:endParaRPr>
          </a:p>
          <a:p>
            <a:pPr algn="l" rtl="0" eaLnBrk="1" hangingPunct="1"/>
            <a:r>
              <a:rPr lang="en-US" sz="2800" b="1" smtClean="0">
                <a:latin typeface="Times New Roman" pitchFamily="18" charset="0"/>
                <a:cs typeface="Times New Roman" pitchFamily="18" charset="0"/>
              </a:rPr>
              <a:t> Oxytocin secretion occurs by sensory stimulation from cervix ,vagina , and from suckling at breast.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868362"/>
          </a:xfrm>
        </p:spPr>
        <p:txBody>
          <a:bodyPr/>
          <a:lstStyle/>
          <a:p>
            <a:pPr eaLnBrk="1" hangingPunct="1"/>
            <a:r>
              <a:rPr lang="en-US" sz="3600" b="1" smtClean="0">
                <a:solidFill>
                  <a:srgbClr val="3BE9ED"/>
                </a:solidFill>
                <a:latin typeface="Times New Roman" pitchFamily="18" charset="0"/>
                <a:cs typeface="Times New Roman" pitchFamily="18" charset="0"/>
              </a:rPr>
              <a:t>Pharmacokinetics of oxytocin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219200"/>
            <a:ext cx="8229600" cy="5257800"/>
          </a:xfrm>
        </p:spPr>
        <p:txBody>
          <a:bodyPr/>
          <a:lstStyle/>
          <a:p>
            <a:pPr algn="l" rtl="0" eaLnBrk="1" hangingPunct="1">
              <a:buFontTx/>
              <a:buNone/>
            </a:pPr>
            <a:r>
              <a:rPr lang="en-US" sz="2800" b="1" smtClean="0"/>
              <a:t>	</a:t>
            </a:r>
            <a:r>
              <a:rPr lang="en-US" sz="2800" b="1" smtClean="0">
                <a:solidFill>
                  <a:schemeClr val="hlink"/>
                </a:solidFill>
                <a:latin typeface="Times New Roman" pitchFamily="18" charset="0"/>
                <a:cs typeface="Times New Roman" pitchFamily="18" charset="0"/>
              </a:rPr>
              <a:t>Absorption ,Metabolism and Excretion</a:t>
            </a:r>
          </a:p>
          <a:p>
            <a:pPr algn="l" rtl="0" eaLnBrk="1" hangingPunct="1">
              <a:buFontTx/>
              <a:buNone/>
            </a:pPr>
            <a:endParaRPr lang="en-US" sz="2800" b="1" u="sng" smtClean="0">
              <a:solidFill>
                <a:schemeClr val="hlink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 rtl="0" eaLnBrk="1" hangingPunct="1"/>
            <a:r>
              <a:rPr lang="en-US" sz="2800" b="1" smtClean="0">
                <a:latin typeface="Times New Roman" pitchFamily="18" charset="0"/>
                <a:cs typeface="Times New Roman" pitchFamily="18" charset="0"/>
              </a:rPr>
              <a:t> Not effective orally</a:t>
            </a:r>
          </a:p>
          <a:p>
            <a:pPr algn="l" rtl="0" eaLnBrk="1" hangingPunct="1"/>
            <a:r>
              <a:rPr lang="en-US" sz="2800" b="1" smtClean="0">
                <a:latin typeface="Times New Roman" pitchFamily="18" charset="0"/>
                <a:cs typeface="Times New Roman" pitchFamily="18" charset="0"/>
              </a:rPr>
              <a:t>Administered intravenously </a:t>
            </a:r>
          </a:p>
          <a:p>
            <a:pPr algn="l" rtl="0" eaLnBrk="1" hangingPunct="1"/>
            <a:r>
              <a:rPr lang="en-US" sz="2800" b="1" smtClean="0">
                <a:latin typeface="Times New Roman" pitchFamily="18" charset="0"/>
                <a:cs typeface="Times New Roman" pitchFamily="18" charset="0"/>
              </a:rPr>
              <a:t>Also as nasal spray(impaired milk ejection)</a:t>
            </a:r>
          </a:p>
          <a:p>
            <a:pPr algn="l" rtl="0" eaLnBrk="1" hangingPunct="1"/>
            <a:r>
              <a:rPr lang="en-US" sz="2800" b="1" smtClean="0">
                <a:latin typeface="Times New Roman" pitchFamily="18" charset="0"/>
                <a:cs typeface="Times New Roman" pitchFamily="18" charset="0"/>
              </a:rPr>
              <a:t> Not bound to plasma proteins</a:t>
            </a:r>
          </a:p>
          <a:p>
            <a:pPr algn="l" rtl="0" eaLnBrk="1" hangingPunct="1"/>
            <a:r>
              <a:rPr lang="en-US" sz="2800" b="1" smtClean="0">
                <a:latin typeface="Times New Roman" pitchFamily="18" charset="0"/>
                <a:cs typeface="Times New Roman" pitchFamily="18" charset="0"/>
              </a:rPr>
              <a:t> Catabolized by  liver &amp; kidneys</a:t>
            </a:r>
          </a:p>
          <a:p>
            <a:pPr algn="l" rtl="0" eaLnBrk="1" hangingPunct="1"/>
            <a:r>
              <a:rPr lang="en-US" sz="2800" b="1" smtClean="0">
                <a:latin typeface="Times New Roman" pitchFamily="18" charset="0"/>
                <a:cs typeface="Times New Roman" pitchFamily="18" charset="0"/>
              </a:rPr>
              <a:t>Half life = 5 minutes</a:t>
            </a:r>
            <a:endParaRPr lang="en-US" sz="240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pPr eaLnBrk="1" hangingPunct="1"/>
            <a:r>
              <a:rPr lang="en-US" sz="3600" b="1" smtClean="0">
                <a:solidFill>
                  <a:srgbClr val="3BE9ED"/>
                </a:solidFill>
                <a:latin typeface="Times New Roman" pitchFamily="18" charset="0"/>
                <a:cs typeface="Times New Roman" pitchFamily="18" charset="0"/>
              </a:rPr>
              <a:t>Role of oxytocin</a:t>
            </a:r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295400"/>
            <a:ext cx="8229600" cy="5257800"/>
          </a:xfrm>
        </p:spPr>
        <p:txBody>
          <a:bodyPr/>
          <a:lstStyle/>
          <a:p>
            <a:pPr algn="l" rtl="0" eaLnBrk="1" hangingPunct="1">
              <a:lnSpc>
                <a:spcPct val="90000"/>
              </a:lnSpc>
              <a:buFontTx/>
              <a:buNone/>
            </a:pPr>
            <a:r>
              <a:rPr lang="en-US" b="1" smtClean="0">
                <a:solidFill>
                  <a:schemeClr val="hlink"/>
                </a:solidFill>
              </a:rPr>
              <a:t>	</a:t>
            </a:r>
            <a:r>
              <a:rPr lang="en-US" sz="4400" b="1" smtClean="0">
                <a:solidFill>
                  <a:schemeClr val="hlink"/>
                </a:solidFill>
              </a:rPr>
              <a:t> Uterus</a:t>
            </a:r>
          </a:p>
          <a:p>
            <a:pPr algn="l" rtl="0" eaLnBrk="1" hangingPunct="1">
              <a:lnSpc>
                <a:spcPct val="90000"/>
              </a:lnSpc>
            </a:pPr>
            <a:r>
              <a:rPr lang="en-US" smtClean="0">
                <a:latin typeface="Times New Roman" pitchFamily="18" charset="0"/>
                <a:cs typeface="Times New Roman" pitchFamily="18" charset="0"/>
              </a:rPr>
              <a:t> S</a:t>
            </a:r>
            <a:r>
              <a:rPr lang="en-US" b="1" smtClean="0">
                <a:latin typeface="Times New Roman" pitchFamily="18" charset="0"/>
                <a:cs typeface="Times New Roman" pitchFamily="18" charset="0"/>
              </a:rPr>
              <a:t>timulates both the frequency and force of uterine contractility particularly of the fundus  segment of the uterus.</a:t>
            </a:r>
          </a:p>
          <a:p>
            <a:pPr algn="l" rtl="0" eaLnBrk="1" hangingPunct="1">
              <a:lnSpc>
                <a:spcPct val="90000"/>
              </a:lnSpc>
              <a:buFontTx/>
              <a:buNone/>
            </a:pPr>
            <a:endParaRPr lang="en-US" b="1" smtClean="0">
              <a:latin typeface="Times New Roman" pitchFamily="18" charset="0"/>
              <a:cs typeface="Times New Roman" pitchFamily="18" charset="0"/>
            </a:endParaRPr>
          </a:p>
          <a:p>
            <a:pPr algn="l" rtl="0" eaLnBrk="1" hangingPunct="1">
              <a:lnSpc>
                <a:spcPct val="90000"/>
              </a:lnSpc>
            </a:pPr>
            <a:r>
              <a:rPr lang="en-US" b="1" smtClean="0">
                <a:latin typeface="Times New Roman" pitchFamily="18" charset="0"/>
                <a:cs typeface="Times New Roman" pitchFamily="18" charset="0"/>
              </a:rPr>
              <a:t>These  contractions resemble the normal physiological contractions of uterus  (contractions followed by relaxation)</a:t>
            </a:r>
          </a:p>
          <a:p>
            <a:pPr algn="l" rtl="0" eaLnBrk="1" hangingPunct="1">
              <a:lnSpc>
                <a:spcPct val="90000"/>
              </a:lnSpc>
            </a:pPr>
            <a:endParaRPr lang="en-US" b="1" smtClean="0">
              <a:latin typeface="Times New Roman" pitchFamily="18" charset="0"/>
              <a:cs typeface="Times New Roman" pitchFamily="18" charset="0"/>
            </a:endParaRPr>
          </a:p>
          <a:p>
            <a:pPr algn="l" rtl="0" eaLnBrk="1" hangingPunct="1">
              <a:lnSpc>
                <a:spcPct val="90000"/>
              </a:lnSpc>
              <a:buFontTx/>
              <a:buNone/>
            </a:pPr>
            <a:endParaRPr lang="en-US" b="1" smtClean="0">
              <a:latin typeface="Times New Roman" pitchFamily="18" charset="0"/>
              <a:cs typeface="Times New Roman" pitchFamily="18" charset="0"/>
            </a:endParaRPr>
          </a:p>
          <a:p>
            <a:pPr algn="l" rtl="0" eaLnBrk="1" hangingPunct="1">
              <a:lnSpc>
                <a:spcPct val="90000"/>
              </a:lnSpc>
              <a:buFontTx/>
              <a:buNone/>
            </a:pPr>
            <a:r>
              <a:rPr lang="en-US" b="1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en-US" smtClean="0"/>
          </a:p>
        </p:txBody>
      </p:sp>
      <p:pic>
        <p:nvPicPr>
          <p:cNvPr id="8196" name="Ink 4"/>
          <p:cNvPicPr>
            <a:picLocks noRot="1" noChangeAspect="1" noEditPoints="1" noChangeArrowheads="1" noChangeShapeType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884363" y="5527675"/>
            <a:ext cx="2795587" cy="77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3400" y="0"/>
            <a:ext cx="79248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838200"/>
            <a:ext cx="8229600" cy="5287963"/>
          </a:xfrm>
        </p:spPr>
        <p:txBody>
          <a:bodyPr/>
          <a:lstStyle/>
          <a:p>
            <a:pPr algn="l" rtl="0" eaLnBrk="1" hangingPunct="1">
              <a:lnSpc>
                <a:spcPct val="90000"/>
              </a:lnSpc>
            </a:pPr>
            <a:r>
              <a:rPr lang="en-US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smtClean="0">
                <a:latin typeface="Times New Roman" pitchFamily="18" charset="0"/>
                <a:cs typeface="Times New Roman" pitchFamily="18" charset="0"/>
              </a:rPr>
              <a:t>Immature uterus is resistant to oxytocin.</a:t>
            </a:r>
          </a:p>
          <a:p>
            <a:pPr algn="l" rtl="0" eaLnBrk="1" hangingPunct="1">
              <a:lnSpc>
                <a:spcPct val="90000"/>
              </a:lnSpc>
              <a:buFontTx/>
              <a:buNone/>
            </a:pPr>
            <a:endParaRPr lang="en-US" b="1" smtClean="0">
              <a:latin typeface="Times New Roman" pitchFamily="18" charset="0"/>
              <a:cs typeface="Times New Roman" pitchFamily="18" charset="0"/>
            </a:endParaRPr>
          </a:p>
          <a:p>
            <a:pPr algn="l" rtl="0" eaLnBrk="1" hangingPunct="1">
              <a:lnSpc>
                <a:spcPct val="90000"/>
              </a:lnSpc>
            </a:pPr>
            <a:r>
              <a:rPr lang="en-US" b="1" smtClean="0">
                <a:latin typeface="Times New Roman" pitchFamily="18" charset="0"/>
                <a:cs typeface="Times New Roman" pitchFamily="18" charset="0"/>
              </a:rPr>
              <a:t>Contract uterine smooth muscle only at                                         term.</a:t>
            </a:r>
          </a:p>
          <a:p>
            <a:pPr algn="l" rtl="0" eaLnBrk="1" hangingPunct="1">
              <a:lnSpc>
                <a:spcPct val="90000"/>
              </a:lnSpc>
              <a:buFontTx/>
              <a:buNone/>
            </a:pPr>
            <a:endParaRPr lang="en-US" b="1" smtClean="0">
              <a:latin typeface="Times New Roman" pitchFamily="18" charset="0"/>
              <a:cs typeface="Times New Roman" pitchFamily="18" charset="0"/>
            </a:endParaRPr>
          </a:p>
          <a:p>
            <a:pPr algn="l" rtl="0" eaLnBrk="1" hangingPunct="1">
              <a:lnSpc>
                <a:spcPct val="90000"/>
              </a:lnSpc>
            </a:pPr>
            <a:r>
              <a:rPr lang="en-US" b="1" smtClean="0">
                <a:latin typeface="Times New Roman" pitchFamily="18" charset="0"/>
                <a:cs typeface="Times New Roman" pitchFamily="18" charset="0"/>
              </a:rPr>
              <a:t> Sensitivity increases to 8 fold  in last 9 weeks and 30 times in early labor</a:t>
            </a:r>
            <a:r>
              <a:rPr lang="en-US" b="1" smtClean="0"/>
              <a:t>.</a:t>
            </a:r>
          </a:p>
          <a:p>
            <a:pPr algn="l" rtl="0" eaLnBrk="1" hangingPunct="1">
              <a:lnSpc>
                <a:spcPct val="90000"/>
              </a:lnSpc>
              <a:buFontTx/>
              <a:buNone/>
            </a:pPr>
            <a:endParaRPr lang="en-US" b="1" smtClean="0"/>
          </a:p>
          <a:p>
            <a:pPr algn="l" rtl="0" eaLnBrk="1" hangingPunct="1">
              <a:lnSpc>
                <a:spcPct val="90000"/>
              </a:lnSpc>
            </a:pPr>
            <a:r>
              <a:rPr lang="en-US" b="1" smtClean="0">
                <a:latin typeface="Times New Roman" pitchFamily="18" charset="0"/>
                <a:cs typeface="Times New Roman" pitchFamily="18" charset="0"/>
              </a:rPr>
              <a:t>Clinically oxytocin is given only when uterine cervix is soft and  dilated.</a:t>
            </a:r>
          </a:p>
          <a:p>
            <a:pPr eaLnBrk="1" hangingPunct="1">
              <a:lnSpc>
                <a:spcPct val="90000"/>
              </a:lnSpc>
            </a:pPr>
            <a:endParaRPr lang="en-US" b="1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10">
      <a:dk1>
        <a:srgbClr val="777777"/>
      </a:dk1>
      <a:lt1>
        <a:srgbClr val="FFFFFF"/>
      </a:lt1>
      <a:dk2>
        <a:srgbClr val="686B5D"/>
      </a:dk2>
      <a:lt2>
        <a:srgbClr val="D1D1CB"/>
      </a:lt2>
      <a:accent1>
        <a:srgbClr val="909082"/>
      </a:accent1>
      <a:accent2>
        <a:srgbClr val="809EA8"/>
      </a:accent2>
      <a:accent3>
        <a:srgbClr val="B9BAB6"/>
      </a:accent3>
      <a:accent4>
        <a:srgbClr val="DADADA"/>
      </a:accent4>
      <a:accent5>
        <a:srgbClr val="C6C6C1"/>
      </a:accent5>
      <a:accent6>
        <a:srgbClr val="738F98"/>
      </a:accent6>
      <a:hlink>
        <a:srgbClr val="FFCC66"/>
      </a:hlink>
      <a:folHlink>
        <a:srgbClr val="E9DCB9"/>
      </a:folHlink>
    </a:clrScheme>
    <a:fontScheme name="Default Design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1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rgbClr val="006600"/>
            </a:solidFill>
            <a:effectLst/>
            <a:latin typeface="Arial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1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rgbClr val="006600"/>
            </a:solidFill>
            <a:effectLst/>
            <a:latin typeface="Arial" charset="0"/>
            <a:cs typeface="Arial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3418</TotalTime>
  <Words>627</Words>
  <Application>Microsoft Office PowerPoint</Application>
  <PresentationFormat>عرض على الشاشة (3:4)‏</PresentationFormat>
  <Paragraphs>293</Paragraphs>
  <Slides>36</Slides>
  <Notes>35</Notes>
  <HiddenSlides>0</HiddenSlides>
  <MMClips>0</MMClips>
  <ScaleCrop>false</ScaleCrop>
  <HeadingPairs>
    <vt:vector size="8" baseType="variant">
      <vt:variant>
        <vt:lpstr>الخطوط المستخدمة</vt:lpstr>
      </vt:variant>
      <vt:variant>
        <vt:i4>3</vt:i4>
      </vt:variant>
      <vt:variant>
        <vt:lpstr>سمة</vt:lpstr>
      </vt:variant>
      <vt:variant>
        <vt:i4>1</vt:i4>
      </vt:variant>
      <vt:variant>
        <vt:lpstr>خوادم OLE مضمنة</vt:lpstr>
      </vt:variant>
      <vt:variant>
        <vt:i4>1</vt:i4>
      </vt:variant>
      <vt:variant>
        <vt:lpstr>عناوين الشرائح</vt:lpstr>
      </vt:variant>
      <vt:variant>
        <vt:i4>36</vt:i4>
      </vt:variant>
    </vt:vector>
  </HeadingPairs>
  <TitlesOfParts>
    <vt:vector size="41" baseType="lpstr">
      <vt:lpstr>Arial</vt:lpstr>
      <vt:lpstr>Calibri</vt:lpstr>
      <vt:lpstr>Times New Roman</vt:lpstr>
      <vt:lpstr>Default Design</vt:lpstr>
      <vt:lpstr>Microsoft Office Word 97 - 2003 Document</vt:lpstr>
      <vt:lpstr>DRUGS AFFECTING UTERINE MUSCLE CONTRACTILITY</vt:lpstr>
      <vt:lpstr>DRUGS PRODUCING UTERINE CONTRACTIONS( Oxytocic Drugs )                         </vt:lpstr>
      <vt:lpstr>الشريحة 3</vt:lpstr>
      <vt:lpstr>الشريحة 4</vt:lpstr>
      <vt:lpstr>OXYTOCIN (SyntocinonR)</vt:lpstr>
      <vt:lpstr>Pharmacokinetics of oxytocin</vt:lpstr>
      <vt:lpstr>Role of oxytocin</vt:lpstr>
      <vt:lpstr>الشريحة 8</vt:lpstr>
      <vt:lpstr>الشريحة 9</vt:lpstr>
      <vt:lpstr>Mechanism of action</vt:lpstr>
      <vt:lpstr>الشريحة 11</vt:lpstr>
      <vt:lpstr>الشريحة 12</vt:lpstr>
      <vt:lpstr>الشريحة 13</vt:lpstr>
      <vt:lpstr>Contraindications</vt:lpstr>
      <vt:lpstr>Ergot Alkaloids</vt:lpstr>
      <vt:lpstr>الشريحة 16</vt:lpstr>
      <vt:lpstr>الشريحة 17</vt:lpstr>
      <vt:lpstr>Ergot alkaloids( pharmacokinetics)</vt:lpstr>
      <vt:lpstr>Clinical uses</vt:lpstr>
      <vt:lpstr>Side effects</vt:lpstr>
      <vt:lpstr>الشريحة 21</vt:lpstr>
      <vt:lpstr>الشريحة 22</vt:lpstr>
      <vt:lpstr>الشريحة 23</vt:lpstr>
      <vt:lpstr>الشريحة 24</vt:lpstr>
      <vt:lpstr>Difference B/w Oxytocin and Prostaglandins</vt:lpstr>
      <vt:lpstr>Difference (cont’d)</vt:lpstr>
      <vt:lpstr>Difference b/w Oxytocin and Ergometrine</vt:lpstr>
      <vt:lpstr>الشريحة 28</vt:lpstr>
      <vt:lpstr>DRUGS PRODUCING UTERINE RELAXATION( Tocolytic Drugs ).</vt:lpstr>
      <vt:lpstr>β- adrenoceptor agonists</vt:lpstr>
      <vt:lpstr>الشريحة 31</vt:lpstr>
      <vt:lpstr>2.CALCIUM CHANNEL BLOCKERS e.g., Nifedipine           </vt:lpstr>
      <vt:lpstr>الشريحة 33</vt:lpstr>
      <vt:lpstr>3. Prostaglandin synthetase inhibitors  </vt:lpstr>
      <vt:lpstr>الشريحة 35</vt:lpstr>
      <vt:lpstr>Objectives</vt:lpstr>
    </vt:vector>
  </TitlesOfParts>
  <Company>kkuh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DRUGS AFFECTING UTERINE MUSCLE CONTRACTILITY</dc:title>
  <dc:creator>Abdul Latif</dc:creator>
  <cp:lastModifiedBy>AA</cp:lastModifiedBy>
  <cp:revision>260</cp:revision>
  <dcterms:created xsi:type="dcterms:W3CDTF">2006-04-26T09:05:44Z</dcterms:created>
  <dcterms:modified xsi:type="dcterms:W3CDTF">2013-04-15T15:05:46Z</dcterms:modified>
</cp:coreProperties>
</file>