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72" r:id="rId2"/>
  </p:sldMasterIdLst>
  <p:notesMasterIdLst>
    <p:notesMasterId r:id="rId49"/>
  </p:notesMasterIdLst>
  <p:sldIdLst>
    <p:sldId id="256" r:id="rId3"/>
    <p:sldId id="373" r:id="rId4"/>
    <p:sldId id="270" r:id="rId5"/>
    <p:sldId id="271" r:id="rId6"/>
    <p:sldId id="275" r:id="rId7"/>
    <p:sldId id="274" r:id="rId8"/>
    <p:sldId id="342" r:id="rId9"/>
    <p:sldId id="343" r:id="rId10"/>
    <p:sldId id="374" r:id="rId11"/>
    <p:sldId id="375" r:id="rId12"/>
    <p:sldId id="346" r:id="rId13"/>
    <p:sldId id="394" r:id="rId14"/>
    <p:sldId id="347" r:id="rId15"/>
    <p:sldId id="397" r:id="rId16"/>
    <p:sldId id="297" r:id="rId17"/>
    <p:sldId id="398" r:id="rId18"/>
    <p:sldId id="298" r:id="rId19"/>
    <p:sldId id="258" r:id="rId20"/>
    <p:sldId id="280" r:id="rId21"/>
    <p:sldId id="352" r:id="rId22"/>
    <p:sldId id="350" r:id="rId23"/>
    <p:sldId id="351" r:id="rId24"/>
    <p:sldId id="379" r:id="rId25"/>
    <p:sldId id="378" r:id="rId26"/>
    <p:sldId id="380" r:id="rId27"/>
    <p:sldId id="262" r:id="rId28"/>
    <p:sldId id="317" r:id="rId29"/>
    <p:sldId id="318" r:id="rId30"/>
    <p:sldId id="355" r:id="rId31"/>
    <p:sldId id="356" r:id="rId32"/>
    <p:sldId id="357" r:id="rId33"/>
    <p:sldId id="360" r:id="rId34"/>
    <p:sldId id="358" r:id="rId35"/>
    <p:sldId id="335" r:id="rId36"/>
    <p:sldId id="361" r:id="rId37"/>
    <p:sldId id="383" r:id="rId38"/>
    <p:sldId id="384" r:id="rId39"/>
    <p:sldId id="385" r:id="rId40"/>
    <p:sldId id="386" r:id="rId41"/>
    <p:sldId id="387" r:id="rId42"/>
    <p:sldId id="388" r:id="rId43"/>
    <p:sldId id="390" r:id="rId44"/>
    <p:sldId id="391" r:id="rId45"/>
    <p:sldId id="392" r:id="rId46"/>
    <p:sldId id="393" r:id="rId47"/>
    <p:sldId id="371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FF3399"/>
    <a:srgbClr val="009900"/>
    <a:srgbClr val="FF0066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2787"/>
    <p:restoredTop sz="90926" autoAdjust="0"/>
  </p:normalViewPr>
  <p:slideViewPr>
    <p:cSldViewPr>
      <p:cViewPr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067D66D-DE7B-4C74-BC78-AAD95C1B923E}" type="datetimeFigureOut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12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DC48D85-ED04-4FFF-9CDA-42F523265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IQ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IQ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IQ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IQ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001842-2E01-418A-A519-F4B41E8C8B81}" type="slidenum">
              <a:rPr lang="ar-EG" sz="1200">
                <a:latin typeface="Times New Roman" pitchFamily="18" charset="0"/>
              </a:rPr>
              <a:pPr algn="r"/>
              <a:t>46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9CC0C30-7E18-4AAC-B0B8-6F7ADCA527CB}" type="slidenum">
              <a:rPr lang="ar-EG" sz="1200">
                <a:latin typeface="Arial" charset="0"/>
                <a:cs typeface="Arial" charset="0"/>
              </a:rPr>
              <a:pPr algn="r"/>
              <a:t>46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5632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IQ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3B0C4-5B5C-400C-A26F-12616058CD83}" type="datetimeFigureOut">
              <a:rPr lang="en-US"/>
              <a:pPr>
                <a:defRPr/>
              </a:pPr>
              <a:t>4/15/2013</a:t>
            </a:fld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B0CC7-80C5-494F-986D-D003FB6E7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52652-B8EC-44F4-BA60-A56893EA3433}" type="datetimeFigureOut">
              <a:rPr lang="en-US"/>
              <a:pPr>
                <a:defRPr/>
              </a:pPr>
              <a:t>4/15/2013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D8BB0-95EA-43E9-8559-934B2CD060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7D6DF-80CB-4FE9-98D9-35311AD71E4C}" type="datetimeFigureOut">
              <a:rPr lang="en-US"/>
              <a:pPr>
                <a:defRPr/>
              </a:pPr>
              <a:t>4/15/2013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44D79-EA71-4373-973E-469E206B4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AF9F5-3640-45EA-A8C0-C5F5D91A7C21}" type="datetimeFigureOut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27867-020C-45BD-9A12-E465F9BD6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57A6F-1D70-4DE3-86A3-1143A27D6B73}" type="datetimeFigureOut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CE7A4-B103-49A3-BBF8-887B7E945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EFC0C-47A3-4062-9B61-11F693ED1CA6}" type="datetimeFigureOut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E9DFB-02D4-4000-A5CB-6C85ECCEF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EDEFD-12EF-4AD6-AC82-B9316FD0F3F9}" type="datetimeFigureOut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446BB-D171-474A-8135-EBD79A468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73C2F-EBD9-4AC2-99E7-E7E71DD9B308}" type="datetimeFigureOut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D69BA-37EA-4E1A-8C75-575473F80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EC5AC-E90A-46F0-BC58-7D63C2D126FD}" type="datetimeFigureOut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B1ABF-CED4-4C63-9CAB-45D6D9C6D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6F5D3-F657-44DA-B1BC-8D004BC329C4}" type="datetimeFigureOut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9BD2F-7CBF-428F-AFE4-E2B9845FA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AECB8-0359-494E-8961-8414FDA4DE7E}" type="datetimeFigureOut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10E41-746D-4C42-95CF-013BCBE90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6381C-AFAA-4687-B9F8-005CB490B291}" type="datetimeFigureOut">
              <a:rPr lang="en-US"/>
              <a:pPr>
                <a:defRPr/>
              </a:pPr>
              <a:t>4/15/2013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DC9CF-30DA-43ED-9BFE-6A90B60B7E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B99D-F23E-4CB4-AD50-27B7B00451D5}" type="datetimeFigureOut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47ED1-BCBD-4B5A-AF5D-CC1AB28F9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7098-8594-48DA-852E-F84FF1DF6D6D}" type="datetimeFigureOut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10F6-19FF-4859-91C8-731D26016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B3BB1-8ABB-452D-A783-100BE1A08A3F}" type="datetimeFigureOut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34DD6-1BC9-464F-A1D2-F073CB47B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CDDEC-4ABD-493D-94D9-98508719E004}" type="datetimeFigureOut">
              <a:rPr lang="en-US"/>
              <a:pPr>
                <a:defRPr/>
              </a:pPr>
              <a:t>4/15/2013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A7B6B-8AF6-4903-8A22-AEFD0905AC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39A32-0802-48A6-AEF9-715EA49D5827}" type="datetimeFigureOut">
              <a:rPr lang="en-US"/>
              <a:pPr>
                <a:defRPr/>
              </a:pPr>
              <a:t>4/15/2013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2ED42-B0BC-4BF6-83D7-7793FBAD79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50C0A-BA43-491D-BAA1-D5D627131F24}" type="datetimeFigureOut">
              <a:rPr lang="en-US"/>
              <a:pPr>
                <a:defRPr/>
              </a:pPr>
              <a:t>4/15/2013</a:t>
            </a:fld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9A86B-B5A8-418F-9429-FACD98CF06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D6591-6A14-4B93-931B-79DA817AB5C2}" type="datetimeFigureOut">
              <a:rPr lang="en-US"/>
              <a:pPr>
                <a:defRPr/>
              </a:pPr>
              <a:t>4/15/2013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1CAB6-5B8D-495F-A68D-CEB959D035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9A5EA-5D07-45DD-9CF0-5FF1757FBD2D}" type="datetimeFigureOut">
              <a:rPr lang="en-US"/>
              <a:pPr>
                <a:defRPr/>
              </a:pPr>
              <a:t>4/15/2013</a:t>
            </a:fld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73118-15DB-453E-B35F-2FCBEFED4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84F38-C252-43D4-BDF9-1A551BF470C2}" type="datetimeFigureOut">
              <a:rPr lang="en-US"/>
              <a:pPr>
                <a:defRPr/>
              </a:pPr>
              <a:t>4/15/2013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D857C-6D66-408B-A102-81CF4400D5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B7B20-5DF4-4B9B-A7F1-AE3507E66BC3}" type="datetimeFigureOut">
              <a:rPr lang="en-US"/>
              <a:pPr>
                <a:defRPr/>
              </a:pPr>
              <a:t>4/15/2013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131D6-1625-480C-BF1D-C7C6FF7DE4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fld id="{D4B422DB-39AE-4728-9039-68760E047433}" type="datetimeFigureOut">
              <a:rPr lang="en-US"/>
              <a:pPr>
                <a:defRPr/>
              </a:pPr>
              <a:t>4/15/2013</a:t>
            </a:fld>
            <a:endParaRPr lang="en-US" alt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B9B6DC08-10DE-4A91-9E1B-D94E3BB23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0DB17D1C-C6F7-4809-B7DE-A0D0B340FD74}" type="datetimeFigureOut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560E5918-E25A-4E07-97A1-0E2850A1F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8/83/Spina_bifida_drawing.gi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upload.wikimedia.org/wikipedia/commons/7/72/Photo_of_baby_with_FAS.jpg" TargetMode="Externa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8600" y="1066800"/>
            <a:ext cx="8534400" cy="1752600"/>
          </a:xfrm>
        </p:spPr>
        <p:txBody>
          <a:bodyPr/>
          <a:lstStyle/>
          <a:p>
            <a:pPr algn="ctr" eaLnBrk="1" hangingPunct="1"/>
            <a:r>
              <a:rPr lang="en-US" sz="4400" smtClean="0"/>
              <a:t>Teratogens and drugs of </a:t>
            </a:r>
            <a:br>
              <a:rPr lang="en-US" sz="4400" smtClean="0"/>
            </a:br>
            <a:r>
              <a:rPr lang="en-US" sz="4400" smtClean="0"/>
              <a:t>abuse in pregnancy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858000" cy="24384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Prof. Hanan Hagar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Dr. Ishfaq Bukhari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Pharmacology Unit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College of Medicine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304800"/>
            <a:ext cx="8763000" cy="617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400" b="1" smtClean="0">
                <a:solidFill>
                  <a:srgbClr val="0000FF"/>
                </a:solidFill>
                <a:latin typeface="Times New Roman" pitchFamily="18" charset="0"/>
              </a:rPr>
              <a:t>Organogenesis: (2-8 weeks)</a:t>
            </a:r>
          </a:p>
          <a:p>
            <a:pPr eaLnBrk="1" hangingPunct="1">
              <a:lnSpc>
                <a:spcPct val="150000"/>
              </a:lnSpc>
            </a:pPr>
            <a:r>
              <a:rPr lang="en-US" b="1" smtClean="0">
                <a:latin typeface="Times New Roman" pitchFamily="18" charset="0"/>
              </a:rPr>
              <a:t>Occurs in (17- 60 days) in the first </a:t>
            </a:r>
            <a:r>
              <a:rPr lang="en-US" altLang="ja-JP" b="1" smtClean="0">
                <a:latin typeface="Times New Roman" pitchFamily="18" charset="0"/>
                <a:ea typeface="MS PGothic" pitchFamily="34" charset="-128"/>
              </a:rPr>
              <a:t>trimester. </a:t>
            </a:r>
          </a:p>
          <a:p>
            <a:pPr eaLnBrk="1" hangingPunct="1">
              <a:lnSpc>
                <a:spcPct val="150000"/>
              </a:lnSpc>
            </a:pPr>
            <a:r>
              <a:rPr lang="en-GB" b="1" smtClean="0">
                <a:latin typeface="Times New Roman" pitchFamily="18" charset="0"/>
              </a:rPr>
              <a:t>The </a:t>
            </a:r>
            <a:r>
              <a:rPr lang="en-GB" b="1" smtClean="0">
                <a:solidFill>
                  <a:srgbClr val="FF3300"/>
                </a:solidFill>
                <a:latin typeface="Times New Roman" pitchFamily="18" charset="0"/>
              </a:rPr>
              <a:t>most sensitive period</a:t>
            </a:r>
            <a:r>
              <a:rPr lang="en-GB" b="1" smtClean="0">
                <a:latin typeface="Times New Roman" pitchFamily="18" charset="0"/>
              </a:rPr>
              <a:t> of pregnancy </a:t>
            </a:r>
            <a:r>
              <a:rPr lang="en-US" b="1" smtClean="0">
                <a:latin typeface="Times New Roman" pitchFamily="18" charset="0"/>
              </a:rPr>
              <a:t>because major body organs and systems are formed.</a:t>
            </a:r>
          </a:p>
          <a:p>
            <a:pPr eaLnBrk="1" hangingPunct="1">
              <a:lnSpc>
                <a:spcPct val="150000"/>
              </a:lnSpc>
            </a:pPr>
            <a:r>
              <a:rPr lang="en-US" b="1" smtClean="0">
                <a:latin typeface="Times New Roman" pitchFamily="18" charset="0"/>
              </a:rPr>
              <a:t>Exposure to harmful drugs during organogenesis </a:t>
            </a:r>
            <a:r>
              <a:rPr lang="en-US" b="1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en-US" b="1" smtClean="0">
                <a:latin typeface="Times New Roman" pitchFamily="18" charset="0"/>
              </a:rPr>
              <a:t>  </a:t>
            </a:r>
            <a:r>
              <a:rPr lang="en-US" b="1" u="sng" smtClean="0">
                <a:latin typeface="Times New Roman" pitchFamily="18" charset="0"/>
              </a:rPr>
              <a:t>major birth defect in body parts and structures </a:t>
            </a:r>
            <a:r>
              <a:rPr lang="en-US" b="1" smtClean="0">
                <a:latin typeface="Times New Roman" pitchFamily="18" charset="0"/>
              </a:rPr>
              <a:t>or gross malformation.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8600"/>
            <a:ext cx="8763000" cy="6400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</a:rPr>
              <a:t>Histogenesis and functional maturation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8 weeks onwards) </a:t>
            </a: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b="1" dirty="0" smtClean="0">
                <a:latin typeface="Times New Roman" pitchFamily="18" charset="0"/>
              </a:rPr>
              <a:t>Maturation occurs during  this stage &amp; fetus depends upon nutrients &amp; hormonal  supply.</a:t>
            </a: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endParaRPr lang="en-US" sz="800" b="1" dirty="0" smtClean="0">
              <a:latin typeface="Times New Roman" pitchFamily="18" charset="0"/>
            </a:endParaRP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b="1" dirty="0" smtClean="0">
                <a:latin typeface="Times New Roman" pitchFamily="18" charset="0"/>
              </a:rPr>
              <a:t>Exposure to drugs during 2</a:t>
            </a:r>
            <a:r>
              <a:rPr lang="en-US" b="1" baseline="30000" dirty="0" smtClean="0">
                <a:latin typeface="Times New Roman" pitchFamily="18" charset="0"/>
              </a:rPr>
              <a:t>nd</a:t>
            </a:r>
            <a:r>
              <a:rPr lang="en-US" b="1" dirty="0" smtClean="0">
                <a:latin typeface="Times New Roman" pitchFamily="18" charset="0"/>
              </a:rPr>
              <a:t> and 3</a:t>
            </a:r>
            <a:r>
              <a:rPr lang="en-US" b="1" baseline="30000" dirty="0" smtClean="0">
                <a:latin typeface="Times New Roman" pitchFamily="18" charset="0"/>
              </a:rPr>
              <a:t>rd</a:t>
            </a:r>
            <a:r>
              <a:rPr lang="en-US" b="1" dirty="0" smtClean="0">
                <a:latin typeface="Times New Roman" pitchFamily="18" charset="0"/>
              </a:rPr>
              <a:t> (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8 weeks onwards) </a:t>
            </a:r>
            <a:r>
              <a:rPr lang="en-US" b="1" dirty="0" smtClean="0">
                <a:latin typeface="Times New Roman" pitchFamily="18" charset="0"/>
              </a:rPr>
              <a:t>will not induce major malformation but drugs can produce </a:t>
            </a:r>
            <a:r>
              <a:rPr lang="en-US" b="1" u="sng" dirty="0" smtClean="0">
                <a:latin typeface="Times New Roman" pitchFamily="18" charset="0"/>
              </a:rPr>
              <a:t>minor morphologic abnormalities</a:t>
            </a:r>
            <a:r>
              <a:rPr lang="en-US" b="1" dirty="0" smtClean="0">
                <a:latin typeface="Times New Roman" pitchFamily="18" charset="0"/>
              </a:rPr>
              <a:t>, </a:t>
            </a:r>
            <a:r>
              <a:rPr lang="en-US" b="1" u="sng" dirty="0" smtClean="0">
                <a:latin typeface="Times New Roman" pitchFamily="18" charset="0"/>
              </a:rPr>
              <a:t>growth retardation </a:t>
            </a:r>
            <a:r>
              <a:rPr lang="en-US" b="1" dirty="0" smtClean="0">
                <a:latin typeface="Times New Roman" pitchFamily="18" charset="0"/>
              </a:rPr>
              <a:t>and </a:t>
            </a:r>
            <a:r>
              <a:rPr lang="en-US" b="1" u="sng" dirty="0" smtClean="0">
                <a:latin typeface="Times New Roman" pitchFamily="18" charset="0"/>
              </a:rPr>
              <a:t>functional defect.</a:t>
            </a:r>
          </a:p>
          <a:p>
            <a:pPr marL="91440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en-US" b="1" dirty="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685800" y="3810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IQ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52400" y="304800"/>
            <a:ext cx="86868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endParaRPr lang="en-US" sz="1000" b="1"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Three trimesters of pregnancy are: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Arial" charset="0"/>
              </a:rPr>
              <a:t> </a:t>
            </a:r>
            <a:r>
              <a:rPr lang="en-US" sz="3200" b="1" u="sng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First trimester:</a:t>
            </a:r>
            <a:r>
              <a:rPr lang="en-US" sz="3200" b="1">
                <a:latin typeface="Times New Roman" pitchFamily="18" charset="0"/>
                <a:cs typeface="Arial" charset="0"/>
              </a:rPr>
              <a:t> week 1- week 12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Second trimester</a:t>
            </a:r>
            <a:r>
              <a:rPr lang="en-US" b="1" u="sng">
                <a:solidFill>
                  <a:srgbClr val="0000FF"/>
                </a:solidFill>
              </a:rPr>
              <a:t>:</a:t>
            </a:r>
            <a:r>
              <a:rPr lang="en-US"/>
              <a:t> </a:t>
            </a:r>
            <a:r>
              <a:rPr lang="en-US" sz="3200" b="1">
                <a:latin typeface="Times New Roman" pitchFamily="18" charset="0"/>
                <a:cs typeface="Arial" charset="0"/>
              </a:rPr>
              <a:t>week 13-week 28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Third trimester</a:t>
            </a:r>
            <a:r>
              <a:rPr lang="en-US" b="1" u="sng">
                <a:solidFill>
                  <a:srgbClr val="0000FF"/>
                </a:solidFill>
              </a:rPr>
              <a:t>:</a:t>
            </a:r>
            <a:r>
              <a:rPr lang="en-US"/>
              <a:t> </a:t>
            </a:r>
            <a:r>
              <a:rPr lang="en-US" sz="3200" b="1">
                <a:latin typeface="Times New Roman" pitchFamily="18" charset="0"/>
                <a:cs typeface="Arial" charset="0"/>
              </a:rPr>
              <a:t>week 29-week 40</a:t>
            </a:r>
          </a:p>
          <a:p>
            <a:pPr>
              <a:lnSpc>
                <a:spcPct val="105000"/>
              </a:lnSpc>
              <a:spcBef>
                <a:spcPct val="20000"/>
              </a:spcBef>
            </a:pPr>
            <a:endParaRPr lang="en-US" sz="1000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228600" y="228600"/>
            <a:ext cx="87630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Teratogenesis</a:t>
            </a:r>
          </a:p>
          <a:p>
            <a:pPr algn="ctr">
              <a:defRPr/>
            </a:pPr>
            <a:endParaRPr lang="en-US" sz="1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sz="3200" b="1" dirty="0">
                <a:latin typeface="Times New Roman" pitchFamily="18" charset="0"/>
              </a:rPr>
              <a:t>Occurrence of congenital defects of the fetus. </a:t>
            </a:r>
          </a:p>
          <a:p>
            <a:pPr>
              <a:defRPr/>
            </a:pPr>
            <a:endParaRPr lang="en-GB" sz="3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GB" sz="3200" b="1" dirty="0">
                <a:solidFill>
                  <a:srgbClr val="0000FF"/>
                </a:solidFill>
                <a:latin typeface="Times New Roman" pitchFamily="18" charset="0"/>
              </a:rPr>
              <a:t>What is a teratogen? </a:t>
            </a:r>
            <a:r>
              <a:rPr lang="en-GB" sz="3200" b="1" dirty="0">
                <a:latin typeface="Times New Roman" pitchFamily="18" charset="0"/>
              </a:rPr>
              <a:t> </a:t>
            </a:r>
            <a:r>
              <a:rPr lang="en-GB" sz="3200" dirty="0">
                <a:latin typeface="Times New Roman" pitchFamily="18" charset="0"/>
              </a:rPr>
              <a:t>is any agent </a:t>
            </a:r>
            <a:r>
              <a:rPr lang="en-GB" sz="3200" i="1" dirty="0">
                <a:latin typeface="Times New Roman" pitchFamily="18" charset="0"/>
              </a:rPr>
              <a:t>(medication, street drug, chemicals, disease, environmental agents) </a:t>
            </a:r>
            <a:r>
              <a:rPr lang="en-GB" sz="3200" dirty="0">
                <a:latin typeface="Times New Roman" pitchFamily="18" charset="0"/>
              </a:rPr>
              <a:t>that is able to interferes with </a:t>
            </a:r>
            <a:r>
              <a:rPr lang="en-US" sz="3200" dirty="0">
                <a:latin typeface="Times New Roman" pitchFamily="18" charset="0"/>
              </a:rPr>
              <a:t>fetal development</a:t>
            </a:r>
            <a:r>
              <a:rPr lang="en-GB" sz="3200" dirty="0">
                <a:latin typeface="Times New Roman" pitchFamily="18" charset="0"/>
              </a:rPr>
              <a:t> and leads to permanent birth defects.</a:t>
            </a:r>
            <a:r>
              <a:rPr lang="en-US" sz="3200" dirty="0">
                <a:latin typeface="Times New Roman" pitchFamily="18" charset="0"/>
              </a:rPr>
              <a:t>This could be severe during</a:t>
            </a:r>
            <a:r>
              <a:rPr lang="en-GB" sz="3200" dirty="0">
                <a:latin typeface="Times New Roman" pitchFamily="18" charset="0"/>
              </a:rPr>
              <a:t> critical periods of development e.g.</a:t>
            </a:r>
            <a:r>
              <a:rPr lang="en-GB" sz="3200" b="1" dirty="0">
                <a:latin typeface="Times New Roman" pitchFamily="18" charset="0"/>
              </a:rPr>
              <a:t> </a:t>
            </a:r>
            <a:r>
              <a:rPr lang="en-GB" sz="3200" b="1" dirty="0">
                <a:solidFill>
                  <a:srgbClr val="FF3300"/>
                </a:solidFill>
                <a:latin typeface="Times" pitchFamily="18" charset="0"/>
                <a:cs typeface="+mj-cs"/>
              </a:rPr>
              <a:t>(organogenesis).</a:t>
            </a:r>
            <a:endParaRPr lang="en-GB" sz="3200" b="1" dirty="0">
              <a:latin typeface="Times" pitchFamily="18" charset="0"/>
              <a:cs typeface="+mj-cs"/>
            </a:endParaRPr>
          </a:p>
          <a:p>
            <a:pPr>
              <a:defRPr/>
            </a:pPr>
            <a:endParaRPr lang="en-GB" sz="3200" b="1" dirty="0">
              <a:latin typeface="Times" pitchFamily="18" charset="0"/>
              <a:cs typeface="+mj-cs"/>
            </a:endParaRPr>
          </a:p>
          <a:p>
            <a:pPr>
              <a:defRPr/>
            </a:pPr>
            <a:endParaRPr lang="en-GB" sz="3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533400"/>
          </a:xfrm>
        </p:spPr>
        <p:txBody>
          <a:bodyPr/>
          <a:lstStyle/>
          <a:p>
            <a:r>
              <a:rPr lang="en-US" sz="3400" b="1" smtClean="0">
                <a:solidFill>
                  <a:srgbClr val="0000FF"/>
                </a:solidFill>
              </a:rPr>
              <a:t>Critical Periods of Human Development</a:t>
            </a:r>
          </a:p>
        </p:txBody>
      </p:sp>
      <p:pic>
        <p:nvPicPr>
          <p:cNvPr id="17411" name="Picture 3" descr="Fig-04"/>
          <p:cNvPicPr>
            <a:picLocks noChangeAspect="1" noChangeArrowheads="1"/>
          </p:cNvPicPr>
          <p:nvPr>
            <p:ph idx="1"/>
          </p:nvPr>
        </p:nvPicPr>
        <p:blipFill>
          <a:blip r:embed="rId3">
            <a:lum bright="-16000" contrast="8000"/>
          </a:blip>
          <a:srcRect/>
          <a:stretch>
            <a:fillRect/>
          </a:stretch>
        </p:blipFill>
        <p:spPr>
          <a:xfrm>
            <a:off x="152400" y="990600"/>
            <a:ext cx="8839200" cy="54864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096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3300"/>
                </a:solidFill>
              </a:rPr>
              <a:t>FDA Classification System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26488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</a:rPr>
              <a:t>Category A 	</a:t>
            </a:r>
            <a:r>
              <a:rPr lang="en-US" b="1" smtClean="0">
                <a:latin typeface="Times New Roman" pitchFamily="18" charset="0"/>
              </a:rPr>
              <a:t>		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Controlled human studies with no risk to fetus 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Drugs can be used	</a:t>
            </a:r>
            <a:r>
              <a:rPr lang="en-US" b="1" smtClean="0">
                <a:latin typeface="Times New Roman" pitchFamily="18" charset="0"/>
              </a:rPr>
              <a:t>		</a:t>
            </a:r>
          </a:p>
          <a:p>
            <a:pPr eaLnBrk="1" hangingPunct="1">
              <a:buFontTx/>
              <a:buNone/>
            </a:pPr>
            <a:endParaRPr lang="en-US" sz="800" b="1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</a:rPr>
              <a:t>Category B</a:t>
            </a:r>
          </a:p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Adverse effects on animal studies </a:t>
            </a:r>
            <a:r>
              <a:rPr lang="en-US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only </a:t>
            </a:r>
          </a:p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Human studies did not show similar results.</a:t>
            </a:r>
            <a:endParaRPr lang="en-US" b="1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Drugs can be used in pregnancy</a:t>
            </a:r>
            <a:endParaRPr lang="en-US" b="1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096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3300"/>
                </a:solidFill>
              </a:rPr>
              <a:t>FDA Classification System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26488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800" b="1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</a:rPr>
              <a:t>Category C</a:t>
            </a:r>
          </a:p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Adverse effects on animal studies </a:t>
            </a:r>
            <a:r>
              <a:rPr lang="en-US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only </a:t>
            </a:r>
          </a:p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No human studies, human fetal risk is unknown.  </a:t>
            </a:r>
          </a:p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Drugs may be used in serious situation.</a:t>
            </a:r>
          </a:p>
          <a:p>
            <a:pPr eaLnBrk="1" hangingPunct="1">
              <a:buFontTx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07438" cy="6858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3300"/>
                </a:solidFill>
              </a:rPr>
              <a:t>FDA Classification System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</a:rPr>
              <a:t>Category D</a:t>
            </a:r>
          </a:p>
          <a:p>
            <a:pPr eaLnBrk="1" hangingPunct="1"/>
            <a:r>
              <a:rPr lang="en-US" b="1" smtClean="0">
                <a:latin typeface="Times New Roman" pitchFamily="18" charset="0"/>
              </a:rPr>
              <a:t>Evidence of human fetal risk</a:t>
            </a:r>
          </a:p>
          <a:p>
            <a:pPr eaLnBrk="1" hangingPunct="1"/>
            <a:r>
              <a:rPr lang="en-US" b="1" smtClean="0">
                <a:latin typeface="Times New Roman" pitchFamily="18" charset="0"/>
              </a:rPr>
              <a:t>May be used in serious diseases or life threatening situations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</a:rPr>
              <a:t>Category X</a:t>
            </a:r>
          </a:p>
          <a:p>
            <a:pPr eaLnBrk="1" hangingPunct="1"/>
            <a:r>
              <a:rPr lang="en-US" b="1" smtClean="0">
                <a:latin typeface="Times New Roman" pitchFamily="18" charset="0"/>
              </a:rPr>
              <a:t>Proven fetal abnormalities in animal and human studies</a:t>
            </a:r>
          </a:p>
          <a:p>
            <a:pPr eaLnBrk="1" hangingPunct="1"/>
            <a:r>
              <a:rPr lang="en-US" b="1" smtClean="0">
                <a:latin typeface="Times New Roman" pitchFamily="18" charset="0"/>
              </a:rPr>
              <a:t>Drugs are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</a:rPr>
              <a:t>teratogens </a:t>
            </a:r>
            <a:r>
              <a:rPr lang="en-US" b="1" smtClean="0">
                <a:latin typeface="Times New Roman" pitchFamily="18" charset="0"/>
              </a:rPr>
              <a:t>and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</a:rPr>
              <a:t>contraindicated </a:t>
            </a:r>
            <a:r>
              <a:rPr lang="en-US" b="1" smtClean="0">
                <a:latin typeface="Times New Roman" pitchFamily="18" charset="0"/>
              </a:rPr>
              <a:t>in pregnant women or planning to conceive.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52400"/>
            <a:ext cx="6781800" cy="609600"/>
          </a:xfrm>
          <a:ln w="57150">
            <a:solidFill>
              <a:schemeClr val="accent2"/>
            </a:solidFill>
          </a:ln>
        </p:spPr>
        <p:txBody>
          <a:bodyPr anchor="b"/>
          <a:lstStyle/>
          <a:p>
            <a:pPr eaLnBrk="1" hangingPunct="1"/>
            <a:r>
              <a:rPr lang="en-US" sz="3600" b="1" smtClean="0">
                <a:solidFill>
                  <a:srgbClr val="FF3300"/>
                </a:solidFill>
              </a:rPr>
              <a:t>Proven</a:t>
            </a:r>
            <a:r>
              <a:rPr lang="en-US" sz="3600" b="1" smtClean="0"/>
              <a:t> </a:t>
            </a:r>
            <a:r>
              <a:rPr lang="en-US" sz="3600" b="1" smtClean="0">
                <a:solidFill>
                  <a:srgbClr val="FF3300"/>
                </a:solidFill>
              </a:rPr>
              <a:t>teratogens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2713" y="914400"/>
            <a:ext cx="8802687" cy="5715000"/>
          </a:xfr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b="1" smtClean="0">
                <a:latin typeface="Times New Roman" pitchFamily="18" charset="0"/>
              </a:rPr>
              <a:t>The following drugs are contraindicated during pregnancy </a:t>
            </a:r>
            <a:r>
              <a:rPr lang="en-US" b="1" u="sng" smtClean="0">
                <a:latin typeface="Times New Roman" pitchFamily="18" charset="0"/>
              </a:rPr>
              <a:t>(category X):</a:t>
            </a:r>
          </a:p>
          <a:p>
            <a:pPr eaLnBrk="1" hangingPunct="1">
              <a:spcBef>
                <a:spcPts val="600"/>
              </a:spcBef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Thalidomide (sedative/ hypnotics ).</a:t>
            </a:r>
          </a:p>
          <a:p>
            <a:pPr eaLnBrk="1" hangingPunct="1">
              <a:spcBef>
                <a:spcPts val="600"/>
              </a:spcBef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Cytotoxic drugs 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Folate antagonists (methotrexate ).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Alkylating agents (cyclophosphamide).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All others :  smaller risk.</a:t>
            </a:r>
          </a:p>
          <a:p>
            <a:pPr eaLnBrk="1" hangingPunct="1">
              <a:spcBef>
                <a:spcPts val="600"/>
              </a:spcBef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Lithium 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(valvular heart abnormality)</a:t>
            </a:r>
          </a:p>
          <a:p>
            <a:pPr eaLnBrk="1" hangingPunct="1">
              <a:spcBef>
                <a:spcPts val="600"/>
              </a:spcBef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Alcohols 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(fetal alcohol syndrome).</a:t>
            </a:r>
          </a:p>
          <a:p>
            <a:pPr eaLnBrk="1" hangingPunct="1">
              <a:spcBef>
                <a:spcPts val="600"/>
              </a:spcBef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Anticonvulsant drugs </a:t>
            </a:r>
            <a:r>
              <a:rPr lang="en-US" sz="3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(valproic acid, phenytoin).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buFontTx/>
              <a:buNone/>
            </a:pPr>
            <a:endParaRPr lang="en-US" sz="30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1066800"/>
            <a:ext cx="8991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Anticoagulants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(warfarin).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Antibiotics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(tetracyclines, quinolones)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Angiotensin converting enzyme inhibitors (ACEIs)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Retinoids e.g.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vitamin A ( should be limited to 700 μg/day)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isotretinoin (used in treatment of acne)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Ionizing radiation (diagnostic X-ray or radiation therapy).   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Radioactive iodine (I</a:t>
            </a:r>
            <a:r>
              <a:rPr lang="en-US" b="1" baseline="30000" smtClean="0">
                <a:latin typeface="Times New Roman" pitchFamily="18" charset="0"/>
                <a:cs typeface="Times New Roman" pitchFamily="18" charset="0"/>
              </a:rPr>
              <a:t>131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Corticosteroids.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Hormones</a:t>
            </a: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1143000" y="152400"/>
            <a:ext cx="7315200" cy="6858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4000" b="1">
                <a:solidFill>
                  <a:srgbClr val="FF3300"/>
                </a:solidFill>
                <a:latin typeface="Arial" charset="0"/>
                <a:cs typeface="Arial" charset="0"/>
              </a:rPr>
              <a:t>Proven</a:t>
            </a:r>
            <a:r>
              <a:rPr lang="en-US" sz="4000" b="1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sz="4000" b="1">
                <a:solidFill>
                  <a:srgbClr val="FF3300"/>
                </a:solidFill>
                <a:latin typeface="Arial" charset="0"/>
                <a:cs typeface="Arial" charset="0"/>
              </a:rPr>
              <a:t>teratogens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Placental membrane is </a:t>
            </a:r>
            <a:r>
              <a:rPr lang="en-US" sz="34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semi-permeable.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Most drugs can cross placenta by </a:t>
            </a:r>
            <a:r>
              <a:rPr lang="en-US" sz="34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passive diffusion.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The movement of drugs across the placenta is limited by a single layer of cell called </a:t>
            </a:r>
            <a:r>
              <a:rPr lang="en-US" sz="34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trophoblasts.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1" descr="pregnancy_stages_s20_32_weeks.jpg"/>
          <p:cNvPicPr>
            <a:picLocks noGrp="1" noChangeAspect="1"/>
          </p:cNvPicPr>
          <p:nvPr isPhoto="1"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810000"/>
            <a:ext cx="3124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457200" y="122238"/>
            <a:ext cx="75438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en-US" sz="3600" b="1">
                <a:solidFill>
                  <a:srgbClr val="FF3300"/>
                </a:solidFill>
                <a:latin typeface="Arial" charset="0"/>
                <a:cs typeface="Arial" charset="0"/>
              </a:rPr>
              <a:t>Medications in pregnancy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762000" y="152400"/>
            <a:ext cx="77930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b="1">
                <a:solidFill>
                  <a:srgbClr val="FF3300"/>
                </a:solidFill>
                <a:latin typeface="Times New Roman" pitchFamily="18" charset="0"/>
              </a:rPr>
              <a:t>Teratogenesis of drugs</a:t>
            </a:r>
          </a:p>
        </p:txBody>
      </p:sp>
      <p:graphicFrame>
        <p:nvGraphicFramePr>
          <p:cNvPr id="105487" name="Group 15"/>
          <p:cNvGraphicFramePr>
            <a:graphicFrameLocks noGrp="1"/>
          </p:cNvGraphicFramePr>
          <p:nvPr/>
        </p:nvGraphicFramePr>
        <p:xfrm>
          <a:off x="152400" y="762000"/>
          <a:ext cx="8839200" cy="5624513"/>
        </p:xfrm>
        <a:graphic>
          <a:graphicData uri="http://schemas.openxmlformats.org/drawingml/2006/table">
            <a:tbl>
              <a:tblPr/>
              <a:tblGrid>
                <a:gridCol w="2362200"/>
                <a:gridCol w="6477000"/>
              </a:tblGrid>
              <a:tr h="23063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Thalidomide</a:t>
                      </a:r>
                    </a:p>
                  </a:txBody>
                  <a:tcPr marT="44639" marB="446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Phocomelia</a:t>
                      </a: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shortened or absent long bones of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the limbs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Anorectal stenosis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Absence of external ears</a:t>
                      </a:r>
                    </a:p>
                  </a:txBody>
                  <a:tcPr marT="44639" marB="446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18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Alcohol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4639" marB="446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Fetal Alcohol Syndrome (FAS)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Microcephaly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Intrauterine growth retardation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Craniofacial abnormalities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CVS abnormalities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CNS abnormalities </a:t>
                      </a:r>
                      <a:r>
                        <a:rPr kumimoji="0" lang="en-US" sz="27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(attention deficits, intellectual disability, mental retardation)</a:t>
                      </a:r>
                    </a:p>
                  </a:txBody>
                  <a:tcPr marT="44639" marB="446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62000" y="76200"/>
            <a:ext cx="77930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b="1">
                <a:solidFill>
                  <a:srgbClr val="FF3300"/>
                </a:solidFill>
                <a:latin typeface="Times New Roman" pitchFamily="18" charset="0"/>
              </a:rPr>
              <a:t>Teratogenesis of drugs</a:t>
            </a:r>
          </a:p>
        </p:txBody>
      </p:sp>
      <p:graphicFrame>
        <p:nvGraphicFramePr>
          <p:cNvPr id="102449" name="Group 49"/>
          <p:cNvGraphicFramePr>
            <a:graphicFrameLocks noGrp="1"/>
          </p:cNvGraphicFramePr>
          <p:nvPr/>
        </p:nvGraphicFramePr>
        <p:xfrm>
          <a:off x="152400" y="685800"/>
          <a:ext cx="8839200" cy="5943600"/>
        </p:xfrm>
        <a:graphic>
          <a:graphicData uri="http://schemas.openxmlformats.org/drawingml/2006/table">
            <a:tbl>
              <a:tblPr/>
              <a:tblGrid>
                <a:gridCol w="3041650"/>
                <a:gridCol w="5797550"/>
              </a:tblGrid>
              <a:tr h="168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Phenytoin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Fetal  Hydantoin Syndrome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Nail &amp; Digital hypoplasia 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Oral Clefts (cleft lip and palate)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Cardiac Anomalies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Valproic acid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Arial" charset="0"/>
                        </a:rPr>
                        <a:t>Neural tube defect (spina bifida)</a:t>
                      </a:r>
                      <a:endParaRPr kumimoji="0" lang="en-US" sz="2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Tetracyclines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Permanent teeth staining 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Enamel hypoplasia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altered growth of teeth and bones.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26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Warfarin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Chondroplasia (hypoplasia of nasal bridge)- CNS malformation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2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Finasteride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Used in prostatic hypertrophy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Abnormal development of genitalia of male fetuses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69" name="Group 45"/>
          <p:cNvGraphicFramePr>
            <a:graphicFrameLocks noGrp="1"/>
          </p:cNvGraphicFramePr>
          <p:nvPr/>
        </p:nvGraphicFramePr>
        <p:xfrm>
          <a:off x="152400" y="228600"/>
          <a:ext cx="8839200" cy="6388100"/>
        </p:xfrm>
        <a:graphic>
          <a:graphicData uri="http://schemas.openxmlformats.org/drawingml/2006/table">
            <a:tbl>
              <a:tblPr/>
              <a:tblGrid>
                <a:gridCol w="2667000"/>
                <a:gridCol w="6172200"/>
              </a:tblGrid>
              <a:tr h="4876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" pitchFamily="18" charset="0"/>
                          <a:cs typeface="Arial" charset="0"/>
                        </a:rPr>
                        <a:t>Corticosteroids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Cleft lip and Palate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76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" pitchFamily="18" charset="0"/>
                          <a:cs typeface="Arial" charset="0"/>
                        </a:rPr>
                        <a:t>Hormones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" pitchFamily="18" charset="0"/>
                          <a:cs typeface="Arial" charset="0"/>
                        </a:rPr>
                        <a:t>            Estrogens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" pitchFamily="18" charset="0"/>
                          <a:cs typeface="Arial" charset="0"/>
                        </a:rPr>
                        <a:t>           Androgens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" pitchFamily="18" charset="0"/>
                          <a:cs typeface="Arial" charset="0"/>
                        </a:rPr>
                        <a:t> diethylstilbestrol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Arial" charset="0"/>
                        </a:rPr>
                        <a:t>Serious genital malformation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Arial" charset="0"/>
                        </a:rPr>
                        <a:t>Testicular atrophy in male fetus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Arial" charset="0"/>
                        </a:rPr>
                        <a:t>Fetal masculinization in female fetus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Arial" charset="0"/>
                        </a:rPr>
                        <a:t>Vaginal carcinoma of female offspring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592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" pitchFamily="18" charset="0"/>
                          <a:cs typeface="Arial" charset="0"/>
                        </a:rPr>
                        <a:t>Lithium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Arial" charset="0"/>
                        </a:rPr>
                        <a:t>Cardiovascular anomalies mainly valvular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Arial" charset="0"/>
                        </a:rPr>
                        <a:t>heart defect involving tricuspid valve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Ebstein's anomaly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64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" pitchFamily="18" charset="0"/>
                          <a:cs typeface="Arial" charset="0"/>
                        </a:rPr>
                        <a:t>ACE inhibitors 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" pitchFamily="18" charset="0"/>
                          <a:cs typeface="Arial" charset="0"/>
                        </a:rPr>
                        <a:t>captopril, enalapril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Arial" charset="0"/>
                        </a:rPr>
                        <a:t>Renal damage 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Arial" charset="0"/>
                        </a:rPr>
                        <a:t>Fetal &amp; neonatal anurnia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Arial" charset="0"/>
                        </a:rPr>
                        <a:t>Fetal hypotension, hypoperfusion - growth retardation 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" pitchFamily="18" charset="0"/>
                          <a:cs typeface="Arial" charset="0"/>
                        </a:rPr>
                        <a:t>ACE inhibitors </a:t>
                      </a:r>
                      <a:r>
                        <a:rPr lang="en-US" sz="2600" b="0" i="0" kern="120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+mn-cs"/>
                        </a:rPr>
                        <a:t>disrupt the fetal </a:t>
                      </a:r>
                      <a:r>
                        <a:rPr lang="en-US" sz="2600" b="0" i="0" kern="1200" dirty="0" err="1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+mn-cs"/>
                        </a:rPr>
                        <a:t>renin-angiotensin</a:t>
                      </a:r>
                      <a:r>
                        <a:rPr lang="en-US" sz="2600" b="0" i="0" kern="120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+mn-cs"/>
                        </a:rPr>
                        <a:t> system, which is essential for normal renal development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4800"/>
            <a:ext cx="4716463" cy="914400"/>
          </a:xfrm>
          <a:effectLst>
            <a:outerShdw dist="35921" dir="2700000" algn="ctr" rotWithShape="0">
              <a:schemeClr val="accent2"/>
            </a:outerShdw>
          </a:effectLst>
        </p:spPr>
        <p:txBody>
          <a:bodyPr anchor="b"/>
          <a:lstStyle/>
          <a:p>
            <a:pPr eaLnBrk="1" hangingPunct="1"/>
            <a:r>
              <a:rPr lang="en-US" sz="40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Thalidomide</a:t>
            </a: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4953000" y="533400"/>
            <a:ext cx="33448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chemeClr val="accent2">
                <a:alpha val="50000"/>
              </a:schemeClr>
            </a:outerShdw>
          </a:effectLst>
        </p:spPr>
        <p:txBody>
          <a:bodyPr anchor="b"/>
          <a:lstStyle/>
          <a:p>
            <a:pPr algn="ctr"/>
            <a:r>
              <a:rPr lang="en-US" sz="3600" b="1">
                <a:solidFill>
                  <a:srgbClr val="FF3300"/>
                </a:solidFill>
                <a:latin typeface="Times New Roman" pitchFamily="18" charset="0"/>
              </a:rPr>
              <a:t>Valproic acid</a:t>
            </a:r>
          </a:p>
        </p:txBody>
      </p:sp>
      <p:pic>
        <p:nvPicPr>
          <p:cNvPr id="26628" name="Picture 7" descr="C:\Users\lab3\Pictures\phocomel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752600"/>
            <a:ext cx="22955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8" descr="File:Spina bifida drawing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lum bright="-32000" contrast="12000"/>
          </a:blip>
          <a:srcRect/>
          <a:stretch>
            <a:fillRect/>
          </a:stretch>
        </p:blipFill>
        <p:spPr bwMode="auto">
          <a:xfrm>
            <a:off x="5257800" y="1676400"/>
            <a:ext cx="2743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Rectangle 2"/>
          <p:cNvSpPr>
            <a:spLocks noChangeArrowheads="1"/>
          </p:cNvSpPr>
          <p:nvPr/>
        </p:nvSpPr>
        <p:spPr bwMode="auto">
          <a:xfrm>
            <a:off x="5029200" y="4953000"/>
            <a:ext cx="33448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chemeClr val="accent2">
                <a:alpha val="50000"/>
              </a:schemeClr>
            </a:outerShdw>
          </a:effectLst>
        </p:spPr>
        <p:txBody>
          <a:bodyPr anchor="b"/>
          <a:lstStyle/>
          <a:p>
            <a:pPr algn="ctr"/>
            <a:r>
              <a:rPr lang="en-US" sz="3600" b="1">
                <a:solidFill>
                  <a:srgbClr val="FF3300"/>
                </a:solidFill>
                <a:latin typeface="Times New Roman" pitchFamily="18" charset="0"/>
              </a:rPr>
              <a:t>Spina bifida</a:t>
            </a:r>
          </a:p>
        </p:txBody>
      </p:sp>
      <p:sp>
        <p:nvSpPr>
          <p:cNvPr id="26631" name="Rectangle 2"/>
          <p:cNvSpPr>
            <a:spLocks noChangeArrowheads="1"/>
          </p:cNvSpPr>
          <p:nvPr/>
        </p:nvSpPr>
        <p:spPr bwMode="auto">
          <a:xfrm>
            <a:off x="990600" y="4953000"/>
            <a:ext cx="33448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chemeClr val="accent2">
                <a:alpha val="50000"/>
              </a:schemeClr>
            </a:outerShdw>
          </a:effectLst>
        </p:spPr>
        <p:txBody>
          <a:bodyPr anchor="b"/>
          <a:lstStyle/>
          <a:p>
            <a:pPr algn="ctr"/>
            <a:r>
              <a:rPr lang="en-US" sz="3600" b="1">
                <a:solidFill>
                  <a:srgbClr val="FF3300"/>
                </a:solidFill>
                <a:latin typeface="Times New Roman" pitchFamily="18" charset="0"/>
              </a:rPr>
              <a:t>Phocomelia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untitled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00200"/>
            <a:ext cx="3581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4800600" cy="990600"/>
          </a:xfrm>
          <a:noFill/>
        </p:spPr>
        <p:txBody>
          <a:bodyPr/>
          <a:lstStyle/>
          <a:p>
            <a:r>
              <a:rPr lang="en-US" sz="4000" smtClean="0">
                <a:solidFill>
                  <a:srgbClr val="FF3300"/>
                </a:solidFill>
              </a:rPr>
              <a:t>Fetal hydantoin syndrome</a:t>
            </a:r>
          </a:p>
        </p:txBody>
      </p:sp>
      <p:pic>
        <p:nvPicPr>
          <p:cNvPr id="27652" name="Picture 5" descr="f0119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159000"/>
            <a:ext cx="27432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5105400" y="381000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000">
                <a:solidFill>
                  <a:srgbClr val="FF3300"/>
                </a:solidFill>
                <a:latin typeface="Arial" charset="0"/>
                <a:cs typeface="Arial" charset="0"/>
              </a:rPr>
              <a:t>Cleft lip and palate</a:t>
            </a:r>
            <a:r>
              <a:rPr lang="en-US" sz="440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048000" cy="1143000"/>
          </a:xfrm>
        </p:spPr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Cleft lip</a:t>
            </a:r>
          </a:p>
        </p:txBody>
      </p:sp>
      <p:pic>
        <p:nvPicPr>
          <p:cNvPr id="28675" name="Picture 4" descr="cleft-lip-bab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3810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4800600" y="381000"/>
            <a:ext cx="381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400">
                <a:solidFill>
                  <a:srgbClr val="FF3300"/>
                </a:solidFill>
                <a:latin typeface="Arial" charset="0"/>
                <a:cs typeface="Arial" charset="0"/>
              </a:rPr>
              <a:t>Teeth staining</a:t>
            </a:r>
          </a:p>
        </p:txBody>
      </p:sp>
      <p:pic>
        <p:nvPicPr>
          <p:cNvPr id="28677" name="Picture 6" descr="tetracycl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828800"/>
            <a:ext cx="3276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u="sng" smtClean="0">
                <a:solidFill>
                  <a:srgbClr val="0000FF"/>
                </a:solidFill>
                <a:latin typeface="Times New Roman" pitchFamily="18" charset="0"/>
              </a:rPr>
              <a:t>During second and third trimesters</a:t>
            </a:r>
            <a:r>
              <a:rPr lang="en-US" b="1" u="sng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Times New Roman" pitchFamily="18" charset="0"/>
              </a:rPr>
              <a:t>	Some drugs can produce adverse effects on the fetus more likely than major malformations due to their pharmacological actions.</a:t>
            </a: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914400" y="228600"/>
            <a:ext cx="68786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b="1" u="sng">
                <a:solidFill>
                  <a:srgbClr val="FF3300"/>
                </a:solidFill>
                <a:latin typeface="Arial" charset="0"/>
                <a:cs typeface="Arial" charset="0"/>
              </a:rPr>
              <a:t>Adverse effects of drugs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762000" y="152400"/>
            <a:ext cx="77930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b="1">
                <a:solidFill>
                  <a:srgbClr val="FF3300"/>
                </a:solidFill>
                <a:latin typeface="Arial" charset="0"/>
                <a:cs typeface="Arial" charset="0"/>
              </a:rPr>
              <a:t>Adverse effects of drugs</a:t>
            </a:r>
          </a:p>
        </p:txBody>
      </p:sp>
      <p:graphicFrame>
        <p:nvGraphicFramePr>
          <p:cNvPr id="35875" name="Group 35"/>
          <p:cNvGraphicFramePr>
            <a:graphicFrameLocks noGrp="1"/>
          </p:cNvGraphicFramePr>
          <p:nvPr/>
        </p:nvGraphicFramePr>
        <p:xfrm>
          <a:off x="152400" y="762000"/>
          <a:ext cx="8839200" cy="5791200"/>
        </p:xfrm>
        <a:graphic>
          <a:graphicData uri="http://schemas.openxmlformats.org/drawingml/2006/table">
            <a:tbl>
              <a:tblPr/>
              <a:tblGrid>
                <a:gridCol w="2743200"/>
                <a:gridCol w="6096000"/>
              </a:tblGrid>
              <a:tr h="9635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Tetracyclines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Impaired teeth &amp; bone development, yellow-brown discoloration of teeth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49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Aminoglycosides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Streptomycin, 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kanamycin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Ototoxicity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= 8</a:t>
                      </a:r>
                      <a:r>
                        <a:rPr kumimoji="0" lang="en-US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Cranial nerve damage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31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Cloramphenicol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Gray baby syndrome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4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Corticosteroids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Adrenal atrophy – growth retardation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95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Propranolol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Bradycardia, neonatal hypoglycemia, placental insufficiency, reduced uterine blood flow, fetal distress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7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Antithyroid drugs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Iodide, methimazole, carbimazole, propylthiouracil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Risk of hypothyroidism and goiter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88" name="Group 24"/>
          <p:cNvGraphicFramePr>
            <a:graphicFrameLocks noGrp="1"/>
          </p:cNvGraphicFramePr>
          <p:nvPr/>
        </p:nvGraphicFramePr>
        <p:xfrm>
          <a:off x="152400" y="685800"/>
          <a:ext cx="8839200" cy="5668963"/>
        </p:xfrm>
        <a:graphic>
          <a:graphicData uri="http://schemas.openxmlformats.org/drawingml/2006/table">
            <a:tbl>
              <a:tblPr/>
              <a:tblGrid>
                <a:gridCol w="2438400"/>
                <a:gridCol w="6400800"/>
              </a:tblGrid>
              <a:tr h="2575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NSAIDs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e.g. Aspirin-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indomethacin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Prostaglandin synthesis inhibitors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Premature closure of fetal ductus arteriosus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Pulmonary hypertension in newborns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56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Benzodiazepines </a:t>
                      </a: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as diazepam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Chronic use → neonatal dependence and withdrawal symptoms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37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warfarin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Risk of bleeding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1760" name="Rectangle 2"/>
          <p:cNvSpPr>
            <a:spLocks noChangeArrowheads="1"/>
          </p:cNvSpPr>
          <p:nvPr/>
        </p:nvSpPr>
        <p:spPr bwMode="auto">
          <a:xfrm>
            <a:off x="762000" y="76200"/>
            <a:ext cx="77930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b="1">
                <a:solidFill>
                  <a:srgbClr val="FF3300"/>
                </a:solidFill>
                <a:latin typeface="Arial" charset="0"/>
                <a:cs typeface="Arial" charset="0"/>
              </a:rPr>
              <a:t>Adverse effects of drugs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90" name="Group 22"/>
          <p:cNvGraphicFramePr>
            <a:graphicFrameLocks noGrp="1"/>
          </p:cNvGraphicFramePr>
          <p:nvPr/>
        </p:nvGraphicFramePr>
        <p:xfrm>
          <a:off x="152400" y="877888"/>
          <a:ext cx="8839200" cy="5446712"/>
        </p:xfrm>
        <a:graphic>
          <a:graphicData uri="http://schemas.openxmlformats.org/drawingml/2006/table">
            <a:tbl>
              <a:tblPr/>
              <a:tblGrid>
                <a:gridCol w="2743200"/>
                <a:gridCol w="6096000"/>
              </a:tblGrid>
              <a:tr h="2214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NSAIDs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e.g. Aspirin-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indomethacin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Prostaglandin synthesis inhibitors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Increase in gestation time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prolong labor, neonatal bleeding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Risk of postpartum hemorrhage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14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CNS depressants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e.g. diazepam, morphine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Interference with suckling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Respiratory depression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Reduced blood flow, fetal distress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1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Sulfonamides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Displacement of bilirubin from plasma protein (neonatal hyperbilirubinemia)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2784" name="Rectangle 2"/>
          <p:cNvSpPr>
            <a:spLocks noChangeArrowheads="1"/>
          </p:cNvSpPr>
          <p:nvPr/>
        </p:nvSpPr>
        <p:spPr bwMode="auto">
          <a:xfrm>
            <a:off x="762000" y="152400"/>
            <a:ext cx="77930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200" b="1">
                <a:solidFill>
                  <a:srgbClr val="FF3300"/>
                </a:solidFill>
                <a:latin typeface="Arial" charset="0"/>
                <a:cs typeface="Arial" charset="0"/>
              </a:rPr>
              <a:t>Adverse effects of drugs prior to labor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81000"/>
            <a:ext cx="8610600" cy="609600"/>
          </a:xfrm>
        </p:spPr>
        <p:txBody>
          <a:bodyPr anchor="b"/>
          <a:lstStyle/>
          <a:p>
            <a:pPr algn="l" eaLnBrk="1" hangingPunct="1"/>
            <a:r>
              <a:rPr lang="en-US" sz="36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Factors controlling placental drug transfer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153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Physiochemical properties of the drug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Lipid solubility or diffusion.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Molecular size. 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Protein binding.</a:t>
            </a:r>
            <a:endParaRPr lang="en-US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The stage of placental and fetal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at the time of exposure to the drug.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Duration of exposure to the drug.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143000"/>
            <a:ext cx="8686800" cy="5562600"/>
          </a:xfrm>
          <a:ln>
            <a:solidFill>
              <a:srgbClr val="0000FF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b="1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latin typeface="Times New Roman" pitchFamily="18" charset="0"/>
              </a:rPr>
              <a:t>-</a:t>
            </a: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381000" y="381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b="1" u="sng">
                <a:solidFill>
                  <a:srgbClr val="FF3300"/>
                </a:solidFill>
                <a:latin typeface="Times New Roman" pitchFamily="18" charset="0"/>
              </a:rPr>
              <a:t>Hypertension in pregnancy</a:t>
            </a:r>
            <a:endParaRPr lang="en-US" sz="3600" b="1" u="sng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3796" name="TextBox 3"/>
          <p:cNvSpPr txBox="1">
            <a:spLocks noChangeArrowheads="1"/>
          </p:cNvSpPr>
          <p:nvPr/>
        </p:nvSpPr>
        <p:spPr bwMode="auto">
          <a:xfrm>
            <a:off x="5029200" y="3429000"/>
            <a:ext cx="36576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lnSpc>
                <a:spcPct val="80000"/>
              </a:lnSpc>
            </a:pPr>
            <a:endParaRPr lang="ar-IQ" b="1">
              <a:latin typeface="Times New Roman" pitchFamily="18" charset="0"/>
            </a:endParaRPr>
          </a:p>
        </p:txBody>
      </p:sp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3657600" y="1447800"/>
            <a:ext cx="36576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lnSpc>
                <a:spcPct val="80000"/>
              </a:lnSpc>
            </a:pPr>
            <a:endParaRPr lang="ar-IQ" b="1">
              <a:latin typeface="Times New Roman" pitchFamily="18" charset="0"/>
            </a:endParaRPr>
          </a:p>
        </p:txBody>
      </p:sp>
      <p:sp>
        <p:nvSpPr>
          <p:cNvPr id="33798" name="TextBox 5"/>
          <p:cNvSpPr txBox="1">
            <a:spLocks noChangeArrowheads="1"/>
          </p:cNvSpPr>
          <p:nvPr/>
        </p:nvSpPr>
        <p:spPr bwMode="auto">
          <a:xfrm>
            <a:off x="3810000" y="1600200"/>
            <a:ext cx="36576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lnSpc>
                <a:spcPct val="80000"/>
              </a:lnSpc>
            </a:pPr>
            <a:endParaRPr lang="ar-IQ" b="1">
              <a:latin typeface="Times New Roman" pitchFamily="18" charset="0"/>
            </a:endParaRPr>
          </a:p>
        </p:txBody>
      </p:sp>
      <p:sp>
        <p:nvSpPr>
          <p:cNvPr id="33799" name="TextBox 6"/>
          <p:cNvSpPr txBox="1">
            <a:spLocks noChangeArrowheads="1"/>
          </p:cNvSpPr>
          <p:nvPr/>
        </p:nvSpPr>
        <p:spPr bwMode="auto">
          <a:xfrm>
            <a:off x="3505200" y="1295400"/>
            <a:ext cx="36576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lnSpc>
                <a:spcPct val="80000"/>
              </a:lnSpc>
            </a:pPr>
            <a:endParaRPr lang="ar-IQ" b="1">
              <a:latin typeface="Times New Roman" pitchFamily="18" charset="0"/>
            </a:endParaRPr>
          </a:p>
        </p:txBody>
      </p:sp>
      <p:sp>
        <p:nvSpPr>
          <p:cNvPr id="33800" name="TextBox 7"/>
          <p:cNvSpPr txBox="1">
            <a:spLocks noChangeArrowheads="1"/>
          </p:cNvSpPr>
          <p:nvPr/>
        </p:nvSpPr>
        <p:spPr bwMode="auto">
          <a:xfrm>
            <a:off x="381000" y="4191000"/>
            <a:ext cx="4191000" cy="24463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lnSpc>
                <a:spcPct val="80000"/>
              </a:lnSpc>
            </a:pPr>
            <a:endParaRPr lang="en-US" b="1">
              <a:solidFill>
                <a:srgbClr val="0000FF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spcBef>
                <a:spcPts val="600"/>
              </a:spcBef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Probably safe</a:t>
            </a:r>
          </a:p>
          <a:p>
            <a:pPr marL="609600" indent="-609600">
              <a:lnSpc>
                <a:spcPct val="80000"/>
              </a:lnSpc>
              <a:spcBef>
                <a:spcPts val="600"/>
              </a:spcBef>
            </a:pPr>
            <a:r>
              <a:rPr lang="el-GR" b="1">
                <a:latin typeface="Times New Roman" pitchFamily="18" charset="0"/>
              </a:rPr>
              <a:t>α</a:t>
            </a:r>
            <a:r>
              <a:rPr lang="en-US" b="1">
                <a:latin typeface="Times New Roman" pitchFamily="18" charset="0"/>
              </a:rPr>
              <a:t>- methyl dopa</a:t>
            </a:r>
          </a:p>
          <a:p>
            <a:pPr marL="609600" indent="-609600">
              <a:lnSpc>
                <a:spcPct val="80000"/>
              </a:lnSpc>
              <a:spcBef>
                <a:spcPts val="600"/>
              </a:spcBef>
            </a:pPr>
            <a:r>
              <a:rPr lang="en-US" b="1">
                <a:latin typeface="Times New Roman" pitchFamily="18" charset="0"/>
              </a:rPr>
              <a:t>Labetalol</a:t>
            </a:r>
          </a:p>
          <a:p>
            <a:pPr marL="609600" indent="-609600">
              <a:lnSpc>
                <a:spcPct val="80000"/>
              </a:lnSpc>
              <a:spcBef>
                <a:spcPts val="600"/>
              </a:spcBef>
            </a:pPr>
            <a:endParaRPr lang="en-US" sz="800" b="1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spcBef>
                <a:spcPts val="600"/>
              </a:spcBef>
            </a:pPr>
            <a:endParaRPr lang="en-US" sz="800" b="1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endParaRPr lang="en-US" sz="800" b="1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endParaRPr lang="en-US" sz="800" b="1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endParaRPr lang="en-US" sz="800" b="1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endParaRPr lang="en-US" b="1">
              <a:latin typeface="Times New Roman" pitchFamily="18" charset="0"/>
            </a:endParaRPr>
          </a:p>
        </p:txBody>
      </p:sp>
      <p:sp>
        <p:nvSpPr>
          <p:cNvPr id="33801" name="TextBox 7"/>
          <p:cNvSpPr txBox="1">
            <a:spLocks noChangeArrowheads="1"/>
          </p:cNvSpPr>
          <p:nvPr/>
        </p:nvSpPr>
        <p:spPr bwMode="auto">
          <a:xfrm>
            <a:off x="381000" y="1219200"/>
            <a:ext cx="7543800" cy="28257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Contraindicated </a:t>
            </a:r>
          </a:p>
          <a:p>
            <a:pPr marL="609600" indent="-609600">
              <a:lnSpc>
                <a:spcPct val="80000"/>
              </a:lnSpc>
            </a:pPr>
            <a:endParaRPr lang="en-US" b="1">
              <a:solidFill>
                <a:srgbClr val="0000FF"/>
              </a:solidFill>
              <a:latin typeface="Times New Roman" pitchFamily="18" charset="0"/>
            </a:endParaRPr>
          </a:p>
          <a:p>
            <a:pPr marL="609600" indent="-609600">
              <a:buFont typeface="Arial" charset="0"/>
              <a:buChar char="•"/>
            </a:pPr>
            <a:r>
              <a:rPr lang="en-US" b="1">
                <a:latin typeface="Times New Roman" pitchFamily="18" charset="0"/>
              </a:rPr>
              <a:t>ACE inhibitors</a:t>
            </a:r>
          </a:p>
          <a:p>
            <a:pPr marL="609600" indent="-609600">
              <a:buFont typeface="Arial" charset="0"/>
              <a:buChar char="•"/>
            </a:pPr>
            <a:r>
              <a:rPr lang="en-US" b="1">
                <a:latin typeface="Times New Roman" pitchFamily="18" charset="0"/>
              </a:rPr>
              <a:t>Angiotensin II receptor blockers</a:t>
            </a:r>
          </a:p>
          <a:p>
            <a:pPr marL="609600" indent="-609600">
              <a:buFont typeface="Arial" charset="0"/>
              <a:buChar char="•"/>
            </a:pPr>
            <a:r>
              <a:rPr lang="en-US" b="1">
                <a:latin typeface="Times New Roman" pitchFamily="18" charset="0"/>
              </a:rPr>
              <a:t>Thiazide diuretics</a:t>
            </a:r>
          </a:p>
          <a:p>
            <a:pPr marL="609600" indent="-609600">
              <a:buFont typeface="Arial" charset="0"/>
              <a:buChar char="•"/>
            </a:pPr>
            <a:r>
              <a:rPr lang="en-US" b="1">
                <a:latin typeface="Times New Roman" pitchFamily="18" charset="0"/>
              </a:rPr>
              <a:t>Propranolol</a:t>
            </a:r>
          </a:p>
          <a:p>
            <a:pPr marL="609600" indent="-609600">
              <a:buFont typeface="Arial" charset="0"/>
              <a:buChar char="•"/>
            </a:pPr>
            <a:r>
              <a:rPr lang="en-US" b="1">
                <a:latin typeface="Times New Roman" pitchFamily="18" charset="0"/>
              </a:rPr>
              <a:t>Calcium channel blockers in mild hypertension</a:t>
            </a:r>
          </a:p>
          <a:p>
            <a:pPr marL="609600" indent="-609600">
              <a:lnSpc>
                <a:spcPct val="80000"/>
              </a:lnSpc>
            </a:pPr>
            <a:endParaRPr lang="en-US" b="1">
              <a:latin typeface="Times New Roman" pitchFamily="18" charset="0"/>
            </a:endParaRPr>
          </a:p>
        </p:txBody>
      </p:sp>
      <p:sp>
        <p:nvSpPr>
          <p:cNvPr id="33802" name="TextBox 7"/>
          <p:cNvSpPr txBox="1">
            <a:spLocks noChangeArrowheads="1"/>
          </p:cNvSpPr>
          <p:nvPr/>
        </p:nvSpPr>
        <p:spPr bwMode="auto">
          <a:xfrm>
            <a:off x="4648200" y="4191000"/>
            <a:ext cx="4191000" cy="24463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lnSpc>
                <a:spcPct val="80000"/>
              </a:lnSpc>
            </a:pPr>
            <a:endParaRPr lang="en-US" b="1">
              <a:solidFill>
                <a:srgbClr val="0000FF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spcBef>
                <a:spcPts val="600"/>
              </a:spcBef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Emergency</a:t>
            </a:r>
          </a:p>
          <a:p>
            <a:pPr marL="609600" indent="-609600">
              <a:lnSpc>
                <a:spcPct val="80000"/>
              </a:lnSpc>
              <a:spcBef>
                <a:spcPts val="600"/>
              </a:spcBef>
            </a:pPr>
            <a:r>
              <a:rPr lang="en-US" b="1">
                <a:latin typeface="Times New Roman" pitchFamily="18" charset="0"/>
              </a:rPr>
              <a:t>Hydralazine</a:t>
            </a:r>
          </a:p>
          <a:p>
            <a:pPr marL="609600" indent="-609600">
              <a:lnSpc>
                <a:spcPct val="80000"/>
              </a:lnSpc>
              <a:spcBef>
                <a:spcPts val="600"/>
              </a:spcBef>
            </a:pPr>
            <a:r>
              <a:rPr lang="en-US" b="1">
                <a:latin typeface="Times New Roman" pitchFamily="18" charset="0"/>
              </a:rPr>
              <a:t>Labetalol</a:t>
            </a:r>
          </a:p>
          <a:p>
            <a:pPr marL="609600" indent="-609600">
              <a:lnSpc>
                <a:spcPct val="80000"/>
              </a:lnSpc>
              <a:spcBef>
                <a:spcPts val="600"/>
              </a:spcBef>
            </a:pPr>
            <a:endParaRPr lang="en-US" sz="800" b="1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spcBef>
                <a:spcPts val="600"/>
              </a:spcBef>
            </a:pPr>
            <a:endParaRPr lang="en-US" sz="800" b="1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endParaRPr lang="en-US" sz="800" b="1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endParaRPr lang="en-US" sz="800" b="1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endParaRPr lang="en-US" sz="800" b="1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endParaRPr lang="en-US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143000"/>
            <a:ext cx="8763000" cy="5562600"/>
          </a:xfrm>
          <a:ln>
            <a:solidFill>
              <a:srgbClr val="0000FF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b="1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3000" b="1" smtClean="0">
                <a:solidFill>
                  <a:srgbClr val="0000FF"/>
                </a:solidFill>
                <a:latin typeface="Times New Roman" pitchFamily="18" charset="0"/>
              </a:rPr>
              <a:t>Contraindicated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3000" b="1" smtClean="0">
                <a:latin typeface="Times New Roman" pitchFamily="18" charset="0"/>
              </a:rPr>
              <a:t>warfarin is contraindicated in all trimesters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3000" b="1" smtClean="0">
                <a:latin typeface="Times New Roman" pitchFamily="18" charset="0"/>
              </a:rPr>
              <a:t>Cross placenta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3000" b="1" smtClean="0">
                <a:latin typeface="Times New Roman" pitchFamily="18" charset="0"/>
              </a:rPr>
              <a:t>1</a:t>
            </a:r>
            <a:r>
              <a:rPr lang="en-US" sz="3000" b="1" baseline="30000" smtClean="0">
                <a:latin typeface="Times New Roman" pitchFamily="18" charset="0"/>
              </a:rPr>
              <a:t>st</a:t>
            </a:r>
            <a:r>
              <a:rPr lang="en-US" sz="3000" b="1" smtClean="0">
                <a:latin typeface="Times New Roman" pitchFamily="18" charset="0"/>
              </a:rPr>
              <a:t> trimester : Teratogenicity (Chondroplasia)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3000" b="1" smtClean="0">
                <a:latin typeface="Times New Roman" pitchFamily="18" charset="0"/>
              </a:rPr>
              <a:t>2</a:t>
            </a:r>
            <a:r>
              <a:rPr lang="en-US" sz="3000" b="1" baseline="30000" smtClean="0">
                <a:latin typeface="Times New Roman" pitchFamily="18" charset="0"/>
              </a:rPr>
              <a:t>nd</a:t>
            </a:r>
            <a:r>
              <a:rPr lang="en-US" sz="3000" b="1" smtClean="0">
                <a:latin typeface="Times New Roman" pitchFamily="18" charset="0"/>
              </a:rPr>
              <a:t>, 3</a:t>
            </a:r>
            <a:r>
              <a:rPr lang="en-US" sz="3000" b="1" baseline="30000" smtClean="0">
                <a:latin typeface="Times New Roman" pitchFamily="18" charset="0"/>
              </a:rPr>
              <a:t>rd</a:t>
            </a:r>
            <a:r>
              <a:rPr lang="en-US" sz="3000" b="1" smtClean="0">
                <a:latin typeface="Times New Roman" pitchFamily="18" charset="0"/>
              </a:rPr>
              <a:t> : risk of bleeding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3000" b="1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3000" b="1" smtClean="0">
                <a:solidFill>
                  <a:srgbClr val="0000FF"/>
                </a:solidFill>
                <a:latin typeface="Times New Roman" pitchFamily="18" charset="0"/>
              </a:rPr>
              <a:t>Probably safe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3000" b="1" smtClean="0">
                <a:latin typeface="Times New Roman" pitchFamily="18" charset="0"/>
              </a:rPr>
              <a:t>Heparin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3000" b="1" smtClean="0">
                <a:latin typeface="Times New Roman" pitchFamily="18" charset="0"/>
              </a:rPr>
              <a:t>Polar, does not cross placenta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3000" b="1" smtClean="0">
                <a:latin typeface="Times New Roman" pitchFamily="18" charset="0"/>
              </a:rPr>
              <a:t>Protamine sulphate as antidote for neutralization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b="1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381000" y="381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b="1" u="sng">
                <a:solidFill>
                  <a:srgbClr val="FF3300"/>
                </a:solidFill>
                <a:latin typeface="Times New Roman" pitchFamily="18" charset="0"/>
              </a:rPr>
              <a:t>Coagulation disorders in pregnancy</a:t>
            </a:r>
            <a:endParaRPr lang="en-US" sz="3600" b="1" u="sng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14400"/>
            <a:ext cx="8686800" cy="5791200"/>
          </a:xfrm>
          <a:ln>
            <a:solidFill>
              <a:srgbClr val="0000FF"/>
            </a:solidFill>
          </a:ln>
        </p:spPr>
        <p:txBody>
          <a:bodyPr/>
          <a:lstStyle/>
          <a:p>
            <a:pPr marL="0" indent="-609600" eaLnBrk="1" hangingPunct="1">
              <a:lnSpc>
                <a:spcPct val="85000"/>
              </a:lnSpc>
              <a:spcBef>
                <a:spcPts val="600"/>
              </a:spcBef>
              <a:buFontTx/>
              <a:buNone/>
            </a:pPr>
            <a:r>
              <a:rPr lang="en-US" sz="3000" b="1" smtClean="0">
                <a:latin typeface="Times New Roman" pitchFamily="18" charset="0"/>
              </a:rPr>
              <a:t>Are used in thyrotoxicosis or Grave’s disease</a:t>
            </a:r>
          </a:p>
          <a:p>
            <a:pPr marL="0" lvl="1" indent="-609600" eaLnBrk="1" hangingPunct="1">
              <a:lnSpc>
                <a:spcPct val="85000"/>
              </a:lnSpc>
              <a:spcBef>
                <a:spcPts val="600"/>
              </a:spcBef>
            </a:pPr>
            <a:r>
              <a:rPr lang="en-US" sz="3000" b="1" smtClean="0">
                <a:latin typeface="Times New Roman" pitchFamily="18" charset="0"/>
              </a:rPr>
              <a:t>Propylthiouracil</a:t>
            </a:r>
          </a:p>
          <a:p>
            <a:pPr marL="0" lvl="1" indent="-609600" eaLnBrk="1" hangingPunct="1">
              <a:lnSpc>
                <a:spcPct val="85000"/>
              </a:lnSpc>
              <a:spcBef>
                <a:spcPts val="600"/>
              </a:spcBef>
            </a:pPr>
            <a:r>
              <a:rPr lang="en-US" sz="3000" b="1" smtClean="0">
                <a:latin typeface="Times New Roman" pitchFamily="18" charset="0"/>
              </a:rPr>
              <a:t>Methylthiouracil (Methimazole) </a:t>
            </a:r>
          </a:p>
          <a:p>
            <a:pPr marL="0" lvl="1" indent="-609600" eaLnBrk="1" hangingPunct="1">
              <a:lnSpc>
                <a:spcPct val="85000"/>
              </a:lnSpc>
              <a:spcBef>
                <a:spcPts val="600"/>
              </a:spcBef>
            </a:pPr>
            <a:r>
              <a:rPr lang="en-US" sz="3000" b="1" smtClean="0">
                <a:latin typeface="Times New Roman" pitchFamily="18" charset="0"/>
              </a:rPr>
              <a:t>Carbimazol</a:t>
            </a:r>
          </a:p>
          <a:p>
            <a:pPr marL="0" lvl="1" indent="-609600" eaLnBrk="1" hangingPunct="1">
              <a:lnSpc>
                <a:spcPct val="85000"/>
              </a:lnSpc>
              <a:spcBef>
                <a:spcPts val="600"/>
              </a:spcBef>
            </a:pPr>
            <a:r>
              <a:rPr lang="en-US" sz="3000" b="1" smtClean="0">
                <a:latin typeface="Times New Roman" pitchFamily="18" charset="0"/>
              </a:rPr>
              <a:t>Radioactive Iodine (I</a:t>
            </a:r>
            <a:r>
              <a:rPr lang="en-US" sz="3000" b="1" baseline="30000" smtClean="0">
                <a:latin typeface="Times New Roman" pitchFamily="18" charset="0"/>
              </a:rPr>
              <a:t>131</a:t>
            </a:r>
            <a:r>
              <a:rPr lang="en-US" sz="3000" b="1" smtClean="0">
                <a:latin typeface="Times New Roman" pitchFamily="18" charset="0"/>
              </a:rPr>
              <a:t>) </a:t>
            </a:r>
          </a:p>
          <a:p>
            <a:pPr marL="0" indent="-609600" eaLnBrk="1" hangingPunct="1">
              <a:lnSpc>
                <a:spcPct val="85000"/>
              </a:lnSpc>
              <a:spcBef>
                <a:spcPts val="600"/>
              </a:spcBef>
            </a:pPr>
            <a:r>
              <a:rPr lang="en-US" sz="3000" b="1" smtClean="0">
                <a:latin typeface="Times New Roman" pitchFamily="18" charset="0"/>
              </a:rPr>
              <a:t>All can cross placenta</a:t>
            </a:r>
          </a:p>
          <a:p>
            <a:pPr marL="0" indent="-609600" eaLnBrk="1" hangingPunct="1">
              <a:spcBef>
                <a:spcPts val="1200"/>
              </a:spcBef>
            </a:pPr>
            <a:r>
              <a:rPr lang="en-US" sz="3000" b="1" smtClean="0">
                <a:latin typeface="Times New Roman" pitchFamily="18" charset="0"/>
              </a:rPr>
              <a:t>All have risk of congenital goiter and 	hypothyroidism</a:t>
            </a:r>
          </a:p>
          <a:p>
            <a:pPr marL="0" indent="-609600" eaLnBrk="1" hangingPunct="1">
              <a:spcBef>
                <a:spcPts val="1200"/>
              </a:spcBef>
            </a:pPr>
            <a:r>
              <a:rPr lang="en-US" sz="3000" b="1" smtClean="0">
                <a:latin typeface="Times New Roman" pitchFamily="18" charset="0"/>
              </a:rPr>
              <a:t>The lowest dose of antithyroid drugs should be 	used.</a:t>
            </a:r>
            <a:endParaRPr lang="en-US" sz="3000" b="1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-609600" eaLnBrk="1" hangingPunct="1">
              <a:spcBef>
                <a:spcPts val="1200"/>
              </a:spcBef>
            </a:pPr>
            <a:r>
              <a:rPr lang="en-US" sz="3000" b="1" smtClean="0">
                <a:solidFill>
                  <a:srgbClr val="FF3300"/>
                </a:solidFill>
                <a:latin typeface="Times New Roman" pitchFamily="18" charset="0"/>
              </a:rPr>
              <a:t>Propylthiouracil</a:t>
            </a:r>
            <a:r>
              <a:rPr lang="en-US" sz="3000" b="1" smtClean="0">
                <a:latin typeface="Times New Roman" pitchFamily="18" charset="0"/>
              </a:rPr>
              <a:t> is preferable over others</a:t>
            </a:r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3810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b="1" u="sng">
                <a:solidFill>
                  <a:srgbClr val="FF3300"/>
                </a:solidFill>
                <a:latin typeface="Times New Roman" pitchFamily="18" charset="0"/>
              </a:rPr>
              <a:t>Antithyroid drugs in pregnancy</a:t>
            </a:r>
            <a:endParaRPr lang="en-US" sz="3600" b="1" u="sng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762000"/>
            <a:ext cx="8686800" cy="5943600"/>
          </a:xfrm>
          <a:ln>
            <a:solidFill>
              <a:srgbClr val="0000FF"/>
            </a:solidFill>
          </a:ln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sz="2600" b="1" smtClean="0">
                <a:solidFill>
                  <a:srgbClr val="0000FF"/>
                </a:solidFill>
                <a:latin typeface="Times New Roman" pitchFamily="18" charset="0"/>
              </a:rPr>
              <a:t>Contraindicated :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2600" b="1" smtClean="0">
                <a:latin typeface="Times New Roman" pitchFamily="18" charset="0"/>
              </a:rPr>
              <a:t>Aminoglycosides: ototoxicity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2600" b="1" smtClean="0">
                <a:latin typeface="Times New Roman" pitchFamily="18" charset="0"/>
              </a:rPr>
              <a:t>Tetracyclines: Teeth and bones deformity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2600" b="1" smtClean="0">
                <a:latin typeface="Times New Roman" pitchFamily="18" charset="0"/>
              </a:rPr>
              <a:t>Sulfonamides: neonatal jaundice-kernicterus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2600" b="1" smtClean="0">
                <a:latin typeface="Times New Roman" pitchFamily="18" charset="0"/>
              </a:rPr>
              <a:t>Chloramphenicol: Gray baby syndrome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2600" b="1" smtClean="0">
                <a:latin typeface="Times New Roman" pitchFamily="18" charset="0"/>
              </a:rPr>
              <a:t>Quinolones as ciprofloxacin: arthropathy (bone and cartilage damage)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en-US" sz="800" b="1" smtClean="0">
              <a:latin typeface="Times New Roman" pitchFamily="18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sz="2600" b="1" smtClean="0">
                <a:solidFill>
                  <a:srgbClr val="0000FF"/>
                </a:solidFill>
                <a:latin typeface="Times New Roman" pitchFamily="18" charset="0"/>
              </a:rPr>
              <a:t>Probably safe</a:t>
            </a:r>
          </a:p>
          <a:p>
            <a:pPr marL="609600" indent="-609600" eaLnBrk="1" hangingPunct="1">
              <a:spcBef>
                <a:spcPct val="0"/>
              </a:spcBef>
            </a:pPr>
            <a:r>
              <a:rPr lang="en-US" sz="2600" b="1" smtClean="0">
                <a:latin typeface="Times New Roman" pitchFamily="18" charset="0"/>
              </a:rPr>
              <a:t>Penicillins (ampicillin, amoxicillin)</a:t>
            </a:r>
          </a:p>
          <a:p>
            <a:pPr marL="609600" indent="-609600" eaLnBrk="1" hangingPunct="1">
              <a:spcBef>
                <a:spcPct val="0"/>
              </a:spcBef>
            </a:pPr>
            <a:r>
              <a:rPr lang="en-US" sz="2600" b="1" smtClean="0">
                <a:latin typeface="Times New Roman" pitchFamily="18" charset="0"/>
              </a:rPr>
              <a:t>Cephalosporins</a:t>
            </a:r>
          </a:p>
          <a:p>
            <a:pPr marL="609600" indent="-609600" eaLnBrk="1" hangingPunct="1">
              <a:spcBef>
                <a:spcPct val="0"/>
              </a:spcBef>
            </a:pPr>
            <a:r>
              <a:rPr lang="en-US" sz="2600" b="1" smtClean="0">
                <a:latin typeface="Times New Roman" pitchFamily="18" charset="0"/>
              </a:rPr>
              <a:t>Erythromycin and azithromycin as alternative in penicillin-sensitive individuals</a:t>
            </a:r>
            <a:endParaRPr lang="en-US" sz="2600" b="1" i="1" smtClean="0">
              <a:latin typeface="Times New Roman" pitchFamily="18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en-US" sz="2600" b="1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3048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b="1" u="sng">
                <a:solidFill>
                  <a:srgbClr val="FF3300"/>
                </a:solidFill>
                <a:latin typeface="Times New Roman" pitchFamily="18" charset="0"/>
              </a:rPr>
              <a:t>Antibiotics in pregnancy</a:t>
            </a:r>
            <a:endParaRPr lang="en-US" sz="3600" b="1" u="sng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80" name="Group 32"/>
          <p:cNvGraphicFramePr>
            <a:graphicFrameLocks noGrp="1"/>
          </p:cNvGraphicFramePr>
          <p:nvPr/>
        </p:nvGraphicFramePr>
        <p:xfrm>
          <a:off x="152400" y="901700"/>
          <a:ext cx="8839200" cy="5522913"/>
        </p:xfrm>
        <a:graphic>
          <a:graphicData uri="http://schemas.openxmlformats.org/drawingml/2006/table">
            <a:tbl>
              <a:tblPr/>
              <a:tblGrid>
                <a:gridCol w="2743200"/>
                <a:gridCol w="6096000"/>
              </a:tblGrid>
              <a:tr h="11154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Antihypertensive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α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-methyl dopa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Labetalol (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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Blocker)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Hydralazine (emergency only)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95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Antibiotics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penicillin, cephalosporins, erythromycin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76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Antidiabetics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Insulin, avoids oral antidiabetics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5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Anticoagulants 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Heparin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69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Analgesics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Acetaminophen (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paracetamol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4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Antithyroid drugs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Propylthiouracil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(protein-bound)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73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Anticonvulsants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All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antiepileptics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have potential to cause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malformations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avoid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valproic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acid.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Folic acid should be supplied.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7916" name="Text Box 41"/>
          <p:cNvSpPr txBox="1">
            <a:spLocks noChangeArrowheads="1"/>
          </p:cNvSpPr>
          <p:nvPr/>
        </p:nvSpPr>
        <p:spPr bwMode="auto">
          <a:xfrm>
            <a:off x="2117725" y="228600"/>
            <a:ext cx="4608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Drugs of choice in pregnancy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57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z="4400" b="1" smtClean="0">
                <a:solidFill>
                  <a:srgbClr val="FF3300"/>
                </a:solidFill>
              </a:rPr>
              <a:t>Drugs of Abuse in Pregnancy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Drug abuse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4582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Drug abuse: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mtClean="0"/>
              <a:t> Habitual use of drugs not for therapeutic purposes but for alteration of one's mood or state of consciousness.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Drug abuse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4102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The most commonly abused drugs are alcohol; barbiturates; benzodiazepines, opium alkaloids</a:t>
            </a:r>
          </a:p>
          <a:p>
            <a:pPr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	amphetamines; cocaine; nicotine; marijuana.</a:t>
            </a:r>
          </a:p>
          <a:p>
            <a:pPr>
              <a:buFont typeface="Wingdings" pitchFamily="2" charset="2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Drug abuse may lead to organ damage, dependence, addiction, and disturbance of behavior. </a:t>
            </a:r>
          </a:p>
          <a:p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10600" cy="6172200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sz="36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Alcohols</a:t>
            </a:r>
          </a:p>
          <a:p>
            <a:pPr lvl="1">
              <a:buFont typeface="Wingdings" pitchFamily="2" charset="2"/>
              <a:buNone/>
            </a:pPr>
            <a:endParaRPr lang="en-US" sz="3600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None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	The use of alcohol is contraindicated during all trimesters of pregnancy</a:t>
            </a:r>
          </a:p>
          <a:p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36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400800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sz="36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Fetal Alcohol Syndrome (FAS)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Caused by chronic maternal alcohol 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   abuse during early weeks of first trimester of pregnancy.</a:t>
            </a:r>
            <a:endParaRPr lang="en-US" sz="3600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36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Characters</a:t>
            </a:r>
          </a:p>
          <a:p>
            <a:pPr lvl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Microcephaly</a:t>
            </a:r>
          </a:p>
          <a:p>
            <a:pPr lvl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Craniofacial abnormalities</a:t>
            </a:r>
          </a:p>
          <a:p>
            <a:pPr lvl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Growth retardation</a:t>
            </a:r>
          </a:p>
          <a:p>
            <a:pPr lvl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CVS abnormalities </a:t>
            </a:r>
          </a:p>
          <a:p>
            <a:pPr lvl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CNS abnormalities </a:t>
            </a:r>
            <a:r>
              <a:rPr lang="en-US" sz="3200" b="1" i="1" smtClean="0">
                <a:latin typeface="Times New Roman" pitchFamily="18" charset="0"/>
              </a:rPr>
              <a:t>(mental retardation, attention deficits, intellectual disability)</a:t>
            </a:r>
          </a:p>
          <a:p>
            <a:pPr lvl="1"/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677863"/>
          </a:xfrm>
        </p:spPr>
        <p:txBody>
          <a:bodyPr anchor="b"/>
          <a:lstStyle/>
          <a:p>
            <a:pPr algn="l" eaLnBrk="1" hangingPunct="1"/>
            <a:r>
              <a:rPr lang="en-US" sz="36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Lipid solubility of the drug</a:t>
            </a:r>
            <a:r>
              <a:rPr lang="en-US" sz="4000" b="1" i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610600" cy="47244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b="1" u="sng" smtClean="0">
                <a:solidFill>
                  <a:srgbClr val="0000FF"/>
                </a:solidFill>
                <a:latin typeface="Times New Roman" pitchFamily="18" charset="0"/>
              </a:rPr>
              <a:t>Lipophilic drugs</a:t>
            </a:r>
            <a:r>
              <a:rPr lang="en-US" b="1" smtClean="0">
                <a:latin typeface="Times New Roman" pitchFamily="18" charset="0"/>
              </a:rPr>
              <a:t> diffuse readily across the</a:t>
            </a:r>
          </a:p>
          <a:p>
            <a:pPr algn="just" eaLnBrk="1" hangingPunct="1">
              <a:buFontTx/>
              <a:buNone/>
            </a:pPr>
            <a:r>
              <a:rPr lang="en-US" b="1" smtClean="0">
                <a:latin typeface="Times New Roman" pitchFamily="18" charset="0"/>
              </a:rPr>
              <a:t>placenta and enter fetal circulation. 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Times New Roman" pitchFamily="18" charset="0"/>
              </a:rPr>
              <a:t>	e.g.</a:t>
            </a:r>
            <a:r>
              <a:rPr lang="en-US" b="1" smtClean="0">
                <a:solidFill>
                  <a:srgbClr val="FF3300"/>
                </a:solidFill>
                <a:latin typeface="Times New Roman" pitchFamily="18" charset="0"/>
              </a:rPr>
              <a:t>Thiopental</a:t>
            </a:r>
            <a:r>
              <a:rPr lang="en-US" b="1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en-US" b="1" smtClean="0">
                <a:latin typeface="Times New Roman" pitchFamily="18" charset="0"/>
              </a:rPr>
              <a:t> crosses placenta &amp; causes </a:t>
            </a:r>
            <a:r>
              <a:rPr lang="en-US" b="1" smtClean="0">
                <a:solidFill>
                  <a:srgbClr val="FF3300"/>
                </a:solidFill>
                <a:latin typeface="Times New Roman" pitchFamily="18" charset="0"/>
              </a:rPr>
              <a:t>sedation, apnea</a:t>
            </a:r>
            <a:r>
              <a:rPr lang="en-US" b="1" smtClean="0">
                <a:latin typeface="Times New Roman" pitchFamily="18" charset="0"/>
              </a:rPr>
              <a:t> in  newborn infants.</a:t>
            </a:r>
          </a:p>
          <a:p>
            <a:pPr algn="just" eaLnBrk="1" hangingPunct="1">
              <a:buFontTx/>
              <a:buNone/>
            </a:pPr>
            <a:endParaRPr lang="en-US" sz="1000" b="1" smtClean="0">
              <a:latin typeface="Times New Roman" pitchFamily="18" charset="0"/>
            </a:endParaRPr>
          </a:p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en-US" b="1" u="sng" smtClean="0">
                <a:solidFill>
                  <a:srgbClr val="0000FF"/>
                </a:solidFill>
                <a:latin typeface="Times New Roman" pitchFamily="18" charset="0"/>
              </a:rPr>
              <a:t>Ionized drugs</a:t>
            </a:r>
            <a:r>
              <a:rPr lang="en-US" b="1" smtClean="0">
                <a:latin typeface="Times New Roman" pitchFamily="18" charset="0"/>
              </a:rPr>
              <a:t> cross the placenta very slowly </a:t>
            </a:r>
            <a:r>
              <a:rPr lang="en-US" b="1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en-US" b="1" smtClean="0">
                <a:latin typeface="Times New Roman" pitchFamily="18" charset="0"/>
              </a:rPr>
              <a:t>  very low conc. in the fetus.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FF3300"/>
                </a:solidFill>
                <a:latin typeface="Times New Roman" pitchFamily="18" charset="0"/>
              </a:rPr>
              <a:t>e.g. Succinylcholine &amp; Tubocurarine.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5" descr="File:Photo of baby with FA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1430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609600" y="228600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2"/>
            </a:outerShdw>
          </a:effectLst>
        </p:spPr>
        <p:txBody>
          <a:bodyPr anchor="b"/>
          <a:lstStyle/>
          <a:p>
            <a:pPr algn="ctr"/>
            <a:r>
              <a:rPr lang="en-US" sz="4000" b="1">
                <a:solidFill>
                  <a:srgbClr val="FF3300"/>
                </a:solidFill>
                <a:latin typeface="Arial" charset="0"/>
                <a:cs typeface="Arial" charset="0"/>
              </a:rPr>
              <a:t>Fetal Alcohol Syndrome ( FAS )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sz="36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Cocaine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05800" cy="5486400"/>
          </a:xfrm>
        </p:spPr>
        <p:txBody>
          <a:bodyPr/>
          <a:lstStyle/>
          <a:p>
            <a:r>
              <a:rPr lang="en-US" smtClean="0"/>
              <a:t>Cocaine is low MW, water-soluble </a:t>
            </a:r>
          </a:p>
          <a:p>
            <a:r>
              <a:rPr lang="en-US" smtClean="0"/>
              <a:t>Cocaine easily passes into fetus through placenta.</a:t>
            </a:r>
          </a:p>
          <a:p>
            <a:r>
              <a:rPr lang="en-US" smtClean="0"/>
              <a:t>Inhibits re-uptake of sympathomimetics (epinephrine, NE, dopamine), causing vasoconstriction, rapid heart rate, hypertension (Vascular disruption).</a:t>
            </a:r>
          </a:p>
          <a:p>
            <a:r>
              <a:rPr lang="en-US" smtClean="0"/>
              <a:t>It decreases blood flow to uterus, fetal oxygenation and intestinal blood flow.</a:t>
            </a:r>
          </a:p>
          <a:p>
            <a:r>
              <a:rPr lang="en-US" smtClean="0"/>
              <a:t>It increases uterine contractility</a:t>
            </a:r>
          </a:p>
          <a:p>
            <a:endParaRPr lang="en-US" smtClean="0"/>
          </a:p>
          <a:p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762000"/>
          </a:xfrm>
        </p:spPr>
        <p:txBody>
          <a:bodyPr/>
          <a:lstStyle/>
          <a:p>
            <a:r>
              <a:rPr lang="en-US" sz="36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Cocaine 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458200" cy="5715000"/>
          </a:xfrm>
        </p:spPr>
        <p:txBody>
          <a:bodyPr/>
          <a:lstStyle/>
          <a:p>
            <a:pPr marL="571500" indent="-571500">
              <a:spcBef>
                <a:spcPts val="1200"/>
              </a:spcBef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Microcephaly</a:t>
            </a:r>
          </a:p>
          <a:p>
            <a:pPr marL="571500" indent="-571500">
              <a:spcBef>
                <a:spcPts val="1200"/>
              </a:spcBef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Prematurity</a:t>
            </a:r>
          </a:p>
          <a:p>
            <a:pPr marL="571500" indent="-571500">
              <a:spcBef>
                <a:spcPts val="1200"/>
              </a:spcBef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Low birth weight.</a:t>
            </a:r>
          </a:p>
          <a:p>
            <a:pPr marL="571500" indent="-571500">
              <a:spcBef>
                <a:spcPts val="1200"/>
              </a:spcBef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Abruptio placentae (separation of placenta from uterus wall before delivery)</a:t>
            </a:r>
          </a:p>
          <a:p>
            <a:pPr marL="571500" indent="-571500">
              <a:spcBef>
                <a:spcPts val="1200"/>
              </a:spcBef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Growth retardation</a:t>
            </a:r>
          </a:p>
          <a:p>
            <a:pPr marL="571500" indent="-571500">
              <a:spcBef>
                <a:spcPts val="1200"/>
              </a:spcBef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Mental retardation </a:t>
            </a:r>
          </a:p>
          <a:p>
            <a:pPr marL="571500" indent="-571500">
              <a:spcBef>
                <a:spcPts val="1200"/>
              </a:spcBef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Withdrawal symptoms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IQ" smtClean="0"/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>
            <p:ph idx="1"/>
          </p:nvPr>
        </p:nvGraphicFramePr>
        <p:xfrm>
          <a:off x="228600" y="187325"/>
          <a:ext cx="8686800" cy="6421438"/>
        </p:xfrm>
        <a:graphic>
          <a:graphicData uri="http://schemas.openxmlformats.org/presentationml/2006/ole">
            <p:oleObj spid="_x0000_s47107" name="Bitmap Image" r:id="rId3" imgW="4409524" imgH="3761905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sz="3600" smtClean="0">
                <a:solidFill>
                  <a:srgbClr val="FF3300"/>
                </a:solidFill>
              </a:rPr>
              <a:t>Tobacco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458200" cy="5216525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Tobacco contains nicotine and carbon monoxide that may harm fetus.</a:t>
            </a:r>
          </a:p>
          <a:p>
            <a:pPr>
              <a:buFontTx/>
              <a:buNone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Tobacco can produce: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Decreased blood flow to placenta 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Fetal hypoxia 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Retarded fetal growth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Low birth weight 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Increased spontaneous abortion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Preterm labor and stillbirth </a:t>
            </a:r>
          </a:p>
          <a:p>
            <a:pPr>
              <a:buFontTx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25487"/>
          </a:xfrm>
        </p:spPr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Conclusions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534400" cy="5334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b="1" smtClean="0">
                <a:latin typeface="Times New Roman" pitchFamily="18" charset="0"/>
              </a:rPr>
              <a:t>The use of drugs during pregnancy should be avoided unless absolutely necessary. 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b="1" smtClean="0">
                <a:latin typeface="Times New Roman" pitchFamily="18" charset="0"/>
              </a:rPr>
              <a:t>Most drugs cross the placenta to some extent. 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b="1" smtClean="0">
                <a:latin typeface="Times New Roman" pitchFamily="18" charset="0"/>
              </a:rPr>
              <a:t>Birth defects are of great concern.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b="1" smtClean="0">
                <a:latin typeface="Times New Roman" pitchFamily="18" charset="0"/>
                <a:cs typeface="Times New Roman" pitchFamily="18" charset="0"/>
              </a:rPr>
              <a:t>Drugs can harm the embryo or foetus depending upon the stage of foetal development.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b="1" smtClean="0">
                <a:latin typeface="Times New Roman" pitchFamily="18" charset="0"/>
                <a:cs typeface="Times New Roman" pitchFamily="18" charset="0"/>
              </a:rPr>
              <a:t>The most critical period of pregnancy is </a:t>
            </a:r>
            <a:r>
              <a:rPr lang="en-GB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organogenesis (17 days – 8 weeks).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b="1" smtClean="0">
                <a:latin typeface="Times New Roman" pitchFamily="18" charset="0"/>
                <a:cs typeface="Times New Roman" pitchFamily="18" charset="0"/>
              </a:rPr>
              <a:t>Alcohol, nicotine and other addicting drugs should be avoided.</a:t>
            </a:r>
            <a:endParaRPr lang="en-US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new_pa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231900"/>
            <a:ext cx="889317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66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838200"/>
            <a:ext cx="843915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Thank you</a:t>
            </a:r>
            <a:br>
              <a:rPr lang="en-US" sz="7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</a:br>
            <a:r>
              <a:rPr lang="en-US" sz="7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/>
            </a:r>
            <a:br>
              <a:rPr lang="en-US" sz="7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</a:br>
            <a:r>
              <a:rPr lang="en-US" sz="7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/>
            </a:r>
            <a:br>
              <a:rPr lang="en-US" sz="7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</a:br>
            <a:r>
              <a:rPr lang="en-US" sz="7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/>
            </a:r>
            <a:br>
              <a:rPr lang="en-US" sz="7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</a:br>
            <a:r>
              <a:rPr lang="en-US" sz="7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Questions ?</a:t>
            </a:r>
            <a:r>
              <a:rPr lang="en-US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77862"/>
          </a:xfrm>
        </p:spPr>
        <p:txBody>
          <a:bodyPr anchor="b"/>
          <a:lstStyle/>
          <a:p>
            <a:pPr eaLnBrk="1" hangingPunct="1"/>
            <a:r>
              <a:rPr lang="en-US" sz="3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Molecular size of the drug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371600"/>
            <a:ext cx="8686800" cy="5181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1000" b="1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</a:rPr>
              <a:t>MW  affects the rate of transfer:</a:t>
            </a:r>
          </a:p>
          <a:p>
            <a:pPr eaLnBrk="1" hangingPunct="1">
              <a:buFontTx/>
              <a:buNone/>
            </a:pPr>
            <a:endParaRPr lang="en-US" sz="1000" b="1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b="1" smtClean="0">
                <a:latin typeface="Times New Roman" pitchFamily="18" charset="0"/>
              </a:rPr>
              <a:t>250 - 500 cross placenta easily.</a:t>
            </a:r>
          </a:p>
          <a:p>
            <a:pPr eaLnBrk="1" hangingPunct="1"/>
            <a:r>
              <a:rPr lang="en-US" b="1" smtClean="0">
                <a:latin typeface="Times New Roman" pitchFamily="18" charset="0"/>
              </a:rPr>
              <a:t>500 - 1000 cross placenta with more difficulty.</a:t>
            </a:r>
          </a:p>
          <a:p>
            <a:pPr eaLnBrk="1" hangingPunct="1"/>
            <a:r>
              <a:rPr lang="en-US" b="1" smtClean="0">
                <a:latin typeface="Times New Roman" pitchFamily="18" charset="0"/>
                <a:sym typeface="Symbol" pitchFamily="18" charset="2"/>
              </a:rPr>
              <a:t></a:t>
            </a:r>
            <a:r>
              <a:rPr lang="en-US" b="1" smtClean="0">
                <a:latin typeface="Times New Roman" pitchFamily="18" charset="0"/>
              </a:rPr>
              <a:t> 1000  can not cross placenta  </a:t>
            </a:r>
            <a:r>
              <a:rPr lang="en-US" b="1" u="sng" smtClean="0">
                <a:solidFill>
                  <a:srgbClr val="0000FF"/>
                </a:solidFill>
                <a:latin typeface="Times New Roman" pitchFamily="18" charset="0"/>
              </a:rPr>
              <a:t>e.g.  Heparin</a:t>
            </a:r>
            <a:endParaRPr lang="en-US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77862"/>
          </a:xfrm>
        </p:spPr>
        <p:txBody>
          <a:bodyPr anchor="b"/>
          <a:lstStyle/>
          <a:p>
            <a:pPr eaLnBrk="1" hangingPunct="1"/>
            <a:r>
              <a:rPr lang="en-US" sz="3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Protein binding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458200" cy="5410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1000" b="1" smtClean="0">
              <a:latin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b="1" smtClean="0">
                <a:latin typeface="Times New Roman" pitchFamily="18" charset="0"/>
              </a:rPr>
              <a:t>Protein binding in maternal circulation hinders passage of drugs especially </a:t>
            </a:r>
            <a:r>
              <a:rPr lang="en-US" b="1" u="sng" smtClean="0">
                <a:solidFill>
                  <a:srgbClr val="0000FF"/>
                </a:solidFill>
                <a:latin typeface="Times New Roman" pitchFamily="18" charset="0"/>
              </a:rPr>
              <a:t>. e.g propythiouracil  and chloramphenicol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"/>
            <a:ext cx="7772400" cy="647700"/>
          </a:xfrm>
        </p:spPr>
        <p:txBody>
          <a:bodyPr/>
          <a:lstStyle/>
          <a:p>
            <a:r>
              <a:rPr lang="en-US" sz="4000" b="1" smtClean="0">
                <a:solidFill>
                  <a:srgbClr val="0000FF"/>
                </a:solidFill>
              </a:rPr>
              <a:t>Prenatal Structures</a:t>
            </a:r>
          </a:p>
        </p:txBody>
      </p:sp>
      <p:pic>
        <p:nvPicPr>
          <p:cNvPr id="10243" name="Picture 3" descr="Fig-04"/>
          <p:cNvPicPr>
            <a:picLocks noChangeAspect="1" noChangeArrowheads="1"/>
          </p:cNvPicPr>
          <p:nvPr/>
        </p:nvPicPr>
        <p:blipFill>
          <a:blip r:embed="rId3">
            <a:lum bright="-22000" contrast="38000"/>
          </a:blip>
          <a:srcRect/>
          <a:stretch>
            <a:fillRect/>
          </a:stretch>
        </p:blipFill>
        <p:spPr bwMode="auto">
          <a:xfrm>
            <a:off x="76200" y="719138"/>
            <a:ext cx="8991600" cy="575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685800" y="3810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IQ"/>
          </a:p>
        </p:txBody>
      </p:sp>
      <p:sp>
        <p:nvSpPr>
          <p:cNvPr id="92163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8686800" cy="437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3200" b="1" dirty="0">
                <a:latin typeface="Times New Roman" pitchFamily="18" charset="0"/>
              </a:rPr>
              <a:t>Harmful action of drugs depend upon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stage of fetal development at time of drug exposure.</a:t>
            </a:r>
          </a:p>
          <a:p>
            <a:pPr marL="609600" indent="-609600">
              <a:lnSpc>
                <a:spcPct val="105000"/>
              </a:lnSpc>
              <a:defRPr/>
            </a:pP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105000"/>
              </a:lnSpc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Mammalian fetal development passes through</a:t>
            </a:r>
          </a:p>
          <a:p>
            <a:pPr marL="609600" indent="-609600">
              <a:lnSpc>
                <a:spcPct val="105000"/>
              </a:lnSpc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three phases:</a:t>
            </a:r>
          </a:p>
          <a:p>
            <a:pPr marL="609600" indent="-609600">
              <a:lnSpc>
                <a:spcPct val="105000"/>
              </a:lnSpc>
              <a:buClr>
                <a:srgbClr val="0000FF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b="1" dirty="0">
                <a:latin typeface="Times New Roman" pitchFamily="18" charset="0"/>
              </a:rPr>
              <a:t>Blastocyste formation (up to 16 days).</a:t>
            </a:r>
          </a:p>
          <a:p>
            <a:pPr marL="609600" indent="-609600">
              <a:lnSpc>
                <a:spcPct val="105000"/>
              </a:lnSpc>
              <a:buClr>
                <a:srgbClr val="0000FF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b="1" dirty="0">
                <a:latin typeface="Times New Roman" pitchFamily="18" charset="0"/>
              </a:rPr>
              <a:t>Organogenesis (17-60 days).  </a:t>
            </a:r>
          </a:p>
          <a:p>
            <a:pPr marL="609600" indent="-609600">
              <a:lnSpc>
                <a:spcPct val="105000"/>
              </a:lnSpc>
              <a:buClr>
                <a:srgbClr val="0000FF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b="1" dirty="0">
                <a:latin typeface="Times New Roman" pitchFamily="18" charset="0"/>
              </a:rPr>
              <a:t>Histogenesis &amp; maturation of function. </a:t>
            </a:r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152400" y="228600"/>
            <a:ext cx="87630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800" b="1">
                <a:solidFill>
                  <a:srgbClr val="FF3300"/>
                </a:solidFill>
                <a:latin typeface="Times New Roman" pitchFamily="18" charset="0"/>
              </a:rPr>
              <a:t>The stage of mammalian</a:t>
            </a:r>
          </a:p>
          <a:p>
            <a:pPr algn="ctr"/>
            <a:r>
              <a:rPr lang="en-US" sz="3800" b="1">
                <a:solidFill>
                  <a:srgbClr val="FF3300"/>
                </a:solidFill>
                <a:latin typeface="Times New Roman" pitchFamily="18" charset="0"/>
              </a:rPr>
              <a:t>fetal development</a:t>
            </a:r>
            <a:endParaRPr lang="en-US" sz="3200" b="1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763000" cy="617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</a:rPr>
              <a:t>Blastocyste formation</a:t>
            </a:r>
            <a:r>
              <a:rPr lang="en-US" sz="2800" b="1" smtClean="0">
                <a:latin typeface="Times New Roman" pitchFamily="18" charset="0"/>
              </a:rPr>
              <a:t>  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</a:rPr>
              <a:t>(First 2 weeks)</a:t>
            </a:r>
          </a:p>
          <a:p>
            <a:pPr eaLnBrk="1" hangingPunct="1">
              <a:buFontTx/>
              <a:buNone/>
            </a:pPr>
            <a:endParaRPr lang="en-US" sz="1000" b="1" smtClean="0">
              <a:latin typeface="Times New Roman" pitchFamily="18" charset="0"/>
            </a:endParaRPr>
          </a:p>
          <a:p>
            <a:pPr eaLnBrk="1" hangingPunct="1"/>
            <a:r>
              <a:rPr lang="en-US" b="1" smtClean="0">
                <a:latin typeface="Times New Roman" pitchFamily="18" charset="0"/>
              </a:rPr>
              <a:t>Occurs from (1-16 days) in the first </a:t>
            </a:r>
            <a:r>
              <a:rPr lang="en-US" altLang="ja-JP" b="1" smtClean="0">
                <a:latin typeface="Times New Roman" pitchFamily="18" charset="0"/>
                <a:ea typeface="MS PGothic" pitchFamily="34" charset="-128"/>
              </a:rPr>
              <a:t>trimester.</a:t>
            </a:r>
            <a:r>
              <a:rPr lang="en-US" b="1" smtClean="0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en-US" b="1" smtClean="0">
                <a:latin typeface="Times New Roman" pitchFamily="18" charset="0"/>
              </a:rPr>
              <a:t>This is the period of </a:t>
            </a:r>
            <a:r>
              <a:rPr lang="en-US" b="1" u="sng" smtClean="0">
                <a:latin typeface="Times New Roman" pitchFamily="18" charset="0"/>
              </a:rPr>
              <a:t>dividing zygote and implantation</a:t>
            </a:r>
          </a:p>
          <a:p>
            <a:pPr eaLnBrk="1" hangingPunct="1"/>
            <a:r>
              <a:rPr lang="en-US" b="1" smtClean="0">
                <a:latin typeface="Times New Roman" pitchFamily="18" charset="0"/>
              </a:rPr>
              <a:t>Pre-differentiated period (conceptus).</a:t>
            </a:r>
          </a:p>
          <a:p>
            <a:pPr eaLnBrk="1" hangingPunct="1"/>
            <a:r>
              <a:rPr lang="en-US" b="1" smtClean="0">
                <a:latin typeface="Times New Roman" pitchFamily="18" charset="0"/>
              </a:rPr>
              <a:t>Drugs have an </a:t>
            </a:r>
            <a:r>
              <a:rPr lang="en-US" b="1" smtClean="0">
                <a:solidFill>
                  <a:srgbClr val="FF3300"/>
                </a:solidFill>
                <a:latin typeface="Times New Roman" pitchFamily="18" charset="0"/>
              </a:rPr>
              <a:t>all-or-nothing effect.</a:t>
            </a:r>
            <a:r>
              <a:rPr lang="en-US" b="1" smtClean="0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en-US" b="1" smtClean="0">
                <a:latin typeface="Times New Roman" pitchFamily="18" charset="0"/>
              </a:rPr>
              <a:t>Exposure to drugs during this period</a:t>
            </a:r>
            <a:r>
              <a:rPr lang="en-US" b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b="1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en-US" b="1" smtClean="0">
                <a:solidFill>
                  <a:srgbClr val="FF3300"/>
                </a:solidFill>
                <a:latin typeface="Times New Roman" pitchFamily="18" charset="0"/>
              </a:rPr>
              <a:t> Prenatal death &amp; </a:t>
            </a:r>
            <a:r>
              <a:rPr lang="en-US" b="1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abortion.</a:t>
            </a:r>
          </a:p>
          <a:p>
            <a:pPr eaLnBrk="1" hangingPunct="1"/>
            <a:endParaRPr lang="en-US" b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b="1" smtClean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1440</TotalTime>
  <Words>1513</Words>
  <Application>Microsoft Office PowerPoint</Application>
  <PresentationFormat>عرض على الشاشة (3:4)‏</PresentationFormat>
  <Paragraphs>359</Paragraphs>
  <Slides>46</Slides>
  <Notes>5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9</vt:i4>
      </vt:variant>
      <vt:variant>
        <vt:lpstr>سمة</vt:lpstr>
      </vt:variant>
      <vt:variant>
        <vt:i4>2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46</vt:i4>
      </vt:variant>
    </vt:vector>
  </HeadingPairs>
  <TitlesOfParts>
    <vt:vector size="58" baseType="lpstr">
      <vt:lpstr>Tahoma</vt:lpstr>
      <vt:lpstr>Times New Roman</vt:lpstr>
      <vt:lpstr>Arial</vt:lpstr>
      <vt:lpstr>Wingdings</vt:lpstr>
      <vt:lpstr>Calibri</vt:lpstr>
      <vt:lpstr>Symbol</vt:lpstr>
      <vt:lpstr>MS PGothic</vt:lpstr>
      <vt:lpstr>Times</vt:lpstr>
      <vt:lpstr>Bodoni MT Black</vt:lpstr>
      <vt:lpstr>Network</vt:lpstr>
      <vt:lpstr>Default Design</vt:lpstr>
      <vt:lpstr>Bitmap Image</vt:lpstr>
      <vt:lpstr>Teratogens and drugs of  abuse in pregnancy</vt:lpstr>
      <vt:lpstr>الشريحة 2</vt:lpstr>
      <vt:lpstr>Factors controlling placental drug transfer</vt:lpstr>
      <vt:lpstr>Lipid solubility of the drug </vt:lpstr>
      <vt:lpstr>Molecular size of the drug</vt:lpstr>
      <vt:lpstr>Protein binding</vt:lpstr>
      <vt:lpstr>Prenatal Structures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Critical Periods of Human Development</vt:lpstr>
      <vt:lpstr>FDA Classification System</vt:lpstr>
      <vt:lpstr>FDA Classification System</vt:lpstr>
      <vt:lpstr>FDA Classification System</vt:lpstr>
      <vt:lpstr>Proven teratogens</vt:lpstr>
      <vt:lpstr>الشريحة 19</vt:lpstr>
      <vt:lpstr>الشريحة 20</vt:lpstr>
      <vt:lpstr>الشريحة 21</vt:lpstr>
      <vt:lpstr>الشريحة 22</vt:lpstr>
      <vt:lpstr>Thalidomide</vt:lpstr>
      <vt:lpstr>Fetal hydantoin syndrome</vt:lpstr>
      <vt:lpstr>Cleft lip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Drug abuse</vt:lpstr>
      <vt:lpstr>Drug abuse</vt:lpstr>
      <vt:lpstr>الشريحة 38</vt:lpstr>
      <vt:lpstr>الشريحة 39</vt:lpstr>
      <vt:lpstr>الشريحة 40</vt:lpstr>
      <vt:lpstr>Cocaine</vt:lpstr>
      <vt:lpstr>Cocaine  </vt:lpstr>
      <vt:lpstr>الشريحة 43</vt:lpstr>
      <vt:lpstr>Tobacco</vt:lpstr>
      <vt:lpstr>Conclusions</vt:lpstr>
      <vt:lpstr>Thank you    Questions 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MODIFYING  DRUG ACTION</dc:title>
  <dc:creator>administrator</dc:creator>
  <cp:lastModifiedBy>AA</cp:lastModifiedBy>
  <cp:revision>120</cp:revision>
  <cp:lastPrinted>1601-01-01T00:00:00Z</cp:lastPrinted>
  <dcterms:created xsi:type="dcterms:W3CDTF">2003-09-16T06:40:44Z</dcterms:created>
  <dcterms:modified xsi:type="dcterms:W3CDTF">2013-04-15T15:06:20Z</dcterms:modified>
</cp:coreProperties>
</file>