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68" r:id="rId3"/>
    <p:sldId id="270" r:id="rId4"/>
    <p:sldId id="318" r:id="rId5"/>
    <p:sldId id="319" r:id="rId6"/>
    <p:sldId id="273" r:id="rId7"/>
    <p:sldId id="275" r:id="rId8"/>
    <p:sldId id="321" r:id="rId9"/>
    <p:sldId id="269" r:id="rId10"/>
    <p:sldId id="310" r:id="rId11"/>
    <p:sldId id="311" r:id="rId12"/>
    <p:sldId id="274" r:id="rId13"/>
    <p:sldId id="312" r:id="rId14"/>
    <p:sldId id="281" r:id="rId15"/>
    <p:sldId id="302" r:id="rId16"/>
    <p:sldId id="282" r:id="rId17"/>
    <p:sldId id="279" r:id="rId18"/>
    <p:sldId id="303" r:id="rId19"/>
    <p:sldId id="288" r:id="rId20"/>
    <p:sldId id="320" r:id="rId21"/>
    <p:sldId id="32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1F0"/>
    <a:srgbClr val="FF99CC"/>
    <a:srgbClr val="FFED81"/>
    <a:srgbClr val="FEDA02"/>
    <a:srgbClr val="FFFF99"/>
    <a:srgbClr val="36CAAE"/>
    <a:srgbClr val="00CC99"/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6A851-0F6F-4A8C-8A87-35AC056B806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B390D-D4C1-4152-8B54-D4B19BD51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A4E9-CA4F-4504-9196-84D8CEF85A25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3B931-8413-4603-A0FD-D8B59303886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A4E9-CA4F-4504-9196-84D8CEF85A25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A016-4F09-4273-BBEB-EB4F7F8694B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>
            <a:off x="228600" y="3505200"/>
            <a:ext cx="4495801" cy="310210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09600"/>
            <a:ext cx="4953000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 OF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1506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273429">
            <a:off x="212527" y="3041468"/>
            <a:ext cx="756881" cy="1368085"/>
          </a:xfrm>
          <a:prstGeom prst="rect">
            <a:avLst/>
          </a:prstGeom>
          <a:noFill/>
        </p:spPr>
      </p:pic>
      <p:pic>
        <p:nvPicPr>
          <p:cNvPr id="7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38018">
            <a:off x="4202553" y="5834113"/>
            <a:ext cx="642338" cy="116104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28393" y="1828800"/>
            <a:ext cx="5223674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8" name="Group 2"/>
          <p:cNvGraphicFramePr>
            <a:graphicFrameLocks/>
          </p:cNvGraphicFramePr>
          <p:nvPr/>
        </p:nvGraphicFramePr>
        <p:xfrm>
          <a:off x="381000" y="579439"/>
          <a:ext cx="8458200" cy="6126161"/>
        </p:xfrm>
        <a:graphic>
          <a:graphicData uri="http://schemas.openxmlformats.org/drawingml/2006/table">
            <a:tbl>
              <a:tblPr/>
              <a:tblGrid>
                <a:gridCol w="4191000"/>
                <a:gridCol w="1371600"/>
                <a:gridCol w="609600"/>
                <a:gridCol w="1676400"/>
                <a:gridCol w="609600"/>
              </a:tblGrid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Monophasic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Loestrin 21 1/20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Desogen, Apri, Ortho-Cept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Desogestrel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Brevicon, Modicon, Necon 0.5/35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diacetate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Nelova 1/35 E, Ortho-Novum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91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dlacetate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Ovral-28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D,L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Norinyl 1/50, Ortho-Novum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Mestranol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Biphasic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Jenest-28, Ortho-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Novum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Necon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Nelova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11—21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Norethlndrone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5" name="Group 160"/>
          <p:cNvGraphicFramePr>
            <a:graphicFrameLocks noGrp="1"/>
          </p:cNvGraphicFramePr>
          <p:nvPr/>
        </p:nvGraphicFramePr>
        <p:xfrm>
          <a:off x="1371600" y="914400"/>
          <a:ext cx="6553200" cy="5270505"/>
        </p:xfrm>
        <a:graphic>
          <a:graphicData uri="http://schemas.openxmlformats.org/drawingml/2006/table">
            <a:tbl>
              <a:tblPr/>
              <a:tblGrid>
                <a:gridCol w="2819400"/>
                <a:gridCol w="1371600"/>
                <a:gridCol w="533400"/>
                <a:gridCol w="1219200"/>
                <a:gridCol w="609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ernard MT Condense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Triphaslc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Triphasil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Tri-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Levlen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Trivora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7—11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12—21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Ortho-Novum 7/7/7,  Necon 7/7/7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Ethiriyl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estradiol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Ortho-TrI-Cyclen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Days 1—7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Norgestlmate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845158"/>
            <a:ext cx="8153400" cy="830997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Pills are taken for 21 days, starting on day 5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of the cycle &amp; ending at day 26. This is </a:t>
            </a: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followed by a 7 day pill free period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646003"/>
            <a:ext cx="8153400" cy="830997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If females are compliant the efficacy of COC can reach as high as (99.9%) in preventing pregnancy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011810"/>
            <a:ext cx="8153400" cy="461665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Pills are better taken at same time of day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295400"/>
            <a:ext cx="4343400" cy="58477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3F3F3"/>
                </a:solidFill>
                <a:latin typeface="Bernard MT Condensed" pitchFamily="18" charset="0"/>
              </a:rPr>
              <a:t>Methods of administration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553200" y="607452"/>
            <a:ext cx="2133600" cy="2163416"/>
            <a:chOff x="304800" y="990600"/>
            <a:chExt cx="2857500" cy="3124200"/>
          </a:xfrm>
        </p:grpSpPr>
        <p:sp>
          <p:nvSpPr>
            <p:cNvPr id="14" name="Oval 13"/>
            <p:cNvSpPr/>
            <p:nvPr/>
          </p:nvSpPr>
          <p:spPr>
            <a:xfrm>
              <a:off x="304800" y="1066800"/>
              <a:ext cx="2819400" cy="3048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rgbClr val="EAEAEA">
                    <a:shade val="67500"/>
                    <a:satMod val="115000"/>
                  </a:srgbClr>
                </a:gs>
                <a:gs pos="100000">
                  <a:srgbClr val="FFFF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http://turbo.inquisitr.com/wp-content/2010/03/pill-may-affect-lifespan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4F2F3"/>
                </a:clrFrom>
                <a:clrTo>
                  <a:srgbClr val="F4F2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990600"/>
              <a:ext cx="2857500" cy="2857500"/>
            </a:xfrm>
            <a:prstGeom prst="rect">
              <a:avLst/>
            </a:prstGeom>
            <a:noFill/>
          </p:spPr>
        </p:pic>
      </p:grpSp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3886200"/>
            <a:ext cx="8153400" cy="830997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TO IMPROVE COMPLIANCE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a formulation of 28 pills available,  but the last 7 pills of the 28 pills are actually placebo.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26504" y="19880"/>
            <a:ext cx="506896" cy="51352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697605"/>
            <a:ext cx="5638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 and breast tenderness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Headache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Skin Pigmentation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Impair glucose tolerance (hyperglycemia)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incidence of breast, vaginal &amp; 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cervical cancer??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6. Cardiovascular - major concern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a.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Thromboembolism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b. Hypertension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f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requency of gall bladder disease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05200" y="42672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Nausea,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vomiting&amp;headache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Slightly higher failure rate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Fatigue, depression of mood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Menstrual irregularities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5. Weight gain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6.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Hirsutism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Masculinization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Norethindrone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8. Ectopic pregnancy.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33590" y="838994"/>
            <a:ext cx="2680798" cy="3961606"/>
            <a:chOff x="433590" y="838994"/>
            <a:chExt cx="2680798" cy="3961606"/>
          </a:xfrm>
        </p:grpSpPr>
        <p:sp>
          <p:nvSpPr>
            <p:cNvPr id="23" name="Rectangle 22"/>
            <p:cNvSpPr/>
            <p:nvPr/>
          </p:nvSpPr>
          <p:spPr>
            <a:xfrm>
              <a:off x="433590" y="4338935"/>
              <a:ext cx="2680798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38100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B. Progestin Related 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-1295400" y="2590800"/>
              <a:ext cx="35052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61206" y="877631"/>
            <a:ext cx="2565836" cy="689471"/>
            <a:chOff x="761206" y="877631"/>
            <a:chExt cx="2565836" cy="689471"/>
          </a:xfrm>
        </p:grpSpPr>
        <p:sp>
          <p:nvSpPr>
            <p:cNvPr id="22" name="Rectangle 21"/>
            <p:cNvSpPr/>
            <p:nvPr/>
          </p:nvSpPr>
          <p:spPr>
            <a:xfrm>
              <a:off x="784102" y="1105437"/>
              <a:ext cx="2542940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A. Estrogen Related 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647700" y="991137"/>
              <a:ext cx="2286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1442" y="381000"/>
            <a:ext cx="9144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38100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ADRs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57347"/>
            <a:ext cx="54102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Contraindications of estrogen containing pills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190150"/>
            <a:ext cx="8763000" cy="368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Thrombophlebitis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thromboembolic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disorders 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CHF or other causes of edema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Vaginal bleeding of undiagnosed etiology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pregnancy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breast cancer, or estrogen-dependent 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neoplasms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Impaired hepatic functions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Dyslipidemia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, diabetes, hypertension, migraine…..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Lactating mothers – </a:t>
            </a:r>
            <a:r>
              <a:rPr lang="en-US" sz="2400" b="1" u="heavy" dirty="0" smtClean="0">
                <a:solidFill>
                  <a:schemeClr val="bg1"/>
                </a:solidFill>
                <a:uFill>
                  <a:solidFill>
                    <a:srgbClr val="FFE1F0"/>
                  </a:solidFill>
                </a:uFill>
                <a:latin typeface="Arial Narrow" pitchFamily="34" charset="0"/>
              </a:rPr>
              <a:t>use progestin - only pills(mini pills)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753600" y="4343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417403"/>
            <a:ext cx="4572000" cy="846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N.B. Obese </a:t>
            </a:r>
            <a:r>
              <a:rPr lang="en-US" sz="2200" dirty="0">
                <a:solidFill>
                  <a:srgbClr val="FDFCED"/>
                </a:solidFill>
                <a:latin typeface="Bernard MT Condensed" pitchFamily="18" charset="0"/>
              </a:rPr>
              <a:t>Females, </a:t>
            </a: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smokers,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       Females  &gt; 35 years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96022" y="5634335"/>
            <a:ext cx="3614578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better given progestin only pills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648200" y="5410200"/>
            <a:ext cx="304800" cy="914400"/>
          </a:xfrm>
          <a:prstGeom prst="rightBrac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1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3350739"/>
            <a:ext cx="8229600" cy="1295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Antibiotics  that interfere with normal GI flora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 absorption  </a:t>
            </a:r>
            <a:b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  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 its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bioavailability</a:t>
            </a:r>
          </a:p>
          <a:p>
            <a:pPr indent="-342900">
              <a:lnSpc>
                <a:spcPts val="2400"/>
              </a:lnSpc>
              <a:spcBef>
                <a:spcPts val="60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Microsomal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 Enzyme Inducers   catabolism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of OC</a:t>
            </a:r>
          </a:p>
          <a:p>
            <a:pPr lvl="0" indent="-342900">
              <a:lnSpc>
                <a:spcPts val="2400"/>
              </a:lnSpc>
              <a:buClr>
                <a:srgbClr val="92D050"/>
              </a:buClr>
            </a:pP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e.g.: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Phenytoin</a:t>
            </a: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,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Phenobarbitone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, </a:t>
            </a: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</a:rPr>
              <a:t>Rifampin</a:t>
            </a:r>
            <a:endParaRPr kumimoji="0" lang="en-US" sz="2200" b="1" i="0" u="none" strike="noStrike" kern="1200" cap="none" spc="-4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84" y="2902940"/>
            <a:ext cx="5410200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cause contraceptive failure </a:t>
            </a:r>
            <a:endParaRPr lang="en-US" sz="2400" u="heavy" dirty="0">
              <a:solidFill>
                <a:srgbClr val="FFDED5"/>
              </a:solidFill>
              <a:uFill>
                <a:solidFill>
                  <a:srgbClr val="92D050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745693"/>
            <a:ext cx="3911648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  <a:sym typeface="Wingdings 3"/>
              </a:rPr>
              <a:t>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 COC toxicity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72921" y="5169795"/>
            <a:ext cx="8229600" cy="8382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Microsomal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Enzyme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I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nhibitors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;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metabolism of OC </a:t>
            </a:r>
            <a:r>
              <a:rPr lang="en-US" sz="20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 toxicity e.g.: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Acetominophen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, Erythromycin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35913"/>
            <a:ext cx="15240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Interactions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95400"/>
            <a:ext cx="29718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cause contraceptive failure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9500" y="1295400"/>
            <a:ext cx="21336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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COC toxicity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1295400"/>
            <a:ext cx="28194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altered  clearance of COC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24" y="2117036"/>
            <a:ext cx="1524000" cy="656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Impairing absorption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464713"/>
            <a:ext cx="2362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Inducers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392" y="2027584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Inhibitors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 rot="5400000">
            <a:off x="1470571" y="2042070"/>
            <a:ext cx="297359" cy="342900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</p:cNvCxnSpPr>
          <p:nvPr/>
        </p:nvCxnSpPr>
        <p:spPr>
          <a:xfrm rot="16200000" flipH="1">
            <a:off x="1775371" y="2080170"/>
            <a:ext cx="449761" cy="419102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1828800" y="838200"/>
            <a:ext cx="5638800" cy="13157"/>
          </a:xfrm>
          <a:prstGeom prst="straightConnector1">
            <a:avLst/>
          </a:prstGeom>
          <a:ln w="38100">
            <a:solidFill>
              <a:srgbClr val="FFEAD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239794" y="1066800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496594" y="1066006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753394" y="1065212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04800" y="5881353"/>
            <a:ext cx="8763000" cy="461665"/>
            <a:chOff x="304800" y="5791200"/>
            <a:chExt cx="7976316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304800" y="5830300"/>
              <a:ext cx="5334000" cy="369332"/>
            </a:xfrm>
            <a:prstGeom prst="rect">
              <a:avLst/>
            </a:prstGeom>
            <a:solidFill>
              <a:srgbClr val="860043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316" y="5791200"/>
              <a:ext cx="792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Medications altered in clearance (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  <a:sym typeface="Wingdings 3"/>
                </a:rPr>
                <a:t>)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 by COC</a:t>
              </a:r>
              <a:r>
                <a:rPr lang="en-US" sz="2000" u="heavy" dirty="0" smtClean="0">
                  <a:solidFill>
                    <a:schemeClr val="bg1"/>
                  </a:solidFill>
                  <a:uFill>
                    <a:solidFill>
                      <a:srgbClr val="92D050"/>
                    </a:solidFill>
                  </a:uFill>
                  <a:latin typeface="Arial Narrow" pitchFamily="34" charset="0"/>
                </a:rPr>
                <a:t>; </a:t>
              </a:r>
              <a:r>
                <a:rPr lang="en-US" sz="20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 in their toxicity</a:t>
              </a:r>
              <a:endParaRPr lang="en-US" sz="2200" dirty="0" smtClean="0">
                <a:solidFill>
                  <a:srgbClr val="FFDED5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317679" y="6249474"/>
            <a:ext cx="8229600" cy="533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Warfarin,</a:t>
            </a:r>
            <a:r>
              <a:rPr kumimoji="0" lang="en-US" sz="2200" b="1" i="0" u="none" strike="noStrike" kern="1200" cap="none" spc="0" normalizeH="0" noProof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Cyclosporine,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Theophyline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90800" y="1900535"/>
            <a:ext cx="3505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Progestin-Only Pills (POP)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4339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Contains only a progestin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 as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n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desogestrel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….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206518"/>
            <a:ext cx="26670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819400" y="14478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62600" y="228600"/>
            <a:ext cx="32766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4243493"/>
            <a:ext cx="838200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chemeClr val="bg1"/>
                </a:solidFill>
                <a:latin typeface="Arial Narrow" pitchFamily="34" charset="0"/>
              </a:rPr>
              <a:t>The main effect is 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800"/>
              </a:lnSpc>
              <a:buClr>
                <a:srgbClr val="92D050"/>
              </a:buClr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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increase cervical mucus, so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no sperm penetration &amp; therefore, no fertilization.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90000">
              <a:srgbClr val="EA7500"/>
            </a:gs>
            <a:gs pos="96000">
              <a:schemeClr val="bg2">
                <a:lumMod val="90000"/>
              </a:schemeClr>
            </a:gs>
            <a:gs pos="98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13716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152400"/>
            <a:ext cx="19812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MINI  Pills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990600"/>
            <a:ext cx="8610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buClr>
                <a:srgbClr val="92D050"/>
              </a:buClr>
              <a:buSzPct val="80000"/>
              <a:buBlip>
                <a:blip r:embed="rId2"/>
              </a:buBlip>
              <a:defRPr/>
            </a:pP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Are alternative when oestrogen is contraindicated (e.g.: during breast feeding, </a:t>
            </a:r>
            <a:r>
              <a:rPr lang="en-GB" sz="2400" b="1" spc="-40" dirty="0" err="1" smtClean="0">
                <a:solidFill>
                  <a:schemeClr val="bg1"/>
                </a:solidFill>
                <a:latin typeface="Arial Narrow" pitchFamily="34" charset="0"/>
              </a:rPr>
              <a:t>hpertension</a:t>
            </a: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, cancer, smokers over the age </a:t>
            </a:r>
            <a:r>
              <a:rPr lang="en-GB" sz="2400" b="1" spc="-40" smtClean="0">
                <a:solidFill>
                  <a:schemeClr val="bg1"/>
                </a:solidFill>
                <a:latin typeface="Arial Narrow" pitchFamily="34" charset="0"/>
              </a:rPr>
              <a:t>of 35).</a:t>
            </a:r>
            <a:endParaRPr lang="en-GB" sz="2400" b="1" spc="-4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rgbClr val="92D050"/>
              </a:buClr>
              <a:buSzPct val="80000"/>
              <a:defRPr/>
            </a:pPr>
            <a:endParaRPr lang="en-GB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indent="-342900">
              <a:buClr>
                <a:srgbClr val="92D050"/>
              </a:buClr>
              <a:buSzPct val="80000"/>
              <a:defRPr/>
            </a:pPr>
            <a:endParaRPr lang="en-US" sz="2200" b="1" i="1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74832"/>
            <a:ext cx="51054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Contraceptives containing only a progestin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53203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Oral tablets should be taken every day,  all year round</a:t>
            </a:r>
          </a:p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I.M injection e.g. </a:t>
            </a:r>
            <a:r>
              <a:rPr lang="en-US" sz="2400" b="1" dirty="0" err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medroxy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 progesterone acetate 150 mg every </a:t>
            </a:r>
            <a:r>
              <a:rPr lang="en-US" sz="2400" b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3 months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..</a:t>
            </a:r>
          </a:p>
          <a:p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5520" y="1870722"/>
            <a:ext cx="26670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Emergency </a:t>
            </a:r>
            <a:r>
              <a:rPr lang="en-GB" sz="22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Contraception </a:t>
            </a:r>
            <a:endParaRPr lang="en-US" sz="2200" b="1" dirty="0" smtClean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67400" y="13716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228600"/>
            <a:ext cx="37338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1882914"/>
            <a:ext cx="18288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200" b="1" dirty="0" smtClean="0">
                <a:solidFill>
                  <a:srgbClr val="F3F3F3"/>
                </a:solidFill>
                <a:latin typeface="Arial Narrow" pitchFamily="34" charset="0"/>
              </a:rPr>
              <a:t>Post Coital Contraception</a:t>
            </a:r>
          </a:p>
        </p:txBody>
      </p:sp>
      <p:graphicFrame>
        <p:nvGraphicFramePr>
          <p:cNvPr id="19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125714"/>
              </p:ext>
            </p:extLst>
          </p:nvPr>
        </p:nvGraphicFramePr>
        <p:xfrm>
          <a:off x="152400" y="3200983"/>
          <a:ext cx="8915401" cy="309880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63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nard MT Condensed" pitchFamily="18" charset="0"/>
                          <a:cs typeface="Arial" charset="0"/>
                        </a:rPr>
                        <a:t>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Method of 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Timing of 1st dose  After Intercourse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Reported Efficacy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</a:tr>
              <a:tr h="56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Levonorgestrel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tablets twice with 12 hrs in between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High-dose only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75 - 85%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8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 dose only </a:t>
                      </a:r>
                      <a:r>
                        <a:rPr lang="en-US" sz="2000" b="1" dirty="0" err="1" smtClean="0">
                          <a:solidFill>
                            <a:srgbClr val="990033"/>
                          </a:solidFill>
                        </a:rPr>
                        <a:t>levonorgestrel</a:t>
                      </a:r>
                      <a:r>
                        <a:rPr lang="en-US" sz="2000" b="1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 – 75%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Mifepristone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±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Misoprostol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single dose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l20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85 - 100%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104193" y="1790163"/>
            <a:ext cx="441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Contraception on instantaneous demand, 2</a:t>
            </a:r>
            <a:r>
              <a:rPr lang="en-GB" sz="2400" b="1" spc="-50" baseline="30000" dirty="0" smtClean="0">
                <a:solidFill>
                  <a:schemeClr val="bg1"/>
                </a:solidFill>
                <a:latin typeface="Arial Narrow" pitchFamily="34" charset="0"/>
              </a:rPr>
              <a:t>ndry</a:t>
            </a: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  to unprotected          sexual intercourse</a:t>
            </a:r>
            <a:endParaRPr lang="en-GB" sz="2400" b="1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943600" y="26670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20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46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838200"/>
            <a:ext cx="18288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8839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When desirability for avoiding pregnancy is obvious :</a:t>
            </a:r>
          </a:p>
          <a:p>
            <a:pPr>
              <a:lnSpc>
                <a:spcPts val="26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     Unsuccessful withdrawal before ejaculation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Torn, leaking condom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Missed pills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Exposure to </a:t>
            </a:r>
            <a:r>
              <a:rPr lang="en-GB" sz="2400" b="1" dirty="0" err="1" smtClean="0">
                <a:solidFill>
                  <a:schemeClr val="bg1"/>
                </a:solidFill>
                <a:latin typeface="Arial Narrow" pitchFamily="34" charset="0"/>
              </a:rPr>
              <a:t>teratogen</a:t>
            </a: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e.g. Live vaccine</a:t>
            </a:r>
          </a:p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  Rape</a:t>
            </a:r>
          </a:p>
        </p:txBody>
      </p:sp>
      <p:sp>
        <p:nvSpPr>
          <p:cNvPr id="16" name="5-Point Star 15"/>
          <p:cNvSpPr/>
          <p:nvPr/>
        </p:nvSpPr>
        <p:spPr>
          <a:xfrm>
            <a:off x="0" y="6628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 flipH="1">
            <a:off x="4750903" y="174497"/>
            <a:ext cx="4164497" cy="287350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52600" y="76200"/>
            <a:ext cx="5223674" cy="914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2362200"/>
            <a:ext cx="2965074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0488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4516562" y="2535363"/>
            <a:ext cx="593725" cy="593725"/>
          </a:xfrm>
          <a:prstGeom prst="rect">
            <a:avLst/>
          </a:prstGeom>
          <a:noFill/>
        </p:spPr>
      </p:pic>
      <p:pic>
        <p:nvPicPr>
          <p:cNvPr id="9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598765">
            <a:off x="8448667" y="101608"/>
            <a:ext cx="593725" cy="593725"/>
          </a:xfrm>
          <a:prstGeom prst="rect">
            <a:avLst/>
          </a:prstGeom>
          <a:noFill/>
        </p:spPr>
      </p:pic>
      <p:pic>
        <p:nvPicPr>
          <p:cNvPr id="10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4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5785062" y="1746462"/>
            <a:ext cx="429004" cy="429004"/>
          </a:xfrm>
          <a:prstGeom prst="rect">
            <a:avLst/>
          </a:prstGeom>
          <a:noFill/>
        </p:spPr>
      </p:pic>
      <p:pic>
        <p:nvPicPr>
          <p:cNvPr id="11" name="Picture 10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20448841">
            <a:off x="6763334" y="1657934"/>
            <a:ext cx="422818" cy="422818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8686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solidFill>
                <a:schemeClr val="bg1"/>
              </a:solidFill>
              <a:uFill>
                <a:solidFill>
                  <a:srgbClr val="FFC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Perceive the different contraceptive utilities available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Classify them according to their site and  mechanism of action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Justify the existing hormonal contraceptives present 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Compare between the types of oral contraceptives pills with respect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to mechanism of action, formulations, indications, adverse effects,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contraindications and possible interactions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Hint on characteristics &amp; efficacies of other hormonal modalities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819400"/>
            <a:ext cx="910827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3600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  <a:effectLst>
                  <a:outerShdw blurRad="88900" dist="38100" dir="2700000" algn="tl" rotWithShape="0">
                    <a:schemeClr val="tx1"/>
                  </a:outerShdw>
                </a:effectLst>
                <a:latin typeface="Bernard MT Condensed" pitchFamily="18" charset="0"/>
              </a:rPr>
              <a:t>ILOs</a:t>
            </a:r>
            <a:endParaRPr lang="en-US" sz="3600" cap="none" spc="0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  <a:effectLst>
                <a:outerShdw blurRad="88900" dist="38100" dir="2700000" algn="tl" rotWithShape="0">
                  <a:schemeClr val="tx1"/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14" name="Picture 13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18061090">
            <a:off x="7393911" y="1145510"/>
            <a:ext cx="422818" cy="422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836" y="685800"/>
            <a:ext cx="8627164" cy="5715000"/>
            <a:chOff x="135836" y="685800"/>
            <a:chExt cx="8627164" cy="5715000"/>
          </a:xfrm>
        </p:grpSpPr>
        <p:pic>
          <p:nvPicPr>
            <p:cNvPr id="2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30000"/>
            </a:blip>
            <a:srcRect t="10008" b="12232"/>
            <a:stretch>
              <a:fillRect/>
            </a:stretch>
          </p:blipFill>
          <p:spPr bwMode="auto">
            <a:xfrm>
              <a:off x="135836" y="685800"/>
              <a:ext cx="8627164" cy="5715000"/>
            </a:xfrm>
            <a:prstGeom prst="rect">
              <a:avLst/>
            </a:prstGeom>
            <a:noFill/>
          </p:spPr>
        </p:pic>
        <p:pic>
          <p:nvPicPr>
            <p:cNvPr id="3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lum bright="10000" contrast="30000"/>
            </a:blip>
            <a:srcRect l="60328" t="78371" r="32681" b="16599"/>
            <a:stretch/>
          </p:blipFill>
          <p:spPr bwMode="auto">
            <a:xfrm>
              <a:off x="7086600" y="5867400"/>
              <a:ext cx="603116" cy="3696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montfamilyplanning.com/yahoo_site_admin/assets/images/birth_control.8190703.jpg"/>
          <p:cNvPicPr>
            <a:picLocks noChangeAspect="1" noChangeArrowheads="1"/>
          </p:cNvPicPr>
          <p:nvPr/>
        </p:nvPicPr>
        <p:blipFill rotWithShape="1">
          <a:blip r:embed="rId2" cstate="print">
            <a:lum bright="10000" contrast="30000"/>
          </a:blip>
          <a:srcRect l="60328" t="78371" r="32681" b="16599"/>
          <a:stretch/>
        </p:blipFill>
        <p:spPr bwMode="auto">
          <a:xfrm>
            <a:off x="5340485" y="4990289"/>
            <a:ext cx="603116" cy="369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8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290691"/>
            <a:ext cx="48006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G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O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O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D</a:t>
            </a:r>
          </a:p>
          <a:p>
            <a:endParaRPr lang="en-US" sz="1200" dirty="0" smtClean="0">
              <a:ln w="18415" cmpd="sng">
                <a:solidFill>
                  <a:srgbClr val="6666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L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  U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    C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      K</a:t>
            </a:r>
            <a:endParaRPr lang="en-US" sz="4800" dirty="0">
              <a:ln w="18415" cmpd="sng">
                <a:solidFill>
                  <a:srgbClr val="6666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000" y="457200"/>
            <a:ext cx="5029200" cy="3352800"/>
            <a:chOff x="533400" y="304800"/>
            <a:chExt cx="5433612" cy="3657600"/>
          </a:xfrm>
        </p:grpSpPr>
        <p:pic>
          <p:nvPicPr>
            <p:cNvPr id="15" name="Picture 6" descr="http://thecommuner.com/wp-content/uploads/2010/10/sperm_cel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5074" y="609600"/>
              <a:ext cx="5358526" cy="3352800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>
            <a:xfrm>
              <a:off x="590938" y="304800"/>
              <a:ext cx="5376074" cy="6096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DeflateBottom">
                <a:avLst/>
              </a:prstTxWarp>
              <a:spAutoFit/>
            </a:bodyPr>
            <a:lstStyle/>
            <a:p>
              <a:pPr algn="ctr"/>
              <a:r>
                <a:rPr lang="en-US" sz="5400" b="1" cap="none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CONTRACEPTION</a:t>
              </a:r>
              <a:endPara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2209800"/>
              <a:ext cx="5410200" cy="16002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DeflateTop">
                <a:avLst/>
              </a:prstTxWarp>
              <a:spAutoFit/>
            </a:bodyPr>
            <a:lstStyle/>
            <a:p>
              <a:pPr algn="ctr"/>
              <a:r>
                <a:rPr lang="en-US" sz="5400" b="1" cap="none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  <a:reflection blurRad="6350" stA="55000" endA="50" endPos="85000" dist="60007" dir="5400000" sy="-100000" algn="bl" rotWithShape="0"/>
                  </a:effectLst>
                </a:rPr>
                <a:t>CONTRACEPTION</a:t>
              </a:r>
              <a:endPara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endParaRPr>
            </a:p>
          </p:txBody>
        </p:sp>
      </p:grpSp>
      <p:pic>
        <p:nvPicPr>
          <p:cNvPr id="22" name="Picture 21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48841">
            <a:off x="2678004" y="1757471"/>
            <a:ext cx="593725" cy="593725"/>
          </a:xfrm>
          <a:prstGeom prst="rect">
            <a:avLst/>
          </a:prstGeom>
          <a:noFill/>
        </p:spPr>
      </p:pic>
      <p:pic>
        <p:nvPicPr>
          <p:cNvPr id="23" name="Picture 22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2879">
            <a:off x="3320842" y="2101641"/>
            <a:ext cx="593725" cy="593725"/>
          </a:xfrm>
          <a:prstGeom prst="rect">
            <a:avLst/>
          </a:prstGeom>
          <a:noFill/>
        </p:spPr>
      </p:pic>
      <p:pic>
        <p:nvPicPr>
          <p:cNvPr id="24" name="Picture 23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82715">
            <a:off x="1945749" y="2021947"/>
            <a:ext cx="593725" cy="593725"/>
          </a:xfrm>
          <a:prstGeom prst="rect">
            <a:avLst/>
          </a:prstGeom>
          <a:noFill/>
        </p:spPr>
      </p:pic>
      <p:pic>
        <p:nvPicPr>
          <p:cNvPr id="25" name="Picture 24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6144">
            <a:off x="3182470" y="1125071"/>
            <a:ext cx="593725" cy="593725"/>
          </a:xfrm>
          <a:prstGeom prst="rect">
            <a:avLst/>
          </a:prstGeom>
          <a:noFill/>
        </p:spPr>
      </p:pic>
      <p:pic>
        <p:nvPicPr>
          <p:cNvPr id="26" name="Picture 25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08702">
            <a:off x="2269699" y="1202900"/>
            <a:ext cx="593725" cy="593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1488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there is  fusion of the sperm &amp; ovum to produce a new organism.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l="48837" b="34884"/>
          <a:stretch>
            <a:fillRect/>
          </a:stretch>
        </p:blipFill>
        <p:spPr bwMode="auto">
          <a:xfrm>
            <a:off x="6858000" y="762000"/>
            <a:ext cx="1995714" cy="1905000"/>
          </a:xfrm>
          <a:prstGeom prst="rect">
            <a:avLst/>
          </a:prstGeom>
          <a:noFill/>
        </p:spPr>
      </p:pic>
      <p:pic>
        <p:nvPicPr>
          <p:cNvPr id="5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t="25581" r="49418" b="9302"/>
          <a:stretch>
            <a:fillRect/>
          </a:stretch>
        </p:blipFill>
        <p:spPr bwMode="auto">
          <a:xfrm>
            <a:off x="2514600" y="762000"/>
            <a:ext cx="1981200" cy="191288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630556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CONTRACEPTION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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we are preventing this fusion to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occur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5095" y="762000"/>
            <a:ext cx="13157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?</a:t>
            </a:r>
            <a:endParaRPr lang="en-US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12579" y="3433464"/>
            <a:ext cx="4145122" cy="1055133"/>
            <a:chOff x="312579" y="3433464"/>
            <a:chExt cx="4145122" cy="1055133"/>
          </a:xfrm>
        </p:grpSpPr>
        <p:sp>
          <p:nvSpPr>
            <p:cNvPr id="9" name="Rectangle 8"/>
            <p:cNvSpPr/>
            <p:nvPr/>
          </p:nvSpPr>
          <p:spPr>
            <a:xfrm>
              <a:off x="312579" y="3657600"/>
              <a:ext cx="2133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Normal process of ovulation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34" idx="2"/>
            </p:cNvCxnSpPr>
            <p:nvPr/>
          </p:nvCxnSpPr>
          <p:spPr>
            <a:xfrm rot="5400000">
              <a:off x="3297883" y="2497782"/>
              <a:ext cx="224135" cy="2095500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00400" y="3428999"/>
            <a:ext cx="1790700" cy="838201"/>
            <a:chOff x="3200400" y="3428999"/>
            <a:chExt cx="1790700" cy="838201"/>
          </a:xfrm>
        </p:grpSpPr>
        <p:sp>
          <p:nvSpPr>
            <p:cNvPr id="10" name="Rectangle 9"/>
            <p:cNvSpPr/>
            <p:nvPr/>
          </p:nvSpPr>
          <p:spPr>
            <a:xfrm>
              <a:off x="3200400" y="3805535"/>
              <a:ext cx="1790700" cy="461665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Implantation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>
              <a:endCxn id="10" idx="0"/>
            </p:cNvCxnSpPr>
            <p:nvPr/>
          </p:nvCxnSpPr>
          <p:spPr>
            <a:xfrm rot="5400000">
              <a:off x="4087630" y="3437120"/>
              <a:ext cx="376535" cy="360294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456044" y="3429000"/>
            <a:ext cx="4002155" cy="974066"/>
            <a:chOff x="4456044" y="3429000"/>
            <a:chExt cx="3407007" cy="974066"/>
          </a:xfrm>
        </p:grpSpPr>
        <p:sp>
          <p:nvSpPr>
            <p:cNvPr id="11" name="Rectangle 10"/>
            <p:cNvSpPr/>
            <p:nvPr/>
          </p:nvSpPr>
          <p:spPr>
            <a:xfrm>
              <a:off x="5138573" y="3572069"/>
              <a:ext cx="2724478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Preventing sperm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from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fertilizing the ovum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6044" y="3429000"/>
              <a:ext cx="2438400" cy="143069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28600" y="4918045"/>
            <a:ext cx="2971800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Oral Contraceptives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Contraceptive Patches</a:t>
            </a:r>
          </a:p>
          <a:p>
            <a:pPr>
              <a:lnSpc>
                <a:spcPts val="2200"/>
              </a:lnSpc>
            </a:pPr>
            <a:r>
              <a:rPr lang="en-US" sz="2200" b="1" dirty="0">
                <a:solidFill>
                  <a:schemeClr val="bg1"/>
                </a:solidFill>
                <a:latin typeface="Arial Narrow" pitchFamily="34" charset="0"/>
              </a:rPr>
              <a:t>Vaginal rings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Injectable  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IUD (with hormone)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4267200"/>
            <a:ext cx="17526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IUD</a:t>
            </a: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chemeClr val="bg1"/>
                </a:solidFill>
                <a:latin typeface="Arial Narrow" pitchFamily="34" charset="0"/>
              </a:rPr>
              <a:t>copper T) 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7166" y="5410200"/>
            <a:ext cx="1559772" cy="1054135"/>
          </a:xfrm>
          <a:prstGeom prst="rect">
            <a:avLst/>
          </a:prstGeom>
          <a:solidFill>
            <a:srgbClr val="632523">
              <a:alpha val="4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Spermicidals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Jells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Foams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181599" y="4371393"/>
            <a:ext cx="3733801" cy="1068352"/>
            <a:chOff x="5181599" y="4371393"/>
            <a:chExt cx="3733801" cy="1068352"/>
          </a:xfrm>
        </p:grpSpPr>
        <p:sp>
          <p:nvSpPr>
            <p:cNvPr id="13" name="Rectangle 12"/>
            <p:cNvSpPr/>
            <p:nvPr/>
          </p:nvSpPr>
          <p:spPr>
            <a:xfrm>
              <a:off x="5181599" y="4590662"/>
              <a:ext cx="1399593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Killing the sperm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4608748"/>
              <a:ext cx="1752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Interruption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by a barrier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528312" y="4371393"/>
              <a:ext cx="732454" cy="258144"/>
              <a:chOff x="6658946" y="4449144"/>
              <a:chExt cx="609599" cy="15240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rot="10800000" flipV="1">
                <a:off x="6658946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963745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/>
          <p:cNvSpPr txBox="1"/>
          <p:nvPr/>
        </p:nvSpPr>
        <p:spPr>
          <a:xfrm>
            <a:off x="7183014" y="5439745"/>
            <a:ext cx="1752600" cy="1374735"/>
          </a:xfrm>
          <a:prstGeom prst="rect">
            <a:avLst/>
          </a:prstGeom>
          <a:solidFill>
            <a:srgbClr val="63252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Condoms 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Cervical caps Diaphragms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Thin films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159" y="4545559"/>
            <a:ext cx="2475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HORMONAL  THERAPY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28600" y="2971800"/>
            <a:ext cx="8458200" cy="461665"/>
            <a:chOff x="228600" y="2971800"/>
            <a:chExt cx="8458200" cy="461665"/>
          </a:xfrm>
        </p:grpSpPr>
        <p:sp>
          <p:nvSpPr>
            <p:cNvPr id="34" name="Rectangle 33"/>
            <p:cNvSpPr/>
            <p:nvPr/>
          </p:nvSpPr>
          <p:spPr>
            <a:xfrm>
              <a:off x="228600" y="2971800"/>
              <a:ext cx="845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This achieved by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interfering with</a:t>
              </a:r>
              <a:endParaRPr lang="en-US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46" name="Straight Arrow Connector 45"/>
            <p:cNvCxnSpPr>
              <a:endCxn id="34" idx="2"/>
            </p:cNvCxnSpPr>
            <p:nvPr/>
          </p:nvCxnSpPr>
          <p:spPr>
            <a:xfrm>
              <a:off x="4267200" y="3276600"/>
              <a:ext cx="190500" cy="156865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6281E-7 L -0.125 4.1628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11841E-6 L 0.13334 2.118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4.53284E-7 L 6.66667E-6 4.53284E-7 " pathEditMode="relative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4.16281E-7 L -2.22222E-6 4.16281E-7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5" grpId="0"/>
      <p:bldP spid="26" grpId="0"/>
      <p:bldP spid="27" grpId="0" animBg="1"/>
      <p:bldP spid="33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52800" y="838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HYPOTHALAMUS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1800" y="23622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ANTERIOR PITUITARY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OVARY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09800" y="51816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ESTROGENS (</a:t>
            </a:r>
            <a:r>
              <a:rPr lang="el-G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-ESTRADIOL)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endParaRPr lang="el-GR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44069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81200" y="3352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FSH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00800" y="3352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1524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2700000">
            <a:off x="3054350" y="27368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-3300000">
            <a:off x="6394450" y="28130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3500000" flipV="1">
            <a:off x="5692775" y="3373438"/>
            <a:ext cx="479425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6600000" flipV="1">
            <a:off x="3495675" y="3328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39000" y="838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67600" y="10668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9000" y="2286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467600" y="2514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5400000">
            <a:off x="8345488" y="8016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>
            <a:off x="8342313" y="22494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6106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7391400" y="571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>
            <a:off x="6858000" y="51816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000">
            <a:off x="609600" y="115888"/>
            <a:ext cx="4421188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562600" y="914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Plasma concentrations of the gonadotropins &amp; ovarian hormones during the normal female sexual cycle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000">
            <a:off x="541338" y="3208338"/>
            <a:ext cx="7231062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0" y="3621024"/>
            <a:ext cx="9144000" cy="461665"/>
            <a:chOff x="0" y="3621024"/>
            <a:chExt cx="9144000" cy="461665"/>
          </a:xfrm>
        </p:grpSpPr>
        <p:sp>
          <p:nvSpPr>
            <p:cNvPr id="20" name="Rectangle 19"/>
            <p:cNvSpPr/>
            <p:nvPr/>
          </p:nvSpPr>
          <p:spPr>
            <a:xfrm>
              <a:off x="0" y="3621024"/>
              <a:ext cx="9129198" cy="461665"/>
            </a:xfrm>
            <a:prstGeom prst="rect">
              <a:avLst/>
            </a:prstGeom>
            <a:solidFill>
              <a:srgbClr val="990033"/>
            </a:solidFill>
          </p:spPr>
          <p:txBody>
            <a:bodyPr wrap="squar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 Currently  concentration used now is very low to minimize estrogen hazards</a:t>
              </a:r>
              <a:endParaRPr lang="en-US" sz="2400" spc="-5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0" y="4075044"/>
              <a:ext cx="9144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295400"/>
            <a:ext cx="2743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spc="-50" dirty="0" smtClean="0">
                <a:solidFill>
                  <a:srgbClr val="F3F3F3"/>
                </a:solidFill>
                <a:latin typeface="Arial Narrow" pitchFamily="34" charset="0"/>
              </a:rPr>
              <a:t>COMBINED Pills(COC)</a:t>
            </a:r>
            <a:endParaRPr lang="en-US" sz="2400" b="1" spc="-50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3788" y="1295400"/>
            <a:ext cx="2106168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Pills(POP)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12536" y="12954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4512" y="1822704"/>
            <a:ext cx="2380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only a progestin(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97%effective</a:t>
            </a: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1799512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estrogen &amp;  progestin(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100% effective)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4473289"/>
            <a:ext cx="3810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Norethindrone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Levonorgestrel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i="1" dirty="0" smtClean="0">
                <a:solidFill>
                  <a:srgbClr val="FDFCED"/>
                </a:solidFill>
              </a:rPr>
              <a:t>(</a:t>
            </a:r>
            <a:r>
              <a:rPr lang="en-US" sz="2200" i="1" dirty="0" err="1" smtClean="0">
                <a:solidFill>
                  <a:srgbClr val="FDFCED"/>
                </a:solidFill>
              </a:rPr>
              <a:t>Norgestrel</a:t>
            </a:r>
            <a:r>
              <a:rPr lang="en-US" sz="2200" i="1" dirty="0" smtClean="0">
                <a:solidFill>
                  <a:srgbClr val="FDFCED"/>
                </a:solidFill>
              </a:rPr>
              <a:t>)</a:t>
            </a:r>
            <a:endParaRPr lang="en-US" sz="2200" b="1" i="1" dirty="0" smtClean="0">
              <a:solidFill>
                <a:srgbClr val="FDFCED"/>
              </a:solidFill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Medroxyprogesterone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acetate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38600" y="4462908"/>
            <a:ext cx="4724400" cy="682238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systemic androgenic effect; acne,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hirsutism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, weight gain.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5876189"/>
            <a:ext cx="4724400" cy="387286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no systemic androgenic effect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632" y="762000"/>
            <a:ext cx="9067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According to composition &amp; intent of use; OC are  divided into three types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28600" y="4113681"/>
            <a:ext cx="1524000" cy="430887"/>
            <a:chOff x="228600" y="4113681"/>
            <a:chExt cx="1524000" cy="430887"/>
          </a:xfrm>
        </p:grpSpPr>
        <p:sp>
          <p:nvSpPr>
            <p:cNvPr id="33" name="Rectangle 32"/>
            <p:cNvSpPr/>
            <p:nvPr/>
          </p:nvSpPr>
          <p:spPr>
            <a:xfrm>
              <a:off x="228600" y="4114800"/>
              <a:ext cx="15240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" y="4113681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rPr>
                <a:t>PROGESTINS</a:t>
              </a:r>
              <a:endParaRPr lang="en-US" sz="2200" dirty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15000" y="1824817"/>
            <a:ext cx="342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both  hormones or </a:t>
            </a:r>
          </a:p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Each one alone (high dose) or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Mifepristone</a:t>
            </a:r>
            <a:r>
              <a:rPr lang="en-US" sz="2400" b="1" dirty="0" smtClean="0"/>
              <a:t> </a:t>
            </a:r>
            <a:r>
              <a:rPr lang="en-US" sz="2200" b="1" u="sng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Misoprostol</a:t>
            </a:r>
            <a:endParaRPr lang="en-US" sz="2200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6200" y="2630424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7896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0" y="67802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590800" y="5446644"/>
            <a:ext cx="2743200" cy="1588"/>
          </a:xfrm>
          <a:prstGeom prst="line">
            <a:avLst/>
          </a:prstGeom>
          <a:ln w="28575">
            <a:solidFill>
              <a:srgbClr val="FFFF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71800" y="228600"/>
            <a:ext cx="34290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2" name="5-Point Star 41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28600" y="2971800"/>
            <a:ext cx="8915400" cy="735687"/>
            <a:chOff x="228600" y="2971800"/>
            <a:chExt cx="8915400" cy="735687"/>
          </a:xfrm>
        </p:grpSpPr>
        <p:sp>
          <p:nvSpPr>
            <p:cNvPr id="29" name="Rectangle 28"/>
            <p:cNvSpPr/>
            <p:nvPr/>
          </p:nvSpPr>
          <p:spPr>
            <a:xfrm>
              <a:off x="228600" y="2971800"/>
              <a:ext cx="13716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524000" y="2971800"/>
              <a:ext cx="7620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228600" y="2971800"/>
              <a:ext cx="8686800" cy="735687"/>
              <a:chOff x="228600" y="2971800"/>
              <a:chExt cx="8686800" cy="73568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28600" y="2971800"/>
                <a:ext cx="1752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DED5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ernard MT Condensed" pitchFamily="18" charset="0"/>
                  </a:rPr>
                  <a:t>ESTROGENS</a:t>
                </a:r>
                <a:endParaRPr lang="en-US" sz="2200" dirty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8600" y="3276600"/>
                <a:ext cx="8686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or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mestranol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[a “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prodrug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” converted to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]</a:t>
                </a:r>
                <a:endParaRPr lang="en-US" sz="2200" b="1" i="1" dirty="0">
                  <a:solidFill>
                    <a:srgbClr val="FFFFDD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85532" y="5791200"/>
            <a:ext cx="3624468" cy="990600"/>
            <a:chOff x="185532" y="5791200"/>
            <a:chExt cx="3624468" cy="990600"/>
          </a:xfrm>
        </p:grpSpPr>
        <p:sp>
          <p:nvSpPr>
            <p:cNvPr id="36" name="TextBox 35"/>
            <p:cNvSpPr txBox="1"/>
            <p:nvPr/>
          </p:nvSpPr>
          <p:spPr>
            <a:xfrm>
              <a:off x="1391653" y="5804609"/>
              <a:ext cx="2418347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Norgestimate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Desogestrel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Drospirenone</a:t>
              </a:r>
              <a:endParaRPr lang="en-US" sz="2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5532" y="5791200"/>
              <a:ext cx="13131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Currently </a:t>
              </a:r>
              <a:endParaRPr lang="en-US" sz="2400" dirty="0"/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 animBg="1"/>
      <p:bldP spid="23" grpId="0" animBg="1"/>
      <p:bldP spid="23" grpId="1" animBg="1"/>
      <p:bldP spid="24" grpId="0" animBg="1"/>
      <p:bldP spid="24" grpId="1" animBg="1"/>
      <p:bldP spid="28" grpId="0"/>
      <p:bldP spid="28" grpId="1"/>
      <p:bldP spid="30" grpId="0"/>
      <p:bldP spid="32" grpId="0"/>
      <p:bldP spid="34" grpId="0" animBg="1"/>
      <p:bldP spid="35" grpId="0" animBg="1"/>
      <p:bldP spid="38" grpId="0"/>
      <p:bldP spid="38" grpId="1"/>
      <p:bldP spid="17" grpId="0"/>
      <p:bldP spid="17" grpId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447800"/>
            <a:ext cx="8839200" cy="1054135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 OVULATION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by </a:t>
            </a:r>
            <a:r>
              <a:rPr lang="en-US" sz="2100" b="1" dirty="0" smtClean="0">
                <a:solidFill>
                  <a:srgbClr val="FFFFDD"/>
                </a:solidFill>
                <a:latin typeface="Arial Narrow" pitchFamily="34" charset="0"/>
              </a:rPr>
              <a:t>SUPPRESSING THE RELEASE OF GONADOTROPHINS(FSH &amp; LH)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action on the ovary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ovulation is prevented.</a:t>
            </a:r>
          </a:p>
          <a:p>
            <a:pPr>
              <a:lnSpc>
                <a:spcPts val="2500"/>
              </a:lnSpc>
            </a:pP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2362199"/>
            <a:ext cx="8839200" cy="2015936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IMPLANTATION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by causing abnormal contraction of the fallopian tubes &amp; uterine 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</a:rPr>
              <a:t>musculature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ovum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 will be expelled rather than implanted.</a:t>
            </a:r>
          </a:p>
          <a:p>
            <a:pPr>
              <a:lnSpc>
                <a:spcPts val="2500"/>
              </a:lnSpc>
              <a:buBlip>
                <a:blip r:embed="rId2"/>
              </a:buBlip>
            </a:pPr>
            <a:endParaRPr lang="en-US" sz="2200" b="1" dirty="0" smtClean="0">
              <a:solidFill>
                <a:srgbClr val="FFFFDD"/>
              </a:solidFill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Increase viscosity of the cervical mucus making it so viscous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sperm pass </a:t>
            </a:r>
          </a:p>
          <a:p>
            <a:pPr>
              <a:lnSpc>
                <a:spcPts val="2500"/>
              </a:lnSpc>
            </a:pPr>
            <a:endParaRPr lang="en-US" sz="2200" dirty="0" smtClean="0">
              <a:solidFill>
                <a:srgbClr val="FFDED5"/>
              </a:solidFill>
              <a:latin typeface="Bernard MT Condensed" pitchFamily="18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 Abnormal transport time through the fallopian tubes .</a:t>
            </a: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 flipV="1">
            <a:off x="5855208" y="4648200"/>
            <a:ext cx="228600" cy="228600"/>
          </a:xfrm>
          <a:prstGeom prst="downArrow">
            <a:avLst/>
          </a:prstGeom>
          <a:solidFill>
            <a:srgbClr val="FFDED5"/>
          </a:solidFill>
          <a:ln>
            <a:solidFill>
              <a:srgbClr val="E20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flipV="1">
            <a:off x="8415132" y="4648200"/>
            <a:ext cx="228600" cy="228600"/>
          </a:xfrm>
          <a:prstGeom prst="downArrow">
            <a:avLst/>
          </a:prstGeom>
          <a:solidFill>
            <a:srgbClr val="FFDED5"/>
          </a:solidFill>
          <a:ln>
            <a:solidFill>
              <a:srgbClr val="E20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26504" y="-18757"/>
            <a:ext cx="430696" cy="51352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43000" y="762000"/>
            <a:ext cx="69342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  OF COC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2" grpId="0" animBg="1"/>
      <p:bldP spid="26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52800" y="838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HYPOTHALAMUS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1800" y="23622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ANTERIOR PITUITARY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OVARY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09800" y="51816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ESTROGENS (</a:t>
            </a:r>
            <a:r>
              <a:rPr lang="el-G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-ESTRADIOL)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endParaRPr lang="el-GR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44069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81200" y="3352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FSH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00800" y="3352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1524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2700000">
            <a:off x="3054350" y="27368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-3300000">
            <a:off x="6394450" y="28130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3500000" flipV="1">
            <a:off x="5692775" y="3373438"/>
            <a:ext cx="479425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6600000" flipV="1">
            <a:off x="3495675" y="3328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39000" y="838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67600" y="10668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9000" y="2286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467600" y="2514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5400000">
            <a:off x="8345488" y="8016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>
            <a:off x="8342313" y="22494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6106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7391400" y="571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>
            <a:off x="6858000" y="51816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5715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087231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274320">
              <a:spcBef>
                <a:spcPts val="9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Monophasic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 &amp; progestin) </a:t>
            </a:r>
          </a:p>
          <a:p>
            <a:pPr marL="533400" indent="-274320">
              <a:spcBef>
                <a:spcPts val="900"/>
              </a:spcBef>
              <a:buFont typeface="Wingdings" pitchFamily="2" charset="2"/>
              <a:buAutoNum type="arabicPeriod"/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Biphasic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(2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estrogen, while amount of progestin increases stepwise in the second half of the cycle) </a:t>
            </a:r>
          </a:p>
          <a:p>
            <a:pPr marL="533400" indent="-274320">
              <a:spcBef>
                <a:spcPts val="9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Triphasic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(3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(amount of estrogen; fixed or variable &amp; amount of progestin increases stepwise in 3 phases).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1653208"/>
            <a:ext cx="8598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Currently, their formulation is improved to mimic the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natural on going changes in hormonal profile.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2553831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Accordingly we have now the phase formulations</a:t>
            </a:r>
            <a:endParaRPr lang="en-US" sz="2400" dirty="0"/>
          </a:p>
        </p:txBody>
      </p:sp>
      <p:sp>
        <p:nvSpPr>
          <p:cNvPr id="9" name="5-Point Star 8"/>
          <p:cNvSpPr/>
          <p:nvPr/>
        </p:nvSpPr>
        <p:spPr>
          <a:xfrm>
            <a:off x="26504" y="19880"/>
            <a:ext cx="506896" cy="51352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1211</Words>
  <Application>Microsoft Office PowerPoint</Application>
  <PresentationFormat>On-screen Show (4:3)</PresentationFormat>
  <Paragraphs>319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Alhumayyd</cp:lastModifiedBy>
  <cp:revision>199</cp:revision>
  <dcterms:created xsi:type="dcterms:W3CDTF">2011-01-15T15:39:52Z</dcterms:created>
  <dcterms:modified xsi:type="dcterms:W3CDTF">2013-04-14T04:47:44Z</dcterms:modified>
</cp:coreProperties>
</file>