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67" r:id="rId4"/>
    <p:sldId id="355" r:id="rId5"/>
    <p:sldId id="315" r:id="rId6"/>
    <p:sldId id="327" r:id="rId7"/>
    <p:sldId id="308" r:id="rId8"/>
    <p:sldId id="309" r:id="rId9"/>
    <p:sldId id="362" r:id="rId10"/>
    <p:sldId id="358" r:id="rId11"/>
    <p:sldId id="357" r:id="rId12"/>
    <p:sldId id="359" r:id="rId13"/>
    <p:sldId id="366" r:id="rId14"/>
    <p:sldId id="343" r:id="rId15"/>
    <p:sldId id="344" r:id="rId16"/>
    <p:sldId id="347" r:id="rId17"/>
    <p:sldId id="35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F2"/>
    <a:srgbClr val="FFFFCC"/>
    <a:srgbClr val="6600FF"/>
    <a:srgbClr val="000000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72" autoAdjust="0"/>
    <p:restoredTop sz="94660"/>
  </p:normalViewPr>
  <p:slideViewPr>
    <p:cSldViewPr>
      <p:cViewPr varScale="1">
        <p:scale>
          <a:sx n="72" d="100"/>
          <a:sy n="72" d="100"/>
        </p:scale>
        <p:origin x="-8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7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8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to stimulate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    Start from day 2-3 of cycle up to day 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Given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when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suppression is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desirable e.g.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precocious puberty and advanced breast cancer in women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and prostatic cancer in men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91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37912" name="Rectangle 2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7913" name="Rectangle 3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371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latin typeface="Arial Narrow" pitchFamily="34" charset="0"/>
              </a:rPr>
              <a:t>Hypoestrogenism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on long term use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spc="-30" dirty="0" smtClean="0">
                <a:solidFill>
                  <a:srgbClr val="FA00FA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L</a:t>
            </a:r>
            <a:r>
              <a:rPr lang="en-US" sz="2400" b="1" dirty="0" smtClean="0">
                <a:latin typeface="Arial Narrow" pitchFamily="34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 </a:t>
            </a:r>
            <a:r>
              <a:rPr lang="en-US" sz="2400" b="1" dirty="0" smtClean="0">
                <a:latin typeface="Arial Narrow" pitchFamily="34" charset="0"/>
              </a:rPr>
              <a:t>Osteoporosis 	</a:t>
            </a:r>
            <a:r>
              <a:rPr lang="en-US" sz="2400" b="1" smtClean="0">
                <a:latin typeface="Arial Narrow" pitchFamily="34" charset="0"/>
              </a:rPr>
              <a:t>	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Clr>
                <a:srgbClr val="FF00FF"/>
              </a:buClr>
              <a:buSzPct val="80000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Rarely ovarian </a:t>
            </a:r>
            <a:r>
              <a:rPr lang="en-US" sz="2400" b="1" dirty="0" err="1" smtClean="0">
                <a:latin typeface="Arial Narrow" pitchFamily="34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(</a:t>
            </a:r>
            <a:r>
              <a:rPr lang="en-US" sz="2400" b="1" dirty="0" smtClean="0">
                <a:latin typeface="Arial Narrow" pitchFamily="34" charset="0"/>
              </a:rPr>
              <a:t>ovaries swell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0480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2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4638263" y="1370806"/>
            <a:ext cx="304800" cy="1588"/>
          </a:xfrm>
          <a:prstGeom prst="straightConnector1">
            <a:avLst/>
          </a:prstGeom>
          <a:ln w="57150">
            <a:solidFill>
              <a:srgbClr val="FA00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Are naturally produced by the pituitary gland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(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OVUM RETRIEVAL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21184"/>
              </p:ext>
            </p:extLst>
          </p:nvPr>
        </p:nvGraphicFramePr>
        <p:xfrm>
          <a:off x="4182140" y="-2286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2140" y="-228600"/>
                        <a:ext cx="5954713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7375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4167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4675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447800"/>
            <a:ext cx="438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</a:t>
            </a:r>
            <a:r>
              <a:rPr lang="en-US" sz="2400" b="1" spc="-30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prolactin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spc="-30" smtClean="0">
                <a:latin typeface="Arial Narrow" pitchFamily="34" charset="0"/>
                <a:cs typeface="Times New Roman" pitchFamily="18" charset="0"/>
                <a:sym typeface="Wingdings 3"/>
              </a:rPr>
              <a:t>secretion </a:t>
            </a:r>
            <a:r>
              <a:rPr lang="en-US" sz="2400" b="1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848032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derivative( not 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3" name="5-Point Star 22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104" y="3047999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505199"/>
            <a:ext cx="5791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="1" baseline="30000" dirty="0" smtClean="0"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13995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624199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Prof. </a:t>
            </a:r>
            <a:r>
              <a:rPr lang="en-US" b="1" dirty="0" err="1" smtClean="0">
                <a:solidFill>
                  <a:srgbClr val="6600FF"/>
                </a:solidFill>
              </a:rPr>
              <a:t>Mohamad</a:t>
            </a:r>
            <a:r>
              <a:rPr lang="en-US" b="1" dirty="0" smtClean="0">
                <a:solidFill>
                  <a:srgbClr val="6600FF"/>
                </a:solidFill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</a:rPr>
              <a:t>Alhumayyd</a:t>
            </a: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>Dept. of Pharmacology</a:t>
            </a:r>
            <a:endParaRPr lang="ar-SA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257800" y="11430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92111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048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75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flipH="1">
            <a:off x="5767590" y="762000"/>
            <a:ext cx="2169953" cy="43088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Hypogonadotropic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5638800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4800" y="698679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153400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186743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366753" y="1066800"/>
            <a:ext cx="1828800" cy="802324"/>
            <a:chOff x="3366753" y="1219200"/>
            <a:chExt cx="1828800" cy="802324"/>
          </a:xfrm>
        </p:grpSpPr>
        <p:sp>
          <p:nvSpPr>
            <p:cNvPr id="55" name="TextBox 54"/>
            <p:cNvSpPr txBox="1"/>
            <p:nvPr/>
          </p:nvSpPr>
          <p:spPr>
            <a:xfrm>
              <a:off x="3366753" y="1613079"/>
              <a:ext cx="1828800" cy="408445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4.D</a:t>
              </a:r>
              <a:r>
                <a:rPr lang="en-US" sz="2000" baseline="-250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</a:t>
              </a:r>
              <a:r>
                <a:rPr lang="en-US" sz="20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R agonists 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638263" y="13708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 flipH="1">
            <a:off x="5410200" y="228600"/>
            <a:ext cx="2772912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5181600"/>
            <a:ext cx="5334000" cy="1200329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METFORMIN</a:t>
            </a:r>
            <a:r>
              <a:rPr lang="en-US" sz="2200" b="1" spc="-50" dirty="0" smtClean="0">
                <a:solidFill>
                  <a:srgbClr val="6600FF"/>
                </a:solidFill>
                <a:latin typeface="Arial Narrow" pitchFamily="34" charset="0"/>
              </a:rPr>
              <a:t>; </a:t>
            </a:r>
            <a:r>
              <a:rPr lang="en-US" sz="2200" spc="-50" dirty="0" smtClean="0">
                <a:latin typeface="Bernard MT Condensed" pitchFamily="18" charset="0"/>
              </a:rPr>
              <a:t>IN POLYCYSTIC OVARIAN SYNDROME</a:t>
            </a:r>
          </a:p>
          <a:p>
            <a:r>
              <a:rPr lang="en-US" sz="2400" b="1" spc="-50" dirty="0" smtClean="0">
                <a:latin typeface="Arial Narrow" pitchFamily="34" charset="0"/>
              </a:rPr>
              <a:t>to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pc="-50" dirty="0" smtClean="0">
                <a:latin typeface="Arial Narrow" pitchFamily="34" charset="0"/>
              </a:rPr>
              <a:t> body weight &amp; </a:t>
            </a:r>
          </a:p>
          <a:p>
            <a:r>
              <a:rPr lang="en-US" sz="2400" b="1" spc="-50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spc="-50" dirty="0" smtClean="0">
                <a:latin typeface="Arial Narrow" pitchFamily="34" charset="0"/>
              </a:rPr>
              <a:t> response to ovulation induction drugs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3" grpId="0"/>
      <p:bldP spid="34" grpId="0"/>
      <p:bldP spid="45" grpId="0" animBg="1"/>
      <p:bldP spid="49" grpId="0" animBg="1"/>
      <p:bldP spid="53" grpId="0"/>
      <p:bldP spid="78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1371600"/>
            <a:ext cx="891540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E.g.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Tamoxifen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Selective Estrogen Receptor Modulators [SERMs]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compete with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estrogen  on estrogen receptors &amp;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antagonise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the action of estrogen on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sng" dirty="0" smtClean="0">
                <a:latin typeface="Arial Narrow" pitchFamily="34" charset="0"/>
              </a:rPr>
              <a:t>hypothalamus &amp; anterior pituitary gland.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71800" y="533400"/>
            <a:ext cx="2286000" cy="523220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8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240405"/>
            <a:ext cx="990600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SERMs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794064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On hypothalamus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 smtClean="0">
                <a:latin typeface="Arial Narrow" pitchFamily="34" charset="0"/>
              </a:rPr>
              <a:t>negative feed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back of endogenous estrogen on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hypothalamus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pulse 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                                                                                 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</a:rPr>
              <a:t> production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[</a:t>
            </a:r>
            <a:r>
              <a:rPr lang="en-US" sz="2400" b="1" dirty="0" smtClean="0">
                <a:latin typeface="Arial Narrow" pitchFamily="34" charset="0"/>
              </a:rPr>
              <a:t>FSH &amp; LH]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cause growth maturation &amp; rupture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of  follicles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253284" y="3733800"/>
            <a:ext cx="4572000" cy="7335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On pituitary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response of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gonadotrophins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9" grpId="0"/>
      <p:bldP spid="37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Clomiphene</a:t>
            </a: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 drug can be repeated not more than 6 cycles .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648163" y="6412605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24800" y="685800"/>
            <a:ext cx="990600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SERMs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</a:t>
            </a: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752600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</a:t>
            </a:r>
            <a:r>
              <a:rPr lang="en-US" sz="2400" b="1" smtClean="0">
                <a:latin typeface="Arial Narrow" pitchFamily="34" charset="0"/>
              </a:rPr>
              <a:t>breast cancer.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667000"/>
            <a:ext cx="3531736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i="1" dirty="0" smtClean="0">
                <a:latin typeface="Arial Narrow" pitchFamily="34" charset="0"/>
              </a:rPr>
              <a:t>But why not clomiphene 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612</Words>
  <Application>Microsoft Office PowerPoint</Application>
  <PresentationFormat>On-screen Show (4:3)</PresentationFormat>
  <Paragraphs>230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Document</vt:lpstr>
      <vt:lpstr>Microsoft Word Document</vt:lpstr>
      <vt:lpstr>PowerPoint Presentation</vt:lpstr>
      <vt:lpstr>PowerPoint Presentation</vt:lpstr>
      <vt:lpstr>Prof. Mohamad Alhumayyd  Dept. of 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Alhumayyd</cp:lastModifiedBy>
  <cp:revision>247</cp:revision>
  <dcterms:created xsi:type="dcterms:W3CDTF">2011-01-18T06:03:43Z</dcterms:created>
  <dcterms:modified xsi:type="dcterms:W3CDTF">2013-04-09T10:56:02Z</dcterms:modified>
</cp:coreProperties>
</file>