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4" r:id="rId2"/>
    <p:sldId id="263" r:id="rId3"/>
    <p:sldId id="262" r:id="rId4"/>
    <p:sldId id="265" r:id="rId5"/>
    <p:sldId id="269" r:id="rId6"/>
    <p:sldId id="268" r:id="rId7"/>
    <p:sldId id="266" r:id="rId8"/>
    <p:sldId id="285" r:id="rId9"/>
    <p:sldId id="270" r:id="rId10"/>
    <p:sldId id="288" r:id="rId11"/>
    <p:sldId id="273" r:id="rId12"/>
    <p:sldId id="291" r:id="rId13"/>
    <p:sldId id="286" r:id="rId14"/>
    <p:sldId id="287" r:id="rId15"/>
    <p:sldId id="293" r:id="rId16"/>
    <p:sldId id="299" r:id="rId17"/>
    <p:sldId id="295" r:id="rId18"/>
    <p:sldId id="296" r:id="rId19"/>
    <p:sldId id="301" r:id="rId20"/>
    <p:sldId id="298" r:id="rId21"/>
    <p:sldId id="29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CC0000"/>
    <a:srgbClr val="FBFBAF"/>
    <a:srgbClr val="F5F3B5"/>
    <a:srgbClr val="EEEC84"/>
    <a:srgbClr val="D9FFFF"/>
    <a:srgbClr val="FFFFCC"/>
    <a:srgbClr val="FF00FF"/>
    <a:srgbClr val="000099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167" autoAdjust="0"/>
  </p:normalViewPr>
  <p:slideViewPr>
    <p:cSldViewPr>
      <p:cViewPr varScale="1">
        <p:scale>
          <a:sx n="107" d="100"/>
          <a:sy n="107" d="100"/>
        </p:scale>
        <p:origin x="-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139AA-107B-4E4F-A0C6-2AAEEB0E1E8E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92D2B-2096-4A09-9919-523CD45E06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92D2B-2096-4A09-9919-523CD45E06C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92D2B-2096-4A09-9919-523CD45E06C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92D2B-2096-4A09-9919-523CD45E06C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47101-999C-4B82-B473-4D30A3DD81FE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21.gif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gif"/><Relationship Id="rId5" Type="http://schemas.openxmlformats.org/officeDocument/2006/relationships/image" Target="../media/image13.gif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13.gif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gif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600201" y="381000"/>
            <a:ext cx="4876800" cy="3751470"/>
            <a:chOff x="1600201" y="1811130"/>
            <a:chExt cx="4876800" cy="3751470"/>
          </a:xfrm>
        </p:grpSpPr>
        <p:pic>
          <p:nvPicPr>
            <p:cNvPr id="9" name="Picture 2" descr="http://www.vectorstock.com/assets/preview/28772/christmas-female-vector.jpg"/>
            <p:cNvPicPr>
              <a:picLocks noChangeAspect="1" noChangeArrowheads="1"/>
            </p:cNvPicPr>
            <p:nvPr/>
          </p:nvPicPr>
          <p:blipFill>
            <a:blip r:embed="rId2" cstate="print"/>
            <a:srcRect t="15556" r="31000" b="48889"/>
            <a:stretch>
              <a:fillRect/>
            </a:stretch>
          </p:blipFill>
          <p:spPr bwMode="auto">
            <a:xfrm>
              <a:off x="1600201" y="1811130"/>
              <a:ext cx="4876800" cy="3675270"/>
            </a:xfrm>
            <a:prstGeom prst="rect">
              <a:avLst/>
            </a:prstGeom>
            <a:noFill/>
          </p:spPr>
        </p:pic>
        <p:pic>
          <p:nvPicPr>
            <p:cNvPr id="8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b="6000"/>
            <a:stretch>
              <a:fillRect/>
            </a:stretch>
          </p:blipFill>
          <p:spPr bwMode="auto">
            <a:xfrm>
              <a:off x="2514600" y="2018792"/>
              <a:ext cx="2827506" cy="3543808"/>
            </a:xfrm>
            <a:prstGeom prst="ellipse">
              <a:avLst/>
            </a:prstGeom>
            <a:noFill/>
          </p:spPr>
        </p:pic>
      </p:grpSp>
      <p:grpSp>
        <p:nvGrpSpPr>
          <p:cNvPr id="2" name="Group 4"/>
          <p:cNvGrpSpPr/>
          <p:nvPr/>
        </p:nvGrpSpPr>
        <p:grpSpPr>
          <a:xfrm rot="16200000">
            <a:off x="-2476499" y="2476500"/>
            <a:ext cx="6858000" cy="1905000"/>
            <a:chOff x="0" y="4800600"/>
            <a:chExt cx="8252792" cy="2057400"/>
          </a:xfrm>
        </p:grpSpPr>
        <p:pic>
          <p:nvPicPr>
            <p:cNvPr id="6" name="Picture 2" descr="http://www.bronaldo.it/images/Estrogen%20Receptor%20DBD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800600"/>
              <a:ext cx="4343400" cy="2057400"/>
            </a:xfrm>
            <a:prstGeom prst="rect">
              <a:avLst/>
            </a:prstGeom>
            <a:noFill/>
          </p:spPr>
        </p:pic>
        <p:pic>
          <p:nvPicPr>
            <p:cNvPr id="7" name="Picture 2" descr="http://www.bronaldo.it/images/Estrogen%20Receptor%20DBD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09392" y="4800600"/>
              <a:ext cx="4343400" cy="2057400"/>
            </a:xfrm>
            <a:prstGeom prst="rect">
              <a:avLst/>
            </a:prstGeom>
            <a:noFill/>
          </p:spPr>
        </p:pic>
      </p:grpSp>
      <p:sp>
        <p:nvSpPr>
          <p:cNvPr id="11" name="Rectangle 10"/>
          <p:cNvSpPr/>
          <p:nvPr/>
        </p:nvSpPr>
        <p:spPr>
          <a:xfrm>
            <a:off x="1814097" y="4191000"/>
            <a:ext cx="71013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HORMONE REPLACEMENT THERAPY</a:t>
            </a:r>
            <a:endParaRPr lang="en-US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52400" y="73309"/>
            <a:ext cx="1143000" cy="1298291"/>
            <a:chOff x="2" y="73309"/>
            <a:chExt cx="1716208" cy="1907891"/>
          </a:xfrm>
        </p:grpSpPr>
        <p:pic>
          <p:nvPicPr>
            <p:cNvPr id="16386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388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8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44016"/>
            </a:avLst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04800" y="3874620"/>
            <a:ext cx="1752600" cy="412934"/>
          </a:xfrm>
          <a:prstGeom prst="rect">
            <a:avLst/>
          </a:prstGeom>
          <a:solidFill>
            <a:srgbClr val="000000">
              <a:alpha val="56078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u="heavy" dirty="0" smtClean="0">
                <a:solidFill>
                  <a:srgbClr val="D9FFFF"/>
                </a:solidFill>
                <a:uFill>
                  <a:solidFill>
                    <a:srgbClr val="00CCFF"/>
                  </a:solidFill>
                </a:uFill>
                <a:latin typeface="Bernard MT Condensed" pitchFamily="18" charset="0"/>
              </a:rPr>
              <a:t>B. Other Uses</a:t>
            </a:r>
            <a:endParaRPr lang="en-US" sz="2400" u="heavy" dirty="0">
              <a:solidFill>
                <a:srgbClr val="D9FFFF"/>
              </a:solidFill>
              <a:uFill>
                <a:solidFill>
                  <a:srgbClr val="00CCFF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912123"/>
            <a:ext cx="8001000" cy="3098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Protects CVS;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enhance vasodilatation  via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NO production, &amp;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HDL &amp;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LDL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thus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therosclerosis &amp; ischemic insults (HRT started at the beginning of menopause will prevent CVS problems)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HRT increases CVs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problems (long term)</a:t>
            </a:r>
            <a:endParaRPr lang="en-US" sz="24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cs typeface="Times New Roman" charset="0"/>
              </a:rPr>
              <a:t>Improves insulin resistance &amp; </a:t>
            </a:r>
            <a:r>
              <a:rPr lang="en-US" sz="2400" b="1" u="heavy" dirty="0" err="1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cs typeface="Times New Roman" charset="0"/>
              </a:rPr>
              <a:t>glycaemic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cs typeface="Times New Roman" charset="0"/>
              </a:rPr>
              <a:t> control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in diabetics 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Improves  cognitive function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via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expression of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ER in brain &amp; by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amyloid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deposition thus preventing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Alzehimer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‘s.</a:t>
            </a:r>
          </a:p>
          <a:p>
            <a:pPr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Delays parkinsonism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by acting on DA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system in midbrain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" y="4358714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CC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Contraception</a:t>
            </a:r>
          </a:p>
          <a:p>
            <a:pPr>
              <a:buClr>
                <a:srgbClr val="00CC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Primary ovarian failure</a:t>
            </a:r>
          </a:p>
          <a:p>
            <a:pPr>
              <a:buClr>
                <a:srgbClr val="00CC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Amenorrhea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Hirsutism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caused by excess androgens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34000" y="166295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D9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ESTROGEN</a:t>
            </a:r>
            <a:endParaRPr lang="en-US" sz="3200" dirty="0">
              <a:ln w="18415" cmpd="sng">
                <a:solidFill>
                  <a:srgbClr val="D9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 flipH="1">
            <a:off x="7696200" y="3200400"/>
            <a:ext cx="1143000" cy="1298291"/>
            <a:chOff x="2" y="73309"/>
            <a:chExt cx="1716208" cy="1907891"/>
          </a:xfrm>
        </p:grpSpPr>
        <p:pic>
          <p:nvPicPr>
            <p:cNvPr id="16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7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18" name="Picture 2" descr="http://www.psdgraphics.com/wp-content/uploads/2009/06/female-sig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5137" r="26339"/>
          <a:stretch>
            <a:fillRect/>
          </a:stretch>
        </p:blipFill>
        <p:spPr bwMode="auto">
          <a:xfrm rot="19273429">
            <a:off x="7507794" y="4032069"/>
            <a:ext cx="756881" cy="1368085"/>
          </a:xfrm>
          <a:prstGeom prst="rect">
            <a:avLst/>
          </a:prstGeom>
          <a:noFill/>
        </p:spPr>
      </p:pic>
      <p:sp>
        <p:nvSpPr>
          <p:cNvPr id="19" name="5-Point Star 18"/>
          <p:cNvSpPr/>
          <p:nvPr/>
        </p:nvSpPr>
        <p:spPr>
          <a:xfrm>
            <a:off x="8610600" y="1524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build="p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52400" y="73309"/>
            <a:ext cx="1143000" cy="1298291"/>
            <a:chOff x="2" y="73309"/>
            <a:chExt cx="1716208" cy="1907891"/>
          </a:xfrm>
        </p:grpSpPr>
        <p:pic>
          <p:nvPicPr>
            <p:cNvPr id="16386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388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8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44016"/>
            </a:avLst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708212" y="3950228"/>
            <a:ext cx="1220206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</a:rPr>
              <a:t>ADRs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24636" y="3958815"/>
            <a:ext cx="5486400" cy="2336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Clr>
                <a:srgbClr val="66FFFF"/>
              </a:buClr>
              <a:buSzPct val="84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</a:rPr>
              <a:t> Irregular vaginal bleeding. </a:t>
            </a:r>
          </a:p>
          <a:p>
            <a:pPr>
              <a:lnSpc>
                <a:spcPts val="2500"/>
              </a:lnSpc>
              <a:buClr>
                <a:srgbClr val="66FFFF"/>
              </a:buClr>
              <a:buSzPct val="84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</a:rPr>
              <a:t> Headaches. </a:t>
            </a:r>
          </a:p>
          <a:p>
            <a:pPr>
              <a:lnSpc>
                <a:spcPts val="2500"/>
              </a:lnSpc>
              <a:buClr>
                <a:srgbClr val="66FFFF"/>
              </a:buClr>
              <a:buSzPct val="84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</a:rPr>
              <a:t> Nausea. </a:t>
            </a:r>
          </a:p>
          <a:p>
            <a:pPr>
              <a:lnSpc>
                <a:spcPts val="2500"/>
              </a:lnSpc>
              <a:buClr>
                <a:srgbClr val="66FFFF"/>
              </a:buClr>
              <a:buSzPct val="84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</a:rPr>
              <a:t> Vaginal discharge. </a:t>
            </a:r>
          </a:p>
          <a:p>
            <a:pPr>
              <a:lnSpc>
                <a:spcPts val="2500"/>
              </a:lnSpc>
              <a:buClr>
                <a:srgbClr val="66FFFF"/>
              </a:buClr>
              <a:buSzPct val="84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</a:rPr>
              <a:t> Fluid retention. </a:t>
            </a:r>
            <a:r>
              <a:rPr lang="en-US" sz="2400" b="1" dirty="0" smtClean="0">
                <a:solidFill>
                  <a:schemeClr val="bg1"/>
                </a:solidFill>
              </a:rPr>
              <a:t>Weight </a:t>
            </a:r>
            <a:r>
              <a:rPr lang="en-US" sz="2400" b="1" dirty="0" smtClean="0">
                <a:solidFill>
                  <a:schemeClr val="bg1"/>
                </a:solidFill>
              </a:rPr>
              <a:t>gain. </a:t>
            </a:r>
          </a:p>
          <a:p>
            <a:pPr>
              <a:lnSpc>
                <a:spcPts val="2500"/>
              </a:lnSpc>
              <a:buClr>
                <a:srgbClr val="66FFFF"/>
              </a:buClr>
              <a:buSzPct val="84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</a:rPr>
              <a:t> Breast tenderness. </a:t>
            </a:r>
          </a:p>
          <a:p>
            <a:pPr>
              <a:lnSpc>
                <a:spcPts val="2500"/>
              </a:lnSpc>
              <a:buClr>
                <a:srgbClr val="66FFFF"/>
              </a:buClr>
              <a:buSzPct val="84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</a:rPr>
              <a:t> Spotting or darkening of skin (on face)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>
          <a:xfrm>
            <a:off x="557213" y="1066800"/>
            <a:ext cx="8586787" cy="289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buBlip>
                <a:blip r:embed="rId5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Oral: -</a:t>
            </a:r>
          </a:p>
          <a:p>
            <a:pPr marL="0" marR="0" lvl="1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     Conjugated equine estrogen (CEE);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</a:t>
            </a:r>
            <a:r>
              <a:rPr lang="en-US" sz="2000" b="1" i="1" dirty="0" smtClean="0">
                <a:solidFill>
                  <a:srgbClr val="D9FFFF"/>
                </a:solidFill>
                <a:latin typeface="Arial Narrow" pitchFamily="34" charset="0"/>
                <a:cs typeface="Times New Roman" charset="0"/>
              </a:rPr>
              <a:t>(</a:t>
            </a:r>
            <a:r>
              <a:rPr lang="en-US" sz="2000" b="1" i="1" dirty="0" err="1" smtClean="0">
                <a:solidFill>
                  <a:srgbClr val="D9FFFF"/>
                </a:solidFill>
                <a:latin typeface="Arial Narrow" pitchFamily="34" charset="0"/>
                <a:cs typeface="Times New Roman" charset="0"/>
              </a:rPr>
              <a:t>Estrone</a:t>
            </a:r>
            <a:r>
              <a:rPr lang="en-US" sz="2000" b="1" i="1" dirty="0" smtClean="0">
                <a:solidFill>
                  <a:srgbClr val="D9FFFF"/>
                </a:solidFill>
                <a:latin typeface="Arial Narrow" pitchFamily="34" charset="0"/>
                <a:cs typeface="Times New Roman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D9FFFF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Sulphate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D9FFFF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+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D9FFFF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equilin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D9FFFF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D9FFFF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sulphate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D9FFFF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</a:t>
            </a:r>
            <a:b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D9FFFF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</a:b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D9FFFF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      +17 d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D9FFFF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dihydro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D9FFFF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D9FFFF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equilin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D9FFFF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) from female horse</a:t>
            </a: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rgbClr val="D9FFFF"/>
              </a:solidFill>
              <a:effectLst/>
              <a:uLnTx/>
              <a:uFillTx/>
              <a:latin typeface="Arial Narrow" pitchFamily="34" charset="0"/>
              <a:cs typeface="Times New Roman" charset="0"/>
            </a:endParaRPr>
          </a:p>
          <a:p>
            <a:pPr marL="0" marR="0" lvl="1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    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Estradiol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valerate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</a:t>
            </a:r>
          </a:p>
          <a:p>
            <a:pPr marL="0" marR="0" lvl="1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    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Estrial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succinate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</a:t>
            </a:r>
          </a:p>
          <a:p>
            <a:pPr marR="0" lvl="0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buBlip>
                <a:blip r:embed="rId5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Transdermal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(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estradiol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);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 </a:t>
            </a:r>
          </a:p>
          <a:p>
            <a:pPr marR="0" lvl="0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     Patches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  <a:sym typeface="Wingdings 3"/>
              </a:rPr>
              <a:t>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24 hour twice weekly.</a:t>
            </a:r>
          </a:p>
          <a:p>
            <a:pPr marL="0" lvl="1">
              <a:lnSpc>
                <a:spcPts val="2200"/>
              </a:lnSpc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     Gel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24 hours daily.</a:t>
            </a:r>
          </a:p>
          <a:p>
            <a:pPr lvl="0">
              <a:lnSpc>
                <a:spcPts val="2200"/>
              </a:lnSpc>
              <a:buBlip>
                <a:blip r:embed="rId5"/>
              </a:buBlip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Subcutaneous implant (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estradiol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)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  <a:sym typeface="Wingdings 3"/>
              </a:rPr>
              <a:t> 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6 monthly. </a:t>
            </a:r>
          </a:p>
          <a:p>
            <a:pPr marR="0" lvl="0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buBlip>
                <a:blip r:embed="rId5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Vaginal cream as such or as rings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pessaries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cs typeface="Times New Roman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663766"/>
            <a:ext cx="3036857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</a:rPr>
              <a:t>Administration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0" y="166295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D9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ESTROGEN</a:t>
            </a:r>
            <a:endParaRPr lang="en-US" sz="3200" dirty="0">
              <a:ln w="18415" cmpd="sng">
                <a:solidFill>
                  <a:srgbClr val="D9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grpSp>
        <p:nvGrpSpPr>
          <p:cNvPr id="17" name="Group 14"/>
          <p:cNvGrpSpPr/>
          <p:nvPr/>
        </p:nvGrpSpPr>
        <p:grpSpPr>
          <a:xfrm flipH="1">
            <a:off x="7543800" y="3962400"/>
            <a:ext cx="1143000" cy="1298291"/>
            <a:chOff x="2" y="73309"/>
            <a:chExt cx="1716208" cy="1907891"/>
          </a:xfrm>
        </p:grpSpPr>
        <p:pic>
          <p:nvPicPr>
            <p:cNvPr id="18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9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15" name="Picture 2" descr="http://www.psdgraphics.com/wp-content/uploads/2009/06/female-sig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5137" r="26339"/>
          <a:stretch>
            <a:fillRect/>
          </a:stretch>
        </p:blipFill>
        <p:spPr bwMode="auto">
          <a:xfrm rot="19273429">
            <a:off x="7355394" y="4794069"/>
            <a:ext cx="756881" cy="1368085"/>
          </a:xfrm>
          <a:prstGeom prst="rect">
            <a:avLst/>
          </a:prstGeom>
          <a:noFill/>
        </p:spPr>
      </p:pic>
      <p:sp>
        <p:nvSpPr>
          <p:cNvPr id="20" name="5-Point Star 19"/>
          <p:cNvSpPr/>
          <p:nvPr/>
        </p:nvSpPr>
        <p:spPr>
          <a:xfrm>
            <a:off x="8610600" y="1524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52400" y="73309"/>
            <a:ext cx="1143000" cy="1298291"/>
            <a:chOff x="2" y="73309"/>
            <a:chExt cx="1716208" cy="1907891"/>
          </a:xfrm>
        </p:grpSpPr>
        <p:pic>
          <p:nvPicPr>
            <p:cNvPr id="16386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388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8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44016"/>
            </a:avLst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334000" y="166295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D9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ESTROGEN</a:t>
            </a:r>
            <a:endParaRPr lang="en-US" sz="3200" dirty="0">
              <a:ln w="18415" cmpd="sng">
                <a:solidFill>
                  <a:srgbClr val="D9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214033"/>
            <a:ext cx="8458200" cy="2082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Bernard MT Condensed" pitchFamily="18" charset="0"/>
              </a:rPr>
              <a:t>Absolute; </a:t>
            </a:r>
          </a:p>
          <a:p>
            <a:pPr>
              <a:lnSpc>
                <a:spcPts val="2500"/>
              </a:lnSpc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Undiagnosed vaginal bleeding </a:t>
            </a:r>
          </a:p>
          <a:p>
            <a:pPr>
              <a:lnSpc>
                <a:spcPts val="2500"/>
              </a:lnSpc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Severe liver disease</a:t>
            </a:r>
          </a:p>
          <a:p>
            <a:pPr>
              <a:lnSpc>
                <a:spcPts val="2500"/>
              </a:lnSpc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Thromboembolic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manifestations </a:t>
            </a:r>
          </a:p>
          <a:p>
            <a:pPr>
              <a:lnSpc>
                <a:spcPts val="2500"/>
              </a:lnSpc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Cancer; endometrial, breast (hormone sensitive), ovarian</a:t>
            </a:r>
          </a:p>
          <a:p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838200"/>
            <a:ext cx="3505768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</a:rPr>
              <a:t>Contraindications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4267200"/>
            <a:ext cx="2434256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</a:rPr>
              <a:t>Interactions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7506" y="4594412"/>
            <a:ext cx="716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5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See contraception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  <a:sym typeface="Wingdings 3"/>
            </a:endParaRPr>
          </a:p>
          <a:p>
            <a:pPr>
              <a:buBlip>
                <a:blip r:embed="rId5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NB.  </a:t>
            </a:r>
            <a:r>
              <a:rPr lang="en-US" sz="2400" b="1" i="1" u="sng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If given with</a:t>
            </a:r>
          </a:p>
          <a:p>
            <a:pPr marL="365760">
              <a:buBlip>
                <a:blip r:embed="rId6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SERMs additive side effects for both drugs</a:t>
            </a:r>
          </a:p>
          <a:p>
            <a:pPr marL="365760">
              <a:buBlip>
                <a:blip r:embed="rId6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Aromatase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inhibitors  efficacy </a:t>
            </a:r>
          </a:p>
          <a:p>
            <a:pPr marL="365760">
              <a:buBlip>
                <a:blip r:embed="rId6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Corticosteroids  side effects 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14" name="Group 14"/>
          <p:cNvGrpSpPr/>
          <p:nvPr/>
        </p:nvGrpSpPr>
        <p:grpSpPr>
          <a:xfrm flipH="1">
            <a:off x="7543800" y="4114800"/>
            <a:ext cx="1143000" cy="1298291"/>
            <a:chOff x="2" y="73309"/>
            <a:chExt cx="1716208" cy="1907891"/>
          </a:xfrm>
        </p:grpSpPr>
        <p:pic>
          <p:nvPicPr>
            <p:cNvPr id="15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17" name="Picture 2" descr="http://www.psdgraphics.com/wp-content/uploads/2009/06/female-sign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5137" r="26339"/>
          <a:stretch>
            <a:fillRect/>
          </a:stretch>
        </p:blipFill>
        <p:spPr bwMode="auto">
          <a:xfrm rot="19273429">
            <a:off x="7355394" y="4946469"/>
            <a:ext cx="756881" cy="1368085"/>
          </a:xfrm>
          <a:prstGeom prst="rect">
            <a:avLst/>
          </a:prstGeom>
          <a:noFill/>
        </p:spPr>
      </p:pic>
      <p:sp>
        <p:nvSpPr>
          <p:cNvPr id="18" name="5-Point Star 17"/>
          <p:cNvSpPr/>
          <p:nvPr/>
        </p:nvSpPr>
        <p:spPr>
          <a:xfrm>
            <a:off x="8610600" y="1524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231648" y="134112"/>
            <a:ext cx="457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66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PROGESTINs</a:t>
            </a:r>
            <a:endParaRPr lang="en-US" sz="4000" dirty="0">
              <a:ln w="18415" cmpd="sng">
                <a:solidFill>
                  <a:srgbClr val="66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264459"/>
            <a:ext cx="381000" cy="400110"/>
          </a:xfrm>
          <a:prstGeom prst="rect">
            <a:avLst/>
          </a:prstGeom>
          <a:solidFill>
            <a:srgbClr val="66FF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2.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1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Estrogen and progestin combinations (pills or tablets)</a:t>
            </a:r>
            <a:r>
              <a:rPr kumimoji="0" lang="en-US" sz="2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4" descr="200px-Cholesterol_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145703"/>
            <a:ext cx="1916440" cy="11519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8" name="Picture 6" descr="220px-Pregnenol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6240" y="1141221"/>
            <a:ext cx="1905000" cy="116093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20" name="Picture 8" descr="200px-Progesterone-2D-skeletal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12240" y="1116568"/>
            <a:ext cx="1905000" cy="11811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sp>
        <p:nvSpPr>
          <p:cNvPr id="22" name="Line 10"/>
          <p:cNvSpPr>
            <a:spLocks noChangeShapeType="1"/>
          </p:cNvSpPr>
          <p:nvPr/>
        </p:nvSpPr>
        <p:spPr bwMode="auto">
          <a:xfrm>
            <a:off x="3364240" y="1611868"/>
            <a:ext cx="1066800" cy="0"/>
          </a:xfrm>
          <a:prstGeom prst="lin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67237" y="762000"/>
            <a:ext cx="1371600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ernard MT Condensed" pitchFamily="18" charset="0"/>
              </a:rPr>
              <a:t>In NATURE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8600" y="3124200"/>
            <a:ext cx="1524000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As Therapy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>
            <a:off x="5878840" y="1611868"/>
            <a:ext cx="1066800" cy="0"/>
          </a:xfrm>
          <a:prstGeom prst="lin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28600" y="2616912"/>
            <a:ext cx="8610600" cy="412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ts val="2500"/>
              </a:lnSpc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Are precursor to estrogens, androgens, and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adrenocortical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steroids.</a:t>
            </a: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1676400" y="2297668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66FFFF"/>
                </a:solidFill>
                <a:latin typeface="Bernard MT Condensed" pitchFamily="18" charset="0"/>
              </a:rPr>
              <a:t>Cholesterol</a:t>
            </a:r>
            <a:endParaRPr lang="en-US" dirty="0">
              <a:solidFill>
                <a:srgbClr val="66FFFF"/>
              </a:solidFill>
              <a:latin typeface="Bernard MT Condensed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52047" y="2297668"/>
            <a:ext cx="167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66FFFF"/>
                </a:solidFill>
                <a:latin typeface="Bernard MT Condensed" pitchFamily="18" charset="0"/>
              </a:rPr>
              <a:t>Pregnenolone</a:t>
            </a:r>
            <a:endParaRPr lang="en-US" dirty="0">
              <a:solidFill>
                <a:srgbClr val="66FFFF"/>
              </a:solidFill>
              <a:latin typeface="Bernard MT Condensed" pitchFamily="18" charset="0"/>
            </a:endParaRPr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6360459" y="2297668"/>
            <a:ext cx="167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66FFFF"/>
                </a:solidFill>
                <a:latin typeface="Bernard MT Condensed" pitchFamily="18" charset="0"/>
              </a:rPr>
              <a:t>Progesterone</a:t>
            </a:r>
            <a:endParaRPr lang="en-US" dirty="0">
              <a:solidFill>
                <a:srgbClr val="66FFFF"/>
              </a:solidFill>
              <a:latin typeface="Bernard MT Condensed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8600" y="3581400"/>
            <a:ext cx="8610600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5"/>
              </a:buBlip>
            </a:pPr>
            <a:r>
              <a:rPr lang="en-US" sz="2400" b="1" dirty="0" smtClean="0">
                <a:solidFill>
                  <a:srgbClr val="66FFFF"/>
                </a:solidFill>
                <a:latin typeface="Arial Narrow" pitchFamily="34" charset="0"/>
              </a:rPr>
              <a:t>Progesterone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is destructed in GIT, so can be given only parentally</a:t>
            </a:r>
          </a:p>
          <a:p>
            <a:pPr>
              <a:lnSpc>
                <a:spcPts val="2500"/>
              </a:lnSpc>
              <a:buBlip>
                <a:blip r:embed="rId5"/>
              </a:buBlip>
            </a:pPr>
            <a:r>
              <a:rPr lang="en-US" sz="2400" b="1" dirty="0" err="1" smtClean="0">
                <a:solidFill>
                  <a:srgbClr val="66FFFF"/>
                </a:solidFill>
                <a:latin typeface="Arial Narrow" pitchFamily="34" charset="0"/>
              </a:rPr>
              <a:t>Progestins</a:t>
            </a:r>
            <a:r>
              <a:rPr lang="en-US" sz="2400" b="1" dirty="0" smtClean="0">
                <a:solidFill>
                  <a:srgbClr val="66FFFF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are synthetic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progestogens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that have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progestinic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effects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similar to progesterone but are not degraded by GIT. </a:t>
            </a:r>
          </a:p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Progestin preparations; as in contraceptive pills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40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1676400" y="675375"/>
            <a:ext cx="7467600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2500"/>
              </a:lnSpc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Produced by; Adrenal glands, Gonads, Brain, Placenta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325" y="1295400"/>
            <a:ext cx="1828800" cy="704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ts val="2500"/>
              </a:lnSpc>
              <a:defRPr/>
            </a:pPr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Synthesis;</a:t>
            </a:r>
          </a:p>
          <a:p>
            <a:pPr marL="342900" lvl="0" indent="-342900" algn="ctr">
              <a:lnSpc>
                <a:spcPts val="2500"/>
              </a:lnSpc>
              <a:defRPr/>
            </a:pPr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Induced by LH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5385" y="5575265"/>
            <a:ext cx="8451415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	     Two types of progesterone receptors [PR]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PR-A &amp; PR-B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They could exist 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cytoplasmic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mediating genomic long term effects  or  membranous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mediating non-genomic rapid effects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105400" y="5158406"/>
            <a:ext cx="3748142" cy="387798"/>
          </a:xfrm>
          <a:prstGeom prst="rect">
            <a:avLst/>
          </a:prstGeom>
          <a:gradFill flip="none" rotWithShape="1">
            <a:gsLst>
              <a:gs pos="21000">
                <a:schemeClr val="tx1"/>
              </a:gs>
              <a:gs pos="64000">
                <a:srgbClr val="0000FF"/>
              </a:gs>
              <a:gs pos="94000">
                <a:srgbClr val="3333CC">
                  <a:alpha val="69000"/>
                </a:srgbClr>
              </a:gs>
              <a:gs pos="99000">
                <a:srgbClr val="B2CCEC"/>
              </a:gs>
              <a:gs pos="100000">
                <a:srgbClr val="FF00FF"/>
              </a:gs>
            </a:gsLst>
            <a:lin ang="2700000" scaled="1"/>
            <a:tileRect/>
          </a:gradFill>
        </p:spPr>
        <p:txBody>
          <a:bodyPr wrap="non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What does progesterone do?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8600" y="513466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9FFFF"/>
                </a:solidFill>
                <a:latin typeface="Arial Narrow" pitchFamily="34" charset="0"/>
              </a:rPr>
              <a:t>Binds to its receptors</a:t>
            </a:r>
            <a:endParaRPr lang="en-US" sz="2400" b="1" dirty="0">
              <a:solidFill>
                <a:srgbClr val="D9FFFF"/>
              </a:solidFill>
              <a:latin typeface="Arial Narrow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rot="5400000">
            <a:off x="1296194" y="5716190"/>
            <a:ext cx="304006" cy="794"/>
          </a:xfrm>
          <a:prstGeom prst="straightConnector1">
            <a:avLst/>
          </a:prstGeom>
          <a:ln w="38100">
            <a:solidFill>
              <a:srgbClr val="66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934200" y="-76200"/>
            <a:ext cx="2286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HRT</a:t>
            </a:r>
            <a:endParaRPr lang="en-US" sz="48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35" name="5-Point Star 34"/>
          <p:cNvSpPr/>
          <p:nvPr/>
        </p:nvSpPr>
        <p:spPr>
          <a:xfrm>
            <a:off x="8305800" y="31242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1" grpId="0"/>
      <p:bldP spid="23" grpId="0"/>
      <p:bldP spid="32" grpId="0" animBg="1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1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Estrogen and progestin combinations (pills or tablets)</a:t>
            </a:r>
            <a:r>
              <a:rPr kumimoji="0" lang="en-US" sz="2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19" name="Rectangle 5"/>
          <p:cNvSpPr txBox="1">
            <a:spLocks noChangeArrowheads="1"/>
          </p:cNvSpPr>
          <p:nvPr/>
        </p:nvSpPr>
        <p:spPr>
          <a:xfrm>
            <a:off x="557213" y="1242169"/>
            <a:ext cx="8586787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7813" marR="0" lvl="0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cs typeface="Times New Roman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5153" y="829235"/>
            <a:ext cx="2209800" cy="412934"/>
          </a:xfrm>
          <a:prstGeom prst="rect">
            <a:avLst/>
          </a:prstGeom>
          <a:solidFill>
            <a:srgbClr val="000000">
              <a:alpha val="56078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u="heavy" dirty="0" smtClean="0">
                <a:solidFill>
                  <a:srgbClr val="D9FFFF"/>
                </a:solidFill>
                <a:uFill>
                  <a:solidFill>
                    <a:srgbClr val="00CCFF"/>
                  </a:solidFill>
                </a:uFill>
                <a:latin typeface="Bernard MT Condensed" pitchFamily="18" charset="0"/>
              </a:rPr>
              <a:t>A. In Menopause</a:t>
            </a:r>
            <a:endParaRPr lang="en-US" sz="2400" u="heavy" dirty="0">
              <a:solidFill>
                <a:srgbClr val="D9FFFF"/>
              </a:solidFill>
              <a:uFill>
                <a:solidFill>
                  <a:srgbClr val="00CCFF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5153" y="304800"/>
            <a:ext cx="2815130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  <a:sym typeface="Wingdings 3"/>
              </a:rPr>
              <a:t>INDICATIONS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81896" y="1832135"/>
            <a:ext cx="8686800" cy="2811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Protects against possibility of estrogen induced endometrial cancer</a:t>
            </a:r>
          </a:p>
          <a:p>
            <a:pPr marL="274320">
              <a:lnSpc>
                <a:spcPts val="2500"/>
              </a:lnSpc>
              <a:buClr>
                <a:srgbClr val="66FFFF"/>
              </a:buClr>
              <a:buSzPct val="90000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Estrogen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 cell growth. If unopposed endometrial cell lining can show (atypical hyperplasia)</a:t>
            </a:r>
          </a:p>
          <a:p>
            <a:pPr marL="274320">
              <a:lnSpc>
                <a:spcPts val="2500"/>
              </a:lnSpc>
              <a:buClr>
                <a:srgbClr val="66FFFF"/>
              </a:buClr>
              <a:buSzPct val="90000"/>
            </a:pPr>
            <a:r>
              <a:rPr lang="en-US" sz="2400" b="1" spc="-3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Progesterone beneficially matures endometrial cell lining  ( become differentiated) &amp;  apoptosis of atypical cells by activation of p53.</a:t>
            </a:r>
          </a:p>
          <a:p>
            <a:pPr>
              <a:lnSpc>
                <a:spcPts val="2500"/>
              </a:lnSpc>
              <a:spcBef>
                <a:spcPts val="600"/>
              </a:spcBef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u="heavy" spc="-30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sym typeface="Wingdings 3"/>
              </a:rPr>
              <a:t>Progesterone (natural) protects against breast cancer </a:t>
            </a:r>
            <a:r>
              <a:rPr lang="en-US" sz="2400" b="1" spc="-3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development by </a:t>
            </a:r>
            <a:br>
              <a:rPr lang="en-US" sz="2400" b="1" spc="-3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</a:br>
            <a:r>
              <a:rPr lang="en-US" sz="2400" b="1" spc="-3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anti-inflammatory &amp; apoptotic mechanisms, but this effect is not as </a:t>
            </a:r>
            <a:br>
              <a:rPr lang="en-US" sz="2400" b="1" spc="-3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</a:br>
            <a:r>
              <a:rPr lang="en-US" sz="2400" b="1" spc="-3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clear with synthetic </a:t>
            </a:r>
            <a:r>
              <a:rPr lang="en-US" sz="2400" b="1" spc="-30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progestins</a:t>
            </a:r>
            <a:r>
              <a:rPr lang="en-US" sz="2400" b="1" spc="-3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. </a:t>
            </a:r>
            <a:r>
              <a:rPr lang="en-US" sz="2400" b="1" spc="-30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Mamography</a:t>
            </a:r>
            <a:r>
              <a:rPr lang="en-US" sz="2400" dirty="0" smtClean="0">
                <a:cs typeface="Times New Roman" charset="0"/>
              </a:rPr>
              <a:t> </a:t>
            </a:r>
            <a:r>
              <a:rPr lang="en-US" sz="2400" b="1" spc="-3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recommended every 6ms.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86000" y="813672"/>
            <a:ext cx="647700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rgbClr val="D9FFFF"/>
                </a:solidFill>
                <a:latin typeface="Arial Narrow" pitchFamily="34" charset="0"/>
              </a:rPr>
              <a:t>As HRT, usually given in combination with estrogen Some use it alone in risk of cancer but does not </a:t>
            </a:r>
            <a:r>
              <a:rPr lang="en-US" sz="24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</a:t>
            </a:r>
            <a:r>
              <a:rPr lang="en-US" sz="2400" b="1" dirty="0" smtClean="0">
                <a:solidFill>
                  <a:srgbClr val="D9FFFF"/>
                </a:solidFill>
                <a:latin typeface="Arial Narrow" pitchFamily="34" charset="0"/>
              </a:rPr>
              <a:t> all menopausal symptoms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81896" y="4665504"/>
            <a:ext cx="8763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u="heavy" spc="-50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sym typeface="Wingdings 3"/>
              </a:rPr>
              <a:t>Confers </a:t>
            </a:r>
            <a:r>
              <a:rPr lang="en-US" sz="2400" b="1" u="heavy" spc="-50" dirty="0" err="1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sym typeface="Wingdings 3"/>
              </a:rPr>
              <a:t>neuroprotection</a:t>
            </a:r>
            <a:r>
              <a:rPr lang="en-US" sz="2400" b="1" u="heavy" spc="-50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sym typeface="Wingdings 3"/>
              </a:rPr>
              <a:t>, mild effect</a:t>
            </a:r>
            <a:endParaRPr lang="en-US" sz="2400" b="1" u="heavy" spc="-30" dirty="0" smtClean="0">
              <a:solidFill>
                <a:schemeClr val="bg1"/>
              </a:solidFill>
              <a:uFill>
                <a:solidFill>
                  <a:srgbClr val="66FFFF"/>
                </a:solidFill>
              </a:uFill>
              <a:latin typeface="Arial Narrow" pitchFamily="34" charset="0"/>
              <a:sym typeface="Wingdings 3"/>
            </a:endParaRPr>
          </a:p>
          <a:p>
            <a:pPr>
              <a:lnSpc>
                <a:spcPts val="2800"/>
              </a:lnSpc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u="heavy" spc="-50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sym typeface="Wingdings 3"/>
              </a:rPr>
              <a:t>Controls insomnia &amp; depression </a:t>
            </a:r>
            <a:r>
              <a:rPr lang="en-US" sz="2400" b="1" spc="-5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little </a:t>
            </a:r>
            <a:r>
              <a:rPr lang="en-US" sz="2400" b="1" spc="-50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ffect</a:t>
            </a:r>
            <a:endParaRPr lang="en-US" sz="2400" b="1" spc="-50" dirty="0" smtClean="0">
              <a:solidFill>
                <a:schemeClr val="bg1"/>
              </a:solidFill>
              <a:latin typeface="Arial Narrow" pitchFamily="34" charset="0"/>
              <a:sym typeface="Wingdings 3"/>
            </a:endParaRPr>
          </a:p>
          <a:p>
            <a:pPr>
              <a:lnSpc>
                <a:spcPts val="2800"/>
              </a:lnSpc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u="heavy" spc="-50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sym typeface="Wingdings 3"/>
              </a:rPr>
              <a:t>Counteract  osteoporosis</a:t>
            </a:r>
            <a:r>
              <a:rPr lang="en-US" sz="2400" b="1" spc="-5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, directly +</a:t>
            </a:r>
            <a:r>
              <a:rPr lang="en-US" sz="2400" b="1" spc="-50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ve</a:t>
            </a:r>
            <a:r>
              <a:rPr lang="en-US" sz="2400" b="1" spc="-5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400" b="1" spc="-50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osteoblasts</a:t>
            </a:r>
            <a:endParaRPr lang="en-US" sz="2400" b="1" spc="-50" dirty="0" smtClean="0">
              <a:solidFill>
                <a:schemeClr val="bg1"/>
              </a:solidFill>
              <a:latin typeface="Arial Narrow" pitchFamily="34" charset="0"/>
              <a:sym typeface="Wingdings 3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5064" y="177225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D9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PROGESTIN</a:t>
            </a:r>
            <a:endParaRPr lang="en-US" sz="3200" dirty="0">
              <a:ln w="18415" cmpd="sng">
                <a:solidFill>
                  <a:srgbClr val="D9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8610600" y="1524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295400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1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Estrogen and progestin combinations (pills or tablets)</a:t>
            </a:r>
            <a:r>
              <a:rPr kumimoji="0" lang="en-US" sz="2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99552" y="76200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D9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PROGESTIN</a:t>
            </a:r>
            <a:endParaRPr lang="en-US" sz="3200" dirty="0">
              <a:ln w="18415" cmpd="sng">
                <a:solidFill>
                  <a:srgbClr val="D9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574040"/>
            <a:ext cx="1752600" cy="412934"/>
          </a:xfrm>
          <a:prstGeom prst="rect">
            <a:avLst/>
          </a:prstGeom>
          <a:solidFill>
            <a:srgbClr val="000000">
              <a:alpha val="56078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u="heavy" dirty="0" smtClean="0">
                <a:solidFill>
                  <a:srgbClr val="D9FFFF"/>
                </a:solidFill>
                <a:uFill>
                  <a:solidFill>
                    <a:srgbClr val="00CCFF"/>
                  </a:solidFill>
                </a:uFill>
                <a:latin typeface="Bernard MT Condensed" pitchFamily="18" charset="0"/>
              </a:rPr>
              <a:t>B. Other Uses</a:t>
            </a:r>
            <a:endParaRPr lang="en-US" sz="2400" u="heavy" dirty="0">
              <a:solidFill>
                <a:srgbClr val="D9FFFF"/>
              </a:solidFill>
              <a:uFill>
                <a:solidFill>
                  <a:srgbClr val="00CCFF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8600" y="878840"/>
            <a:ext cx="5638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Contraception (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Estradiol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+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Progestins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) 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Dysmenorrhea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Menpauasal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symptoms (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Estradiol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+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Progestins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given together)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endParaRPr lang="en-US" sz="2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2400" y="2133335"/>
            <a:ext cx="3036857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</a:rPr>
              <a:t>Administration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04800" y="2569242"/>
            <a:ext cx="838200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Oral; Micronized  progesterone or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progestins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  <a:sym typeface="Wingdings 3"/>
              </a:rPr>
              <a:t> see contraception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  <a:cs typeface="Times New Roman" charset="0"/>
            </a:endParaRPr>
          </a:p>
          <a:p>
            <a:pPr lvl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IUS; as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Levonorgestrel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or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Progestasert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  <a:cs typeface="Times New Roman" charset="0"/>
            </a:endParaRPr>
          </a:p>
          <a:p>
            <a:pPr lvl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Vaginal - natural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progesterone gel /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pessary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.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Transdermal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-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sequential / continuous patch.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  <a:cs typeface="Times New Roman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81000" y="4822369"/>
            <a:ext cx="7620000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Mood changes, as anxiety, irritability</a:t>
            </a:r>
          </a:p>
          <a:p>
            <a:pPr>
              <a:lnSpc>
                <a:spcPts val="2600"/>
              </a:lnSpc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Headache, dizziness or drowsiness</a:t>
            </a:r>
          </a:p>
          <a:p>
            <a:pPr>
              <a:lnSpc>
                <a:spcPts val="2600"/>
              </a:lnSpc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Nausea, vomiting,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abdominal pain or bloating (distention). </a:t>
            </a:r>
          </a:p>
          <a:p>
            <a:pPr>
              <a:lnSpc>
                <a:spcPts val="2600"/>
              </a:lnSpc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Hirsutism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masculinization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(Not with new preparations)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28600" y="4365169"/>
            <a:ext cx="1220206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</a:rPr>
              <a:t>ADRs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grpSp>
        <p:nvGrpSpPr>
          <p:cNvPr id="12" name="Group 14"/>
          <p:cNvGrpSpPr/>
          <p:nvPr/>
        </p:nvGrpSpPr>
        <p:grpSpPr>
          <a:xfrm flipH="1">
            <a:off x="7543800" y="3352800"/>
            <a:ext cx="1143000" cy="1298291"/>
            <a:chOff x="2" y="73309"/>
            <a:chExt cx="1716208" cy="1907891"/>
          </a:xfrm>
        </p:grpSpPr>
        <p:pic>
          <p:nvPicPr>
            <p:cNvPr id="14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4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5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17" name="Picture 2" descr="http://www.psdgraphics.com/wp-content/uploads/2009/06/female-sig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5137" r="26339"/>
          <a:stretch>
            <a:fillRect/>
          </a:stretch>
        </p:blipFill>
        <p:spPr bwMode="auto">
          <a:xfrm rot="19273429">
            <a:off x="7355394" y="4184469"/>
            <a:ext cx="756881" cy="1368085"/>
          </a:xfrm>
          <a:prstGeom prst="rect">
            <a:avLst/>
          </a:prstGeom>
          <a:noFill/>
        </p:spPr>
      </p:pic>
      <p:sp>
        <p:nvSpPr>
          <p:cNvPr id="18" name="5-Point Star 17"/>
          <p:cNvSpPr/>
          <p:nvPr/>
        </p:nvSpPr>
        <p:spPr>
          <a:xfrm>
            <a:off x="8610600" y="1524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Benefits and Risks of HRT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Definite benefits</a:t>
            </a: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Symptoms of menopause (vasomotor, genitourinary)</a:t>
            </a: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Osteoporosis (Definite increase in bone mineral density; probable decrease in risk of fractures)</a:t>
            </a:r>
          </a:p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Definite risks</a:t>
            </a: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Endometrial cancer (estrogen only)</a:t>
            </a: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Venous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thromboembolism</a:t>
            </a:r>
            <a:endParaRPr lang="en-US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Breast cancer (long term 5 yrs)</a:t>
            </a:r>
          </a:p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Uncertain benefits </a:t>
            </a: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Cognitive functions</a:t>
            </a: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1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Estrogen and progestin combinations (pills or tablets)</a:t>
            </a:r>
            <a:r>
              <a:rPr kumimoji="0" lang="en-US" sz="2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304800" y="6858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cs typeface="Times New Roman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3256" y="297954"/>
            <a:ext cx="27407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66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  <a:ea typeface="Gungsuh" pitchFamily="18" charset="-127"/>
              </a:rPr>
              <a:t>SERMs</a:t>
            </a:r>
            <a:endParaRPr lang="en-US" sz="4000" dirty="0">
              <a:ln w="18415" cmpd="sng">
                <a:solidFill>
                  <a:srgbClr val="66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  <a:ea typeface="Gungsuh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435730"/>
            <a:ext cx="381000" cy="400110"/>
          </a:xfrm>
          <a:prstGeom prst="rect">
            <a:avLst/>
          </a:prstGeom>
          <a:solidFill>
            <a:srgbClr val="66FF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3.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38400" y="476071"/>
            <a:ext cx="5389552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200" dirty="0" err="1" smtClean="0">
                <a:solidFill>
                  <a:schemeClr val="bg1"/>
                </a:solidFill>
                <a:latin typeface="Bernard MT Condensed" pitchFamily="18" charset="0"/>
              </a:rPr>
              <a:t>Tamoxifen</a:t>
            </a:r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Bernard MT Condensed" pitchFamily="18" charset="0"/>
              </a:rPr>
              <a:t>Raloxifene</a:t>
            </a:r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 (oral and non-hormonal)</a:t>
            </a:r>
            <a:endParaRPr lang="en-US" sz="2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04800" y="914400"/>
            <a:ext cx="82296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rgbClr val="D9FFFF"/>
                </a:solidFill>
                <a:latin typeface="Bernard MT Condensed" pitchFamily="18" charset="0"/>
              </a:rPr>
              <a:t>Raloxifen</a:t>
            </a:r>
            <a:r>
              <a:rPr lang="en-US" sz="2400" dirty="0" smtClean="0">
                <a:solidFill>
                  <a:srgbClr val="D9FFFF"/>
                </a:solidFill>
                <a:latin typeface="Bernard MT Condensed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antagonist in breast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and uterus and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agonist in bone </a:t>
            </a:r>
            <a:endParaRPr lang="en-US" sz="2200" b="1" dirty="0" smtClean="0">
              <a:solidFill>
                <a:srgbClr val="D9FFFF"/>
              </a:solidFill>
              <a:latin typeface="Bernard MT Condensed" pitchFamily="18" charset="0"/>
            </a:endParaRPr>
          </a:p>
          <a:p>
            <a:pPr>
              <a:lnSpc>
                <a:spcPts val="2400"/>
              </a:lnSpc>
              <a:spcBef>
                <a:spcPts val="600"/>
              </a:spcBef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rgbClr val="D9FFFF"/>
                </a:solidFill>
                <a:latin typeface="Bernard MT Condensed" pitchFamily="18" charset="0"/>
              </a:rPr>
              <a:t>Tamoxifen</a:t>
            </a:r>
            <a:r>
              <a:rPr lang="en-US" sz="2400" b="1" dirty="0" smtClean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Antagonist in breast and partial agonist in bone and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endometrium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 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4800" y="2362200"/>
            <a:ext cx="830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An ideal SERM for use as HRT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should  be agonistic in brain, bone, CV system (not necessarily the liver), vagina &amp; urinary system but antagonistic in breast &amp;  uterus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3124200" y="3200400"/>
          <a:ext cx="5638801" cy="1657350"/>
        </p:xfrm>
        <a:graphic>
          <a:graphicData uri="http://schemas.openxmlformats.org/drawingml/2006/table">
            <a:tbl>
              <a:tblPr/>
              <a:tblGrid>
                <a:gridCol w="1143001"/>
                <a:gridCol w="762000"/>
                <a:gridCol w="838200"/>
                <a:gridCol w="838200"/>
                <a:gridCol w="685800"/>
                <a:gridCol w="685800"/>
                <a:gridCol w="6858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Brain 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Uterus 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Vagina 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Breast 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Bone 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CVS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Estradiol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heavy" baseline="0" dirty="0">
                          <a:solidFill>
                            <a:schemeClr val="bg1"/>
                          </a:solidFill>
                          <a:uFill>
                            <a:solidFill>
                              <a:srgbClr val="66FFFF"/>
                            </a:solidFill>
                          </a:uFill>
                          <a:latin typeface="Arial Narrow" pitchFamily="34" charset="0"/>
                          <a:ea typeface="Times New Roman"/>
                          <a:cs typeface="Arial"/>
                        </a:rPr>
                        <a:t>Ideal </a:t>
                      </a:r>
                      <a:r>
                        <a:rPr lang="en-US" sz="1600" b="1" u="heavy" baseline="0" dirty="0" smtClean="0">
                          <a:solidFill>
                            <a:schemeClr val="bg1"/>
                          </a:solidFill>
                          <a:uFill>
                            <a:solidFill>
                              <a:srgbClr val="66FFFF"/>
                            </a:solidFill>
                          </a:uFill>
                          <a:latin typeface="Arial Narrow" pitchFamily="34" charset="0"/>
                          <a:ea typeface="Times New Roman"/>
                          <a:cs typeface="Arial"/>
                        </a:rPr>
                        <a:t>SER</a:t>
                      </a:r>
                      <a:r>
                        <a:rPr lang="en-US" sz="1600" b="1" u="heavy" dirty="0" smtClean="0">
                          <a:solidFill>
                            <a:schemeClr val="bg1"/>
                          </a:solidFill>
                          <a:uFill>
                            <a:solidFill>
                              <a:srgbClr val="66FFFF"/>
                            </a:solidFill>
                          </a:uFill>
                          <a:latin typeface="Arial Narrow" pitchFamily="34" charset="0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 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Tamoxifen 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Raloxifene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4" name="Rectangle 33"/>
          <p:cNvSpPr/>
          <p:nvPr/>
        </p:nvSpPr>
        <p:spPr>
          <a:xfrm>
            <a:off x="381000" y="48768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Tamoxifen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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risk of venous thrombosis &amp; tends to precipitate vaginal atrophy &amp;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hot flushes</a:t>
            </a:r>
            <a:endParaRPr lang="en-US" sz="2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8600" y="5638800"/>
            <a:ext cx="8229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Raloxifene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has no effect on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hot flushes,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increases hot flushes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(</a:t>
            </a:r>
            <a:r>
              <a:rPr lang="en-US" sz="2000" b="1" dirty="0" smtClean="0">
                <a:solidFill>
                  <a:srgbClr val="FFFF00"/>
                </a:solidFill>
                <a:latin typeface="Arial Narrow" pitchFamily="34" charset="0"/>
              </a:rPr>
              <a:t>very effective preventing vertebral bone fracture and CVs problems less comp to Estrogen) for </a:t>
            </a:r>
            <a:r>
              <a:rPr lang="en-US" sz="2000" b="1" dirty="0" err="1" smtClean="0">
                <a:solidFill>
                  <a:srgbClr val="FFFF00"/>
                </a:solidFill>
                <a:latin typeface="Arial Narrow" pitchFamily="34" charset="0"/>
              </a:rPr>
              <a:t>osteoprosis</a:t>
            </a:r>
            <a:r>
              <a:rPr lang="en-US" sz="2000" b="1" dirty="0" smtClean="0">
                <a:solidFill>
                  <a:srgbClr val="FFFF00"/>
                </a:solidFill>
                <a:latin typeface="Arial Narrow" pitchFamily="34" charset="0"/>
              </a:rPr>
              <a:t> use of </a:t>
            </a:r>
            <a:r>
              <a:rPr lang="en-US" sz="2000" b="1" dirty="0" err="1" smtClean="0">
                <a:solidFill>
                  <a:srgbClr val="FFFF00"/>
                </a:solidFill>
                <a:latin typeface="Arial Narrow" pitchFamily="34" charset="0"/>
              </a:rPr>
              <a:t>bisphosphonate</a:t>
            </a:r>
            <a:r>
              <a:rPr lang="en-US" sz="2000" b="1" dirty="0" smtClean="0">
                <a:solidFill>
                  <a:srgbClr val="FFFF00"/>
                </a:solidFill>
                <a:latin typeface="Arial Narrow" pitchFamily="34" charset="0"/>
              </a:rPr>
              <a:t> is </a:t>
            </a:r>
            <a:r>
              <a:rPr lang="en-US" sz="2000" b="1" dirty="0" err="1" smtClean="0">
                <a:solidFill>
                  <a:srgbClr val="FFFF00"/>
                </a:solidFill>
                <a:latin typeface="Arial Narrow" pitchFamily="34" charset="0"/>
              </a:rPr>
              <a:t>bettere</a:t>
            </a:r>
            <a:r>
              <a:rPr lang="en-US" sz="2000" b="1" dirty="0" smtClean="0">
                <a:solidFill>
                  <a:srgbClr val="FFFF00"/>
                </a:solidFill>
                <a:latin typeface="Arial Narrow" pitchFamily="34" charset="0"/>
              </a:rPr>
              <a:t> than SERMs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057400" y="4343400"/>
            <a:ext cx="1143000" cy="533400"/>
            <a:chOff x="1981200" y="4495800"/>
            <a:chExt cx="1143000" cy="533400"/>
          </a:xfrm>
        </p:grpSpPr>
        <p:sp>
          <p:nvSpPr>
            <p:cNvPr id="36" name="Left Brace 35"/>
            <p:cNvSpPr/>
            <p:nvPr/>
          </p:nvSpPr>
          <p:spPr>
            <a:xfrm>
              <a:off x="2971800" y="4495800"/>
              <a:ext cx="152400" cy="533400"/>
            </a:xfrm>
            <a:prstGeom prst="leftBrace">
              <a:avLst/>
            </a:prstGeom>
            <a:ln w="2857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981200" y="45720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Bernard MT Condensed" pitchFamily="18" charset="0"/>
                </a:rPr>
                <a:t>Not Ideal</a:t>
              </a:r>
              <a:endParaRPr lang="en-US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781800" y="-76200"/>
            <a:ext cx="2286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HRT</a:t>
            </a:r>
            <a:endParaRPr lang="en-US" sz="48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21" name="5-Point Star 20"/>
          <p:cNvSpPr/>
          <p:nvPr/>
        </p:nvSpPr>
        <p:spPr>
          <a:xfrm>
            <a:off x="8610600" y="1524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22" name="TextBox 21"/>
          <p:cNvSpPr txBox="1"/>
          <p:nvPr/>
        </p:nvSpPr>
        <p:spPr>
          <a:xfrm>
            <a:off x="1295400" y="3505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+ = agonist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- = antagonist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  <p:bldP spid="32" grpId="0" build="p"/>
      <p:bldP spid="32" grpId="1" build="allAtOnce"/>
      <p:bldP spid="34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Estrogen and progestin combinations (pills or tablets)</a:t>
            </a:r>
            <a:r>
              <a:rPr kumimoji="0" lang="en-US" sz="2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52400"/>
            <a:ext cx="39599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66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PHYTOESTROGENS </a:t>
            </a:r>
            <a:endParaRPr lang="en-US" sz="3600" dirty="0">
              <a:ln w="18415" cmpd="sng">
                <a:solidFill>
                  <a:srgbClr val="66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35730"/>
            <a:ext cx="381000" cy="400110"/>
          </a:xfrm>
          <a:prstGeom prst="rect">
            <a:avLst/>
          </a:prstGeom>
          <a:solidFill>
            <a:srgbClr val="66FF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5.</a:t>
            </a:r>
            <a:endParaRPr lang="en-US" sz="2000" dirty="0">
              <a:latin typeface="Bernard MT Condensed" pitchFamily="18" charset="0"/>
            </a:endParaRPr>
          </a:p>
        </p:txBody>
      </p:sp>
      <p:pic>
        <p:nvPicPr>
          <p:cNvPr id="7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752600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934200" y="-76200"/>
            <a:ext cx="2286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HRT</a:t>
            </a:r>
            <a:endParaRPr lang="en-US" sz="48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3505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1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Estrogen and progestin combinations (pills or tablets)</a:t>
            </a:r>
            <a:r>
              <a:rPr kumimoji="0" lang="en-US" sz="2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3658849"/>
            <a:ext cx="38075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66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ANDROGENS</a:t>
            </a:r>
            <a:endParaRPr lang="en-US" sz="3600" dirty="0">
              <a:ln w="18415" cmpd="sng">
                <a:solidFill>
                  <a:srgbClr val="66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3767194"/>
            <a:ext cx="381000" cy="400110"/>
          </a:xfrm>
          <a:prstGeom prst="rect">
            <a:avLst/>
          </a:prstGeom>
          <a:solidFill>
            <a:srgbClr val="66FF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6.</a:t>
            </a:r>
            <a:endParaRPr lang="en-US" sz="2000" dirty="0">
              <a:latin typeface="Bernard MT Condensed" pitchFamily="18" charset="0"/>
            </a:endParaRPr>
          </a:p>
        </p:txBody>
      </p:sp>
      <p:pic>
        <p:nvPicPr>
          <p:cNvPr id="12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3505200"/>
            <a:ext cx="3276600" cy="1752600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934200" y="3429000"/>
            <a:ext cx="2286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HRT</a:t>
            </a:r>
            <a:endParaRPr lang="en-US" sz="48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3505200"/>
            <a:ext cx="5867400" cy="1588"/>
          </a:xfrm>
          <a:prstGeom prst="line">
            <a:avLst/>
          </a:prstGeom>
          <a:ln w="28575">
            <a:solidFill>
              <a:srgbClr val="D9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04800" y="4322064"/>
            <a:ext cx="8305800" cy="2413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300" dirty="0" smtClean="0">
                <a:solidFill>
                  <a:srgbClr val="D9FFFF"/>
                </a:solidFill>
                <a:latin typeface="Bernard MT Condensed" pitchFamily="18" charset="0"/>
              </a:rPr>
              <a:t> Testosterone</a:t>
            </a:r>
            <a:r>
              <a:rPr lang="en-US" sz="2300" b="1" dirty="0" smtClean="0">
                <a:solidFill>
                  <a:schemeClr val="bg1"/>
                </a:solidFill>
                <a:latin typeface="Arial Narrow" pitchFamily="34" charset="0"/>
              </a:rPr>
              <a:t> is responsible for sexual arousal in females. It is </a:t>
            </a:r>
            <a:r>
              <a:rPr lang="en-US" sz="23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given </a:t>
            </a:r>
            <a:r>
              <a:rPr lang="en-US" sz="2300" b="1" u="heavy" spc="-30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as the sole therapy </a:t>
            </a:r>
            <a:r>
              <a:rPr lang="en-US" sz="2300" b="1" spc="-30" dirty="0" smtClean="0">
                <a:solidFill>
                  <a:schemeClr val="bg1"/>
                </a:solidFill>
                <a:latin typeface="Arial Narrow" pitchFamily="34" charset="0"/>
              </a:rPr>
              <a:t>to menopausal women in whom their menopausal symptoms are focused on </a:t>
            </a:r>
            <a:r>
              <a:rPr lang="en-US" sz="2300" spc="-30" dirty="0" smtClean="0">
                <a:solidFill>
                  <a:srgbClr val="FF0000"/>
                </a:solidFill>
                <a:latin typeface="Arial Narrow" pitchFamily="34" charset="0"/>
              </a:rPr>
              <a:t>lack of sexual arousal</a:t>
            </a:r>
            <a:r>
              <a:rPr lang="en-US" sz="2300" b="1" spc="-30" dirty="0" smtClean="0">
                <a:solidFill>
                  <a:schemeClr val="bg1"/>
                </a:solidFill>
                <a:latin typeface="Arial Narrow" pitchFamily="34" charset="0"/>
              </a:rPr>
              <a:t>. It is </a:t>
            </a:r>
            <a:r>
              <a:rPr lang="en-US" sz="2300" b="1" u="heavy" spc="-30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given as adjuvant </a:t>
            </a:r>
            <a:r>
              <a:rPr lang="en-US" sz="2300" b="1" spc="-30" dirty="0" smtClean="0">
                <a:solidFill>
                  <a:schemeClr val="bg1"/>
                </a:solidFill>
                <a:latin typeface="Arial Narrow" pitchFamily="34" charset="0"/>
              </a:rPr>
              <a:t>to combined estrogen &amp; progestin if all other menopausal symptom exist.</a:t>
            </a:r>
          </a:p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300" b="1" dirty="0" smtClean="0">
                <a:solidFill>
                  <a:srgbClr val="D9FFFF"/>
                </a:solidFill>
                <a:latin typeface="Arial Narrow" pitchFamily="34" charset="0"/>
              </a:rPr>
              <a:t>N.B. </a:t>
            </a:r>
            <a:r>
              <a:rPr lang="en-US" sz="2300" b="1" i="1" dirty="0" err="1" smtClean="0">
                <a:solidFill>
                  <a:srgbClr val="D9FFFF"/>
                </a:solidFill>
                <a:latin typeface="Arial Narrow" pitchFamily="34" charset="0"/>
              </a:rPr>
              <a:t>Tibolone</a:t>
            </a:r>
            <a:r>
              <a:rPr lang="en-US" sz="2300" b="1" i="1" dirty="0" smtClean="0">
                <a:solidFill>
                  <a:srgbClr val="D9FFFF"/>
                </a:solidFill>
                <a:latin typeface="Arial Narrow" pitchFamily="34" charset="0"/>
              </a:rPr>
              <a:t>,</a:t>
            </a:r>
            <a:r>
              <a:rPr lang="en-US" sz="2300" b="1" i="1" dirty="0" smtClean="0">
                <a:solidFill>
                  <a:schemeClr val="bg1"/>
                </a:solidFill>
                <a:latin typeface="Arial Narrow" pitchFamily="34" charset="0"/>
              </a:rPr>
              <a:t> can be effective in some women </a:t>
            </a:r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300" b="1" i="1" dirty="0" smtClean="0">
                <a:solidFill>
                  <a:schemeClr val="bg1"/>
                </a:solidFill>
                <a:latin typeface="Arial Narrow" pitchFamily="34" charset="0"/>
              </a:rPr>
              <a:t>has some androgen agonistic properties. (androgens use is not approved by FDA in women)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000" y="893064"/>
            <a:ext cx="8305800" cy="2811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supplements from plants; containing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isoflavones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(soya beans, flaxseeds) or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lignans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(whole grains). Avoid in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esterigen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dependent breast cancer</a:t>
            </a:r>
          </a:p>
          <a:p>
            <a:pPr>
              <a:lnSpc>
                <a:spcPts val="25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They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mimic action of estrogen on ER-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Symbol" pitchFamily="18" charset="2"/>
              </a:rPr>
              <a:t>b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alleviate symptoms related to hot flushes, mood swings, cognitive functions &amp; possess CVS protective actions. (data limited on their efficacy) </a:t>
            </a:r>
          </a:p>
          <a:p>
            <a:pPr>
              <a:lnSpc>
                <a:spcPts val="25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They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block actions mediated by ER-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Symbol" pitchFamily="18" charset="2"/>
              </a:rPr>
              <a:t>a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some target tissues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lower risks of developing endometrial &amp; breast cancer.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8610600" y="116888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715962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Women’s Health Initiative (WHI) and HRT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5410200"/>
          </a:xfrm>
        </p:spPr>
        <p:txBody>
          <a:bodyPr>
            <a:normAutofit fontScale="47500" lnSpcReduction="20000"/>
          </a:bodyPr>
          <a:lstStyle/>
          <a:p>
            <a:pPr fontAlgn="base"/>
            <a:r>
              <a:rPr lang="en-US" b="1" dirty="0" smtClean="0"/>
              <a:t>Menopausal Hormone Therapy</a:t>
            </a:r>
          </a:p>
          <a:p>
            <a:pPr fontAlgn="base"/>
            <a:r>
              <a:rPr lang="en-US" dirty="0" smtClean="0"/>
              <a:t>For decades, hormone therapy was a widely used in menopausal symptoms.</a:t>
            </a:r>
          </a:p>
          <a:p>
            <a:pPr fontAlgn="base"/>
            <a:r>
              <a:rPr lang="en-US" dirty="0" smtClean="0"/>
              <a:t> </a:t>
            </a:r>
            <a:r>
              <a:rPr lang="en-US" b="1" dirty="0" smtClean="0"/>
              <a:t>Estrogen</a:t>
            </a:r>
            <a:r>
              <a:rPr lang="en-US" dirty="0" smtClean="0"/>
              <a:t> has been used alone in  menopausal women who </a:t>
            </a:r>
            <a:r>
              <a:rPr lang="en-US" dirty="0" smtClean="0">
                <a:solidFill>
                  <a:srgbClr val="FF0000"/>
                </a:solidFill>
              </a:rPr>
              <a:t>have had their uterus removed</a:t>
            </a:r>
            <a:r>
              <a:rPr lang="en-US" dirty="0" smtClean="0"/>
              <a:t>.</a:t>
            </a:r>
          </a:p>
          <a:p>
            <a:pPr fontAlgn="base"/>
            <a:endParaRPr lang="en-US" b="1" dirty="0" smtClean="0"/>
          </a:p>
          <a:p>
            <a:pPr fontAlgn="base"/>
            <a:r>
              <a:rPr lang="en-US" b="1" dirty="0" smtClean="0"/>
              <a:t>Progestin</a:t>
            </a:r>
            <a:r>
              <a:rPr lang="en-US" dirty="0" smtClean="0"/>
              <a:t>, the synthetic form of an estrogen-related hormone called progesterone, is combined with estrogen in menopausal women </a:t>
            </a:r>
            <a:r>
              <a:rPr lang="en-US" dirty="0" smtClean="0">
                <a:solidFill>
                  <a:srgbClr val="FF0000"/>
                </a:solidFill>
              </a:rPr>
              <a:t>who still have their uterus</a:t>
            </a:r>
            <a:r>
              <a:rPr lang="en-US" dirty="0" smtClean="0"/>
              <a:t>. </a:t>
            </a:r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/>
              <a:t>The Women’s Health Initiative (WHI), a 15-year research program launched in 1991, addressed the most common causes of death, disability, and poor quality of life in postmenopausal women.</a:t>
            </a:r>
          </a:p>
          <a:p>
            <a:pPr fontAlgn="base"/>
            <a:r>
              <a:rPr lang="en-US" dirty="0" smtClean="0"/>
              <a:t> The research program examined the effectiveness of hormone replacement therapy in women. In 2002, findings from two WHI clinical trials examined:</a:t>
            </a:r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/>
              <a:t>The use of estrogen plus progestin in women with a uterus</a:t>
            </a:r>
          </a:p>
          <a:p>
            <a:pPr fontAlgn="base"/>
            <a:r>
              <a:rPr lang="en-US" dirty="0" smtClean="0"/>
              <a:t>The use of estrogen only in women without a uterus.</a:t>
            </a:r>
          </a:p>
          <a:p>
            <a:pPr fontAlgn="base"/>
            <a:r>
              <a:rPr lang="en-US" dirty="0" smtClean="0"/>
              <a:t>In both studies, women were randomly assigned to receive either the hormone medication or placebo. </a:t>
            </a:r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/>
              <a:t>In both studies, when compared with placebo, the hormone medication (whether estrogen plus progestin or estrogen only) resulted </a:t>
            </a:r>
            <a:r>
              <a:rPr lang="en-US" dirty="0" smtClean="0">
                <a:solidFill>
                  <a:srgbClr val="FF0000"/>
                </a:solidFill>
              </a:rPr>
              <a:t>in an increased risk of </a:t>
            </a:r>
            <a:r>
              <a:rPr lang="en-US" b="1" dirty="0" smtClean="0">
                <a:solidFill>
                  <a:srgbClr val="FF0000"/>
                </a:solidFill>
              </a:rPr>
              <a:t>stroke and blood clots</a:t>
            </a:r>
            <a:r>
              <a:rPr lang="en-US" dirty="0" smtClean="0"/>
              <a:t>. In addition, the estrogen plus progestin medication resulted in an increased risk </a:t>
            </a:r>
            <a:r>
              <a:rPr lang="en-US" dirty="0" smtClean="0">
                <a:solidFill>
                  <a:srgbClr val="FF0000"/>
                </a:solidFill>
              </a:rPr>
              <a:t>of </a:t>
            </a:r>
            <a:r>
              <a:rPr lang="en-US" b="1" dirty="0" smtClean="0">
                <a:solidFill>
                  <a:srgbClr val="FF0000"/>
                </a:solidFill>
              </a:rPr>
              <a:t>heart attack and breast cancer</a:t>
            </a:r>
            <a:r>
              <a:rPr lang="en-US" dirty="0" smtClean="0"/>
              <a:t>.</a:t>
            </a:r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/>
              <a:t> These concerns are one reason that many women are turning to mind and body practices and natural products to help with menopausal symptoms.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http://circres.ahajournals.org/content/vol103/issue1/images/medium/coverfig.gif"/>
          <p:cNvPicPr>
            <a:picLocks noChangeAspect="1" noChangeArrowheads="1"/>
          </p:cNvPicPr>
          <p:nvPr/>
        </p:nvPicPr>
        <p:blipFill>
          <a:blip r:embed="rId2" cstate="print"/>
          <a:srcRect l="3636" t="3604" r="3636" b="42342"/>
          <a:stretch>
            <a:fillRect/>
          </a:stretch>
        </p:blipFill>
        <p:spPr bwMode="auto">
          <a:xfrm>
            <a:off x="1371600" y="6019800"/>
            <a:ext cx="3886200" cy="838200"/>
          </a:xfrm>
          <a:prstGeom prst="rect">
            <a:avLst/>
          </a:prstGeom>
          <a:noFill/>
        </p:spPr>
      </p:pic>
      <p:grpSp>
        <p:nvGrpSpPr>
          <p:cNvPr id="2" name="Group 2"/>
          <p:cNvGrpSpPr/>
          <p:nvPr/>
        </p:nvGrpSpPr>
        <p:grpSpPr>
          <a:xfrm rot="16200000">
            <a:off x="-2476499" y="2476500"/>
            <a:ext cx="6858000" cy="1905000"/>
            <a:chOff x="0" y="4800600"/>
            <a:chExt cx="8252792" cy="2057400"/>
          </a:xfrm>
        </p:grpSpPr>
        <p:pic>
          <p:nvPicPr>
            <p:cNvPr id="4" name="Picture 2" descr="http://www.bronaldo.it/images/Estrogen%20Receptor%20DBD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800600"/>
              <a:ext cx="4343400" cy="2057400"/>
            </a:xfrm>
            <a:prstGeom prst="rect">
              <a:avLst/>
            </a:prstGeom>
            <a:noFill/>
          </p:spPr>
        </p:pic>
        <p:pic>
          <p:nvPicPr>
            <p:cNvPr id="5" name="Picture 2" descr="http://www.bronaldo.it/images/Estrogen%20Receptor%20DBD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09392" y="4800600"/>
              <a:ext cx="4343400" cy="2057400"/>
            </a:xfrm>
            <a:prstGeom prst="rect">
              <a:avLst/>
            </a:prstGeom>
            <a:noFill/>
          </p:spPr>
        </p:pic>
      </p:grpSp>
      <p:pic>
        <p:nvPicPr>
          <p:cNvPr id="1026" name="Picture 2" descr="http://farm2.static.flickr.com/1350/1437269439_31d783586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3194445"/>
            <a:ext cx="2971800" cy="2977755"/>
          </a:xfrm>
          <a:prstGeom prst="rect">
            <a:avLst/>
          </a:prstGeom>
          <a:noFill/>
        </p:spPr>
      </p:pic>
      <p:pic>
        <p:nvPicPr>
          <p:cNvPr id="6" name="Picture 4" descr="http://www.canadianmedicine4all.com/wp-content/uploads/2009/09/The-Associations-of-Hormone-Replacement-Therapy.jp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b="6000"/>
          <a:stretch>
            <a:fillRect/>
          </a:stretch>
        </p:blipFill>
        <p:spPr bwMode="auto">
          <a:xfrm>
            <a:off x="431442" y="887984"/>
            <a:ext cx="2209800" cy="2769616"/>
          </a:xfrm>
          <a:prstGeom prst="ellipse">
            <a:avLst/>
          </a:prstGeom>
          <a:noFill/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286000" y="338822"/>
            <a:ext cx="6705600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400" u="heavy" dirty="0" smtClean="0">
                <a:solidFill>
                  <a:srgbClr val="FBFBAF"/>
                </a:solidFill>
                <a:uFill>
                  <a:solidFill>
                    <a:srgbClr val="FF0000"/>
                  </a:solidFill>
                </a:uFill>
                <a:latin typeface="Bernard MT Condensed" pitchFamily="18" charset="0"/>
              </a:rPr>
              <a:t>By the end of this lecture you will be able to:</a:t>
            </a:r>
            <a:endParaRPr lang="en-US" sz="2400" u="heavy" dirty="0">
              <a:solidFill>
                <a:srgbClr val="FBFBAF"/>
              </a:solidFill>
              <a:uFill>
                <a:solidFill>
                  <a:srgbClr val="FF0000"/>
                </a:solidFill>
              </a:uFill>
              <a:latin typeface="Bernard MT Condensed" pitchFamily="18" charset="0"/>
            </a:endParaRPr>
          </a:p>
          <a:p>
            <a:pPr indent="-274320">
              <a:lnSpc>
                <a:spcPts val="3000"/>
              </a:lnSpc>
              <a:buBlip>
                <a:blip r:embed="rId6"/>
              </a:buBlip>
            </a:pPr>
            <a: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  <a:t>Recognize menopausal symptoms &amp; consequences </a:t>
            </a:r>
          </a:p>
          <a:p>
            <a:pPr indent="-274320">
              <a:lnSpc>
                <a:spcPts val="3000"/>
              </a:lnSpc>
              <a:buBlip>
                <a:blip r:embed="rId6"/>
              </a:buBlip>
            </a:pPr>
            <a: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  <a:t>Classify drugs used to alleviate such symptoms that </a:t>
            </a:r>
            <a:b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  <a:t>    are used as Hormonal Replacement Therapy [HRT] </a:t>
            </a:r>
          </a:p>
          <a:p>
            <a:pPr indent="-274320">
              <a:lnSpc>
                <a:spcPts val="3000"/>
              </a:lnSpc>
              <a:buBlip>
                <a:blip r:embed="rId6"/>
              </a:buBlip>
            </a:pPr>
            <a: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  <a:t>Expand on the mechanism of action, indications,  </a:t>
            </a:r>
            <a:b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  <a:t>    preparations, side effects &amp; contraindications of </a:t>
            </a:r>
            <a:b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  <a:t>    such agents. </a:t>
            </a:r>
            <a:endParaRPr lang="en-US" sz="2400" b="1" dirty="0">
              <a:solidFill>
                <a:srgbClr val="FBFBAF"/>
              </a:solidFill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5400" y="362830"/>
            <a:ext cx="832279" cy="584775"/>
          </a:xfrm>
          <a:prstGeom prst="rect">
            <a:avLst/>
          </a:prstGeom>
          <a:solidFill>
            <a:srgbClr val="FBFBAF"/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ILOs</a:t>
            </a:r>
            <a:endParaRPr lang="en-US" sz="3200" b="1" cap="none" spc="0" dirty="0">
              <a:ln>
                <a:solidFill>
                  <a:srgbClr val="FA00FA"/>
                </a:solidFill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Non-hormonal agents used in management of menopausal symptoms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5"/>
                </a:solidFill>
              </a:rPr>
              <a:t>Fuoxetins</a:t>
            </a:r>
            <a:r>
              <a:rPr lang="en-US" dirty="0" smtClean="0">
                <a:solidFill>
                  <a:schemeClr val="accent5"/>
                </a:solidFill>
              </a:rPr>
              <a:t> (SSRI)</a:t>
            </a:r>
          </a:p>
          <a:p>
            <a:r>
              <a:rPr lang="en-US" dirty="0" err="1" smtClean="0">
                <a:solidFill>
                  <a:schemeClr val="accent5"/>
                </a:solidFill>
              </a:rPr>
              <a:t>Clonidine</a:t>
            </a:r>
            <a:r>
              <a:rPr lang="en-US" dirty="0" smtClean="0">
                <a:solidFill>
                  <a:schemeClr val="accent5"/>
                </a:solidFill>
              </a:rPr>
              <a:t> (centrally acting antihypertensive)</a:t>
            </a:r>
          </a:p>
          <a:p>
            <a:r>
              <a:rPr lang="en-US" dirty="0" err="1" smtClean="0">
                <a:solidFill>
                  <a:schemeClr val="accent5"/>
                </a:solidFill>
              </a:rPr>
              <a:t>Gabapentin</a:t>
            </a:r>
            <a:r>
              <a:rPr lang="en-US" dirty="0" smtClean="0">
                <a:solidFill>
                  <a:schemeClr val="accent5"/>
                </a:solidFill>
              </a:rPr>
              <a:t> (anti-convulsant)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Physical activity: exercise, smoking cessation and relaxation of mind will improve symptoms of </a:t>
            </a:r>
            <a:r>
              <a:rPr lang="en-US" dirty="0" err="1" smtClean="0">
                <a:solidFill>
                  <a:schemeClr val="accent5"/>
                </a:solidFill>
              </a:rPr>
              <a:t>menopuase</a:t>
            </a:r>
            <a:r>
              <a:rPr lang="en-US" dirty="0" smtClean="0">
                <a:solidFill>
                  <a:schemeClr val="accent5"/>
                </a:solidFill>
              </a:rPr>
              <a:t> (</a:t>
            </a:r>
            <a:r>
              <a:rPr lang="en-US" dirty="0" err="1" smtClean="0">
                <a:solidFill>
                  <a:schemeClr val="accent5"/>
                </a:solidFill>
              </a:rPr>
              <a:t>e.g</a:t>
            </a:r>
            <a:r>
              <a:rPr lang="en-US" dirty="0" smtClean="0">
                <a:solidFill>
                  <a:schemeClr val="accent5"/>
                </a:solidFill>
              </a:rPr>
              <a:t> hot flushes) and fall preventing strategies prevents chances of fracture.</a:t>
            </a:r>
            <a:endParaRPr lang="en-US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tx1"/>
            </a:gs>
            <a:gs pos="50000">
              <a:srgbClr val="3333CC"/>
            </a:gs>
            <a:gs pos="62000">
              <a:srgbClr val="007DBC"/>
            </a:gs>
            <a:gs pos="79000">
              <a:srgbClr val="FF00FF">
                <a:alpha val="45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3" cstate="print"/>
          <a:srcRect l="1613" t="2481" r="3226" b="5707"/>
          <a:stretch>
            <a:fillRect/>
          </a:stretch>
        </p:blipFill>
        <p:spPr bwMode="auto">
          <a:xfrm>
            <a:off x="2667000" y="3810000"/>
            <a:ext cx="449580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 descr="http://www.jovemedical.com/images/bhrt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228600" y="533400"/>
            <a:ext cx="4953000" cy="4883239"/>
          </a:xfrm>
          <a:prstGeom prst="ellipse">
            <a:avLst/>
          </a:prstGeom>
          <a:noFill/>
        </p:spPr>
      </p:pic>
      <p:pic>
        <p:nvPicPr>
          <p:cNvPr id="36" name="Picture 4" descr="http://www.canadianmedicine4all.com/wp-content/uploads/2009/09/The-Associations-of-Hormone-Replacement-Therapy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b="6000"/>
          <a:stretch>
            <a:fillRect/>
          </a:stretch>
        </p:blipFill>
        <p:spPr bwMode="auto">
          <a:xfrm>
            <a:off x="457200" y="1447800"/>
            <a:ext cx="2514600" cy="3151632"/>
          </a:xfrm>
          <a:prstGeom prst="ellipse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381000" y="228600"/>
            <a:ext cx="2286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7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228600">
                    <a:srgbClr val="D9FFFF"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oadway" pitchFamily="82" charset="0"/>
              </a:rPr>
              <a:t>HRT</a:t>
            </a:r>
            <a:endParaRPr lang="en-US" sz="7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228600">
                  <a:srgbClr val="D9FFFF">
                    <a:alpha val="40000"/>
                  </a:srgb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oadway" pitchFamily="8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038600" y="1940004"/>
            <a:ext cx="459933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nch Script MT" pitchFamily="66" charset="0"/>
              </a:rPr>
              <a:t>GOOD LUCK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ench Script MT" pitchFamily="66" charset="0"/>
            </a:endParaRPr>
          </a:p>
        </p:txBody>
      </p:sp>
      <p:pic>
        <p:nvPicPr>
          <p:cNvPr id="44" name="Picture 2" descr="http://www.psdgraphics.com/wp-content/uploads/2009/06/female-sig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5137" r="26339"/>
          <a:stretch>
            <a:fillRect/>
          </a:stretch>
        </p:blipFill>
        <p:spPr bwMode="auto">
          <a:xfrm rot="19273429">
            <a:off x="2173793" y="5115445"/>
            <a:ext cx="756881" cy="136808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tx1"/>
            </a:gs>
            <a:gs pos="50000">
              <a:srgbClr val="3333CC"/>
            </a:gs>
            <a:gs pos="62000">
              <a:srgbClr val="007DBC"/>
            </a:gs>
            <a:gs pos="79000">
              <a:srgbClr val="FF00FF">
                <a:alpha val="45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985" t="22522" r="4478" b="4167"/>
          <a:stretch>
            <a:fillRect/>
          </a:stretch>
        </p:blipFill>
        <p:spPr bwMode="auto">
          <a:xfrm>
            <a:off x="74052" y="914400"/>
            <a:ext cx="3490686" cy="1981200"/>
          </a:xfrm>
          <a:prstGeom prst="rect">
            <a:avLst/>
          </a:prstGeom>
          <a:noFill/>
        </p:spPr>
      </p:pic>
      <p:pic>
        <p:nvPicPr>
          <p:cNvPr id="16386" name="Picture 2" descr="http://www.jovemedical.com/images/bhrt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1" y="73308"/>
            <a:ext cx="2285999" cy="2746091"/>
          </a:xfrm>
          <a:prstGeom prst="ellipse">
            <a:avLst/>
          </a:prstGeom>
          <a:noFill/>
        </p:spPr>
      </p:pic>
      <p:pic>
        <p:nvPicPr>
          <p:cNvPr id="16388" name="Picture 4" descr="http://www.canadianmedicine4all.com/wp-content/uploads/2009/09/The-Associations-of-Hormone-Replacement-Therapy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b="6000"/>
          <a:stretch>
            <a:fillRect/>
          </a:stretch>
        </p:blipFill>
        <p:spPr bwMode="auto">
          <a:xfrm>
            <a:off x="149431" y="178158"/>
            <a:ext cx="1945532" cy="2438400"/>
          </a:xfrm>
          <a:prstGeom prst="ellipse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709116" y="216795"/>
            <a:ext cx="5257800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Is a system of medical treatment that is designed to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00B0F0"/>
                  </a:solidFill>
                </a:uFill>
                <a:latin typeface="Arial Narrow" pitchFamily="34" charset="0"/>
              </a:rPr>
              <a:t>artificially boost female hormones,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hope to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</a:rPr>
              <a:t>alleviate symptoms 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caused by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00B0F0"/>
                  </a:solidFill>
                </a:uFill>
                <a:latin typeface="Arial Narrow" pitchFamily="34" charset="0"/>
                <a:sym typeface="Wingdings 3"/>
              </a:rPr>
              <a:t>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00B0F0"/>
                  </a:solidFill>
                </a:uFill>
                <a:latin typeface="Arial Narrow" pitchFamily="34" charset="0"/>
              </a:rPr>
              <a:t> in their circulating levels</a:t>
            </a:r>
            <a:endParaRPr lang="en-US" sz="2400" b="1" u="heavy" dirty="0">
              <a:solidFill>
                <a:schemeClr val="bg1"/>
              </a:solidFill>
              <a:uFill>
                <a:solidFill>
                  <a:srgbClr val="00B0F0"/>
                </a:solidFill>
              </a:uFill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98205" y="1740795"/>
            <a:ext cx="365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PERI &amp;  POSTMENOPAUSE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76400" y="0"/>
            <a:ext cx="2286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oadway" pitchFamily="82" charset="0"/>
              </a:rPr>
              <a:t>HRT</a:t>
            </a:r>
            <a:endParaRPr lang="en-US" sz="6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oadway" pitchFamily="8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229600" y="1408176"/>
            <a:ext cx="1143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?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04093" y="2163823"/>
            <a:ext cx="34964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D9FFFF"/>
                </a:solidFill>
                <a:latin typeface="Bernard MT Condensed" pitchFamily="18" charset="0"/>
              </a:rPr>
              <a:t>Natural, Pathological, Induced</a:t>
            </a:r>
            <a:endParaRPr lang="en-US" sz="2200" dirty="0">
              <a:solidFill>
                <a:srgbClr val="D9FFFF"/>
              </a:solidFill>
              <a:latin typeface="Bernard MT Condensed" pitchFamily="18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6248400" y="1512195"/>
            <a:ext cx="1295400" cy="2286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04800" y="2286000"/>
            <a:ext cx="1638300" cy="400110"/>
          </a:xfrm>
          <a:prstGeom prst="rect">
            <a:avLst/>
          </a:prstGeom>
          <a:solidFill>
            <a:schemeClr val="tx1"/>
          </a:solidFill>
          <a:ln>
            <a:solidFill>
              <a:srgbClr val="FF33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uFill>
                  <a:solidFill>
                    <a:srgbClr val="008BBC"/>
                  </a:solidFill>
                </a:uFill>
                <a:latin typeface="Bernard MT Condensed" pitchFamily="18" charset="0"/>
              </a:rPr>
              <a:t>MENOPAUSE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0" y="2731395"/>
            <a:ext cx="9144000" cy="762000"/>
            <a:chOff x="0" y="2705637"/>
            <a:chExt cx="9144000" cy="762000"/>
          </a:xfrm>
        </p:grpSpPr>
        <p:sp>
          <p:nvSpPr>
            <p:cNvPr id="23" name="Rectangle 22"/>
            <p:cNvSpPr/>
            <p:nvPr/>
          </p:nvSpPr>
          <p:spPr>
            <a:xfrm>
              <a:off x="0" y="2705637"/>
              <a:ext cx="9144000" cy="762000"/>
            </a:xfrm>
            <a:prstGeom prst="rect">
              <a:avLst/>
            </a:prstGeom>
            <a:gradFill flip="none" rotWithShape="1">
              <a:gsLst>
                <a:gs pos="31000">
                  <a:schemeClr val="tx1">
                    <a:alpha val="73000"/>
                  </a:schemeClr>
                </a:gs>
                <a:gs pos="50000">
                  <a:srgbClr val="3333CC"/>
                </a:gs>
                <a:gs pos="62000">
                  <a:srgbClr val="007DBC"/>
                </a:gs>
                <a:gs pos="79000">
                  <a:srgbClr val="FF3399">
                    <a:alpha val="63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52400" y="2732469"/>
              <a:ext cx="8458200" cy="7335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  <a:spcBef>
                  <a:spcPts val="1200"/>
                </a:spcBef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A complex physiological change that occurs at the time when the last period ends generally as women age and loss fertility (age late 40s)</a:t>
              </a:r>
              <a:endParaRPr lang="en-US" sz="24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3368341" y="3505200"/>
            <a:ext cx="2956259" cy="11182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b="1" u="heavy" dirty="0" smtClean="0">
                <a:uFill>
                  <a:solidFill>
                    <a:srgbClr val="FF3399"/>
                  </a:solidFill>
                </a:uFill>
                <a:latin typeface="Arial Narrow" pitchFamily="34" charset="0"/>
                <a:sym typeface="Wingdings 3"/>
              </a:rPr>
              <a:t></a:t>
            </a:r>
            <a:r>
              <a:rPr lang="en-US" sz="2000" b="1" u="heavy" dirty="0" smtClean="0">
                <a:uFill>
                  <a:solidFill>
                    <a:srgbClr val="FF3399"/>
                  </a:solidFill>
                </a:uFill>
                <a:latin typeface="Arial Narrow" pitchFamily="34" charset="0"/>
              </a:rPr>
              <a:t>Estrogen </a:t>
            </a:r>
            <a:r>
              <a:rPr lang="en-US" sz="2000" b="1" dirty="0" smtClean="0">
                <a:latin typeface="Arial Narrow" pitchFamily="34" charset="0"/>
              </a:rPr>
              <a:t>&amp; Progesterone</a:t>
            </a:r>
          </a:p>
          <a:p>
            <a:pPr>
              <a:lnSpc>
                <a:spcPts val="20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 Androgens</a:t>
            </a:r>
            <a:endParaRPr lang="en-US" sz="2000" b="1" dirty="0" smtClean="0"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  </a:t>
            </a:r>
            <a:r>
              <a:rPr lang="en-US" sz="2000" b="1" dirty="0" smtClean="0">
                <a:latin typeface="Arial Narrow" pitchFamily="34" charset="0"/>
              </a:rPr>
              <a:t>FSH &amp; LH</a:t>
            </a:r>
          </a:p>
          <a:p>
            <a:pPr>
              <a:lnSpc>
                <a:spcPts val="2000"/>
              </a:lnSpc>
              <a:buFont typeface="Wingdings 3" pitchFamily="18" charset="2"/>
              <a:buChar char=""/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  Insulin Resistance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685698" y="3484880"/>
            <a:ext cx="2455672" cy="68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2300"/>
              </a:lnSpc>
            </a:pPr>
            <a:r>
              <a:rPr lang="en-US" sz="2200" b="1" i="1" dirty="0"/>
              <a:t>' </a:t>
            </a:r>
            <a:r>
              <a:rPr lang="en-US" sz="2200" b="1" i="1" dirty="0" err="1"/>
              <a:t>menos</a:t>
            </a:r>
            <a:r>
              <a:rPr lang="en-US" sz="2200" b="1" i="1" dirty="0"/>
              <a:t>'( month) </a:t>
            </a:r>
            <a:endParaRPr lang="en-US" sz="2200" b="1" i="1" dirty="0" smtClean="0"/>
          </a:p>
          <a:p>
            <a:pPr algn="r">
              <a:lnSpc>
                <a:spcPts val="2300"/>
              </a:lnSpc>
            </a:pPr>
            <a:r>
              <a:rPr lang="en-US" sz="2200" b="1" i="1" dirty="0" smtClean="0"/>
              <a:t> </a:t>
            </a:r>
            <a:r>
              <a:rPr lang="en-US" sz="2200" b="1" i="1" dirty="0"/>
              <a:t>'</a:t>
            </a:r>
            <a:r>
              <a:rPr lang="en-US" sz="2200" b="1" i="1" dirty="0" err="1"/>
              <a:t>pausis</a:t>
            </a:r>
            <a:r>
              <a:rPr lang="en-US" sz="2200" b="1" i="1" dirty="0"/>
              <a:t>'(cessation</a:t>
            </a:r>
            <a:r>
              <a:rPr lang="en-US" sz="2200" b="1" i="1" dirty="0" smtClean="0"/>
              <a:t>)</a:t>
            </a:r>
            <a:endParaRPr lang="en-US" sz="2200" b="1" i="1" dirty="0"/>
          </a:p>
        </p:txBody>
      </p:sp>
      <p:pic>
        <p:nvPicPr>
          <p:cNvPr id="21506" name="Picture 2" descr="http://accessmedicine.com/loadBinary.aspx?name=harr&amp;filename=harr_c348f00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33800"/>
            <a:ext cx="3429000" cy="2743200"/>
          </a:xfrm>
          <a:prstGeom prst="rect">
            <a:avLst/>
          </a:prstGeom>
          <a:noFill/>
        </p:spPr>
      </p:pic>
      <p:pic>
        <p:nvPicPr>
          <p:cNvPr id="23554" name="Picture 2" descr="http://embryology.med.unsw.edu.au/wwwhuman/MCycle/images/Mcycle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4800" y="4495800"/>
            <a:ext cx="4724400" cy="23622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5562600" y="4038600"/>
            <a:ext cx="3316869" cy="369332"/>
          </a:xfrm>
          <a:prstGeom prst="rect">
            <a:avLst/>
          </a:prstGeom>
          <a:gradFill flip="none" rotWithShape="1">
            <a:gsLst>
              <a:gs pos="31000">
                <a:schemeClr val="tx2">
                  <a:lumMod val="60000"/>
                  <a:lumOff val="40000"/>
                </a:schemeClr>
              </a:gs>
              <a:gs pos="50000">
                <a:srgbClr val="3333CC"/>
              </a:gs>
              <a:gs pos="62000">
                <a:srgbClr val="007DBC"/>
              </a:gs>
              <a:gs pos="79000">
                <a:srgbClr val="FF3399">
                  <a:alpha val="6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30" dirty="0" smtClean="0">
                <a:solidFill>
                  <a:schemeClr val="lt1"/>
                </a:solidFill>
                <a:latin typeface="Arial Narrow" pitchFamily="34" charset="0"/>
              </a:rPr>
              <a:t>Normal </a:t>
            </a:r>
            <a:r>
              <a:rPr lang="en-US" sz="2000" b="1" spc="-30" dirty="0" err="1" smtClean="0">
                <a:solidFill>
                  <a:schemeClr val="lt1"/>
                </a:solidFill>
                <a:latin typeface="Arial Narrow" pitchFamily="34" charset="0"/>
              </a:rPr>
              <a:t>menstraution</a:t>
            </a:r>
            <a:r>
              <a:rPr lang="en-US" sz="2000" b="1" spc="-30" dirty="0" smtClean="0">
                <a:solidFill>
                  <a:schemeClr val="lt1"/>
                </a:solidFill>
                <a:latin typeface="Arial Narrow" pitchFamily="34" charset="0"/>
              </a:rPr>
              <a:t>  </a:t>
            </a:r>
            <a:endParaRPr lang="en-US" sz="2000" b="1" spc="-30" dirty="0">
              <a:solidFill>
                <a:schemeClr val="lt1"/>
              </a:solidFill>
              <a:latin typeface="Arial Narrow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13606" y="3244334"/>
            <a:ext cx="3716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The Women’s Health Initiative (WHI), 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209800" y="1600200"/>
            <a:ext cx="3352800" cy="369332"/>
          </a:xfrm>
          <a:prstGeom prst="rect">
            <a:avLst/>
          </a:prstGeom>
          <a:gradFill flip="none" rotWithShape="1">
            <a:gsLst>
              <a:gs pos="31000">
                <a:schemeClr val="tx2">
                  <a:lumMod val="60000"/>
                  <a:lumOff val="40000"/>
                </a:schemeClr>
              </a:gs>
              <a:gs pos="50000">
                <a:srgbClr val="3333CC"/>
              </a:gs>
              <a:gs pos="62000">
                <a:srgbClr val="007DBC"/>
              </a:gs>
              <a:gs pos="79000">
                <a:srgbClr val="FF3399">
                  <a:alpha val="6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30" dirty="0">
                <a:solidFill>
                  <a:schemeClr val="lt1"/>
                </a:solidFill>
                <a:latin typeface="Arial Narrow" pitchFamily="34" charset="0"/>
              </a:rPr>
              <a:t>1/3 </a:t>
            </a:r>
            <a:r>
              <a:rPr lang="en-US" sz="2000" b="1" spc="-30" baseline="30000" dirty="0">
                <a:solidFill>
                  <a:schemeClr val="lt1"/>
                </a:solidFill>
                <a:latin typeface="Arial Narrow" pitchFamily="34" charset="0"/>
              </a:rPr>
              <a:t>rd</a:t>
            </a:r>
            <a:r>
              <a:rPr lang="en-US" sz="2000" b="1" spc="-30" dirty="0">
                <a:solidFill>
                  <a:schemeClr val="lt1"/>
                </a:solidFill>
                <a:latin typeface="Arial Narrow" pitchFamily="34" charset="0"/>
              </a:rPr>
              <a:t> of total female population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  <p:bldP spid="20" grpId="0" animBg="1"/>
      <p:bldP spid="33" grpId="0" animBg="1"/>
      <p:bldP spid="32" grpId="0"/>
      <p:bldP spid="41" grpId="0"/>
      <p:bldP spid="22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Arrow Connector 41"/>
          <p:cNvCxnSpPr/>
          <p:nvPr/>
        </p:nvCxnSpPr>
        <p:spPr>
          <a:xfrm rot="5400000">
            <a:off x="1104106" y="2665669"/>
            <a:ext cx="2667000" cy="1588"/>
          </a:xfrm>
          <a:prstGeom prst="straightConnector1">
            <a:avLst/>
          </a:prstGeom>
          <a:ln w="57150">
            <a:solidFill>
              <a:srgbClr val="D9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5" descr="symptom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 b="16216"/>
          <a:stretch>
            <a:fillRect/>
          </a:stretch>
        </p:blipFill>
        <p:spPr>
          <a:xfrm>
            <a:off x="4813479" y="932329"/>
            <a:ext cx="3911958" cy="2514600"/>
          </a:xfrm>
          <a:prstGeom prst="rect">
            <a:avLst/>
          </a:prstGeom>
          <a:solidFill>
            <a:srgbClr val="E7EFF9"/>
          </a:solidFill>
          <a:ln/>
        </p:spPr>
      </p:pic>
      <p:pic>
        <p:nvPicPr>
          <p:cNvPr id="11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6096000" y="0"/>
            <a:ext cx="3048000" cy="1859692"/>
          </a:xfrm>
          <a:prstGeom prst="halfFrame">
            <a:avLst>
              <a:gd name="adj1" fmla="val 39566"/>
              <a:gd name="adj2" fmla="val 37487"/>
            </a:avLst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4801674" y="3498445"/>
            <a:ext cx="3962400" cy="528350"/>
          </a:xfrm>
          <a:prstGeom prst="rect">
            <a:avLst/>
          </a:prstGeom>
          <a:solidFill>
            <a:srgbClr val="E7EFF9"/>
          </a:solidFill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b="1" dirty="0">
                <a:latin typeface="Arial Narrow" pitchFamily="34" charset="0"/>
                <a:sym typeface="Wingdings 3"/>
              </a:rPr>
              <a:t>20% no symptoms, 60% some symptoms, 20% severe </a:t>
            </a:r>
            <a:r>
              <a:rPr lang="en-US" b="1" dirty="0" smtClean="0">
                <a:latin typeface="Arial Narrow" pitchFamily="34" charset="0"/>
                <a:sym typeface="Wingdings 3"/>
              </a:rPr>
              <a:t>symptoms</a:t>
            </a:r>
            <a:endParaRPr lang="en-US" b="1" dirty="0">
              <a:latin typeface="Arial Narrow" pitchFamily="34" charset="0"/>
              <a:sym typeface="Wingdings 3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280373" y="685800"/>
            <a:ext cx="381000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500"/>
              </a:lnSpc>
              <a:buClr>
                <a:srgbClr val="D9FF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Immediate</a:t>
            </a:r>
          </a:p>
          <a:p>
            <a:pPr lvl="2">
              <a:lnSpc>
                <a:spcPts val="2500"/>
              </a:lnSpc>
              <a:buClr>
                <a:srgbClr val="D9FF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Intermediate</a:t>
            </a:r>
          </a:p>
          <a:p>
            <a:pPr lvl="4">
              <a:lnSpc>
                <a:spcPts val="2500"/>
              </a:lnSpc>
              <a:buClr>
                <a:srgbClr val="D9FF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Long Term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71600" y="2286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D9FFFF"/>
                </a:solidFill>
                <a:latin typeface="Bernard MT Condensed" pitchFamily="18" charset="0"/>
              </a:rPr>
              <a:t>SYMPTOMS &amp; CONSEQUENCES of MENOPAUSE</a:t>
            </a:r>
            <a:endParaRPr lang="en-US" sz="2400" dirty="0">
              <a:solidFill>
                <a:srgbClr val="D9FFFF"/>
              </a:solidFill>
              <a:latin typeface="Bernard MT Condensed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684" y="4126895"/>
            <a:ext cx="4876800" cy="2426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Rapid loss of collagen</a:t>
            </a:r>
          </a:p>
          <a:p>
            <a:pPr lvl="0"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Dyspareunia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&amp; vaginal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dryness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Urethral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syndrome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                                            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</a:t>
            </a:r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</a:rPr>
              <a:t>(</a:t>
            </a:r>
            <a:r>
              <a:rPr lang="en-US" sz="2000" b="1" i="1" dirty="0" err="1">
                <a:solidFill>
                  <a:schemeClr val="bg1"/>
                </a:solidFill>
                <a:latin typeface="Arial Narrow" pitchFamily="34" charset="0"/>
              </a:rPr>
              <a:t>dysuria</a:t>
            </a:r>
            <a:r>
              <a:rPr lang="en-US" sz="2000" b="1" i="1" dirty="0">
                <a:solidFill>
                  <a:schemeClr val="bg1"/>
                </a:solidFill>
                <a:latin typeface="Arial Narrow" pitchFamily="34" charset="0"/>
              </a:rPr>
              <a:t>, urgency &amp; frequency)</a:t>
            </a:r>
            <a:endParaRPr lang="en-US" sz="2400" b="1" i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Incontinence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difficulty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in voiding</a:t>
            </a:r>
          </a:p>
          <a:p>
            <a:pPr lvl="0"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Increased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bruising</a:t>
            </a:r>
          </a:p>
          <a:p>
            <a:pPr lvl="0"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Generalized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aches and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pains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28600" y="152400"/>
            <a:ext cx="1143000" cy="1298291"/>
            <a:chOff x="2" y="73309"/>
            <a:chExt cx="1716208" cy="1907891"/>
          </a:xfrm>
        </p:grpSpPr>
        <p:pic>
          <p:nvPicPr>
            <p:cNvPr id="16386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4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388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5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sp>
        <p:nvSpPr>
          <p:cNvPr id="35" name="Rectangle 34"/>
          <p:cNvSpPr/>
          <p:nvPr/>
        </p:nvSpPr>
        <p:spPr>
          <a:xfrm>
            <a:off x="4761963" y="4126895"/>
            <a:ext cx="3848637" cy="175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Osteoporosis 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CVS Risks;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LDL/HDL ratio,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                    CHD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, stroke,..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C N S deficits; Alzheimer's,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                     dementia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rot="5400000">
            <a:off x="1180026" y="1333500"/>
            <a:ext cx="685800" cy="1588"/>
          </a:xfrm>
          <a:prstGeom prst="straightConnector1">
            <a:avLst/>
          </a:prstGeom>
          <a:ln w="57150">
            <a:solidFill>
              <a:srgbClr val="D9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3352006" y="1626752"/>
            <a:ext cx="1474352" cy="2667000"/>
            <a:chOff x="3352006" y="1626752"/>
            <a:chExt cx="1474352" cy="2667000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3378558" y="4267200"/>
              <a:ext cx="1447800" cy="1588"/>
            </a:xfrm>
            <a:prstGeom prst="straightConnector1">
              <a:avLst/>
            </a:prstGeom>
            <a:ln w="57150">
              <a:solidFill>
                <a:srgbClr val="D9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>
              <a:off x="2019300" y="2959458"/>
              <a:ext cx="2667000" cy="1588"/>
            </a:xfrm>
            <a:prstGeom prst="line">
              <a:avLst/>
            </a:prstGeom>
            <a:ln w="57150">
              <a:solidFill>
                <a:srgbClr val="D9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/>
          <p:cNvSpPr/>
          <p:nvPr/>
        </p:nvSpPr>
        <p:spPr>
          <a:xfrm>
            <a:off x="75126" y="1873460"/>
            <a:ext cx="4572000" cy="2092881"/>
          </a:xfrm>
          <a:prstGeom prst="rect">
            <a:avLst/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>
            <a:spAutoFit/>
          </a:bodyPr>
          <a:lstStyle/>
          <a:p>
            <a:pPr lvl="0"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Hot Flushes / Night Sweats (vasomotor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symtoms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)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Insomnia, Anxiety, Irritability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Mood Disturbances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Reduction In Sexuality &amp; Libido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Poor Concentration / Memory Loss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934200" y="55971"/>
            <a:ext cx="2286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HRT</a:t>
            </a:r>
            <a:endParaRPr lang="en-US" sz="48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/>
      <p:bldP spid="35" grpId="0"/>
      <p:bldP spid="33" grpId="0" animBg="1"/>
      <p:bldP spid="3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52400" y="73309"/>
            <a:ext cx="1143000" cy="1298291"/>
            <a:chOff x="2" y="73309"/>
            <a:chExt cx="1716208" cy="1907891"/>
          </a:xfrm>
        </p:grpSpPr>
        <p:pic>
          <p:nvPicPr>
            <p:cNvPr id="16386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388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11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33400" y="1681022"/>
            <a:ext cx="8229600" cy="2580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600"/>
              </a:lnSpc>
              <a:buBlip>
                <a:blip r:embed="rId5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Estrogen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Some undesirable side effects</a:t>
            </a:r>
          </a:p>
          <a:p>
            <a:pPr algn="just">
              <a:lnSpc>
                <a:spcPts val="26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			</a:t>
            </a:r>
          </a:p>
          <a:p>
            <a:pPr algn="just">
              <a:lnSpc>
                <a:spcPts val="2600"/>
              </a:lnSpc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		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add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Progestins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; 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but not if there is </a:t>
            </a:r>
            <a:r>
              <a:rPr lang="en-US" sz="2400" b="1" i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hystrectomy</a:t>
            </a:r>
            <a:endParaRPr lang="en-US" sz="2400" b="1" i="1" dirty="0" smtClean="0">
              <a:solidFill>
                <a:schemeClr val="bg1"/>
              </a:solidFill>
              <a:latin typeface="Arial Narrow" pitchFamily="34" charset="0"/>
              <a:sym typeface="Wingdings 3"/>
            </a:endParaRPr>
          </a:p>
          <a:p>
            <a:pPr algn="just">
              <a:lnSpc>
                <a:spcPts val="2600"/>
              </a:lnSpc>
              <a:spcBef>
                <a:spcPts val="600"/>
              </a:spcBef>
              <a:buBlip>
                <a:blip r:embed="rId5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Selective ER-Modulators [SERMs]</a:t>
            </a:r>
          </a:p>
          <a:p>
            <a:pPr algn="just">
              <a:lnSpc>
                <a:spcPts val="2600"/>
              </a:lnSpc>
              <a:buBlip>
                <a:blip r:embed="rId5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Phytoestrogens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just">
              <a:lnSpc>
                <a:spcPts val="2600"/>
              </a:lnSpc>
              <a:spcBef>
                <a:spcPts val="600"/>
              </a:spcBef>
              <a:buBlip>
                <a:blip r:embed="rId5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Androgens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accent4"/>
                </a:solidFill>
                <a:latin typeface="Arial Narrow" pitchFamily="34" charset="0"/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responsible for sexual arousal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 given only if </a:t>
            </a:r>
            <a:b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</a:b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 there is  loss of libido &amp; orgasm</a:t>
            </a:r>
            <a:endParaRPr lang="en-US" sz="24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54751" y="204256"/>
            <a:ext cx="5069849" cy="8625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32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  <a:sym typeface="Wingdings 3"/>
              </a:rPr>
              <a:t>Menopausal Symptoms </a:t>
            </a:r>
          </a:p>
          <a:p>
            <a:pPr>
              <a:lnSpc>
                <a:spcPts val="3000"/>
              </a:lnSpc>
            </a:pPr>
            <a:r>
              <a:rPr lang="en-US" sz="32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  <a:sym typeface="Wingdings 3"/>
              </a:rPr>
              <a:t></a:t>
            </a:r>
            <a:r>
              <a:rPr lang="en-US" sz="32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</a:rPr>
              <a:t>Estrogen</a:t>
            </a:r>
            <a:endParaRPr lang="en-US" sz="32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66048" y="988975"/>
            <a:ext cx="18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  <a:sym typeface="Wingdings 3"/>
              </a:rPr>
              <a:t>Alleviate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solidFill>
                <a:srgbClr val="66FFFF"/>
              </a:soli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0600" y="989526"/>
            <a:ext cx="4334776" cy="858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  <a:sym typeface="Wingdings 3"/>
              </a:rPr>
              <a:t>Replace the Estrogen</a:t>
            </a:r>
          </a:p>
          <a:p>
            <a:pPr>
              <a:lnSpc>
                <a:spcPts val="2600"/>
              </a:lnSpc>
            </a:pPr>
            <a:r>
              <a:rPr lang="en-US" sz="2800" b="1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  <a:sym typeface="Wingdings 3"/>
              </a:rPr>
              <a:t></a:t>
            </a:r>
          </a:p>
        </p:txBody>
      </p:sp>
      <p:sp>
        <p:nvSpPr>
          <p:cNvPr id="16" name="Up Arrow 15"/>
          <p:cNvSpPr/>
          <p:nvPr/>
        </p:nvSpPr>
        <p:spPr>
          <a:xfrm>
            <a:off x="5867400" y="661116"/>
            <a:ext cx="457200" cy="304800"/>
          </a:xfrm>
          <a:prstGeom prst="upArrow">
            <a:avLst/>
          </a:prstGeom>
          <a:solidFill>
            <a:srgbClr val="66FF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71600" y="4693384"/>
            <a:ext cx="7598542" cy="1772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>
                <a:ln>
                  <a:solidFill>
                    <a:srgbClr val="FF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itchFamily="34" charset="0"/>
              </a:rPr>
              <a:t>Given for short term; never exceed 5 </a:t>
            </a:r>
            <a:r>
              <a:rPr lang="en-US" sz="2400" b="1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itchFamily="34" charset="0"/>
              </a:rPr>
              <a:t>years </a:t>
            </a:r>
            <a:r>
              <a:rPr lang="en-US" sz="2400" b="1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itchFamily="34" charset="0"/>
                <a:sym typeface="Wingdings 3"/>
              </a:rPr>
              <a:t>to </a:t>
            </a:r>
            <a:r>
              <a:rPr lang="en-US" sz="2400" b="1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itchFamily="34" charset="0"/>
              </a:rPr>
              <a:t>control </a:t>
            </a:r>
            <a:r>
              <a:rPr lang="en-US" sz="2400" b="1" dirty="0" err="1" smtClean="0">
                <a:ln>
                  <a:solidFill>
                    <a:srgbClr val="FF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itchFamily="34" charset="0"/>
              </a:rPr>
              <a:t>meno-pausal</a:t>
            </a:r>
            <a:r>
              <a:rPr lang="en-US" sz="2400" b="1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itchFamily="34" charset="0"/>
              </a:rPr>
              <a:t> symptoms without allowing ample time for malignant transition that might be induced by estrogen </a:t>
            </a:r>
            <a:endParaRPr lang="en-US" sz="2400" b="1" dirty="0">
              <a:ln>
                <a:solidFill>
                  <a:srgbClr val="FF00FF"/>
                </a:solidFill>
                <a:prstDash val="solid"/>
              </a:ln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Narrow" pitchFamily="34" charset="0"/>
            </a:endParaRPr>
          </a:p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400" b="1" cap="none" spc="0" dirty="0" smtClean="0">
                <a:ln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itchFamily="34" charset="0"/>
              </a:rPr>
              <a:t>Long-term administration was only indicated in osteoporosis &amp; CVS protection but now  better drugs are available</a:t>
            </a:r>
            <a:endParaRPr lang="en-US" sz="2400" b="1" cap="none" spc="0" dirty="0">
              <a:ln>
                <a:noFill/>
                <a:prstDash val="solid"/>
              </a:ln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Cooper Black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10800000" flipV="1">
            <a:off x="1446326" y="5817834"/>
            <a:ext cx="1066800" cy="228600"/>
          </a:xfrm>
          <a:prstGeom prst="line">
            <a:avLst/>
          </a:prstGeom>
          <a:ln w="5715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3268" y="5640274"/>
            <a:ext cx="137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n>
                  <a:solidFill>
                    <a:srgbClr val="66FFFF"/>
                  </a:solidFill>
                  <a:prstDash val="solid"/>
                </a:ln>
                <a:solidFill>
                  <a:srgbClr val="D9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itchFamily="34" charset="0"/>
              </a:rPr>
              <a:t>No more preferred</a:t>
            </a:r>
            <a:endParaRPr lang="en-US" sz="2400" dirty="0">
              <a:ln>
                <a:solidFill>
                  <a:srgbClr val="66FFFF"/>
                </a:solidFill>
                <a:prstDash val="solid"/>
              </a:ln>
              <a:solidFill>
                <a:srgbClr val="D9FFFF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34200" y="-29373"/>
            <a:ext cx="2286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HRT</a:t>
            </a:r>
            <a:endParaRPr lang="en-US" sz="48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381000" y="4532786"/>
            <a:ext cx="2286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4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HRT</a:t>
            </a:r>
            <a:endParaRPr lang="en-US" sz="44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25" name="5-Point Star 24"/>
          <p:cNvSpPr/>
          <p:nvPr/>
        </p:nvSpPr>
        <p:spPr>
          <a:xfrm>
            <a:off x="8610600" y="1524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9" grpId="0"/>
      <p:bldP spid="23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57200" y="157151"/>
            <a:ext cx="457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66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ESTROGEN</a:t>
            </a:r>
            <a:endParaRPr lang="en-US" sz="4000" dirty="0">
              <a:ln w="18415" cmpd="sng">
                <a:solidFill>
                  <a:srgbClr val="66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304800"/>
            <a:ext cx="381000" cy="400110"/>
          </a:xfrm>
          <a:prstGeom prst="rect">
            <a:avLst/>
          </a:prstGeom>
          <a:solidFill>
            <a:srgbClr val="66FF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1.</a:t>
            </a:r>
            <a:endParaRPr lang="en-US" sz="2000" dirty="0">
              <a:latin typeface="Bernard MT Condensed" pitchFamily="18" charset="0"/>
            </a:endParaRPr>
          </a:p>
        </p:txBody>
      </p:sp>
      <p:pic>
        <p:nvPicPr>
          <p:cNvPr id="15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grpSp>
        <p:nvGrpSpPr>
          <p:cNvPr id="53" name="Group 52"/>
          <p:cNvGrpSpPr/>
          <p:nvPr/>
        </p:nvGrpSpPr>
        <p:grpSpPr>
          <a:xfrm>
            <a:off x="151606" y="1295400"/>
            <a:ext cx="8687594" cy="2743200"/>
            <a:chOff x="151606" y="990600"/>
            <a:chExt cx="8687594" cy="3048000"/>
          </a:xfrm>
        </p:grpSpPr>
        <p:sp>
          <p:nvSpPr>
            <p:cNvPr id="20" name="TextBox 19"/>
            <p:cNvSpPr txBox="1"/>
            <p:nvPr/>
          </p:nvSpPr>
          <p:spPr>
            <a:xfrm>
              <a:off x="5410200" y="3328116"/>
              <a:ext cx="3200400" cy="444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Ovaries in pre-menopause</a:t>
              </a:r>
              <a:endParaRPr lang="en-US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grpSp>
          <p:nvGrpSpPr>
            <p:cNvPr id="32" name="Group 20"/>
            <p:cNvGrpSpPr>
              <a:grpSpLocks/>
            </p:cNvGrpSpPr>
            <p:nvPr/>
          </p:nvGrpSpPr>
          <p:grpSpPr bwMode="auto">
            <a:xfrm>
              <a:off x="3415903" y="2709862"/>
              <a:ext cx="1994297" cy="1296988"/>
              <a:chOff x="771" y="2304"/>
              <a:chExt cx="1005" cy="817"/>
            </a:xfrm>
          </p:grpSpPr>
          <p:pic>
            <p:nvPicPr>
              <p:cNvPr id="45" name="Picture 9" descr="200px-Estradiol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16" y="2304"/>
                <a:ext cx="960" cy="590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</p:pic>
          <p:sp>
            <p:nvSpPr>
              <p:cNvPr id="46" name="Text Box 12"/>
              <p:cNvSpPr txBox="1">
                <a:spLocks noChangeArrowheads="1"/>
              </p:cNvSpPr>
              <p:nvPr/>
            </p:nvSpPr>
            <p:spPr bwMode="auto">
              <a:xfrm>
                <a:off x="771" y="2888"/>
                <a:ext cx="62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dirty="0" err="1">
                    <a:solidFill>
                      <a:srgbClr val="66FFFF"/>
                    </a:solidFill>
                    <a:latin typeface="Bernard MT Condensed" pitchFamily="18" charset="0"/>
                  </a:rPr>
                  <a:t>Estradiol</a:t>
                </a:r>
                <a:endParaRPr lang="en-US" dirty="0">
                  <a:solidFill>
                    <a:srgbClr val="66FFFF"/>
                  </a:solidFill>
                  <a:latin typeface="Bernard MT Condensed" pitchFamily="18" charset="0"/>
                </a:endParaRPr>
              </a:p>
            </p:txBody>
          </p:sp>
        </p:grpSp>
        <p:grpSp>
          <p:nvGrpSpPr>
            <p:cNvPr id="33" name="Group 21"/>
            <p:cNvGrpSpPr>
              <a:grpSpLocks/>
            </p:cNvGrpSpPr>
            <p:nvPr/>
          </p:nvGrpSpPr>
          <p:grpSpPr bwMode="auto">
            <a:xfrm>
              <a:off x="3429793" y="1066801"/>
              <a:ext cx="1619250" cy="1220788"/>
              <a:chOff x="970" y="3264"/>
              <a:chExt cx="816" cy="769"/>
            </a:xfrm>
          </p:grpSpPr>
          <p:pic>
            <p:nvPicPr>
              <p:cNvPr id="43" name="Picture 14" descr="200px-Estrone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70" y="3264"/>
                <a:ext cx="816" cy="52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</p:pic>
          <p:sp>
            <p:nvSpPr>
              <p:cNvPr id="44" name="Text Box 15"/>
              <p:cNvSpPr txBox="1">
                <a:spLocks noChangeArrowheads="1"/>
              </p:cNvSpPr>
              <p:nvPr/>
            </p:nvSpPr>
            <p:spPr bwMode="auto">
              <a:xfrm>
                <a:off x="1065" y="3800"/>
                <a:ext cx="67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dirty="0" err="1">
                    <a:solidFill>
                      <a:srgbClr val="66FFFF"/>
                    </a:solidFill>
                    <a:latin typeface="Bernard MT Condensed" pitchFamily="18" charset="0"/>
                  </a:rPr>
                  <a:t>Estrone</a:t>
                </a:r>
                <a:endParaRPr lang="en-US" dirty="0">
                  <a:solidFill>
                    <a:srgbClr val="66FFFF"/>
                  </a:solidFill>
                  <a:latin typeface="Bernard MT Condensed" pitchFamily="18" charset="0"/>
                </a:endParaRPr>
              </a:p>
            </p:txBody>
          </p:sp>
        </p:grpSp>
        <p:grpSp>
          <p:nvGrpSpPr>
            <p:cNvPr id="34" name="Group 23"/>
            <p:cNvGrpSpPr>
              <a:grpSpLocks/>
            </p:cNvGrpSpPr>
            <p:nvPr/>
          </p:nvGrpSpPr>
          <p:grpSpPr bwMode="auto">
            <a:xfrm>
              <a:off x="171450" y="2709862"/>
              <a:ext cx="1964531" cy="1328738"/>
              <a:chOff x="3840" y="3312"/>
              <a:chExt cx="990" cy="837"/>
            </a:xfrm>
          </p:grpSpPr>
          <p:pic>
            <p:nvPicPr>
              <p:cNvPr id="41" name="Picture 17" descr="250px-Testosterone_structur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888" y="3312"/>
                <a:ext cx="942" cy="60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</p:pic>
          <p:sp>
            <p:nvSpPr>
              <p:cNvPr id="42" name="Text Box 18"/>
              <p:cNvSpPr txBox="1">
                <a:spLocks noChangeArrowheads="1"/>
              </p:cNvSpPr>
              <p:nvPr/>
            </p:nvSpPr>
            <p:spPr bwMode="auto">
              <a:xfrm>
                <a:off x="3840" y="3916"/>
                <a:ext cx="86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dirty="0">
                    <a:solidFill>
                      <a:srgbClr val="66FFFF"/>
                    </a:solidFill>
                    <a:latin typeface="Bernard MT Condensed" pitchFamily="18" charset="0"/>
                  </a:rPr>
                  <a:t>Testosterone</a:t>
                </a:r>
              </a:p>
            </p:txBody>
          </p:sp>
        </p:grpSp>
        <p:sp>
          <p:nvSpPr>
            <p:cNvPr id="35" name="Line 24"/>
            <p:cNvSpPr>
              <a:spLocks noChangeShapeType="1"/>
            </p:cNvSpPr>
            <p:nvPr/>
          </p:nvSpPr>
          <p:spPr bwMode="auto">
            <a:xfrm>
              <a:off x="838200" y="2286001"/>
              <a:ext cx="0" cy="6096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29"/>
            <p:cNvSpPr>
              <a:spLocks noChangeShapeType="1"/>
            </p:cNvSpPr>
            <p:nvPr/>
          </p:nvSpPr>
          <p:spPr bwMode="auto">
            <a:xfrm>
              <a:off x="4171950" y="2286001"/>
              <a:ext cx="0" cy="6096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0"/>
            <p:cNvSpPr>
              <a:spLocks noChangeShapeType="1"/>
            </p:cNvSpPr>
            <p:nvPr/>
          </p:nvSpPr>
          <p:spPr bwMode="auto">
            <a:xfrm>
              <a:off x="2248437" y="1499317"/>
              <a:ext cx="114300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1"/>
            <p:cNvSpPr>
              <a:spLocks noChangeShapeType="1"/>
            </p:cNvSpPr>
            <p:nvPr/>
          </p:nvSpPr>
          <p:spPr bwMode="auto">
            <a:xfrm>
              <a:off x="2209800" y="3167062"/>
              <a:ext cx="114300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3"/>
            <p:cNvSpPr>
              <a:spLocks noChangeShapeType="1"/>
            </p:cNvSpPr>
            <p:nvPr/>
          </p:nvSpPr>
          <p:spPr bwMode="auto">
            <a:xfrm flipV="1">
              <a:off x="933450" y="2286001"/>
              <a:ext cx="0" cy="5334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4"/>
            <p:cNvSpPr>
              <a:spLocks noChangeShapeType="1"/>
            </p:cNvSpPr>
            <p:nvPr/>
          </p:nvSpPr>
          <p:spPr bwMode="auto">
            <a:xfrm flipV="1">
              <a:off x="4267200" y="2286001"/>
              <a:ext cx="0" cy="5334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" name="Group 39"/>
            <p:cNvGrpSpPr>
              <a:grpSpLocks/>
            </p:cNvGrpSpPr>
            <p:nvPr/>
          </p:nvGrpSpPr>
          <p:grpSpPr bwMode="auto">
            <a:xfrm>
              <a:off x="151606" y="990602"/>
              <a:ext cx="5659438" cy="2139951"/>
              <a:chOff x="950" y="2352"/>
              <a:chExt cx="2852" cy="1348"/>
            </a:xfrm>
          </p:grpSpPr>
          <p:grpSp>
            <p:nvGrpSpPr>
              <p:cNvPr id="27" name="Group 19"/>
              <p:cNvGrpSpPr>
                <a:grpSpLocks/>
              </p:cNvGrpSpPr>
              <p:nvPr/>
            </p:nvGrpSpPr>
            <p:grpSpPr bwMode="auto">
              <a:xfrm>
                <a:off x="950" y="2352"/>
                <a:ext cx="1152" cy="840"/>
                <a:chOff x="2438" y="2832"/>
                <a:chExt cx="1152" cy="840"/>
              </a:xfrm>
            </p:grpSpPr>
            <p:sp>
              <p:nvSpPr>
                <p:cNvPr id="3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438" y="3439"/>
                  <a:ext cx="1152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dirty="0" err="1">
                      <a:solidFill>
                        <a:srgbClr val="66FFFF"/>
                      </a:solidFill>
                      <a:latin typeface="Bernard MT Condensed" pitchFamily="18" charset="0"/>
                    </a:rPr>
                    <a:t>Androstenedione</a:t>
                  </a:r>
                  <a:endParaRPr lang="en-US" dirty="0">
                    <a:solidFill>
                      <a:srgbClr val="66FFFF"/>
                    </a:solidFill>
                    <a:latin typeface="Bernard MT Condensed" pitchFamily="18" charset="0"/>
                  </a:endParaRPr>
                </a:p>
              </p:txBody>
            </p:sp>
            <p:pic>
              <p:nvPicPr>
                <p:cNvPr id="31" name="Picture 16" descr="220px-Androstendion_sv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496" y="2832"/>
                  <a:ext cx="900" cy="610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</p:spPr>
            </p:pic>
          </p:grpSp>
          <p:sp>
            <p:nvSpPr>
              <p:cNvPr id="28" name="Text Box 37"/>
              <p:cNvSpPr txBox="1">
                <a:spLocks noChangeArrowheads="1"/>
              </p:cNvSpPr>
              <p:nvPr/>
            </p:nvSpPr>
            <p:spPr bwMode="auto">
              <a:xfrm>
                <a:off x="2006" y="2428"/>
                <a:ext cx="778" cy="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600" dirty="0" err="1">
                    <a:solidFill>
                      <a:srgbClr val="D9FFFF"/>
                    </a:solidFill>
                    <a:latin typeface="Bernard MT Condensed" pitchFamily="18" charset="0"/>
                  </a:rPr>
                  <a:t>Aromatase</a:t>
                </a:r>
                <a:endParaRPr lang="en-US" sz="1600" dirty="0">
                  <a:solidFill>
                    <a:srgbClr val="D9FFFF"/>
                  </a:solidFill>
                  <a:latin typeface="Bernard MT Condensed" pitchFamily="18" charset="0"/>
                </a:endParaRPr>
              </a:p>
            </p:txBody>
          </p:sp>
          <p:sp>
            <p:nvSpPr>
              <p:cNvPr id="29" name="Text Box 38"/>
              <p:cNvSpPr txBox="1">
                <a:spLocks noChangeArrowheads="1"/>
              </p:cNvSpPr>
              <p:nvPr/>
            </p:nvSpPr>
            <p:spPr bwMode="auto">
              <a:xfrm>
                <a:off x="2016" y="3463"/>
                <a:ext cx="778" cy="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600" dirty="0" err="1">
                    <a:solidFill>
                      <a:srgbClr val="D9FFFF"/>
                    </a:solidFill>
                    <a:latin typeface="Bernard MT Condensed" pitchFamily="18" charset="0"/>
                  </a:rPr>
                  <a:t>Aromatase</a:t>
                </a:r>
                <a:endParaRPr lang="en-US" sz="1600" dirty="0">
                  <a:solidFill>
                    <a:srgbClr val="D9FFFF"/>
                  </a:solidFill>
                  <a:latin typeface="Bernard MT Condensed" pitchFamily="18" charset="0"/>
                </a:endParaRPr>
              </a:p>
            </p:txBody>
          </p:sp>
          <p:sp>
            <p:nvSpPr>
              <p:cNvPr id="47" name="Text Box 37"/>
              <p:cNvSpPr txBox="1">
                <a:spLocks noChangeArrowheads="1"/>
              </p:cNvSpPr>
              <p:nvPr/>
            </p:nvSpPr>
            <p:spPr bwMode="auto">
              <a:xfrm>
                <a:off x="3024" y="3189"/>
                <a:ext cx="778" cy="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600" dirty="0" err="1" smtClean="0">
                    <a:solidFill>
                      <a:srgbClr val="D9FFFF"/>
                    </a:solidFill>
                    <a:latin typeface="Bernard MT Condensed" pitchFamily="18" charset="0"/>
                  </a:rPr>
                  <a:t>Dehydrogenase</a:t>
                </a:r>
                <a:endParaRPr lang="en-US" sz="1600" dirty="0">
                  <a:solidFill>
                    <a:srgbClr val="D9FFFF"/>
                  </a:solidFill>
                  <a:latin typeface="Bernard MT Condensed" pitchFamily="18" charset="0"/>
                </a:endParaRPr>
              </a:p>
            </p:txBody>
          </p:sp>
        </p:grpSp>
        <p:sp>
          <p:nvSpPr>
            <p:cNvPr id="48" name="Rectangle 47"/>
            <p:cNvSpPr/>
            <p:nvPr/>
          </p:nvSpPr>
          <p:spPr>
            <a:xfrm>
              <a:off x="5029200" y="990600"/>
              <a:ext cx="3810000" cy="7865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Ovaries &amp; adrenals pre-menopausal </a:t>
              </a:r>
            </a:p>
            <a:p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Adrenals in menopause </a:t>
              </a:r>
              <a:endParaRPr lang="en-US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267237" y="838200"/>
            <a:ext cx="1371600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ernard MT Condensed" pitchFamily="18" charset="0"/>
              </a:rPr>
              <a:t>In NATURE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04800" y="4186535"/>
            <a:ext cx="1524000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As Therapy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56" name="Rectangle 5"/>
          <p:cNvSpPr txBox="1">
            <a:spLocks noChangeArrowheads="1"/>
          </p:cNvSpPr>
          <p:nvPr/>
        </p:nvSpPr>
        <p:spPr>
          <a:xfrm>
            <a:off x="228600" y="4724400"/>
            <a:ext cx="8915400" cy="190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1">
              <a:lnSpc>
                <a:spcPts val="2500"/>
              </a:lnSpc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Estradiol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; </a:t>
            </a:r>
            <a:r>
              <a:rPr lang="en-US" sz="2200" b="1" i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Oral bioavailability is low</a:t>
            </a:r>
            <a:r>
              <a:rPr lang="en-US" sz="2200" b="1" i="1" dirty="0" smtClean="0">
                <a:solidFill>
                  <a:schemeClr val="bg1"/>
                </a:solidFill>
                <a:latin typeface="Arial Narrow" pitchFamily="34" charset="0"/>
              </a:rPr>
              <a:t> due to its rapid oxidation in the liver so used only in </a:t>
            </a:r>
            <a:r>
              <a:rPr lang="en-US" sz="2200" b="1" i="1" dirty="0" err="1" smtClean="0">
                <a:solidFill>
                  <a:schemeClr val="bg1"/>
                </a:solidFill>
                <a:latin typeface="Arial Narrow" pitchFamily="34" charset="0"/>
              </a:rPr>
              <a:t>transdermal</a:t>
            </a:r>
            <a:r>
              <a:rPr lang="en-US" sz="2200" b="1" i="1" dirty="0" smtClean="0">
                <a:solidFill>
                  <a:schemeClr val="bg1"/>
                </a:solidFill>
                <a:latin typeface="Arial Narrow" pitchFamily="34" charset="0"/>
              </a:rPr>
              <a:t>  patch, </a:t>
            </a:r>
            <a:r>
              <a:rPr lang="en-US" sz="2200" b="1" i="1" dirty="0" err="1" smtClean="0">
                <a:solidFill>
                  <a:schemeClr val="bg1"/>
                </a:solidFill>
                <a:latin typeface="Arial Narrow" pitchFamily="34" charset="0"/>
              </a:rPr>
              <a:t>intradermal</a:t>
            </a:r>
            <a:r>
              <a:rPr lang="en-US" sz="2200" b="1" i="1" dirty="0" smtClean="0">
                <a:solidFill>
                  <a:schemeClr val="bg1"/>
                </a:solidFill>
                <a:latin typeface="Arial Narrow" pitchFamily="34" charset="0"/>
              </a:rPr>
              <a:t> implant, ….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rgbClr val="66FFFF"/>
                </a:solidFill>
                <a:latin typeface="Arial Narrow" pitchFamily="34" charset="0"/>
              </a:rPr>
              <a:t>Conjugated estrogens</a:t>
            </a:r>
            <a:r>
              <a:rPr lang="en-US" sz="2400" dirty="0" smtClean="0">
                <a:solidFill>
                  <a:srgbClr val="66FFFF"/>
                </a:solidFill>
                <a:latin typeface="Arial Narrow" pitchFamily="34" charset="0"/>
              </a:rPr>
              <a:t> </a:t>
            </a:r>
            <a:r>
              <a:rPr lang="en-US" sz="220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2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i="1" dirty="0" smtClean="0">
                <a:solidFill>
                  <a:schemeClr val="bg1"/>
                </a:solidFill>
                <a:latin typeface="Arial Narrow" pitchFamily="34" charset="0"/>
              </a:rPr>
              <a:t>mixture  of Na salts of sulfate esters of </a:t>
            </a:r>
            <a:r>
              <a:rPr lang="en-US" sz="2200" b="1" i="1" dirty="0" err="1" smtClean="0">
                <a:solidFill>
                  <a:schemeClr val="bg1"/>
                </a:solidFill>
                <a:latin typeface="Arial Narrow" pitchFamily="34" charset="0"/>
              </a:rPr>
              <a:t>estrone</a:t>
            </a:r>
            <a:r>
              <a:rPr lang="en-US" sz="2200" b="1" i="1" dirty="0" smtClean="0">
                <a:solidFill>
                  <a:schemeClr val="bg1"/>
                </a:solidFill>
                <a:latin typeface="Arial Narrow" pitchFamily="34" charset="0"/>
              </a:rPr>
              <a:t> &amp; </a:t>
            </a:r>
            <a:r>
              <a:rPr lang="en-US" sz="2200" b="1" i="1" dirty="0" err="1" smtClean="0">
                <a:solidFill>
                  <a:schemeClr val="bg1"/>
                </a:solidFill>
                <a:latin typeface="Arial Narrow" pitchFamily="34" charset="0"/>
              </a:rPr>
              <a:t>equilin</a:t>
            </a:r>
            <a:r>
              <a:rPr lang="en-US" sz="2200" b="1" i="1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  <a:p>
            <a:pPr>
              <a:lnSpc>
                <a:spcPts val="2500"/>
              </a:lnSpc>
            </a:pPr>
            <a:r>
              <a:rPr lang="en-US" sz="2400" b="1" dirty="0" err="1" smtClean="0">
                <a:solidFill>
                  <a:srgbClr val="66FFFF"/>
                </a:solidFill>
                <a:latin typeface="Arial Narrow" pitchFamily="34" charset="0"/>
              </a:rPr>
              <a:t>Esterified</a:t>
            </a:r>
            <a:r>
              <a:rPr lang="en-US" sz="2400" b="1" dirty="0" smtClean="0">
                <a:solidFill>
                  <a:srgbClr val="66FFFF"/>
                </a:solidFill>
                <a:latin typeface="Arial Narrow" pitchFamily="34" charset="0"/>
              </a:rPr>
              <a:t> estrogens</a:t>
            </a: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</a:rPr>
              <a:t> </a:t>
            </a:r>
            <a:endParaRPr lang="en-US" sz="2200" b="1" i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934200" y="-64008"/>
            <a:ext cx="2286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HRT</a:t>
            </a:r>
            <a:endParaRPr lang="en-US" sz="48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nature.com/clpt/journal/v89/n1/images/clpt2010226f3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4830723" y="1340223"/>
            <a:ext cx="4202337" cy="5220237"/>
          </a:xfrm>
          <a:prstGeom prst="rect">
            <a:avLst/>
          </a:prstGeom>
          <a:solidFill>
            <a:srgbClr val="E7EFF9"/>
          </a:solidFill>
        </p:spPr>
      </p:pic>
      <p:grpSp>
        <p:nvGrpSpPr>
          <p:cNvPr id="2" name="Group 14"/>
          <p:cNvGrpSpPr/>
          <p:nvPr/>
        </p:nvGrpSpPr>
        <p:grpSpPr>
          <a:xfrm>
            <a:off x="152400" y="73309"/>
            <a:ext cx="1143000" cy="1298291"/>
            <a:chOff x="2" y="73309"/>
            <a:chExt cx="1716208" cy="1907891"/>
          </a:xfrm>
        </p:grpSpPr>
        <p:pic>
          <p:nvPicPr>
            <p:cNvPr id="16386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4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388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5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11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38873"/>
            </a:avLst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34470" y="1371600"/>
            <a:ext cx="46482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Types of Estrogen Receptors [ER]</a:t>
            </a:r>
          </a:p>
          <a:p>
            <a:pPr indent="-342900">
              <a:spcBef>
                <a:spcPts val="600"/>
              </a:spcBef>
              <a:buBlip>
                <a:blip r:embed="rId7"/>
              </a:buBlip>
            </a:pP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</a:rPr>
              <a:t>ER </a:t>
            </a:r>
            <a:r>
              <a:rPr lang="en-US" sz="2200" b="1" dirty="0" smtClean="0">
                <a:solidFill>
                  <a:srgbClr val="D9FFFF"/>
                </a:solidFill>
                <a:latin typeface="Symbol" pitchFamily="18" charset="2"/>
              </a:rPr>
              <a:t>a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</a:t>
            </a:r>
          </a:p>
          <a:p>
            <a:pPr indent="-342900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&gt; mediates female hormonal functions</a:t>
            </a:r>
          </a:p>
          <a:p>
            <a:pPr indent="-342900"/>
            <a:r>
              <a:rPr lang="en-US" altLang="ko-KR" b="1" i="1" dirty="0" err="1" smtClean="0">
                <a:solidFill>
                  <a:schemeClr val="bg1"/>
                </a:solidFill>
                <a:latin typeface="Arial Narrow" pitchFamily="34" charset="0"/>
              </a:rPr>
              <a:t>Endometrium</a:t>
            </a:r>
            <a:r>
              <a:rPr lang="en-US" altLang="ko-KR" b="1" i="1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altLang="ko-KR" b="1" i="1" dirty="0" smtClean="0">
                <a:solidFill>
                  <a:schemeClr val="bg1"/>
                </a:solidFill>
                <a:latin typeface="Arial Narrow" pitchFamily="34" charset="0"/>
              </a:rPr>
              <a:t>breast, ovaries, hypothalamus,… </a:t>
            </a:r>
            <a:endParaRPr lang="en-US" sz="2200" b="1" i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indent="-342900">
              <a:spcBef>
                <a:spcPts val="600"/>
              </a:spcBef>
              <a:buBlip>
                <a:blip r:embed="rId7"/>
              </a:buBlip>
            </a:pPr>
            <a:r>
              <a:rPr lang="en-US" sz="2200" b="1" dirty="0">
                <a:solidFill>
                  <a:srgbClr val="D9FFFF"/>
                </a:solidFill>
                <a:latin typeface="Arial Narrow" pitchFamily="34" charset="0"/>
              </a:rPr>
              <a:t>E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</a:rPr>
              <a:t>R </a:t>
            </a:r>
            <a:r>
              <a:rPr lang="en-US" sz="2200" b="1" dirty="0" smtClean="0">
                <a:solidFill>
                  <a:srgbClr val="D9FFFF"/>
                </a:solidFill>
                <a:latin typeface="Symbol" pitchFamily="18" charset="2"/>
              </a:rPr>
              <a:t>b</a:t>
            </a:r>
            <a:r>
              <a:rPr lang="en-US" sz="2200" b="1" dirty="0" smtClean="0">
                <a:solidFill>
                  <a:srgbClr val="D9FFFF"/>
                </a:solidFill>
                <a:latin typeface="Symbol" pitchFamily="18" charset="2"/>
                <a:sym typeface="Wingdings 3"/>
              </a:rPr>
              <a:t> 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</a:t>
            </a:r>
          </a:p>
          <a:p>
            <a:pPr indent="-342900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&gt; mediates other hormonal functions</a:t>
            </a:r>
          </a:p>
          <a:p>
            <a:pPr marL="0" lvl="1"/>
            <a:r>
              <a:rPr lang="en-US" altLang="ko-KR" b="1" i="1" dirty="0">
                <a:solidFill>
                  <a:schemeClr val="bg1"/>
                </a:solidFill>
                <a:latin typeface="Arial Narrow" pitchFamily="34" charset="0"/>
              </a:rPr>
              <a:t>brain, bone, heart, lungs, kidney, bladder, intestinal mucosa, endothelial </a:t>
            </a:r>
            <a:r>
              <a:rPr lang="en-US" altLang="ko-KR" b="1" i="1" dirty="0" smtClean="0">
                <a:solidFill>
                  <a:schemeClr val="bg1"/>
                </a:solidFill>
                <a:latin typeface="Arial Narrow" pitchFamily="34" charset="0"/>
              </a:rPr>
              <a:t>cells,….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14800" y="228600"/>
            <a:ext cx="4571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cap="none" spc="0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rgbClr val="0099FF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</a:rPr>
              <a:t>?</a:t>
            </a:r>
            <a:endParaRPr lang="en-US" sz="4400" dirty="0"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19200" y="533400"/>
            <a:ext cx="2977097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What does estrogen do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82521" y="8382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9FFFF"/>
                </a:solidFill>
                <a:latin typeface="Arial Narrow" pitchFamily="34" charset="0"/>
              </a:rPr>
              <a:t>It binds to its receptors</a:t>
            </a:r>
            <a:endParaRPr lang="en-US" sz="2400" b="1" dirty="0">
              <a:solidFill>
                <a:srgbClr val="D9FFFF"/>
              </a:solidFill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48200" y="8382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9FFFF"/>
                </a:solidFill>
                <a:latin typeface="Arial Narrow" pitchFamily="34" charset="0"/>
              </a:rPr>
              <a:t>Distribution of ER</a:t>
            </a:r>
            <a:endParaRPr lang="en-US" sz="2400" b="1" dirty="0">
              <a:solidFill>
                <a:srgbClr val="D9FFFF"/>
              </a:solidFill>
              <a:latin typeface="Arial Narrow" pitchFamily="34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49306" y="4419600"/>
            <a:ext cx="49530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ts val="2400"/>
              </a:lnSpc>
            </a:pPr>
            <a:endParaRPr kumimoji="0" lang="en-US" altLang="ko-KR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0" y="166295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D9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ESTROGEN</a:t>
            </a:r>
            <a:endParaRPr lang="en-US" sz="3200" dirty="0">
              <a:ln w="18415" cmpd="sng">
                <a:solidFill>
                  <a:srgbClr val="D9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8610600" y="1524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25506" y="518358"/>
            <a:ext cx="8637494" cy="2246769"/>
          </a:xfrm>
          <a:prstGeom prst="rect">
            <a:avLst/>
          </a:prstGeom>
          <a:gradFill flip="none" rotWithShape="1">
            <a:gsLst>
              <a:gs pos="21000">
                <a:schemeClr val="tx1">
                  <a:alpha val="76000"/>
                </a:schemeClr>
              </a:gs>
              <a:gs pos="64000">
                <a:srgbClr val="0000FF"/>
              </a:gs>
              <a:gs pos="94000">
                <a:srgbClr val="3333CC">
                  <a:alpha val="49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Estrogens bind to ER (</a:t>
            </a:r>
            <a:r>
              <a:rPr lang="en-US" sz="2200" b="1" dirty="0" smtClean="0">
                <a:solidFill>
                  <a:schemeClr val="bg1"/>
                </a:solidFill>
                <a:latin typeface="Symbol" pitchFamily="18" charset="2"/>
              </a:rPr>
              <a:t>a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or </a:t>
            </a:r>
            <a:r>
              <a:rPr lang="en-US" sz="2200" b="1" dirty="0" smtClean="0">
                <a:solidFill>
                  <a:schemeClr val="bg1"/>
                </a:solidFill>
                <a:latin typeface="Symbol" pitchFamily="18" charset="2"/>
              </a:rPr>
              <a:t>b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) that exist either;  </a:t>
            </a:r>
          </a:p>
          <a:p>
            <a:pPr>
              <a:lnSpc>
                <a:spcPts val="2300"/>
              </a:lnSpc>
              <a:spcBef>
                <a:spcPts val="1500"/>
              </a:spcBef>
              <a:buBlip>
                <a:blip r:embed="rId2"/>
              </a:buBlip>
            </a:pP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u="heavy" spc="-40" dirty="0" err="1" smtClean="0">
                <a:solidFill>
                  <a:schemeClr val="bg1"/>
                </a:solidFill>
                <a:uFill>
                  <a:solidFill>
                    <a:srgbClr val="FF3399"/>
                  </a:solidFill>
                </a:uFill>
                <a:latin typeface="Bernard MT Condensed" pitchFamily="18" charset="0"/>
              </a:rPr>
              <a:t>Cytoplasmic</a:t>
            </a:r>
            <a:r>
              <a:rPr lang="en-US" sz="2200" u="heavy" spc="-40" dirty="0" smtClean="0">
                <a:solidFill>
                  <a:schemeClr val="bg1"/>
                </a:solidFill>
                <a:uFill>
                  <a:solidFill>
                    <a:srgbClr val="FF3399"/>
                  </a:solidFill>
                </a:uFill>
                <a:latin typeface="Bernard MT Condensed" pitchFamily="18" charset="0"/>
              </a:rPr>
              <a:t>;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mediates its </a:t>
            </a:r>
            <a:r>
              <a:rPr lang="en-US" sz="2200" u="heavy" dirty="0" smtClean="0">
                <a:solidFill>
                  <a:srgbClr val="66FFFF"/>
                </a:solidFill>
                <a:uFill>
                  <a:solidFill>
                    <a:srgbClr val="FF3399"/>
                  </a:solidFill>
                </a:uFill>
                <a:latin typeface="Bernard MT Condensed" pitchFamily="18" charset="0"/>
              </a:rPr>
              <a:t>genomic actions</a:t>
            </a: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3399"/>
                  </a:solidFill>
                </a:uFill>
                <a:latin typeface="Bernard MT Condensed" pitchFamily="18" charset="0"/>
              </a:rPr>
              <a:t> 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hrs– 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dys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time scale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 development, </a:t>
            </a:r>
            <a:r>
              <a:rPr lang="en-US" sz="2200" b="1" dirty="0" err="1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neuro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- endocrines,  metabolism</a:t>
            </a:r>
            <a:endParaRPr lang="en-US" sz="2200" b="1" dirty="0" smtClean="0">
              <a:solidFill>
                <a:srgbClr val="D9FFFF"/>
              </a:solidFill>
              <a:latin typeface="Arial Narrow" pitchFamily="34" charset="0"/>
            </a:endParaRPr>
          </a:p>
          <a:p>
            <a:pPr>
              <a:lnSpc>
                <a:spcPts val="2300"/>
              </a:lnSpc>
              <a:spcBef>
                <a:spcPts val="1500"/>
              </a:spcBef>
              <a:buBlip>
                <a:blip r:embed="rId2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u="heavy" spc="-40" dirty="0" smtClean="0">
                <a:solidFill>
                  <a:schemeClr val="bg1"/>
                </a:solidFill>
                <a:uFill>
                  <a:solidFill>
                    <a:srgbClr val="FF3399"/>
                  </a:solidFill>
                </a:uFill>
                <a:latin typeface="Bernard MT Condensed" pitchFamily="18" charset="0"/>
              </a:rPr>
              <a:t>Membranous; </a:t>
            </a:r>
            <a:r>
              <a:rPr lang="en-US" sz="2200" b="1" spc="-40" dirty="0" smtClean="0">
                <a:solidFill>
                  <a:schemeClr val="bg1"/>
                </a:solidFill>
                <a:latin typeface="Arial Narrow" pitchFamily="34" charset="0"/>
              </a:rPr>
              <a:t>GPER</a:t>
            </a:r>
            <a:r>
              <a:rPr lang="en-US" sz="2200" b="1" spc="-4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2</a:t>
            </a:r>
            <a:r>
              <a:rPr lang="en-US" sz="2200" b="1" spc="-40" baseline="3000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nd</a:t>
            </a:r>
            <a:r>
              <a:rPr lang="en-US" sz="2200" b="1" spc="-4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messenger   Ca or </a:t>
            </a:r>
            <a:r>
              <a:rPr lang="en-US" sz="2200" b="1" spc="-40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cAMP</a:t>
            </a:r>
            <a:r>
              <a:rPr lang="en-US" sz="2200" b="1" spc="-4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or   MAP </a:t>
            </a:r>
            <a:r>
              <a:rPr lang="en-US" sz="2200" b="1" spc="-40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Kinase</a:t>
            </a:r>
            <a:endParaRPr lang="en-US" sz="2200" b="1" spc="-4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&gt; mediates its </a:t>
            </a:r>
            <a:r>
              <a:rPr lang="en-US" sz="2200" u="heavy" dirty="0" smtClean="0">
                <a:solidFill>
                  <a:srgbClr val="66FFFF"/>
                </a:solidFill>
                <a:uFill>
                  <a:solidFill>
                    <a:srgbClr val="FF3399"/>
                  </a:solidFill>
                </a:uFill>
                <a:latin typeface="Bernard MT Condensed" pitchFamily="18" charset="0"/>
              </a:rPr>
              <a:t>non-genomic</a:t>
            </a:r>
            <a:r>
              <a:rPr lang="en-US" sz="2200" u="heavy" dirty="0" smtClean="0">
                <a:solidFill>
                  <a:srgbClr val="00CCFF"/>
                </a:solidFill>
                <a:uFill>
                  <a:solidFill>
                    <a:srgbClr val="FF3399"/>
                  </a:solidFill>
                </a:uFill>
                <a:latin typeface="Bernard MT Condensed" pitchFamily="18" charset="0"/>
              </a:rPr>
              <a:t> </a:t>
            </a:r>
            <a:r>
              <a:rPr lang="en-US" sz="2200" u="heavy" dirty="0" smtClean="0">
                <a:solidFill>
                  <a:srgbClr val="66FFFF"/>
                </a:solidFill>
                <a:uFill>
                  <a:solidFill>
                    <a:srgbClr val="FF3399"/>
                  </a:solidFill>
                </a:uFill>
                <a:latin typeface="Bernard MT Condensed" pitchFamily="18" charset="0"/>
              </a:rPr>
              <a:t>actions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sec – min. time scale 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on NO, </a:t>
            </a:r>
            <a:r>
              <a:rPr lang="en-US" sz="2200" b="1" dirty="0" err="1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neuro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- transmitters, </a:t>
            </a:r>
            <a:r>
              <a:rPr lang="en-US" sz="2200" b="1" dirty="0" err="1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endometrium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, ….. </a:t>
            </a:r>
            <a:endParaRPr lang="en-US" sz="2200" dirty="0">
              <a:solidFill>
                <a:srgbClr val="D9FFFF"/>
              </a:solidFill>
            </a:endParaRPr>
          </a:p>
        </p:txBody>
      </p:sp>
      <p:pic>
        <p:nvPicPr>
          <p:cNvPr id="11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pic>
        <p:nvPicPr>
          <p:cNvPr id="8" name="Picture 2" descr="Estrogen Receptors Trigger Gene Activation"/>
          <p:cNvPicPr>
            <a:picLocks noChangeAspect="1" noChangeArrowheads="1"/>
          </p:cNvPicPr>
          <p:nvPr/>
        </p:nvPicPr>
        <p:blipFill>
          <a:blip r:embed="rId4" cstate="print"/>
          <a:srcRect l="3922" t="18237" r="7843" b="3606"/>
          <a:stretch>
            <a:fillRect/>
          </a:stretch>
        </p:blipFill>
        <p:spPr bwMode="auto">
          <a:xfrm>
            <a:off x="3581400" y="3048000"/>
            <a:ext cx="5334000" cy="3556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828800" y="3570802"/>
            <a:ext cx="2209800" cy="412934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Genomic effects 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5159188"/>
            <a:ext cx="3200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-40" dirty="0" smtClean="0">
                <a:solidFill>
                  <a:schemeClr val="bg1"/>
                </a:solidFill>
                <a:latin typeface="Arial Narrow" pitchFamily="34" charset="0"/>
              </a:rPr>
              <a:t>GPER; G protein ER</a:t>
            </a:r>
          </a:p>
          <a:p>
            <a:r>
              <a:rPr lang="en-US" b="1" spc="-40" dirty="0" smtClean="0">
                <a:solidFill>
                  <a:schemeClr val="bg1"/>
                </a:solidFill>
                <a:latin typeface="Arial Narrow" pitchFamily="34" charset="0"/>
              </a:rPr>
              <a:t>MAP </a:t>
            </a:r>
            <a:r>
              <a:rPr lang="en-US" b="1" spc="-40" dirty="0" err="1" smtClean="0">
                <a:solidFill>
                  <a:schemeClr val="bg1"/>
                </a:solidFill>
                <a:latin typeface="Arial Narrow" pitchFamily="34" charset="0"/>
              </a:rPr>
              <a:t>Kinase</a:t>
            </a:r>
            <a:r>
              <a:rPr lang="en-US" b="1" spc="-40" dirty="0" smtClean="0">
                <a:solidFill>
                  <a:schemeClr val="bg1"/>
                </a:solidFill>
                <a:latin typeface="Arial Narrow" pitchFamily="34" charset="0"/>
              </a:rPr>
              <a:t>; </a:t>
            </a:r>
            <a:r>
              <a:rPr lang="en-US" b="1" spc="-40" dirty="0" err="1" smtClean="0">
                <a:solidFill>
                  <a:schemeClr val="bg1"/>
                </a:solidFill>
                <a:latin typeface="Arial Narrow" pitchFamily="34" charset="0"/>
              </a:rPr>
              <a:t>mitogen</a:t>
            </a:r>
            <a:r>
              <a:rPr lang="en-US" b="1" spc="-40" dirty="0" smtClean="0">
                <a:solidFill>
                  <a:schemeClr val="bg1"/>
                </a:solidFill>
                <a:latin typeface="Arial Narrow" pitchFamily="34" charset="0"/>
              </a:rPr>
              <a:t> activated  protein </a:t>
            </a:r>
            <a:r>
              <a:rPr lang="en-US" b="1" spc="-40" dirty="0" err="1" smtClean="0">
                <a:solidFill>
                  <a:schemeClr val="bg1"/>
                </a:solidFill>
                <a:latin typeface="Arial Narrow" pitchFamily="34" charset="0"/>
              </a:rPr>
              <a:t>kinase</a:t>
            </a:r>
            <a:r>
              <a:rPr lang="en-US" b="1" spc="-40" dirty="0" smtClean="0">
                <a:solidFill>
                  <a:schemeClr val="bg1"/>
                </a:solidFill>
                <a:latin typeface="Arial Narrow" pitchFamily="34" charset="0"/>
              </a:rPr>
              <a:t> that  activate transcription factors to promote </a:t>
            </a:r>
            <a:r>
              <a:rPr lang="en-US" b="1" spc="-40" dirty="0" err="1" smtClean="0">
                <a:solidFill>
                  <a:schemeClr val="bg1"/>
                </a:solidFill>
                <a:latin typeface="Arial Narrow" pitchFamily="34" charset="0"/>
              </a:rPr>
              <a:t>mitogenesis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34000" y="166295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D9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ESTROGEN</a:t>
            </a:r>
            <a:endParaRPr lang="en-US" sz="3200" dirty="0">
              <a:ln w="18415" cmpd="sng">
                <a:solidFill>
                  <a:srgbClr val="D9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8610600" y="1524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  <p:bldP spid="9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52400" y="73309"/>
            <a:ext cx="1143000" cy="1298291"/>
            <a:chOff x="2" y="73309"/>
            <a:chExt cx="1716208" cy="1907891"/>
          </a:xfrm>
        </p:grpSpPr>
        <p:pic>
          <p:nvPicPr>
            <p:cNvPr id="16386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388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11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44016"/>
            </a:avLst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1000" y="1905000"/>
            <a:ext cx="8534400" cy="4888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Improves hot flushes &amp;  night sweats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Controls sleep disturbance &amp; mood swings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by acting on NE, DA &amp; 5HT at reticular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formation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Improves urethral &amp; urinary symptoms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by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epithelial thickness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vascularity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collagen content  at urethra &amp; NE transmission that contract sphincters &amp; relax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detrusal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muscles </a:t>
            </a:r>
          </a:p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Improves vaginal dryness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by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epithelial thickness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vascularity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collagen content (topical and systemic estrogens prep are effective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)</a:t>
            </a:r>
          </a:p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</a:pP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Increases bone density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by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calcitonin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release from thyroid to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osteoclastic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activity.  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Progestins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act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synergestic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by blocking 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cortico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- steroid induced  bone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resorption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 (Decrease incidence of hip fracture)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838200"/>
            <a:ext cx="2209800" cy="412934"/>
          </a:xfrm>
          <a:prstGeom prst="rect">
            <a:avLst/>
          </a:prstGeom>
          <a:solidFill>
            <a:srgbClr val="000000">
              <a:alpha val="56078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u="heavy" dirty="0" smtClean="0">
                <a:solidFill>
                  <a:srgbClr val="D9FFFF"/>
                </a:solidFill>
                <a:uFill>
                  <a:solidFill>
                    <a:srgbClr val="00CCFF"/>
                  </a:solidFill>
                </a:uFill>
                <a:latin typeface="Bernard MT Condensed" pitchFamily="18" charset="0"/>
              </a:rPr>
              <a:t>A. In Menopause</a:t>
            </a:r>
            <a:endParaRPr lang="en-US" sz="2400" u="heavy" dirty="0">
              <a:solidFill>
                <a:srgbClr val="D9FFFF"/>
              </a:solidFill>
              <a:uFill>
                <a:solidFill>
                  <a:srgbClr val="00CCFF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0600" y="389965"/>
            <a:ext cx="2815130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  <a:sym typeface="Wingdings 3"/>
              </a:rPr>
              <a:t>INDICATIONS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38400" y="796635"/>
            <a:ext cx="6324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D9FFFF"/>
                </a:solidFill>
                <a:latin typeface="Arial Narrow" pitchFamily="34" charset="0"/>
              </a:rPr>
              <a:t>Not given unless presence of symptoms; alone only after hysterectomy or with progestin as HRT</a:t>
            </a:r>
          </a:p>
          <a:p>
            <a:r>
              <a:rPr lang="en-US" sz="2400" b="1" dirty="0" smtClean="0">
                <a:solidFill>
                  <a:srgbClr val="D9FFFF"/>
                </a:solidFill>
                <a:latin typeface="Arial Narrow" pitchFamily="34" charset="0"/>
              </a:rPr>
              <a:t> (never exceed 5 yrs administration)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10200" y="166295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D9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ESTROGEN</a:t>
            </a:r>
            <a:endParaRPr lang="en-US" sz="3200" dirty="0">
              <a:ln w="18415" cmpd="sng">
                <a:solidFill>
                  <a:srgbClr val="D9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8610600" y="1524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6107</TotalTime>
  <Words>1566</Words>
  <Application>Microsoft Office PowerPoint</Application>
  <PresentationFormat>On-screen Show (4:3)</PresentationFormat>
  <Paragraphs>296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Benefits and Risks of HRT</vt:lpstr>
      <vt:lpstr>Slide 17</vt:lpstr>
      <vt:lpstr>Slide 18</vt:lpstr>
      <vt:lpstr>The Women’s Health Initiative (WHI) and HRT</vt:lpstr>
      <vt:lpstr>Non-hormonal agents used in management of menopausal symptoms</vt:lpstr>
      <vt:lpstr>Slide 21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Ishfaq</cp:lastModifiedBy>
  <cp:revision>169</cp:revision>
  <dcterms:created xsi:type="dcterms:W3CDTF">2011-02-07T15:12:23Z</dcterms:created>
  <dcterms:modified xsi:type="dcterms:W3CDTF">2013-04-14T16:12:47Z</dcterms:modified>
</cp:coreProperties>
</file>