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2" r:id="rId2"/>
  </p:sldMasterIdLst>
  <p:notesMasterIdLst>
    <p:notesMasterId r:id="rId36"/>
  </p:notesMasterIdLst>
  <p:sldIdLst>
    <p:sldId id="342" r:id="rId3"/>
    <p:sldId id="375" r:id="rId4"/>
    <p:sldId id="359" r:id="rId5"/>
    <p:sldId id="356" r:id="rId6"/>
    <p:sldId id="381" r:id="rId7"/>
    <p:sldId id="369" r:id="rId8"/>
    <p:sldId id="370" r:id="rId9"/>
    <p:sldId id="384" r:id="rId10"/>
    <p:sldId id="385" r:id="rId11"/>
    <p:sldId id="371" r:id="rId12"/>
    <p:sldId id="324" r:id="rId13"/>
    <p:sldId id="382" r:id="rId14"/>
    <p:sldId id="325" r:id="rId15"/>
    <p:sldId id="397" r:id="rId16"/>
    <p:sldId id="362" r:id="rId17"/>
    <p:sldId id="372" r:id="rId18"/>
    <p:sldId id="366" r:id="rId19"/>
    <p:sldId id="393" r:id="rId20"/>
    <p:sldId id="394" r:id="rId21"/>
    <p:sldId id="395" r:id="rId22"/>
    <p:sldId id="373" r:id="rId23"/>
    <p:sldId id="331" r:id="rId24"/>
    <p:sldId id="330" r:id="rId25"/>
    <p:sldId id="352" r:id="rId26"/>
    <p:sldId id="357" r:id="rId27"/>
    <p:sldId id="354" r:id="rId28"/>
    <p:sldId id="360" r:id="rId29"/>
    <p:sldId id="374" r:id="rId30"/>
    <p:sldId id="353" r:id="rId31"/>
    <p:sldId id="355" r:id="rId32"/>
    <p:sldId id="332" r:id="rId33"/>
    <p:sldId id="398" r:id="rId34"/>
    <p:sldId id="39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5A2BF8-4F38-42B2-9EAD-9165D5C73873}" type="datetimeFigureOut">
              <a:rPr lang="ar-SA" smtClean="0"/>
              <a:t>14/06/34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054CB5-B713-49A4-8D3B-F6727EDD0AE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1D389-EE79-45E3-A0F3-C0C74C1A8981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DBB8F7-7343-4C31-98FE-4572BB8DACB3}" type="slidenum">
              <a:rPr lang="ar-SA" sz="1200">
                <a:latin typeface="Arial" charset="0"/>
                <a:cs typeface="Arial" charset="0"/>
              </a:rPr>
              <a:pPr algn="r"/>
              <a:t>33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2215-A6A5-44A4-A9E8-D4DD23C6FAF4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833BF-948E-47BB-A2C4-5C76E5E2DE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E92A-F47B-4E28-B483-3ADC12F3B6A7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2B34-F468-4FE9-A2B0-F2AA689C2B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3D66-9EFD-467D-A88C-6C06D8A257CB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AA1F-D1BA-4E20-AC1A-E104054207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BB7B-B533-4560-B9CC-71BFD7CD4D4B}" type="datetimeFigureOut">
              <a:rPr lang="en-US"/>
              <a:pPr>
                <a:defRPr/>
              </a:pPr>
              <a:t>4/24/2013</a:t>
            </a:fld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BE62-DFB7-43BF-962A-2FC18F70E45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2762-056F-423D-B2DB-DAB66FFCAC72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BC86-BE47-44D4-BDE7-C3A202A2DB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ED355-ECD2-4F73-9C2C-1FA1F47B7B92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1CEC-6132-43C0-B14E-56BE25FD3B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05CD-8895-47F9-B49F-14FD08BB3D59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56E08-F95E-4CCB-B9D1-C561A469DB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A577-7344-4C91-B0EC-3F785378250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EB790-AAD7-44DC-81D3-BA708576BE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96E9-FAEE-49A5-A844-BCA61A7D6574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EC45-81B8-403C-A110-E5676642E1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E76B-E4B2-4F25-9FE0-37D0F8436A5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60429-D547-498C-96E8-2D17A2B2EF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6313-19B2-4231-BF56-74C84613FEB7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9B27E-9994-4710-9582-18BB385681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8745-3817-48C4-95CF-F8F71703572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7E37-BB7A-4D79-8C38-AD1EE0C0FB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8588A59A-D757-4BCD-B019-0584C0DB6E6F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9E0ADC-BF8A-4698-83E1-B3122D5EE9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F95BD2D9-DAFF-4374-9986-876CBE182DA8}" type="datetimeFigureOut">
              <a:rPr lang="en-US"/>
              <a:pPr>
                <a:defRPr/>
              </a:pPr>
              <a:t>4/24/2013</a:t>
            </a:fld>
            <a:endParaRPr lang="en-US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171F49E-5F86-4DFC-AA11-BBD6BE96C2E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Arial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Arial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914400"/>
            <a:ext cx="8534400" cy="1752600"/>
          </a:xfrm>
        </p:spPr>
        <p:txBody>
          <a:bodyPr anchor="b"/>
          <a:lstStyle/>
          <a:p>
            <a:pPr eaLnBrk="1" hangingPunct="1"/>
            <a:r>
              <a:rPr lang="en-US" sz="5400" b="1" i="1" smtClean="0">
                <a:solidFill>
                  <a:srgbClr val="0000FF"/>
                </a:solidFill>
              </a:rPr>
              <a:t>Drugs affecting breast milk and lactation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352800"/>
            <a:ext cx="6777038" cy="19272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000" b="1" smtClean="0"/>
              <a:t>Prof. Hanan Hagar</a:t>
            </a:r>
          </a:p>
          <a:p>
            <a:pPr marL="0" indent="0" algn="ctr" eaLnBrk="1" hangingPunct="1">
              <a:buFontTx/>
              <a:buNone/>
            </a:pPr>
            <a:r>
              <a:rPr lang="en-US" sz="3000" b="1" smtClean="0"/>
              <a:t>Pharmacology Department </a:t>
            </a:r>
          </a:p>
          <a:p>
            <a:pPr marL="0" indent="0" algn="ctr" eaLnBrk="1" hangingPunct="1">
              <a:buFontTx/>
              <a:buNone/>
            </a:pPr>
            <a:r>
              <a:rPr lang="en-US" sz="3000" b="1" smtClean="0"/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610600" cy="914400"/>
          </a:xfrm>
        </p:spPr>
        <p:txBody>
          <a:bodyPr/>
          <a:lstStyle/>
          <a:p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controlling passage of drugs into breast milk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smtClean="0">
                <a:solidFill>
                  <a:srgbClr val="FF0000"/>
                </a:solidFill>
              </a:rPr>
              <a:t>Drugs factors </a:t>
            </a:r>
            <a:endParaRPr lang="en-US" sz="34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Lipid solubility of the drug: </a:t>
            </a:r>
            <a:r>
              <a:rPr lang="en-US" smtClean="0"/>
              <a:t>lipid soluble drugs pass more freely into the breast milk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Molecular weight: </a:t>
            </a:r>
            <a:r>
              <a:rPr lang="en-US" smtClean="0"/>
              <a:t>low molecular weight drugs are more likely to be transferred to breast milk than high molecular weight</a:t>
            </a:r>
          </a:p>
          <a:p>
            <a:pPr marL="609600" indent="-609600" eaLnBrk="1" hangingPunct="1"/>
            <a:r>
              <a:rPr lang="en-US" b="1" smtClean="0"/>
              <a:t>E.g. Insulin:</a:t>
            </a:r>
            <a:r>
              <a:rPr lang="en-US" smtClean="0"/>
              <a:t>    MW &gt; 6,000 daltons</a:t>
            </a:r>
          </a:p>
          <a:p>
            <a:pPr marL="609600" indent="-609600" eaLnBrk="1" hangingPunct="1"/>
            <a:r>
              <a:rPr lang="en-US" b="1" smtClean="0"/>
              <a:t>Heparin:  </a:t>
            </a:r>
            <a:r>
              <a:rPr lang="en-US" smtClean="0"/>
              <a:t>MW 40,000 daltons</a:t>
            </a:r>
          </a:p>
          <a:p>
            <a:pPr marL="609600" indent="-609600" eaLnBrk="1" hangingPunct="1"/>
            <a:r>
              <a:rPr lang="en-US" b="1" smtClean="0"/>
              <a:t>Ethanol</a:t>
            </a:r>
            <a:r>
              <a:rPr lang="en-US" smtClean="0"/>
              <a:t>:   MW 200 </a:t>
            </a:r>
            <a:endParaRPr lang="en-US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305800" cy="944563"/>
          </a:xfrm>
        </p:spPr>
        <p:txBody>
          <a:bodyPr/>
          <a:lstStyle/>
          <a:p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controlling passage of drugs into breast milk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1200" b="1" i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Degree of ionization: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nonionized form of drugs are more likely to be transferred into breast milk.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pH of drug: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None/>
            </a:pPr>
            <a:endParaRPr lang="en-US" sz="900" b="1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smtClean="0"/>
              <a:t>Weakly </a:t>
            </a:r>
            <a:r>
              <a:rPr lang="en-US" sz="3200" smtClean="0">
                <a:solidFill>
                  <a:srgbClr val="0000FF"/>
                </a:solidFill>
              </a:rPr>
              <a:t>alkaline drugs</a:t>
            </a:r>
            <a:r>
              <a:rPr lang="en-US" sz="3200" smtClean="0"/>
              <a:t> tend to be concentrated in </a:t>
            </a:r>
            <a:r>
              <a:rPr lang="en-US" sz="3200" smtClean="0">
                <a:solidFill>
                  <a:srgbClr val="0000FF"/>
                </a:solidFill>
              </a:rPr>
              <a:t>milk.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smtClean="0"/>
              <a:t>Weakly </a:t>
            </a:r>
            <a:r>
              <a:rPr lang="en-US" sz="3200" smtClean="0">
                <a:solidFill>
                  <a:srgbClr val="0000FF"/>
                </a:solidFill>
              </a:rPr>
              <a:t>acidic drugs</a:t>
            </a:r>
            <a:r>
              <a:rPr lang="en-US" sz="3200" smtClean="0"/>
              <a:t> don't enter the milk to a significant extent and tend to be concentrated in </a:t>
            </a:r>
            <a:r>
              <a:rPr lang="en-US" sz="3200" smtClean="0">
                <a:solidFill>
                  <a:srgbClr val="0000FF"/>
                </a:solidFill>
              </a:rPr>
              <a:t>plasma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5"/>
          <p:cNvSpPr>
            <a:spLocks noChangeShapeType="1"/>
          </p:cNvSpPr>
          <p:nvPr/>
        </p:nvSpPr>
        <p:spPr bwMode="auto">
          <a:xfrm>
            <a:off x="4724400" y="1219200"/>
            <a:ext cx="76200" cy="457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457200" y="1066800"/>
            <a:ext cx="411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Maternal blood circulation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4953000" y="1066800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Milk</a:t>
            </a:r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533400" y="2438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Alkaline</a:t>
            </a:r>
            <a:r>
              <a:rPr lang="en-US"/>
              <a:t> </a:t>
            </a:r>
            <a:r>
              <a:rPr lang="en-US" b="1"/>
              <a:t>drug</a:t>
            </a:r>
          </a:p>
        </p:txBody>
      </p:sp>
      <p:sp>
        <p:nvSpPr>
          <p:cNvPr id="15366" name="Text Box 17"/>
          <p:cNvSpPr txBox="1">
            <a:spLocks noChangeArrowheads="1"/>
          </p:cNvSpPr>
          <p:nvPr/>
        </p:nvSpPr>
        <p:spPr bwMode="auto">
          <a:xfrm>
            <a:off x="5562600" y="38100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Nonionized</a:t>
            </a:r>
            <a:r>
              <a:rPr lang="en-US"/>
              <a:t> acidic drug will diffuse back </a:t>
            </a:r>
          </a:p>
        </p:txBody>
      </p:sp>
      <p:sp>
        <p:nvSpPr>
          <p:cNvPr id="15367" name="Text Box 21"/>
          <p:cNvSpPr txBox="1">
            <a:spLocks noChangeArrowheads="1"/>
          </p:cNvSpPr>
          <p:nvPr/>
        </p:nvSpPr>
        <p:spPr bwMode="auto">
          <a:xfrm>
            <a:off x="533400" y="3886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Acidic drug</a:t>
            </a:r>
          </a:p>
        </p:txBody>
      </p:sp>
      <p:sp>
        <p:nvSpPr>
          <p:cNvPr id="15368" name="Text Box 22"/>
          <p:cNvSpPr txBox="1">
            <a:spLocks noChangeArrowheads="1"/>
          </p:cNvSpPr>
          <p:nvPr/>
        </p:nvSpPr>
        <p:spPr bwMode="auto">
          <a:xfrm>
            <a:off x="5791200" y="2438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Ionized</a:t>
            </a:r>
            <a:r>
              <a:rPr lang="en-US"/>
              <a:t> alkaline drug will be captured</a:t>
            </a:r>
          </a:p>
        </p:txBody>
      </p:sp>
      <p:sp>
        <p:nvSpPr>
          <p:cNvPr id="15369" name="AutoShape 24"/>
          <p:cNvSpPr>
            <a:spLocks noChangeArrowheads="1"/>
          </p:cNvSpPr>
          <p:nvPr/>
        </p:nvSpPr>
        <p:spPr bwMode="auto">
          <a:xfrm>
            <a:off x="3733800" y="4038600"/>
            <a:ext cx="1752600" cy="685800"/>
          </a:xfrm>
          <a:prstGeom prst="curvedLeftArrow">
            <a:avLst>
              <a:gd name="adj1" fmla="val 20000"/>
              <a:gd name="adj2" fmla="val 40000"/>
              <a:gd name="adj3" fmla="val 85185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IQ">
              <a:solidFill>
                <a:srgbClr val="FF0000"/>
              </a:solidFill>
            </a:endParaRPr>
          </a:p>
        </p:txBody>
      </p:sp>
      <p:sp>
        <p:nvSpPr>
          <p:cNvPr id="15370" name="AutoShape 25"/>
          <p:cNvSpPr>
            <a:spLocks noChangeArrowheads="1"/>
          </p:cNvSpPr>
          <p:nvPr/>
        </p:nvSpPr>
        <p:spPr bwMode="auto">
          <a:xfrm>
            <a:off x="3276600" y="2514600"/>
            <a:ext cx="2362200" cy="485775"/>
          </a:xfrm>
          <a:prstGeom prst="rightArrow">
            <a:avLst>
              <a:gd name="adj1" fmla="val 50000"/>
              <a:gd name="adj2" fmla="val 121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838200" y="152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</a:rPr>
              <a:t>Effect of pH of the plasma and milk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1066800" y="1752600"/>
            <a:ext cx="2427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plasma pH is 7.4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5772150" y="16764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Milk pH is 7.2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81000"/>
            <a:ext cx="8763000" cy="6248400"/>
          </a:xfrm>
        </p:spPr>
        <p:txBody>
          <a:bodyPr/>
          <a:lstStyle/>
          <a:p>
            <a:pPr marL="609600" indent="-6096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Plasma protein binding of drugs </a:t>
            </a:r>
          </a:p>
          <a:p>
            <a:pPr marL="609600" indent="-609600" eaLnBrk="1" hangingPunct="1"/>
            <a:r>
              <a:rPr lang="en-US" smtClean="0"/>
              <a:t>Medications circulate in maternal circulation bound or unbound to albumin </a:t>
            </a:r>
          </a:p>
          <a:p>
            <a:pPr marL="609600" indent="-609600" eaLnBrk="1" hangingPunct="1"/>
            <a:r>
              <a:rPr lang="en-US" smtClean="0"/>
              <a:t>Only </a:t>
            </a:r>
            <a:r>
              <a:rPr lang="en-US" b="1" smtClean="0"/>
              <a:t>unbound</a:t>
            </a:r>
            <a:r>
              <a:rPr lang="en-US" smtClean="0"/>
              <a:t> drug gets into maternal milk</a:t>
            </a:r>
          </a:p>
          <a:p>
            <a:pPr marL="609600" indent="-609600" eaLnBrk="1" hangingPunct="1"/>
            <a:r>
              <a:rPr lang="en-US" smtClean="0"/>
              <a:t>Definition of good protein binding =  &gt; 90%</a:t>
            </a:r>
            <a:endParaRPr lang="en-US" sz="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Mother factors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Route of administration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Maternal drug concentration 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/>
              <a:t>Transfer of drug from mother’s blood to milk is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low </a:t>
            </a:r>
            <a:r>
              <a:rPr lang="en-US" dirty="0" smtClean="0"/>
              <a:t>with drugs that have:</a:t>
            </a:r>
            <a:endParaRPr lang="en-US" sz="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0000FF"/>
                </a:solidFill>
              </a:rPr>
              <a:t> Large</a:t>
            </a:r>
            <a:r>
              <a:rPr lang="en-US" sz="3200" dirty="0" smtClean="0"/>
              <a:t> volume of distribution (</a:t>
            </a:r>
            <a:r>
              <a:rPr lang="en-US" sz="3200" dirty="0" err="1" smtClean="0"/>
              <a:t>Vd</a:t>
            </a:r>
            <a:r>
              <a:rPr lang="en-US" sz="3200" dirty="0" smtClean="0"/>
              <a:t>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0000FF"/>
                </a:solidFill>
              </a:rPr>
              <a:t>short</a:t>
            </a:r>
            <a:r>
              <a:rPr lang="en-US" sz="3200" dirty="0" smtClean="0"/>
              <a:t> half life (t ½).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897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Infants factors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amount of a drug to which the baby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exposed as a result of breast feeding depends on: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 b="1" i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of the drug in the milk at the time of feeding.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of milk consumed.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of drug absorbed.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of the baby to eliminate the drug.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458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General considerations to minimize risk to nursing infant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The safest drug should be chosen. </a:t>
            </a:r>
          </a:p>
          <a:p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Route of administration (topical, local, inhalation)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instead of an oral form.</a:t>
            </a:r>
            <a:endParaRPr lang="en-US" sz="34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Poorest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oral bioavailability</a:t>
            </a:r>
          </a:p>
          <a:p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Lowest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lipid solubility.</a:t>
            </a:r>
            <a:endParaRPr lang="en-US" sz="34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Shortest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half-life </a:t>
            </a:r>
          </a:p>
          <a:p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Highest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protein-binding ability.</a:t>
            </a:r>
          </a:p>
          <a:p>
            <a:pPr>
              <a:buFontTx/>
              <a:buNone/>
            </a:pPr>
            <a:endParaRPr lang="en-US" sz="3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295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General considerations to minimize risk to nursing infant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Lactating mother should take medication just </a:t>
            </a:r>
            <a:r>
              <a:rPr lang="en-US" sz="3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after nursing and 3-4 hours before the next feeding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Infants should be monitored for adverse effects e.g. feeding, sedation, irritability, rash, etc.</a:t>
            </a:r>
          </a:p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Drugs with no safety data should be avoided or lactation should be discontinued.</a:t>
            </a:r>
          </a:p>
          <a:p>
            <a:endParaRPr lang="en-US" sz="3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aby spoo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4958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" y="14478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Tx/>
              <a:buChar char="•"/>
              <a:tabLst>
                <a:tab pos="571500" algn="l"/>
                <a:tab pos="952500" algn="l"/>
              </a:tabLst>
            </a:pPr>
            <a:r>
              <a:rPr lang="en-US" sz="3200" b="1">
                <a:latin typeface="Times New Roman" pitchFamily="18" charset="0"/>
              </a:rPr>
              <a:t>Cautions required in </a:t>
            </a:r>
          </a:p>
          <a:p>
            <a:pPr marL="342900" indent="-342900">
              <a:lnSpc>
                <a:spcPct val="110000"/>
              </a:lnSpc>
              <a:tabLst>
                <a:tab pos="571500" algn="l"/>
                <a:tab pos="952500" algn="l"/>
              </a:tabLst>
            </a:pPr>
            <a:r>
              <a:rPr lang="en-US" sz="3200" b="1">
                <a:latin typeface="Times New Roman" pitchFamily="18" charset="0"/>
              </a:rPr>
              <a:t>     - </a:t>
            </a:r>
            <a:r>
              <a:rPr lang="en-US" sz="3200">
                <a:latin typeface="Times New Roman" pitchFamily="18" charset="0"/>
              </a:rPr>
              <a:t>premature infants</a:t>
            </a:r>
          </a:p>
          <a:p>
            <a:pPr marL="342900" indent="-342900">
              <a:lnSpc>
                <a:spcPct val="110000"/>
              </a:lnSpc>
              <a:tabLst>
                <a:tab pos="571500" algn="l"/>
                <a:tab pos="952500" algn="l"/>
              </a:tabLst>
            </a:pPr>
            <a:r>
              <a:rPr lang="en-US" sz="3200">
                <a:latin typeface="Times New Roman" pitchFamily="18" charset="0"/>
              </a:rPr>
              <a:t>     - low birth weight</a:t>
            </a:r>
          </a:p>
          <a:p>
            <a:pPr marL="342900" indent="-342900">
              <a:lnSpc>
                <a:spcPct val="110000"/>
              </a:lnSpc>
              <a:tabLst>
                <a:tab pos="571500" algn="l"/>
                <a:tab pos="952500" algn="l"/>
              </a:tabLst>
            </a:pPr>
            <a:r>
              <a:rPr lang="en-US" sz="3200">
                <a:latin typeface="Times New Roman" pitchFamily="18" charset="0"/>
              </a:rPr>
              <a:t>     - infants with impaired ability to metabolize    	 	 /excrete drugs eg. sick babies</a:t>
            </a:r>
          </a:p>
          <a:p>
            <a:pPr marL="342900" indent="-342900">
              <a:lnSpc>
                <a:spcPct val="110000"/>
              </a:lnSpc>
              <a:tabLst>
                <a:tab pos="571500" algn="l"/>
                <a:tab pos="952500" algn="l"/>
              </a:tabLst>
            </a:pPr>
            <a:r>
              <a:rPr lang="en-US" sz="3200">
                <a:latin typeface="Times New Roman" pitchFamily="18" charset="0"/>
              </a:rPr>
              <a:t>     -  infants with G6PD deficiency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686800" cy="1066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3600" b="1" u="sng" kern="0">
                <a:solidFill>
                  <a:srgbClr val="0000FF"/>
                </a:solidFill>
                <a:latin typeface="Times New Roman" pitchFamily="18" charset="0"/>
                <a:ea typeface="+mj-ea"/>
              </a:rPr>
              <a:t>General considerations to minimize risk to nursing infant</a:t>
            </a:r>
            <a:endParaRPr lang="en-US" sz="3600" b="1" u="sng" kern="0" dirty="0">
              <a:solidFill>
                <a:srgbClr val="0000FF"/>
              </a:solidFill>
              <a:latin typeface="Times New Roman" pitchFamily="18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Hyperbilirubinemia </a:t>
            </a:r>
          </a:p>
          <a:p>
            <a:pPr marL="533400" indent="-533400"/>
            <a:endParaRPr lang="en-US" sz="100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US" sz="3000" b="1" smtClean="0">
                <a:latin typeface="Times New Roman" pitchFamily="18" charset="0"/>
              </a:rPr>
              <a:t>Premature infants </a:t>
            </a:r>
            <a:r>
              <a:rPr lang="en-US" sz="3000" smtClean="0">
                <a:latin typeface="Times New Roman" pitchFamily="18" charset="0"/>
              </a:rPr>
              <a:t>or 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nfants with  inherited  glucose -6- phosphate dehydrogenase (G6PD) deficiency are susceptible to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oxidizing drugs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that can cause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hemolysis of  RBCS 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bilirubin (hyperbilirubinemia)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Kernicterus .</a:t>
            </a:r>
          </a:p>
          <a:p>
            <a:pPr marL="533400" indent="-533400">
              <a:lnSpc>
                <a:spcPct val="85000"/>
              </a:lnSpc>
            </a:pPr>
            <a:endParaRPr lang="en-US" sz="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Examples for oxidizing drugs:</a:t>
            </a:r>
          </a:p>
          <a:p>
            <a:pPr marL="533400" indent="-533400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(sulfonamides, trimethoprim, dapsone)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Antimalarials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(Primaquine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Learning issues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Student should be able to :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Recognize the main pharmacological characters that control the passage of drugs from milk to baby.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Identify the adverse effects of major pharmacological categories on babies.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Describe the best and safest medication to be given to breast feeding women if she is suffered from different diseases as epilepsy, infection, diabetes, heart failure, hypertension.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Know drugs that can inhibit lactation and should be avoided in breast feeding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Know drugs that may enhance lactation. </a:t>
            </a:r>
          </a:p>
          <a:p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Methemoglobinemia</a:t>
            </a:r>
          </a:p>
          <a:p>
            <a:pPr marL="533400" indent="-533400">
              <a:buFontTx/>
              <a:buNone/>
            </a:pP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Methemoglobin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is an oxidized form of hemoglobin that has a decreased affinity for oxygen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tissue hypoxia.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Infants under 6 months of age are particularly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susceptible to methemoglobinemia upon exposure to some oxidizing drugs as: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Antibiotics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(sulfonamides, trimethoprim, dapsone)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Topical anesthetic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(benzocaine applied to the gums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 baby teething gels).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contraindicated during lactation</a:t>
            </a:r>
          </a:p>
          <a:p>
            <a:pPr marL="457200" indent="-457200">
              <a:buFontTx/>
              <a:buNone/>
            </a:pPr>
            <a:endParaRPr lang="en-US" sz="1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Only few drugs are totally contraindicated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Anticancer drugs </a:t>
            </a:r>
          </a:p>
          <a:p>
            <a:pPr marL="838200" lvl="1" indent="-3810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Doxorubicin, cyclophosphamide, methotrexate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CNS acting drugs</a:t>
            </a:r>
          </a:p>
          <a:p>
            <a:pPr marL="838200" lvl="1" indent="-3810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Amphetamine, heroin, cocaine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Lithium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Atenolol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Radioactive iodine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Potassium iodide</a:t>
            </a:r>
          </a:p>
          <a:p>
            <a:pPr marL="457200" indent="-457200"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686800" cy="62484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that can suppress lactation</a:t>
            </a:r>
          </a:p>
          <a:p>
            <a:pPr marL="533400" indent="-533400">
              <a:buFontTx/>
              <a:buNone/>
            </a:pPr>
            <a:endParaRPr lang="en-US" sz="1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Levodopa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(dopamine precursor)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Bromocriptine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(dopamine agonists)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Androgens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Estrogen, combined oral contraceptives that contain high-dose of estrogen and a progestin.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Thiazide diuretics 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Ergot derivatives</a:t>
            </a:r>
          </a:p>
          <a:p>
            <a:pPr marL="533400" indent="-533400"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that can augment lactation</a:t>
            </a:r>
          </a:p>
          <a:p>
            <a:pPr marL="533400" indent="-533400" algn="ctr">
              <a:lnSpc>
                <a:spcPct val="85000"/>
              </a:lnSpc>
              <a:buFontTx/>
              <a:buNone/>
            </a:pPr>
            <a:endParaRPr lang="en-US" sz="1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sz="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Dopamine antagonists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they stimulate prolactin secretion e.g.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sz="1000" b="1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Metoclopramide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(antiemetic)</a:t>
            </a:r>
          </a:p>
          <a:p>
            <a:pPr marL="533400" indent="-533400">
              <a:lnSpc>
                <a:spcPct val="85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Haloperidol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(antipsychotic)</a:t>
            </a:r>
          </a:p>
          <a:p>
            <a:pPr marL="533400" indent="-533400">
              <a:lnSpc>
                <a:spcPct val="85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Phenothiazines </a:t>
            </a:r>
          </a:p>
          <a:p>
            <a:pPr marL="533400" indent="-533400">
              <a:lnSpc>
                <a:spcPct val="85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Methyl dopa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(antihypertensive drug)</a:t>
            </a:r>
          </a:p>
          <a:p>
            <a:pPr marL="533400" indent="-533400">
              <a:lnSpc>
                <a:spcPct val="85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Theophylline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(used in asthma)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9" name="Group 31"/>
          <p:cNvGraphicFramePr>
            <a:graphicFrameLocks noGrp="1"/>
          </p:cNvGraphicFramePr>
          <p:nvPr/>
        </p:nvGraphicFramePr>
        <p:xfrm>
          <a:off x="152400" y="685800"/>
          <a:ext cx="8839200" cy="5943599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159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Penicillins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Ampicillin</a:t>
                      </a:r>
                      <a:endParaRPr kumimoji="0" lang="en-GB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amoxacillin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allergic reactions, diarrhea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509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“Gray baby” syndrome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684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Sulphonamides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hyperbilirubinemia -neonatal jaundice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premature infants or infants with G6PD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7667" name="Text Box 28"/>
          <p:cNvSpPr txBox="1">
            <a:spLocks noChangeArrowheads="1"/>
          </p:cNvSpPr>
          <p:nvPr/>
        </p:nvSpPr>
        <p:spPr bwMode="auto">
          <a:xfrm>
            <a:off x="3152775" y="-76200"/>
            <a:ext cx="2557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FF3300"/>
                </a:solidFill>
                <a:latin typeface="Times New Roman" pitchFamily="18" charset="0"/>
              </a:rPr>
              <a:t>Antibiotics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0" name="Group 18"/>
          <p:cNvGraphicFramePr>
            <a:graphicFrameLocks noGrp="1"/>
          </p:cNvGraphicFramePr>
          <p:nvPr/>
        </p:nvGraphicFramePr>
        <p:xfrm>
          <a:off x="152400" y="1643063"/>
          <a:ext cx="8839200" cy="3681942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963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Erythromycin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630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Quinolones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arthropathies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755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Absorption by the baby is probably prevented by chelation with milk calcium.  Risk of teeth discoloration.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8688" name="Text Box 28"/>
          <p:cNvSpPr txBox="1">
            <a:spLocks noChangeArrowheads="1"/>
          </p:cNvSpPr>
          <p:nvPr/>
        </p:nvSpPr>
        <p:spPr bwMode="auto">
          <a:xfrm>
            <a:off x="3152775" y="441325"/>
            <a:ext cx="2557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FF3300"/>
                </a:solidFill>
                <a:latin typeface="Times New Roman" pitchFamily="18" charset="0"/>
              </a:rPr>
              <a:t>Antibiotics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228600" y="2398713"/>
          <a:ext cx="8610600" cy="4066012"/>
        </p:xfrm>
        <a:graphic>
          <a:graphicData uri="http://schemas.openxmlformats.org/drawingml/2006/table">
            <a:tbl>
              <a:tblPr/>
              <a:tblGrid>
                <a:gridCol w="3505200"/>
                <a:gridCol w="5105400"/>
              </a:tblGrid>
              <a:tr h="22308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Barbiturates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(phenobarbitone)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Lethargy, sedation, poor suck reflexes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Clinical monitoring is recommended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834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Benzodiazepines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(diazepam)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Lethargy, sedation in infants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Clinical monitoring is recommended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9709" name="Rectangle 10"/>
          <p:cNvSpPr>
            <a:spLocks noChangeArrowheads="1"/>
          </p:cNvSpPr>
          <p:nvPr/>
        </p:nvSpPr>
        <p:spPr bwMode="auto">
          <a:xfrm>
            <a:off x="2286000" y="282575"/>
            <a:ext cx="459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GB" sz="4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Sedative/hypnotics</a:t>
            </a: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228600" y="10668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single doses are unlikely to be harmful</a:t>
            </a:r>
          </a:p>
          <a:p>
            <a:r>
              <a:rPr lang="en-US" sz="3200" b="1">
                <a:latin typeface="Times New Roman" pitchFamily="18" charset="0"/>
              </a:rPr>
              <a:t>Regular use of high doses should be avoided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2" name="Group 12"/>
          <p:cNvGraphicFramePr>
            <a:graphicFrameLocks noGrp="1"/>
          </p:cNvGraphicFramePr>
          <p:nvPr/>
        </p:nvGraphicFramePr>
        <p:xfrm>
          <a:off x="228600" y="1143000"/>
          <a:ext cx="8686800" cy="2566988"/>
        </p:xfrm>
        <a:graphic>
          <a:graphicData uri="http://schemas.openxmlformats.org/drawingml/2006/table">
            <a:tbl>
              <a:tblPr/>
              <a:tblGrid>
                <a:gridCol w="3505200"/>
                <a:gridCol w="5181600"/>
              </a:tblGrid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antidiabetics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compatible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due to lactic acidosis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0730" name="Rectangle 3"/>
          <p:cNvSpPr>
            <a:spLocks noChangeArrowheads="1"/>
          </p:cNvSpPr>
          <p:nvPr/>
        </p:nvSpPr>
        <p:spPr bwMode="auto">
          <a:xfrm>
            <a:off x="2133600" y="1524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4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Antidiabetics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4" name="Group 10"/>
          <p:cNvGraphicFramePr>
            <a:graphicFrameLocks noGrp="1"/>
          </p:cNvGraphicFramePr>
          <p:nvPr/>
        </p:nvGraphicFramePr>
        <p:xfrm>
          <a:off x="228600" y="1143000"/>
          <a:ext cx="8686800" cy="3408363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340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 hormonal method should be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estrogens containing pills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Estrogens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 milk quantity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minipill are preferred for birth control.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1752" name="Rectangle 3"/>
          <p:cNvSpPr>
            <a:spLocks noChangeArrowheads="1"/>
          </p:cNvSpPr>
          <p:nvPr/>
        </p:nvSpPr>
        <p:spPr bwMode="auto">
          <a:xfrm>
            <a:off x="2133600" y="1524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4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Oral contraceptives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65" name="Group 17"/>
          <p:cNvGraphicFramePr>
            <a:graphicFrameLocks noGrp="1"/>
          </p:cNvGraphicFramePr>
          <p:nvPr/>
        </p:nvGraphicFramePr>
        <p:xfrm>
          <a:off x="152400" y="304800"/>
          <a:ext cx="8839200" cy="6013450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drugs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Carbimazole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Methimazole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potassium iodide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suppress thyroid function in infants.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should be used rather than carbimazole or methimazole.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5666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Iodine (radioactive)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Permanent hypothyroidism in infant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Breast-feeding is contraindicated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05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 is not present in breast milk.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 can be used (very small quantities found in breast milk).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LACTATION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Breast feeding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 is very important because breast milk is the healthiest form of milk for babies.</a:t>
            </a:r>
          </a:p>
          <a:p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It provides the baby with immunoglobulins (IgA, IgM) that are essential for protection against gastroenteritis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7" name="Picture 2" descr="Breastfeeding_infant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910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228600" y="304800"/>
          <a:ext cx="8610600" cy="6284976"/>
        </p:xfrm>
        <a:graphic>
          <a:graphicData uri="http://schemas.openxmlformats.org/drawingml/2006/table">
            <a:tbl>
              <a:tblPr/>
              <a:tblGrid>
                <a:gridCol w="2895600"/>
                <a:gridCol w="5715000"/>
              </a:tblGrid>
              <a:tr h="1889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Phenytoin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	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Are preferable over others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Amounts entering breast milk are not sufficient to produce adverse effects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Infants must be monitored </a:t>
                      </a:r>
                      <a:endParaRPr kumimoji="0" lang="en-US" sz="2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04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Cytotoxic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 feeding should be avoided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59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Lithium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Large amounts can be detected in milk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993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CVS drugs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Atenolol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bradycardia and hypoglycemia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1" name="Group 35"/>
          <p:cNvGraphicFramePr>
            <a:graphicFrameLocks noGrp="1"/>
          </p:cNvGraphicFramePr>
          <p:nvPr/>
        </p:nvGraphicFramePr>
        <p:xfrm>
          <a:off x="152400" y="901700"/>
          <a:ext cx="8839200" cy="5624514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12620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Antibiotics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Cephalosporins, penicillins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chloramphenicol, quinolones, sulphonamides and tetracyclines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96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Antidiabetics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– oral antidiabetics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8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 –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877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Analgesics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Acetaminophen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9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 drugs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is preferable over others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8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 - phenytoin			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contraceptives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1143000" marR="0" lvl="2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minipills are preferred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for birth control.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8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Antiasthmatics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Inhaled corticosteroids - prednisone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4847" name="Text Box 28"/>
          <p:cNvSpPr txBox="1">
            <a:spLocks noChangeArrowheads="1"/>
          </p:cNvSpPr>
          <p:nvPr/>
        </p:nvSpPr>
        <p:spPr bwMode="auto">
          <a:xfrm>
            <a:off x="1370013" y="76200"/>
            <a:ext cx="6113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FF3300"/>
                </a:solidFill>
                <a:latin typeface="Times New Roman" pitchFamily="18" charset="0"/>
              </a:rPr>
              <a:t>Drugs of choice in lactation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smtClean="0">
                <a:solidFill>
                  <a:srgbClr val="0000FF"/>
                </a:solidFill>
              </a:rPr>
              <a:t>Summary for choice of drug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smtClean="0"/>
              <a:t>Short</a:t>
            </a:r>
            <a:r>
              <a:rPr lang="en-GB" smtClean="0"/>
              <a:t> acting</a:t>
            </a:r>
          </a:p>
          <a:p>
            <a:r>
              <a:rPr lang="en-GB" b="1" smtClean="0"/>
              <a:t>Highly</a:t>
            </a:r>
            <a:r>
              <a:rPr lang="en-GB" smtClean="0"/>
              <a:t> protein bound</a:t>
            </a:r>
          </a:p>
          <a:p>
            <a:r>
              <a:rPr lang="en-GB" b="1" smtClean="0"/>
              <a:t>Low </a:t>
            </a:r>
            <a:r>
              <a:rPr lang="en-GB" smtClean="0"/>
              <a:t>lipid solubility</a:t>
            </a:r>
          </a:p>
          <a:p>
            <a:r>
              <a:rPr lang="en-GB" b="1" smtClean="0"/>
              <a:t>High </a:t>
            </a:r>
            <a:r>
              <a:rPr lang="en-GB" smtClean="0"/>
              <a:t>molecular weight</a:t>
            </a:r>
          </a:p>
          <a:p>
            <a:r>
              <a:rPr lang="en-GB" b="1" smtClean="0"/>
              <a:t>No</a:t>
            </a:r>
            <a:r>
              <a:rPr lang="en-GB" smtClean="0"/>
              <a:t> active metabolites</a:t>
            </a:r>
          </a:p>
          <a:p>
            <a:r>
              <a:rPr lang="en-GB" b="1" smtClean="0"/>
              <a:t>Route </a:t>
            </a:r>
            <a:r>
              <a:rPr lang="en-GB" smtClean="0"/>
              <a:t>of administration</a:t>
            </a:r>
          </a:p>
          <a:p>
            <a:r>
              <a:rPr lang="en-US" b="1" smtClean="0"/>
              <a:t>well-</a:t>
            </a:r>
            <a:r>
              <a:rPr lang="en-US" smtClean="0"/>
              <a:t>studied in infants</a:t>
            </a: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new_p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Thank you</a:t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Questions ?</a:t>
            </a:r>
            <a:r>
              <a:rPr lang="en-US" sz="3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324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DRUGS AND LACTATION</a:t>
            </a:r>
          </a:p>
          <a:p>
            <a:endParaRPr lang="en-US" sz="1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Most drugs administered to breast feeding woman are detectable in milk.</a:t>
            </a:r>
          </a:p>
          <a:p>
            <a:pPr>
              <a:buFontTx/>
              <a:buNone/>
            </a:pPr>
            <a:endParaRPr lang="en-US" sz="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The concentration of drugs achieved in breast milk is usually low (</a:t>
            </a:r>
            <a:r>
              <a:rPr lang="en-US" smtClean="0"/>
              <a:t>&lt; 1 %)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even small amounts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some drugs 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may be of significance for the suckling child.</a:t>
            </a:r>
          </a:p>
          <a:p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There are many pharmacokinetic and pharmacodynamic changes in pediatrics.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Pediatric population are classified into:</a:t>
            </a:r>
          </a:p>
          <a:p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Newborn: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less than one month old </a:t>
            </a:r>
          </a:p>
          <a:p>
            <a:pPr lvl="1"/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Preterm neonates: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born before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38 weeks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of pregnancy</a:t>
            </a:r>
          </a:p>
          <a:p>
            <a:pPr lvl="1"/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Full-term neonates: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38-42 weeks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of gestational age </a:t>
            </a:r>
          </a:p>
          <a:p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Infants (babies):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 month – 12 months of age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Children: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1 -12 years of age</a:t>
            </a:r>
          </a:p>
          <a:p>
            <a:pPr lvl="1"/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Toddler (young child):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1-5 years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Older child: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6-12 years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Adolescent: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13-18  years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Pharmacokinetics in pediatrics</a:t>
            </a:r>
          </a:p>
          <a:p>
            <a:pPr marL="609600" indent="-609600"/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Neonates especially premature babies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have limited capacity for metabolism and excretion.</a:t>
            </a:r>
          </a:p>
          <a:p>
            <a:pPr marL="609600" indent="-6096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Neonates have very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limited rate of metabolism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due to immaturity of liver enzymes.</a:t>
            </a:r>
          </a:p>
          <a:p>
            <a:pPr marL="609600" indent="-6096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Renal clearance is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less efficient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Renal blood flow-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GFR). </a:t>
            </a:r>
          </a:p>
          <a:p>
            <a:pPr marL="609600" indent="-609600"/>
            <a:endParaRPr lang="en-US" sz="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/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The epithelium of the breast alveolar cells is </a:t>
            </a:r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most permeable to drugs during the 1</a:t>
            </a:r>
            <a:r>
              <a:rPr lang="en-US" sz="3400" b="1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week postpartum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, so drug transfer to milk may be greater during the 1st week of an infants life.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controlling passage of drugs into breast milk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362200"/>
            <a:ext cx="3733800" cy="2057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mtClean="0"/>
              <a:t>Lipid solubility</a:t>
            </a:r>
          </a:p>
          <a:p>
            <a:pPr>
              <a:lnSpc>
                <a:spcPct val="120000"/>
              </a:lnSpc>
            </a:pPr>
            <a:r>
              <a:rPr lang="en-US" smtClean="0"/>
              <a:t>Molecular weight</a:t>
            </a:r>
          </a:p>
          <a:p>
            <a:pPr>
              <a:lnSpc>
                <a:spcPct val="120000"/>
              </a:lnSpc>
            </a:pPr>
            <a:r>
              <a:rPr lang="en-US" smtClean="0"/>
              <a:t>Drug pH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Drugs factors :-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362200"/>
            <a:ext cx="3657600" cy="2057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mtClean="0"/>
              <a:t>Protein binding</a:t>
            </a:r>
          </a:p>
          <a:p>
            <a:pPr>
              <a:lnSpc>
                <a:spcPct val="120000"/>
              </a:lnSpc>
            </a:pPr>
            <a:r>
              <a:rPr lang="en-US" smtClean="0"/>
              <a:t>Half life </a:t>
            </a:r>
          </a:p>
          <a:p>
            <a:pPr>
              <a:lnSpc>
                <a:spcPct val="120000"/>
              </a:lnSpc>
            </a:pPr>
            <a:r>
              <a:rPr lang="en-US" smtClean="0"/>
              <a:t>Oral bioavailability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3429000" cy="2362200"/>
          </a:xfrm>
          <a:ln w="28575">
            <a:solidFill>
              <a:srgbClr val="CC3300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2C842C"/>
                </a:solidFill>
              </a:rPr>
              <a:t>Age</a:t>
            </a:r>
          </a:p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2C842C"/>
                </a:solidFill>
              </a:rPr>
              <a:t>Body weight</a:t>
            </a:r>
          </a:p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2C842C"/>
                </a:solidFill>
              </a:rPr>
              <a:t>Health status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819400"/>
            <a:ext cx="3429000" cy="2362200"/>
          </a:xfrm>
          <a:ln w="28575">
            <a:solidFill>
              <a:srgbClr val="CC3300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9900CC"/>
                </a:solidFill>
              </a:rPr>
              <a:t>Dose of drug</a:t>
            </a:r>
          </a:p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9900CC"/>
                </a:solidFill>
              </a:rPr>
              <a:t>Route of administration</a:t>
            </a:r>
          </a:p>
          <a:p>
            <a:pPr>
              <a:lnSpc>
                <a:spcPct val="120000"/>
              </a:lnSpc>
            </a:pPr>
            <a:r>
              <a:rPr lang="en-US" b="1" smtClean="0">
                <a:solidFill>
                  <a:srgbClr val="9900CC"/>
                </a:solidFill>
              </a:rPr>
              <a:t>Health status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b="1" smtClean="0">
              <a:solidFill>
                <a:srgbClr val="9900CC"/>
              </a:solidFill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2C842C"/>
                </a:solidFill>
                <a:latin typeface="Arial" charset="0"/>
                <a:cs typeface="Arial" charset="0"/>
              </a:rPr>
              <a:t>Infants factors :-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876800" y="18288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9900CC"/>
                </a:solidFill>
                <a:latin typeface="Arial" charset="0"/>
                <a:cs typeface="Arial" charset="0"/>
              </a:rPr>
              <a:t>Maternal factors :-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1" u="sng">
                <a:solidFill>
                  <a:srgbClr val="0000FF"/>
                </a:solidFill>
                <a:latin typeface="Times New Roman" pitchFamily="18" charset="0"/>
              </a:rPr>
              <a:t>Factors controlling passage of drugs into breast 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On-screen Show (4:3)</PresentationFormat>
  <Paragraphs>274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Default Design</vt:lpstr>
      <vt:lpstr>Office Theme</vt:lpstr>
      <vt:lpstr>Drugs affecting breast milk and lactation</vt:lpstr>
      <vt:lpstr>Slide 2</vt:lpstr>
      <vt:lpstr>Slide 3</vt:lpstr>
      <vt:lpstr>Slide 4</vt:lpstr>
      <vt:lpstr>Slide 5</vt:lpstr>
      <vt:lpstr>Slide 6</vt:lpstr>
      <vt:lpstr>Slide 7</vt:lpstr>
      <vt:lpstr>Factors controlling passage of drugs into breast milk</vt:lpstr>
      <vt:lpstr>Slide 9</vt:lpstr>
      <vt:lpstr>Factors controlling passage of drugs into breast milk</vt:lpstr>
      <vt:lpstr>Factors controlling passage of drugs into breast milk</vt:lpstr>
      <vt:lpstr>Slide 12</vt:lpstr>
      <vt:lpstr>Slide 13</vt:lpstr>
      <vt:lpstr>Slide 14</vt:lpstr>
      <vt:lpstr>Slide 15</vt:lpstr>
      <vt:lpstr>General considerations to minimize risk to nursing infant</vt:lpstr>
      <vt:lpstr>General considerations to minimize risk to nursing infant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Summary for choice of drug</vt:lpstr>
      <vt:lpstr>Thank you    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affecting breast milk and lactation</dc:title>
  <dc:creator>Sh.D</dc:creator>
  <cp:lastModifiedBy>User</cp:lastModifiedBy>
  <cp:revision>1</cp:revision>
  <dcterms:modified xsi:type="dcterms:W3CDTF">2013-04-24T18:35:33Z</dcterms:modified>
</cp:coreProperties>
</file>