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52" r:id="rId2"/>
  </p:sldMasterIdLst>
  <p:notesMasterIdLst>
    <p:notesMasterId r:id="rId36"/>
  </p:notesMasterIdLst>
  <p:sldIdLst>
    <p:sldId id="342" r:id="rId3"/>
    <p:sldId id="375" r:id="rId4"/>
    <p:sldId id="359" r:id="rId5"/>
    <p:sldId id="356" r:id="rId6"/>
    <p:sldId id="381" r:id="rId7"/>
    <p:sldId id="369" r:id="rId8"/>
    <p:sldId id="370" r:id="rId9"/>
    <p:sldId id="384" r:id="rId10"/>
    <p:sldId id="385" r:id="rId11"/>
    <p:sldId id="371" r:id="rId12"/>
    <p:sldId id="324" r:id="rId13"/>
    <p:sldId id="382" r:id="rId14"/>
    <p:sldId id="325" r:id="rId15"/>
    <p:sldId id="397" r:id="rId16"/>
    <p:sldId id="362" r:id="rId17"/>
    <p:sldId id="372" r:id="rId18"/>
    <p:sldId id="366" r:id="rId19"/>
    <p:sldId id="393" r:id="rId20"/>
    <p:sldId id="394" r:id="rId21"/>
    <p:sldId id="395" r:id="rId22"/>
    <p:sldId id="373" r:id="rId23"/>
    <p:sldId id="331" r:id="rId24"/>
    <p:sldId id="330" r:id="rId25"/>
    <p:sldId id="352" r:id="rId26"/>
    <p:sldId id="357" r:id="rId27"/>
    <p:sldId id="354" r:id="rId28"/>
    <p:sldId id="360" r:id="rId29"/>
    <p:sldId id="374" r:id="rId30"/>
    <p:sldId id="353" r:id="rId31"/>
    <p:sldId id="355" r:id="rId32"/>
    <p:sldId id="332" r:id="rId33"/>
    <p:sldId id="398" r:id="rId34"/>
    <p:sldId id="396" r:id="rId3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F5A2BF8-4F38-42B2-9EAD-9165D5C73873}" type="datetimeFigureOut">
              <a:rPr lang="ar-SA" smtClean="0"/>
              <a:t>14/06/34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61054CB5-B713-49A4-8D3B-F6727EDD0AE8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F1D389-EE79-45E3-A0F3-C0C74C1A8981}" type="slidenum">
              <a:rPr lang="ar-SA" smtClean="0"/>
              <a:pPr/>
              <a:t>33</a:t>
            </a:fld>
            <a:endParaRPr lang="en-US" smtClean="0"/>
          </a:p>
        </p:txBody>
      </p:sp>
      <p:sp>
        <p:nvSpPr>
          <p:cNvPr id="3891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D9DBB8F7-7343-4C31-98FE-4572BB8DACB3}" type="slidenum">
              <a:rPr lang="ar-SA" sz="1200">
                <a:latin typeface="Arial" charset="0"/>
                <a:cs typeface="Arial" charset="0"/>
              </a:rPr>
              <a:pPr algn="r"/>
              <a:t>33</a:t>
            </a:fld>
            <a:endParaRPr lang="en-US" sz="1200">
              <a:latin typeface="Arial" charset="0"/>
              <a:cs typeface="Arial" charset="0"/>
            </a:endParaRPr>
          </a:p>
        </p:txBody>
      </p:sp>
      <p:sp>
        <p:nvSpPr>
          <p:cNvPr id="389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IQ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672215-A6A5-44A4-A9E8-D4DD23C6FAF4}" type="datetimeFigureOut">
              <a:rPr lang="en-US"/>
              <a:pPr>
                <a:defRPr/>
              </a:pPr>
              <a:t>4/24/2013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9833BF-948E-47BB-A2C4-5C76E5E2DE0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2AE92A-F47B-4E28-B483-3ADC12F3B6A7}" type="datetimeFigureOut">
              <a:rPr lang="en-US"/>
              <a:pPr>
                <a:defRPr/>
              </a:pPr>
              <a:t>4/24/2013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A22B34-F468-4FE9-A2B0-F2AA689C2BF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763D66-9EFD-467D-A88C-6C06D8A257CB}" type="datetimeFigureOut">
              <a:rPr lang="en-US"/>
              <a:pPr>
                <a:defRPr/>
              </a:pPr>
              <a:t>4/24/2013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2EAA1F-D1BA-4E20-AC1A-E1040542077E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0BB7B-B533-4560-B9CC-71BFD7CD4D4B}" type="datetimeFigureOut">
              <a:rPr lang="en-US"/>
              <a:pPr>
                <a:defRPr/>
              </a:pPr>
              <a:t>4/24/2013</a:t>
            </a:fld>
            <a:endParaRPr lang="en-US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0BE62-DFB7-43BF-962A-2FC18F70E45B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DF2762-056F-423D-B2DB-DAB66FFCAC72}" type="datetimeFigureOut">
              <a:rPr lang="en-US"/>
              <a:pPr>
                <a:defRPr/>
              </a:pPr>
              <a:t>4/24/2013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2DBC86-BE47-44D4-BDE7-C3A202A2DB8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BED355-ECD2-4F73-9C2C-1FA1F47B7B92}" type="datetimeFigureOut">
              <a:rPr lang="en-US"/>
              <a:pPr>
                <a:defRPr/>
              </a:pPr>
              <a:t>4/24/2013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21CEC-6132-43C0-B14E-56BE25FD3BA1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6005CD-8895-47F9-B49F-14FD08BB3D59}" type="datetimeFigureOut">
              <a:rPr lang="en-US"/>
              <a:pPr>
                <a:defRPr/>
              </a:pPr>
              <a:t>4/24/2013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56E08-F95E-4CCB-B9D1-C561A469DB3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76A577-7344-4C91-B0EC-3F785378250C}" type="datetimeFigureOut">
              <a:rPr lang="en-US"/>
              <a:pPr>
                <a:defRPr/>
              </a:pPr>
              <a:t>4/24/2013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6EB790-AAD7-44DC-81D3-BA708576BEB8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6396E9-FAEE-49A5-A844-BCA61A7D6574}" type="datetimeFigureOut">
              <a:rPr lang="en-US"/>
              <a:pPr>
                <a:defRPr/>
              </a:pPr>
              <a:t>4/24/2013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19EC45-81B8-403C-A110-E5676642E12B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F4E76B-E4B2-4F25-9FE0-37D0F8436A5C}" type="datetimeFigureOut">
              <a:rPr lang="en-US"/>
              <a:pPr>
                <a:defRPr/>
              </a:pPr>
              <a:t>4/24/2013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B60429-D547-498C-96E8-2D17A2B2EF79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D76313-19B2-4231-BF56-74C84613FEB7}" type="datetimeFigureOut">
              <a:rPr lang="en-US"/>
              <a:pPr>
                <a:defRPr/>
              </a:pPr>
              <a:t>4/24/2013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49B27E-9994-4710-9582-18BB3856810E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D68745-3817-48C4-95CF-F8F71703572D}" type="datetimeFigureOut">
              <a:rPr lang="en-US"/>
              <a:pPr>
                <a:defRPr/>
              </a:pPr>
              <a:t>4/24/2013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617E37-BB7A-4D79-8C38-AD1EE0C0FB0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88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8588A59A-D757-4BCD-B019-0584C0DB6E6F}" type="datetimeFigureOut">
              <a:rPr lang="en-US"/>
              <a:pPr>
                <a:defRPr/>
              </a:pPr>
              <a:t>4/24/2013</a:t>
            </a:fld>
            <a:endParaRPr lang="en-US"/>
          </a:p>
        </p:txBody>
      </p:sp>
      <p:sp>
        <p:nvSpPr>
          <p:cNvPr id="788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88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D9E0ADC-BF8A-4698-83E1-B3122D5EE99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6" r:id="rId1"/>
    <p:sldLayoutId id="2147483847" r:id="rId2"/>
    <p:sldLayoutId id="2147483848" r:id="rId3"/>
    <p:sldLayoutId id="2147483849" r:id="rId4"/>
    <p:sldLayoutId id="2147483850" r:id="rId5"/>
    <p:sldLayoutId id="2147483851" r:id="rId6"/>
    <p:sldLayoutId id="2147483852" r:id="rId7"/>
    <p:sldLayoutId id="2147483853" r:id="rId8"/>
    <p:sldLayoutId id="2147483854" r:id="rId9"/>
    <p:sldLayoutId id="2147483855" r:id="rId10"/>
    <p:sldLayoutId id="214748385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4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+mn-lt"/>
              </a:defRPr>
            </a:lvl1pPr>
          </a:lstStyle>
          <a:p>
            <a:pPr>
              <a:defRPr/>
            </a:pPr>
            <a:fld id="{F95BD2D9-DAFF-4374-9986-876CBE182DA8}" type="datetimeFigureOut">
              <a:rPr lang="en-US"/>
              <a:pPr>
                <a:defRPr/>
              </a:pPr>
              <a:t>4/24/2013</a:t>
            </a:fld>
            <a:endParaRPr lang="en-US" altLang="en-US"/>
          </a:p>
        </p:txBody>
      </p:sp>
      <p:sp>
        <p:nvSpPr>
          <p:cNvPr id="75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6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charset="0"/>
              </a:defRPr>
            </a:lvl1pPr>
          </a:lstStyle>
          <a:p>
            <a:pPr>
              <a:defRPr/>
            </a:pPr>
            <a:fld id="{7171F49E-5F86-4DFC-AA11-BBD6BE96C2EA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Arial" charset="0"/>
          <a:ea typeface="+mn-ea"/>
          <a:cs typeface="+mn-cs"/>
        </a:defRPr>
      </a:lvl1pPr>
      <a:lvl2pPr marL="692150" indent="-3476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Arial" charset="0"/>
          <a:cs typeface="+mn-cs"/>
        </a:defRPr>
      </a:lvl2pPr>
      <a:lvl3pPr marL="987425" indent="-2936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Arial" charset="0"/>
          <a:cs typeface="+mn-cs"/>
        </a:defRPr>
      </a:lvl3pPr>
      <a:lvl4pPr marL="128111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Arial" charset="0"/>
          <a:cs typeface="+mn-cs"/>
        </a:defRPr>
      </a:lvl4pPr>
      <a:lvl5pPr marL="1598613" indent="-315913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Arial" charset="0"/>
          <a:cs typeface="+mn-cs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28600" y="914400"/>
            <a:ext cx="8534400" cy="1752600"/>
          </a:xfrm>
        </p:spPr>
        <p:txBody>
          <a:bodyPr anchor="b"/>
          <a:lstStyle/>
          <a:p>
            <a:pPr eaLnBrk="1" hangingPunct="1"/>
            <a:r>
              <a:rPr lang="en-US" sz="5400" b="1" i="1" smtClean="0">
                <a:solidFill>
                  <a:srgbClr val="0000FF"/>
                </a:solidFill>
              </a:rPr>
              <a:t>Drugs affecting breast milk and lactation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447800" y="3352800"/>
            <a:ext cx="6777038" cy="192722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US" sz="3000" b="1" smtClean="0"/>
              <a:t>Prof. Hanan Hagar</a:t>
            </a:r>
          </a:p>
          <a:p>
            <a:pPr marL="0" indent="0" algn="ctr" eaLnBrk="1" hangingPunct="1">
              <a:buFontTx/>
              <a:buNone/>
            </a:pPr>
            <a:r>
              <a:rPr lang="en-US" sz="3000" b="1" smtClean="0"/>
              <a:t>Pharmacology Department </a:t>
            </a:r>
          </a:p>
          <a:p>
            <a:pPr marL="0" indent="0" algn="ctr" eaLnBrk="1" hangingPunct="1">
              <a:buFontTx/>
              <a:buNone/>
            </a:pPr>
            <a:r>
              <a:rPr lang="en-US" sz="3000" b="1" smtClean="0"/>
              <a:t>College of Medicine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" y="228600"/>
            <a:ext cx="8610600" cy="914400"/>
          </a:xfrm>
        </p:spPr>
        <p:txBody>
          <a:bodyPr/>
          <a:lstStyle/>
          <a:p>
            <a:r>
              <a:rPr lang="en-US" sz="3600" b="1" u="sng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Factors controlling passage of drugs into breast milk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8600" y="1447800"/>
            <a:ext cx="8686800" cy="5181600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3400" b="1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3600" b="1" smtClean="0">
                <a:solidFill>
                  <a:srgbClr val="FF0000"/>
                </a:solidFill>
              </a:rPr>
              <a:t>Drugs factors </a:t>
            </a:r>
            <a:endParaRPr lang="en-US" sz="3400" b="1" smtClean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buClr>
                <a:srgbClr val="FF3300"/>
              </a:buClr>
              <a:buFont typeface="Wingdings" pitchFamily="2" charset="2"/>
              <a:buChar char="Ø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Lipid solubility of the drug: </a:t>
            </a:r>
            <a:r>
              <a:rPr lang="en-US" smtClean="0"/>
              <a:t>lipid soluble drugs pass more freely into the breast milk</a:t>
            </a:r>
          </a:p>
          <a:p>
            <a:pPr marL="609600" indent="-609600">
              <a:buClr>
                <a:srgbClr val="FF3300"/>
              </a:buClr>
              <a:buFont typeface="Wingdings" pitchFamily="2" charset="2"/>
              <a:buChar char="Ø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Molecular weight: </a:t>
            </a:r>
            <a:r>
              <a:rPr lang="en-US" smtClean="0"/>
              <a:t>low molecular weight drugs are more likely to be transferred to breast milk than high molecular weight</a:t>
            </a:r>
          </a:p>
          <a:p>
            <a:pPr marL="609600" indent="-609600" eaLnBrk="1" hangingPunct="1"/>
            <a:r>
              <a:rPr lang="en-US" b="1" smtClean="0"/>
              <a:t>E.g. Insulin:</a:t>
            </a:r>
            <a:r>
              <a:rPr lang="en-US" smtClean="0"/>
              <a:t>    MW &gt; 6,000 daltons</a:t>
            </a:r>
          </a:p>
          <a:p>
            <a:pPr marL="609600" indent="-609600" eaLnBrk="1" hangingPunct="1"/>
            <a:r>
              <a:rPr lang="en-US" b="1" smtClean="0"/>
              <a:t>Heparin:  </a:t>
            </a:r>
            <a:r>
              <a:rPr lang="en-US" smtClean="0"/>
              <a:t>MW 40,000 daltons</a:t>
            </a:r>
          </a:p>
          <a:p>
            <a:pPr marL="609600" indent="-609600" eaLnBrk="1" hangingPunct="1"/>
            <a:r>
              <a:rPr lang="en-US" b="1" smtClean="0"/>
              <a:t>Ethanol</a:t>
            </a:r>
            <a:r>
              <a:rPr lang="en-US" smtClean="0"/>
              <a:t>:   MW 200 </a:t>
            </a:r>
            <a:endParaRPr lang="en-US" b="1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52400"/>
            <a:ext cx="8305800" cy="944563"/>
          </a:xfrm>
        </p:spPr>
        <p:txBody>
          <a:bodyPr/>
          <a:lstStyle/>
          <a:p>
            <a:r>
              <a:rPr lang="en-US" sz="3600" b="1" u="sng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Factors controlling passage of drugs into breast milk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8600" y="1295400"/>
            <a:ext cx="8686800" cy="5334000"/>
          </a:xfrm>
        </p:spPr>
        <p:txBody>
          <a:bodyPr/>
          <a:lstStyle/>
          <a:p>
            <a:pPr marL="609600" indent="-609600">
              <a:buFontTx/>
              <a:buNone/>
            </a:pPr>
            <a:endParaRPr lang="en-US" sz="1200" b="1" i="1" smtClean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buClr>
                <a:srgbClr val="FF3300"/>
              </a:buClr>
              <a:buFont typeface="Wingdings" pitchFamily="2" charset="2"/>
              <a:buChar char="Ø"/>
            </a:pPr>
            <a:r>
              <a:rPr lang="en-US" sz="3400" b="1" smtClean="0">
                <a:latin typeface="Times New Roman" pitchFamily="18" charset="0"/>
                <a:cs typeface="Times New Roman" pitchFamily="18" charset="0"/>
              </a:rPr>
              <a:t>Degree of ionization: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mtClean="0"/>
              <a:t>nonionized form of drugs are more likely to be transferred into breast milk.</a:t>
            </a:r>
          </a:p>
          <a:p>
            <a:pPr marL="609600" indent="-609600">
              <a:buClr>
                <a:srgbClr val="FF3300"/>
              </a:buClr>
              <a:buFont typeface="Wingdings" pitchFamily="2" charset="2"/>
              <a:buChar char="Ø"/>
            </a:pPr>
            <a:r>
              <a:rPr lang="en-US" sz="3400" b="1" smtClean="0">
                <a:latin typeface="Times New Roman" pitchFamily="18" charset="0"/>
                <a:cs typeface="Times New Roman" pitchFamily="18" charset="0"/>
              </a:rPr>
              <a:t>pH of drug:</a:t>
            </a:r>
          </a:p>
          <a:p>
            <a:pPr marL="609600" indent="-609600">
              <a:buClr>
                <a:srgbClr val="FF3300"/>
              </a:buClr>
              <a:buFont typeface="Wingdings" pitchFamily="2" charset="2"/>
              <a:buNone/>
            </a:pPr>
            <a:endParaRPr lang="en-US" sz="900" b="1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Clr>
                <a:srgbClr val="FF3300"/>
              </a:buClr>
              <a:buFont typeface="Wingdings" pitchFamily="2" charset="2"/>
              <a:buChar char="Ø"/>
            </a:pPr>
            <a:r>
              <a:rPr lang="en-US" sz="3200" smtClean="0"/>
              <a:t>Weakly </a:t>
            </a:r>
            <a:r>
              <a:rPr lang="en-US" sz="3200" smtClean="0">
                <a:solidFill>
                  <a:srgbClr val="0000FF"/>
                </a:solidFill>
              </a:rPr>
              <a:t>alkaline drugs</a:t>
            </a:r>
            <a:r>
              <a:rPr lang="en-US" sz="3200" smtClean="0"/>
              <a:t> tend to be concentrated in </a:t>
            </a:r>
            <a:r>
              <a:rPr lang="en-US" sz="3200" smtClean="0">
                <a:solidFill>
                  <a:srgbClr val="0000FF"/>
                </a:solidFill>
              </a:rPr>
              <a:t>milk.</a:t>
            </a:r>
          </a:p>
          <a:p>
            <a:pPr lvl="1">
              <a:buClr>
                <a:srgbClr val="FF3300"/>
              </a:buClr>
              <a:buFont typeface="Wingdings" pitchFamily="2" charset="2"/>
              <a:buChar char="Ø"/>
            </a:pPr>
            <a:r>
              <a:rPr lang="en-US" sz="3200" smtClean="0"/>
              <a:t>Weakly </a:t>
            </a:r>
            <a:r>
              <a:rPr lang="en-US" sz="3200" smtClean="0">
                <a:solidFill>
                  <a:srgbClr val="0000FF"/>
                </a:solidFill>
              </a:rPr>
              <a:t>acidic drugs</a:t>
            </a:r>
            <a:r>
              <a:rPr lang="en-US" sz="3200" smtClean="0"/>
              <a:t> don't enter the milk to a significant extent and tend to be concentrated in </a:t>
            </a:r>
            <a:r>
              <a:rPr lang="en-US" sz="3200" smtClean="0">
                <a:solidFill>
                  <a:srgbClr val="0000FF"/>
                </a:solidFill>
              </a:rPr>
              <a:t>plasma</a:t>
            </a:r>
            <a:r>
              <a:rPr lang="en-US" sz="3200" smtClean="0"/>
              <a:t>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Line 5"/>
          <p:cNvSpPr>
            <a:spLocks noChangeShapeType="1"/>
          </p:cNvSpPr>
          <p:nvPr/>
        </p:nvSpPr>
        <p:spPr bwMode="auto">
          <a:xfrm>
            <a:off x="4724400" y="1219200"/>
            <a:ext cx="76200" cy="4572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5363" name="Rectangle 7"/>
          <p:cNvSpPr>
            <a:spLocks noChangeArrowheads="1"/>
          </p:cNvSpPr>
          <p:nvPr/>
        </p:nvSpPr>
        <p:spPr bwMode="auto">
          <a:xfrm>
            <a:off x="457200" y="1066800"/>
            <a:ext cx="41148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/>
              <a:t>Maternal blood circulation</a:t>
            </a:r>
          </a:p>
        </p:txBody>
      </p:sp>
      <p:sp>
        <p:nvSpPr>
          <p:cNvPr id="15364" name="Rectangle 8"/>
          <p:cNvSpPr>
            <a:spLocks noChangeArrowheads="1"/>
          </p:cNvSpPr>
          <p:nvPr/>
        </p:nvSpPr>
        <p:spPr bwMode="auto">
          <a:xfrm>
            <a:off x="4953000" y="1066800"/>
            <a:ext cx="38862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/>
              <a:t>Milk</a:t>
            </a:r>
          </a:p>
        </p:txBody>
      </p:sp>
      <p:sp>
        <p:nvSpPr>
          <p:cNvPr id="15365" name="Text Box 16"/>
          <p:cNvSpPr txBox="1">
            <a:spLocks noChangeArrowheads="1"/>
          </p:cNvSpPr>
          <p:nvPr/>
        </p:nvSpPr>
        <p:spPr bwMode="auto">
          <a:xfrm>
            <a:off x="533400" y="2438400"/>
            <a:ext cx="2667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/>
              <a:t>Alkaline</a:t>
            </a:r>
            <a:r>
              <a:rPr lang="en-US"/>
              <a:t> </a:t>
            </a:r>
            <a:r>
              <a:rPr lang="en-US" b="1"/>
              <a:t>drug</a:t>
            </a:r>
          </a:p>
        </p:txBody>
      </p:sp>
      <p:sp>
        <p:nvSpPr>
          <p:cNvPr id="15366" name="Text Box 17"/>
          <p:cNvSpPr txBox="1">
            <a:spLocks noChangeArrowheads="1"/>
          </p:cNvSpPr>
          <p:nvPr/>
        </p:nvSpPr>
        <p:spPr bwMode="auto">
          <a:xfrm>
            <a:off x="5562600" y="3810000"/>
            <a:ext cx="3352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Nonionized</a:t>
            </a:r>
            <a:r>
              <a:rPr lang="en-US"/>
              <a:t> acidic drug will diffuse back </a:t>
            </a:r>
          </a:p>
        </p:txBody>
      </p:sp>
      <p:sp>
        <p:nvSpPr>
          <p:cNvPr id="15367" name="Text Box 21"/>
          <p:cNvSpPr txBox="1">
            <a:spLocks noChangeArrowheads="1"/>
          </p:cNvSpPr>
          <p:nvPr/>
        </p:nvSpPr>
        <p:spPr bwMode="auto">
          <a:xfrm>
            <a:off x="533400" y="3886200"/>
            <a:ext cx="2971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/>
              <a:t>Acidic drug</a:t>
            </a:r>
          </a:p>
        </p:txBody>
      </p:sp>
      <p:sp>
        <p:nvSpPr>
          <p:cNvPr id="15368" name="Text Box 22"/>
          <p:cNvSpPr txBox="1">
            <a:spLocks noChangeArrowheads="1"/>
          </p:cNvSpPr>
          <p:nvPr/>
        </p:nvSpPr>
        <p:spPr bwMode="auto">
          <a:xfrm>
            <a:off x="5791200" y="2438400"/>
            <a:ext cx="3048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Ionized</a:t>
            </a:r>
            <a:r>
              <a:rPr lang="en-US"/>
              <a:t> alkaline drug will be captured</a:t>
            </a:r>
          </a:p>
        </p:txBody>
      </p:sp>
      <p:sp>
        <p:nvSpPr>
          <p:cNvPr id="15369" name="AutoShape 24"/>
          <p:cNvSpPr>
            <a:spLocks noChangeArrowheads="1"/>
          </p:cNvSpPr>
          <p:nvPr/>
        </p:nvSpPr>
        <p:spPr bwMode="auto">
          <a:xfrm>
            <a:off x="3733800" y="4038600"/>
            <a:ext cx="1752600" cy="685800"/>
          </a:xfrm>
          <a:prstGeom prst="curvedLeftArrow">
            <a:avLst>
              <a:gd name="adj1" fmla="val 20000"/>
              <a:gd name="adj2" fmla="val 40000"/>
              <a:gd name="adj3" fmla="val 85185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ar-IQ">
              <a:solidFill>
                <a:srgbClr val="FF0000"/>
              </a:solidFill>
            </a:endParaRPr>
          </a:p>
        </p:txBody>
      </p:sp>
      <p:sp>
        <p:nvSpPr>
          <p:cNvPr id="15370" name="AutoShape 25"/>
          <p:cNvSpPr>
            <a:spLocks noChangeArrowheads="1"/>
          </p:cNvSpPr>
          <p:nvPr/>
        </p:nvSpPr>
        <p:spPr bwMode="auto">
          <a:xfrm>
            <a:off x="3276600" y="2514600"/>
            <a:ext cx="2362200" cy="485775"/>
          </a:xfrm>
          <a:prstGeom prst="rightArrow">
            <a:avLst>
              <a:gd name="adj1" fmla="val 50000"/>
              <a:gd name="adj2" fmla="val 12156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IQ"/>
          </a:p>
        </p:txBody>
      </p:sp>
      <p:sp>
        <p:nvSpPr>
          <p:cNvPr id="15371" name="Rectangle 26"/>
          <p:cNvSpPr>
            <a:spLocks noChangeArrowheads="1"/>
          </p:cNvSpPr>
          <p:nvPr/>
        </p:nvSpPr>
        <p:spPr bwMode="auto">
          <a:xfrm>
            <a:off x="838200" y="152400"/>
            <a:ext cx="7772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b="1">
                <a:latin typeface="Times New Roman" pitchFamily="18" charset="0"/>
              </a:rPr>
              <a:t>Effect of pH of the plasma and milk</a:t>
            </a:r>
          </a:p>
        </p:txBody>
      </p:sp>
      <p:sp>
        <p:nvSpPr>
          <p:cNvPr id="15372" name="Rectangle 11"/>
          <p:cNvSpPr>
            <a:spLocks noChangeArrowheads="1"/>
          </p:cNvSpPr>
          <p:nvPr/>
        </p:nvSpPr>
        <p:spPr bwMode="auto">
          <a:xfrm>
            <a:off x="1066800" y="1752600"/>
            <a:ext cx="24272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plasma pH is 7.4</a:t>
            </a:r>
          </a:p>
        </p:txBody>
      </p:sp>
      <p:sp>
        <p:nvSpPr>
          <p:cNvPr id="15373" name="Rectangle 12"/>
          <p:cNvSpPr>
            <a:spLocks noChangeArrowheads="1"/>
          </p:cNvSpPr>
          <p:nvPr/>
        </p:nvSpPr>
        <p:spPr bwMode="auto">
          <a:xfrm>
            <a:off x="5772150" y="1676400"/>
            <a:ext cx="20002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Milk pH is 7.2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381000"/>
            <a:ext cx="8763000" cy="6248400"/>
          </a:xfrm>
        </p:spPr>
        <p:txBody>
          <a:bodyPr/>
          <a:lstStyle/>
          <a:p>
            <a:pPr marL="609600" indent="-60960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US" sz="3600" b="1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Plasma protein binding of drugs </a:t>
            </a:r>
          </a:p>
          <a:p>
            <a:pPr marL="609600" indent="-609600" eaLnBrk="1" hangingPunct="1"/>
            <a:r>
              <a:rPr lang="en-US" smtClean="0"/>
              <a:t>Medications circulate in maternal circulation bound or unbound to albumin </a:t>
            </a:r>
          </a:p>
          <a:p>
            <a:pPr marL="609600" indent="-609600" eaLnBrk="1" hangingPunct="1"/>
            <a:r>
              <a:rPr lang="en-US" smtClean="0"/>
              <a:t>Only </a:t>
            </a:r>
            <a:r>
              <a:rPr lang="en-US" b="1" smtClean="0"/>
              <a:t>unbound</a:t>
            </a:r>
            <a:r>
              <a:rPr lang="en-US" smtClean="0"/>
              <a:t> drug gets into maternal milk</a:t>
            </a:r>
          </a:p>
          <a:p>
            <a:pPr marL="609600" indent="-609600" eaLnBrk="1" hangingPunct="1"/>
            <a:r>
              <a:rPr lang="en-US" smtClean="0"/>
              <a:t>Definition of good protein binding =  &gt; 90%</a:t>
            </a:r>
            <a:endParaRPr lang="en-US" sz="800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28600" y="228600"/>
            <a:ext cx="8610600" cy="63246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  <a:defRPr/>
            </a:pPr>
            <a:r>
              <a:rPr lang="en-US" sz="3600" b="1" dirty="0" smtClean="0">
                <a:solidFill>
                  <a:srgbClr val="FF0000"/>
                </a:solidFill>
              </a:rPr>
              <a:t>Mother factors 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US" sz="1000" b="1" i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en-US" sz="36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Route of administration</a:t>
            </a:r>
          </a:p>
          <a:p>
            <a:pPr marL="609600" indent="-60960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en-US" sz="36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Maternal drug concentration </a:t>
            </a:r>
          </a:p>
          <a:p>
            <a:pPr marL="609600" indent="-609600">
              <a:spcBef>
                <a:spcPts val="600"/>
              </a:spcBef>
              <a:spcAft>
                <a:spcPts val="600"/>
              </a:spcAft>
              <a:buFontTx/>
              <a:buNone/>
              <a:defRPr/>
            </a:pPr>
            <a:r>
              <a:rPr lang="en-US" dirty="0" smtClean="0"/>
              <a:t>Transfer of drug from mother’s blood to milk is</a:t>
            </a:r>
          </a:p>
          <a:p>
            <a:pPr marL="609600" indent="-609600">
              <a:spcBef>
                <a:spcPts val="600"/>
              </a:spcBef>
              <a:spcAft>
                <a:spcPts val="600"/>
              </a:spcAft>
              <a:buFontTx/>
              <a:buNone/>
              <a:defRPr/>
            </a:pPr>
            <a:r>
              <a:rPr lang="en-US" dirty="0" smtClean="0">
                <a:solidFill>
                  <a:srgbClr val="0000FF"/>
                </a:solidFill>
              </a:rPr>
              <a:t>low </a:t>
            </a:r>
            <a:r>
              <a:rPr lang="en-US" dirty="0" smtClean="0"/>
              <a:t>with drugs that have:</a:t>
            </a:r>
            <a:endParaRPr lang="en-US" sz="800" dirty="0" smtClean="0"/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FF3300"/>
              </a:buClr>
              <a:buFont typeface="Wingdings" pitchFamily="2" charset="2"/>
              <a:buChar char="Ø"/>
              <a:defRPr/>
            </a:pPr>
            <a:r>
              <a:rPr lang="en-US" sz="3200" dirty="0" smtClean="0">
                <a:solidFill>
                  <a:srgbClr val="0000FF"/>
                </a:solidFill>
              </a:rPr>
              <a:t> Large</a:t>
            </a:r>
            <a:r>
              <a:rPr lang="en-US" sz="3200" dirty="0" smtClean="0"/>
              <a:t> volume of distribution (</a:t>
            </a:r>
            <a:r>
              <a:rPr lang="en-US" sz="3200" dirty="0" err="1" smtClean="0"/>
              <a:t>Vd</a:t>
            </a:r>
            <a:r>
              <a:rPr lang="en-US" sz="3200" dirty="0" smtClean="0"/>
              <a:t>).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FF3300"/>
              </a:buClr>
              <a:buFont typeface="Wingdings" pitchFamily="2" charset="2"/>
              <a:buChar char="Ø"/>
              <a:defRPr/>
            </a:pPr>
            <a:r>
              <a:rPr lang="en-US" sz="3200" dirty="0" smtClean="0">
                <a:solidFill>
                  <a:srgbClr val="0000FF"/>
                </a:solidFill>
              </a:rPr>
              <a:t>short</a:t>
            </a:r>
            <a:r>
              <a:rPr lang="en-US" sz="3200" dirty="0" smtClean="0"/>
              <a:t> half life (t ½).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28600" y="228600"/>
            <a:ext cx="8763000" cy="589756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3600" b="1" smtClean="0">
                <a:solidFill>
                  <a:srgbClr val="FF0000"/>
                </a:solidFill>
              </a:rPr>
              <a:t>Infants factors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The amount of a drug to which the baby is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exposed as a result of breast feeding depends on: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1000" b="1" i="1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concentration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of the drug in the milk at the time of feeding.</a:t>
            </a:r>
          </a:p>
          <a:p>
            <a:r>
              <a:rPr lang="en-US" b="1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amount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of milk consumed. </a:t>
            </a:r>
          </a:p>
          <a:p>
            <a:r>
              <a:rPr lang="en-US" b="1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amount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of drug absorbed.</a:t>
            </a:r>
          </a:p>
          <a:p>
            <a:r>
              <a:rPr lang="en-US" b="1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ability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of the baby to eliminate the drug.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152400"/>
            <a:ext cx="8458200" cy="838200"/>
          </a:xfrm>
        </p:spPr>
        <p:txBody>
          <a:bodyPr/>
          <a:lstStyle/>
          <a:p>
            <a:pPr>
              <a:lnSpc>
                <a:spcPct val="85000"/>
              </a:lnSpc>
            </a:pPr>
            <a:r>
              <a:rPr lang="en-US" sz="3600" b="1" u="sng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General considerations to minimize risk to nursing infant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8600" y="1447800"/>
            <a:ext cx="8686800" cy="5105400"/>
          </a:xfrm>
        </p:spPr>
        <p:txBody>
          <a:bodyPr/>
          <a:lstStyle/>
          <a:p>
            <a:r>
              <a:rPr lang="en-US" sz="3400" smtClean="0">
                <a:latin typeface="Times New Roman" pitchFamily="18" charset="0"/>
                <a:cs typeface="Times New Roman" pitchFamily="18" charset="0"/>
              </a:rPr>
              <a:t>The safest drug should be chosen. </a:t>
            </a:r>
          </a:p>
          <a:p>
            <a:r>
              <a:rPr lang="en-US" sz="34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Route of administration (topical, local, inhalation) </a:t>
            </a:r>
            <a:r>
              <a:rPr lang="en-US" sz="3400" smtClean="0">
                <a:latin typeface="Times New Roman" pitchFamily="18" charset="0"/>
                <a:cs typeface="Times New Roman" pitchFamily="18" charset="0"/>
              </a:rPr>
              <a:t>instead of an oral form.</a:t>
            </a:r>
            <a:endParaRPr lang="en-US" sz="340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endParaRPr lang="en-US" sz="80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Poorest </a:t>
            </a:r>
            <a:r>
              <a:rPr lang="en-US" sz="3400" smtClean="0">
                <a:latin typeface="Times New Roman" pitchFamily="18" charset="0"/>
                <a:cs typeface="Times New Roman" pitchFamily="18" charset="0"/>
              </a:rPr>
              <a:t>oral bioavailability</a:t>
            </a:r>
          </a:p>
          <a:p>
            <a:r>
              <a:rPr lang="en-US" sz="34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Lowest </a:t>
            </a:r>
            <a:r>
              <a:rPr lang="en-US" sz="3400" smtClean="0">
                <a:latin typeface="Times New Roman" pitchFamily="18" charset="0"/>
                <a:cs typeface="Times New Roman" pitchFamily="18" charset="0"/>
              </a:rPr>
              <a:t>lipid solubility.</a:t>
            </a:r>
            <a:endParaRPr lang="en-US" sz="3400" i="1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Shortest </a:t>
            </a:r>
            <a:r>
              <a:rPr lang="en-US" sz="3400" smtClean="0">
                <a:latin typeface="Times New Roman" pitchFamily="18" charset="0"/>
                <a:cs typeface="Times New Roman" pitchFamily="18" charset="0"/>
              </a:rPr>
              <a:t>half-life </a:t>
            </a:r>
          </a:p>
          <a:p>
            <a:r>
              <a:rPr lang="en-US" sz="34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Highest </a:t>
            </a:r>
            <a:r>
              <a:rPr lang="en-US" sz="3400" smtClean="0">
                <a:latin typeface="Times New Roman" pitchFamily="18" charset="0"/>
                <a:cs typeface="Times New Roman" pitchFamily="18" charset="0"/>
              </a:rPr>
              <a:t>protein-binding ability.</a:t>
            </a:r>
          </a:p>
          <a:p>
            <a:pPr>
              <a:buFontTx/>
              <a:buNone/>
            </a:pPr>
            <a:endParaRPr lang="en-US" sz="340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8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0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03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03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5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86800" cy="1295400"/>
          </a:xfrm>
        </p:spPr>
        <p:txBody>
          <a:bodyPr/>
          <a:lstStyle/>
          <a:p>
            <a:pPr>
              <a:lnSpc>
                <a:spcPct val="85000"/>
              </a:lnSpc>
            </a:pPr>
            <a:r>
              <a:rPr lang="en-US" sz="3600" b="1" u="sng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General considerations to minimize risk to nursing infant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600200"/>
            <a:ext cx="8686800" cy="4953000"/>
          </a:xfrm>
        </p:spPr>
        <p:txBody>
          <a:bodyPr/>
          <a:lstStyle/>
          <a:p>
            <a:r>
              <a:rPr lang="en-US" sz="3400" smtClean="0">
                <a:latin typeface="Times New Roman" pitchFamily="18" charset="0"/>
                <a:cs typeface="Times New Roman" pitchFamily="18" charset="0"/>
              </a:rPr>
              <a:t>Lactating mother should take medication just </a:t>
            </a:r>
            <a:r>
              <a:rPr lang="en-US" sz="34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after nursing and 3-4 hours before the next feeding</a:t>
            </a:r>
            <a:r>
              <a:rPr lang="en-US" sz="340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3400" smtClean="0">
                <a:latin typeface="Times New Roman" pitchFamily="18" charset="0"/>
                <a:cs typeface="Times New Roman" pitchFamily="18" charset="0"/>
              </a:rPr>
              <a:t>Infants should be monitored for adverse effects e.g. feeding, sedation, irritability, rash, etc.</a:t>
            </a:r>
          </a:p>
          <a:p>
            <a:r>
              <a:rPr lang="en-US" sz="3400" smtClean="0">
                <a:latin typeface="Times New Roman" pitchFamily="18" charset="0"/>
                <a:cs typeface="Times New Roman" pitchFamily="18" charset="0"/>
              </a:rPr>
              <a:t>Drugs with no safety data should be avoided or lactation should be discontinued.</a:t>
            </a:r>
          </a:p>
          <a:p>
            <a:endParaRPr lang="en-US" sz="34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9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1" grpId="0" build="p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baby spoon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200" y="4495800"/>
            <a:ext cx="26670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4"/>
          <p:cNvSpPr>
            <a:spLocks noChangeArrowheads="1"/>
          </p:cNvSpPr>
          <p:nvPr/>
        </p:nvSpPr>
        <p:spPr bwMode="auto">
          <a:xfrm>
            <a:off x="152400" y="1447800"/>
            <a:ext cx="8763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10000"/>
              </a:lnSpc>
              <a:buFontTx/>
              <a:buChar char="•"/>
              <a:tabLst>
                <a:tab pos="571500" algn="l"/>
                <a:tab pos="952500" algn="l"/>
              </a:tabLst>
            </a:pPr>
            <a:r>
              <a:rPr lang="en-US" sz="3200" b="1">
                <a:latin typeface="Times New Roman" pitchFamily="18" charset="0"/>
              </a:rPr>
              <a:t>Cautions required in </a:t>
            </a:r>
          </a:p>
          <a:p>
            <a:pPr marL="342900" indent="-342900">
              <a:lnSpc>
                <a:spcPct val="110000"/>
              </a:lnSpc>
              <a:tabLst>
                <a:tab pos="571500" algn="l"/>
                <a:tab pos="952500" algn="l"/>
              </a:tabLst>
            </a:pPr>
            <a:r>
              <a:rPr lang="en-US" sz="3200" b="1">
                <a:latin typeface="Times New Roman" pitchFamily="18" charset="0"/>
              </a:rPr>
              <a:t>     - </a:t>
            </a:r>
            <a:r>
              <a:rPr lang="en-US" sz="3200">
                <a:latin typeface="Times New Roman" pitchFamily="18" charset="0"/>
              </a:rPr>
              <a:t>premature infants</a:t>
            </a:r>
          </a:p>
          <a:p>
            <a:pPr marL="342900" indent="-342900">
              <a:lnSpc>
                <a:spcPct val="110000"/>
              </a:lnSpc>
              <a:tabLst>
                <a:tab pos="571500" algn="l"/>
                <a:tab pos="952500" algn="l"/>
              </a:tabLst>
            </a:pPr>
            <a:r>
              <a:rPr lang="en-US" sz="3200">
                <a:latin typeface="Times New Roman" pitchFamily="18" charset="0"/>
              </a:rPr>
              <a:t>     - low birth weight</a:t>
            </a:r>
          </a:p>
          <a:p>
            <a:pPr marL="342900" indent="-342900">
              <a:lnSpc>
                <a:spcPct val="110000"/>
              </a:lnSpc>
              <a:tabLst>
                <a:tab pos="571500" algn="l"/>
                <a:tab pos="952500" algn="l"/>
              </a:tabLst>
            </a:pPr>
            <a:r>
              <a:rPr lang="en-US" sz="3200">
                <a:latin typeface="Times New Roman" pitchFamily="18" charset="0"/>
              </a:rPr>
              <a:t>     - infants with impaired ability to metabolize    	 	 /excrete drugs eg. sick babies</a:t>
            </a:r>
          </a:p>
          <a:p>
            <a:pPr marL="342900" indent="-342900">
              <a:lnSpc>
                <a:spcPct val="110000"/>
              </a:lnSpc>
              <a:tabLst>
                <a:tab pos="571500" algn="l"/>
                <a:tab pos="952500" algn="l"/>
              </a:tabLst>
            </a:pPr>
            <a:r>
              <a:rPr lang="en-US" sz="3200">
                <a:latin typeface="Times New Roman" pitchFamily="18" charset="0"/>
              </a:rPr>
              <a:t>     -  infants with G6PD deficiency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28600" y="152400"/>
            <a:ext cx="8686800" cy="10668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lnSpc>
                <a:spcPct val="85000"/>
              </a:lnSpc>
              <a:defRPr/>
            </a:pPr>
            <a:r>
              <a:rPr lang="en-US" sz="3600" b="1" u="sng" kern="0">
                <a:solidFill>
                  <a:srgbClr val="0000FF"/>
                </a:solidFill>
                <a:latin typeface="Times New Roman" pitchFamily="18" charset="0"/>
                <a:ea typeface="+mj-ea"/>
              </a:rPr>
              <a:t>General considerations to minimize risk to nursing infant</a:t>
            </a:r>
            <a:endParaRPr lang="en-US" sz="3600" b="1" u="sng" kern="0" dirty="0">
              <a:solidFill>
                <a:srgbClr val="0000FF"/>
              </a:solidFill>
              <a:latin typeface="Times New Roman" pitchFamily="18" charset="0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228600"/>
            <a:ext cx="8839200" cy="6400800"/>
          </a:xfrm>
        </p:spPr>
        <p:txBody>
          <a:bodyPr/>
          <a:lstStyle/>
          <a:p>
            <a:pPr marL="533400" indent="-533400" algn="ctr">
              <a:buFontTx/>
              <a:buNone/>
            </a:pPr>
            <a:r>
              <a:rPr lang="en-US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Neonatal Hyperbilirubinemia </a:t>
            </a:r>
          </a:p>
          <a:p>
            <a:pPr marL="533400" indent="-533400"/>
            <a:endParaRPr lang="en-US" sz="1000" smtClean="0">
              <a:latin typeface="Times New Roman" pitchFamily="18" charset="0"/>
              <a:cs typeface="Times New Roman" pitchFamily="18" charset="0"/>
            </a:endParaRPr>
          </a:p>
          <a:p>
            <a:pPr marL="533400" indent="-533400"/>
            <a:r>
              <a:rPr lang="en-US" sz="3000" b="1" smtClean="0">
                <a:latin typeface="Times New Roman" pitchFamily="18" charset="0"/>
              </a:rPr>
              <a:t>Premature infants </a:t>
            </a:r>
            <a:r>
              <a:rPr lang="en-US" sz="3000" smtClean="0">
                <a:latin typeface="Times New Roman" pitchFamily="18" charset="0"/>
              </a:rPr>
              <a:t>or i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nfants with  inherited  glucose -6- phosphate dehydrogenase (G6PD) deficiency are susceptible to </a:t>
            </a:r>
            <a:r>
              <a:rPr lang="en-US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oxidizing drugs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that can cause </a:t>
            </a:r>
            <a:r>
              <a:rPr lang="en-US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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hemolysis of  RBCS  </a:t>
            </a:r>
            <a:r>
              <a:rPr lang="en-US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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bilirubin (hyperbilirubinemia) </a:t>
            </a:r>
            <a:r>
              <a:rPr lang="en-US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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Kernicterus .</a:t>
            </a:r>
          </a:p>
          <a:p>
            <a:pPr marL="533400" indent="-533400">
              <a:lnSpc>
                <a:spcPct val="85000"/>
              </a:lnSpc>
            </a:pPr>
            <a:endParaRPr lang="en-US" sz="800" b="1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533400" indent="-533400">
              <a:buFontTx/>
              <a:buNone/>
            </a:pPr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Examples for oxidizing drugs:</a:t>
            </a:r>
          </a:p>
          <a:p>
            <a:pPr marL="533400" indent="-533400">
              <a:buFontTx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Antibiotics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(sulfonamides, trimethoprim, dapsone)</a:t>
            </a:r>
          </a:p>
          <a:p>
            <a:pPr marL="533400" indent="-533400">
              <a:lnSpc>
                <a:spcPct val="85000"/>
              </a:lnSpc>
              <a:buFontTx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Antimalarials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(Primaquine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" y="228600"/>
            <a:ext cx="8763000" cy="64770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Learning issues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800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Student should be able to :</a:t>
            </a:r>
          </a:p>
          <a:p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Recognize the main pharmacological characters that control the passage of drugs from milk to baby.</a:t>
            </a:r>
          </a:p>
          <a:p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Identify the adverse effects of major pharmacological categories on babies.</a:t>
            </a:r>
          </a:p>
          <a:p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Describe the best and safest medication to be given to breast feeding women if she is suffered from different diseases as epilepsy, infection, diabetes, heart failure, hypertension.</a:t>
            </a:r>
          </a:p>
          <a:p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Know drugs that can inhibit lactation and should be avoided in breast feeding</a:t>
            </a:r>
          </a:p>
          <a:p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Know drugs that may enhance lactation. </a:t>
            </a:r>
          </a:p>
          <a:p>
            <a:endParaRPr lang="en-US" sz="2000" b="1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228600"/>
            <a:ext cx="8839200" cy="6400800"/>
          </a:xfrm>
        </p:spPr>
        <p:txBody>
          <a:bodyPr/>
          <a:lstStyle/>
          <a:p>
            <a:pPr marL="533400" indent="-533400" algn="ctr">
              <a:buFontTx/>
              <a:buNone/>
            </a:pPr>
            <a:r>
              <a:rPr lang="en-US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Neonatal Methemoglobinemia</a:t>
            </a:r>
          </a:p>
          <a:p>
            <a:pPr marL="533400" indent="-533400">
              <a:buFontTx/>
              <a:buNone/>
            </a:pPr>
            <a:endParaRPr lang="en-US" sz="1200" smtClean="0">
              <a:latin typeface="Times New Roman" pitchFamily="18" charset="0"/>
              <a:cs typeface="Times New Roman" pitchFamily="18" charset="0"/>
            </a:endParaRPr>
          </a:p>
          <a:p>
            <a:pPr marL="533400" indent="-533400">
              <a:lnSpc>
                <a:spcPct val="115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Methemoglobin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is an oxidized form of hemoglobin that has a decreased affinity for oxygen </a:t>
            </a:r>
            <a:r>
              <a:rPr lang="en-US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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tissue hypoxia.</a:t>
            </a:r>
          </a:p>
          <a:p>
            <a:pPr marL="533400" indent="-533400">
              <a:lnSpc>
                <a:spcPct val="115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Infants under 6 months of age are particularly</a:t>
            </a:r>
          </a:p>
          <a:p>
            <a:pPr marL="533400" indent="-533400">
              <a:lnSpc>
                <a:spcPct val="115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	susceptible to methemoglobinemia upon exposure to some oxidizing drugs as:</a:t>
            </a:r>
          </a:p>
          <a:p>
            <a:pPr marL="533400" indent="-533400">
              <a:lnSpc>
                <a:spcPct val="115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Antibiotics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(sulfonamides, trimethoprim, dapsone)</a:t>
            </a:r>
          </a:p>
          <a:p>
            <a:pPr marL="533400" indent="-533400">
              <a:lnSpc>
                <a:spcPct val="115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Topical anesthetic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(benzocaine applied to the gums</a:t>
            </a:r>
          </a:p>
          <a:p>
            <a:pPr marL="533400" indent="-533400">
              <a:lnSpc>
                <a:spcPct val="115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in baby teething gels).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228600"/>
            <a:ext cx="8763000" cy="6477000"/>
          </a:xfrm>
        </p:spPr>
        <p:txBody>
          <a:bodyPr/>
          <a:lstStyle/>
          <a:p>
            <a:pPr marL="457200" indent="-457200">
              <a:buFontTx/>
              <a:buNone/>
            </a:pPr>
            <a:r>
              <a:rPr lang="en-US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Drugs contraindicated during lactation</a:t>
            </a:r>
          </a:p>
          <a:p>
            <a:pPr marL="457200" indent="-457200">
              <a:buFontTx/>
              <a:buNone/>
            </a:pPr>
            <a:endParaRPr lang="en-US" sz="1200" b="1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Wingdings" pitchFamily="2" charset="2"/>
              <a:buChar char="§"/>
            </a:pPr>
            <a:r>
              <a:rPr lang="en-US" smtClean="0">
                <a:latin typeface="Times New Roman" pitchFamily="18" charset="0"/>
              </a:rPr>
              <a:t>Only few drugs are totally contraindicated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Anticancer drugs </a:t>
            </a:r>
          </a:p>
          <a:p>
            <a:pPr marL="838200" lvl="1" indent="-381000">
              <a:buClr>
                <a:srgbClr val="FF3300"/>
              </a:buClr>
              <a:buFont typeface="Wingdings" pitchFamily="2" charset="2"/>
              <a:buChar char="§"/>
            </a:pPr>
            <a:r>
              <a:rPr lang="en-US" sz="3000" b="1" i="1" smtClean="0">
                <a:latin typeface="Times New Roman" pitchFamily="18" charset="0"/>
                <a:cs typeface="Times New Roman" pitchFamily="18" charset="0"/>
              </a:rPr>
              <a:t>Doxorubicin, cyclophosphamide, methotrexate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CNS acting drugs</a:t>
            </a:r>
          </a:p>
          <a:p>
            <a:pPr marL="838200" lvl="1" indent="-381000">
              <a:buClr>
                <a:srgbClr val="FF3300"/>
              </a:buClr>
              <a:buFont typeface="Wingdings" pitchFamily="2" charset="2"/>
              <a:buChar char="§"/>
            </a:pPr>
            <a:r>
              <a:rPr lang="en-US" sz="3000" b="1" i="1" smtClean="0">
                <a:latin typeface="Times New Roman" pitchFamily="18" charset="0"/>
                <a:cs typeface="Times New Roman" pitchFamily="18" charset="0"/>
              </a:rPr>
              <a:t>Amphetamine, heroin, cocaine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Lithium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Atenolol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Radioactive iodine 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Potassium iodide</a:t>
            </a:r>
          </a:p>
          <a:p>
            <a:pPr marL="457200" indent="-457200">
              <a:buFontTx/>
              <a:buNone/>
            </a:pPr>
            <a:endParaRPr lang="en-US" b="1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304800" y="228600"/>
            <a:ext cx="8686800" cy="6248400"/>
          </a:xfrm>
        </p:spPr>
        <p:txBody>
          <a:bodyPr/>
          <a:lstStyle/>
          <a:p>
            <a:pPr marL="533400" indent="-533400">
              <a:buFontTx/>
              <a:buNone/>
            </a:pPr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Drugs that can suppress lactation</a:t>
            </a:r>
          </a:p>
          <a:p>
            <a:pPr marL="533400" indent="-533400">
              <a:buFontTx/>
              <a:buNone/>
            </a:pPr>
            <a:endParaRPr lang="en-US" sz="1200" b="1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533400" indent="-533400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Levodopa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(dopamine precursor)</a:t>
            </a:r>
          </a:p>
          <a:p>
            <a:pPr marL="533400" indent="-533400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Bromocriptine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(dopamine agonists)</a:t>
            </a:r>
            <a:endParaRPr lang="en-US" b="1" smtClean="0">
              <a:latin typeface="Times New Roman" pitchFamily="18" charset="0"/>
              <a:cs typeface="Times New Roman" pitchFamily="18" charset="0"/>
            </a:endParaRPr>
          </a:p>
          <a:p>
            <a:pPr marL="533400" indent="-533400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Androgens</a:t>
            </a:r>
          </a:p>
          <a:p>
            <a:pPr marL="533400" indent="-533400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Estrogen, combined oral contraceptives that contain high-dose of estrogen and a progestin.</a:t>
            </a:r>
          </a:p>
          <a:p>
            <a:pPr marL="533400" indent="-533400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Thiazide diuretics </a:t>
            </a:r>
          </a:p>
          <a:p>
            <a:pPr marL="533400" indent="-533400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Ergot derivatives</a:t>
            </a:r>
          </a:p>
          <a:p>
            <a:pPr marL="533400" indent="-533400">
              <a:buFontTx/>
              <a:buNone/>
            </a:pPr>
            <a:endParaRPr lang="en-US" b="1" smtClean="0">
              <a:latin typeface="Times New Roman" pitchFamily="18" charset="0"/>
              <a:cs typeface="Times New Roman" pitchFamily="18" charset="0"/>
            </a:endParaRPr>
          </a:p>
          <a:p>
            <a:pPr marL="533400" indent="-533400"/>
            <a:endParaRPr lang="en-US" b="1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228600"/>
            <a:ext cx="8839200" cy="6400800"/>
          </a:xfrm>
        </p:spPr>
        <p:txBody>
          <a:bodyPr/>
          <a:lstStyle/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Drugs that can augment lactation</a:t>
            </a:r>
          </a:p>
          <a:p>
            <a:pPr marL="533400" indent="-533400" algn="ctr">
              <a:lnSpc>
                <a:spcPct val="85000"/>
              </a:lnSpc>
              <a:buFontTx/>
              <a:buNone/>
            </a:pPr>
            <a:endParaRPr lang="en-US" sz="1000" b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33400" indent="-533400">
              <a:lnSpc>
                <a:spcPct val="85000"/>
              </a:lnSpc>
              <a:buFontTx/>
              <a:buNone/>
            </a:pPr>
            <a:endParaRPr lang="en-US" sz="800" b="1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533400" indent="-533400">
              <a:lnSpc>
                <a:spcPct val="85000"/>
              </a:lnSpc>
              <a:buFontTx/>
              <a:buNone/>
            </a:pPr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Dopamine antagonists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marL="533400" indent="-533400">
              <a:lnSpc>
                <a:spcPct val="85000"/>
              </a:lnSpc>
              <a:buFontTx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they stimulate prolactin secretion e.g.</a:t>
            </a:r>
          </a:p>
          <a:p>
            <a:pPr marL="533400" indent="-533400">
              <a:lnSpc>
                <a:spcPct val="85000"/>
              </a:lnSpc>
              <a:buFontTx/>
              <a:buNone/>
            </a:pPr>
            <a:endParaRPr lang="en-US" sz="1000" b="1" smtClean="0">
              <a:latin typeface="Times New Roman" pitchFamily="18" charset="0"/>
              <a:cs typeface="Times New Roman" pitchFamily="18" charset="0"/>
            </a:endParaRPr>
          </a:p>
          <a:p>
            <a:pPr marL="533400" indent="-533400">
              <a:lnSpc>
                <a:spcPct val="85000"/>
              </a:lnSpc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Metoclopramide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smtClean="0">
                <a:latin typeface="Times New Roman" pitchFamily="18" charset="0"/>
                <a:cs typeface="Times New Roman" pitchFamily="18" charset="0"/>
              </a:rPr>
              <a:t>(antiemetic)</a:t>
            </a:r>
          </a:p>
          <a:p>
            <a:pPr marL="533400" indent="-533400">
              <a:lnSpc>
                <a:spcPct val="85000"/>
              </a:lnSpc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Haloperidol </a:t>
            </a:r>
            <a:r>
              <a:rPr lang="en-US" i="1" smtClean="0">
                <a:latin typeface="Times New Roman" pitchFamily="18" charset="0"/>
                <a:cs typeface="Times New Roman" pitchFamily="18" charset="0"/>
              </a:rPr>
              <a:t>(antipsychotic)</a:t>
            </a:r>
          </a:p>
          <a:p>
            <a:pPr marL="533400" indent="-533400">
              <a:lnSpc>
                <a:spcPct val="85000"/>
              </a:lnSpc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Phenothiazines </a:t>
            </a:r>
          </a:p>
          <a:p>
            <a:pPr marL="533400" indent="-533400">
              <a:lnSpc>
                <a:spcPct val="85000"/>
              </a:lnSpc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Methyl dopa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(antihypertensive drug)</a:t>
            </a:r>
          </a:p>
          <a:p>
            <a:pPr marL="533400" indent="-533400">
              <a:lnSpc>
                <a:spcPct val="85000"/>
              </a:lnSpc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Theophylline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(used in asthma)</a:t>
            </a:r>
          </a:p>
          <a:p>
            <a:pPr marL="533400" indent="-533400">
              <a:lnSpc>
                <a:spcPct val="85000"/>
              </a:lnSpc>
              <a:buFontTx/>
              <a:buNone/>
            </a:pPr>
            <a:endParaRPr lang="en-US" b="1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39" name="Group 31"/>
          <p:cNvGraphicFramePr>
            <a:graphicFrameLocks noGrp="1"/>
          </p:cNvGraphicFramePr>
          <p:nvPr/>
        </p:nvGraphicFramePr>
        <p:xfrm>
          <a:off x="152400" y="685800"/>
          <a:ext cx="8839200" cy="5943599"/>
        </p:xfrm>
        <a:graphic>
          <a:graphicData uri="http://schemas.openxmlformats.org/drawingml/2006/table">
            <a:tbl>
              <a:tblPr/>
              <a:tblGrid>
                <a:gridCol w="2971800"/>
                <a:gridCol w="5867400"/>
              </a:tblGrid>
              <a:tr h="15986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Penicillins</a:t>
                      </a:r>
                      <a:endParaRPr kumimoji="0" lang="en-GB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Ampicillin</a:t>
                      </a:r>
                      <a:endParaRPr kumimoji="0" lang="en-GB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amoxacillin</a:t>
                      </a:r>
                      <a:endParaRPr kumimoji="0" lang="en-US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No significant adverse effect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allergic reactions, diarrhea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11509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Cephalosporins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No significant adverse effect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15097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Chloramphenicol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“Gray baby” syndrome</a:t>
                      </a:r>
                      <a:endParaRPr kumimoji="0" 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168433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Sulphonamides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hyperbilirubinemia -neonatal jaundice </a:t>
                      </a: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Should be avoided </a:t>
                      </a: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in premature infants or infants with G6PD deficiency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  <p:sp>
        <p:nvSpPr>
          <p:cNvPr id="27667" name="Text Box 28"/>
          <p:cNvSpPr txBox="1">
            <a:spLocks noChangeArrowheads="1"/>
          </p:cNvSpPr>
          <p:nvPr/>
        </p:nvSpPr>
        <p:spPr bwMode="auto">
          <a:xfrm>
            <a:off x="3152775" y="-76200"/>
            <a:ext cx="25574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GB" sz="4000" b="1">
                <a:solidFill>
                  <a:srgbClr val="FF3300"/>
                </a:solidFill>
                <a:latin typeface="Times New Roman" pitchFamily="18" charset="0"/>
              </a:rPr>
              <a:t>Antibiotics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70" name="Group 18"/>
          <p:cNvGraphicFramePr>
            <a:graphicFrameLocks noGrp="1"/>
          </p:cNvGraphicFramePr>
          <p:nvPr/>
        </p:nvGraphicFramePr>
        <p:xfrm>
          <a:off x="152400" y="1643063"/>
          <a:ext cx="8839200" cy="3681942"/>
        </p:xfrm>
        <a:graphic>
          <a:graphicData uri="http://schemas.openxmlformats.org/drawingml/2006/table">
            <a:tbl>
              <a:tblPr/>
              <a:tblGrid>
                <a:gridCol w="2971800"/>
                <a:gridCol w="5867400"/>
              </a:tblGrid>
              <a:tr h="9630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Erythromycin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No significant adverse effect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96301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Quinolones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Risk of arthropathies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Should be avoided</a:t>
                      </a:r>
                      <a:endParaRPr kumimoji="0" 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17553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Tetracyclines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Absorption by the baby is probably prevented by chelation with milk calcium.  Risk of teeth discoloration.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  <p:sp>
        <p:nvSpPr>
          <p:cNvPr id="28688" name="Text Box 28"/>
          <p:cNvSpPr txBox="1">
            <a:spLocks noChangeArrowheads="1"/>
          </p:cNvSpPr>
          <p:nvPr/>
        </p:nvSpPr>
        <p:spPr bwMode="auto">
          <a:xfrm>
            <a:off x="3152775" y="441325"/>
            <a:ext cx="25574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GB" sz="4000" b="1">
                <a:solidFill>
                  <a:srgbClr val="FF3300"/>
                </a:solidFill>
                <a:latin typeface="Times New Roman" pitchFamily="18" charset="0"/>
              </a:rPr>
              <a:t>Antibiotics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92" name="Group 16"/>
          <p:cNvGraphicFramePr>
            <a:graphicFrameLocks noGrp="1"/>
          </p:cNvGraphicFramePr>
          <p:nvPr/>
        </p:nvGraphicFramePr>
        <p:xfrm>
          <a:off x="228600" y="2398713"/>
          <a:ext cx="8610600" cy="4066012"/>
        </p:xfrm>
        <a:graphic>
          <a:graphicData uri="http://schemas.openxmlformats.org/drawingml/2006/table">
            <a:tbl>
              <a:tblPr/>
              <a:tblGrid>
                <a:gridCol w="3505200"/>
                <a:gridCol w="5105400"/>
              </a:tblGrid>
              <a:tr h="223089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Barbiturates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(phenobarbitone)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Lethargy, sedation, poor suck reflexes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Clinical monitoring is recommended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18346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Benzodiazepines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(diazepam)</a:t>
                      </a: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Lethargy, sedation in infants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Clinical monitoring is recommended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  <p:sp>
        <p:nvSpPr>
          <p:cNvPr id="29709" name="Rectangle 10"/>
          <p:cNvSpPr>
            <a:spLocks noChangeArrowheads="1"/>
          </p:cNvSpPr>
          <p:nvPr/>
        </p:nvSpPr>
        <p:spPr bwMode="auto">
          <a:xfrm>
            <a:off x="2286000" y="282575"/>
            <a:ext cx="45958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en-GB" sz="4000" b="1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Sedative/hypnotics</a:t>
            </a:r>
          </a:p>
        </p:txBody>
      </p:sp>
      <p:sp>
        <p:nvSpPr>
          <p:cNvPr id="29710" name="Rectangle 11"/>
          <p:cNvSpPr>
            <a:spLocks noChangeArrowheads="1"/>
          </p:cNvSpPr>
          <p:nvPr/>
        </p:nvSpPr>
        <p:spPr bwMode="auto">
          <a:xfrm>
            <a:off x="228600" y="1066800"/>
            <a:ext cx="86106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latin typeface="Times New Roman" pitchFamily="18" charset="0"/>
              </a:rPr>
              <a:t>single doses are unlikely to be harmful</a:t>
            </a:r>
          </a:p>
          <a:p>
            <a:r>
              <a:rPr lang="en-US" sz="3200" b="1">
                <a:latin typeface="Times New Roman" pitchFamily="18" charset="0"/>
              </a:rPr>
              <a:t>Regular use of high doses should be avoided 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12" name="Group 12"/>
          <p:cNvGraphicFramePr>
            <a:graphicFrameLocks noGrp="1"/>
          </p:cNvGraphicFramePr>
          <p:nvPr/>
        </p:nvGraphicFramePr>
        <p:xfrm>
          <a:off x="228600" y="1143000"/>
          <a:ext cx="8686800" cy="2566988"/>
        </p:xfrm>
        <a:graphic>
          <a:graphicData uri="http://schemas.openxmlformats.org/drawingml/2006/table">
            <a:tbl>
              <a:tblPr/>
              <a:tblGrid>
                <a:gridCol w="3505200"/>
                <a:gridCol w="5181600"/>
              </a:tblGrid>
              <a:tr h="2566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Insulin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Oral antidiabetics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Metformin</a:t>
                      </a:r>
                    </a:p>
                  </a:txBody>
                  <a:tcPr marT="45730" marB="4573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safe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compatible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avoid due to lactic acidosis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  <p:sp>
        <p:nvSpPr>
          <p:cNvPr id="30730" name="Rectangle 3"/>
          <p:cNvSpPr>
            <a:spLocks noChangeArrowheads="1"/>
          </p:cNvSpPr>
          <p:nvPr/>
        </p:nvSpPr>
        <p:spPr bwMode="auto">
          <a:xfrm>
            <a:off x="2133600" y="152400"/>
            <a:ext cx="441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4000" b="1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Antidiabetics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34" name="Group 10"/>
          <p:cNvGraphicFramePr>
            <a:graphicFrameLocks noGrp="1"/>
          </p:cNvGraphicFramePr>
          <p:nvPr/>
        </p:nvGraphicFramePr>
        <p:xfrm>
          <a:off x="228600" y="1143000"/>
          <a:ext cx="8686800" cy="3408363"/>
        </p:xfrm>
        <a:graphic>
          <a:graphicData uri="http://schemas.openxmlformats.org/drawingml/2006/table">
            <a:tbl>
              <a:tblPr/>
              <a:tblGrid>
                <a:gridCol w="8686800"/>
              </a:tblGrid>
              <a:tr h="3408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Non hormonal method should be used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Avoid estrogens containing pills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Estrogens </a:t>
                      </a: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charset="0"/>
                          <a:sym typeface="Symbol" pitchFamily="18" charset="2"/>
                        </a:rPr>
                        <a:t></a:t>
                      </a: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sym typeface="Symbol" pitchFamily="18" charset="2"/>
                        </a:rPr>
                        <a:t> milk quantity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sym typeface="Symbol" pitchFamily="18" charset="2"/>
                        </a:rPr>
                        <a:t>Progestin only pills or minipill are preferred for birth control.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  <p:sp>
        <p:nvSpPr>
          <p:cNvPr id="31752" name="Rectangle 3"/>
          <p:cNvSpPr>
            <a:spLocks noChangeArrowheads="1"/>
          </p:cNvSpPr>
          <p:nvPr/>
        </p:nvSpPr>
        <p:spPr bwMode="auto">
          <a:xfrm>
            <a:off x="2133600" y="152400"/>
            <a:ext cx="5410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4000" b="1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Oral contraceptives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65" name="Group 17"/>
          <p:cNvGraphicFramePr>
            <a:graphicFrameLocks noGrp="1"/>
          </p:cNvGraphicFramePr>
          <p:nvPr/>
        </p:nvGraphicFramePr>
        <p:xfrm>
          <a:off x="152400" y="304800"/>
          <a:ext cx="8839200" cy="6013450"/>
        </p:xfrm>
        <a:graphic>
          <a:graphicData uri="http://schemas.openxmlformats.org/drawingml/2006/table">
            <a:tbl>
              <a:tblPr/>
              <a:tblGrid>
                <a:gridCol w="2971800"/>
                <a:gridCol w="5867400"/>
              </a:tblGrid>
              <a:tr h="2247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Antithyroid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drugs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Propylthiouracil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Carbimazole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Methimazole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potassium iodide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May suppress thyroid function in infants.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Propylthiouracil should be used rather than carbimazole or methimazole.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156667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Iodine (radioactive)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Permanent hypothyroidism in infant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Breast-feeding is contraindicated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2051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Anticoagulants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Heparin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Warfarin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Heparin is not present in breast milk.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Warfarin can be used (very small quantities found in breast milk).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" y="228600"/>
            <a:ext cx="8763000" cy="6477000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en-US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LACTATION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3600" b="1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b="1" i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Breast feeding</a:t>
            </a:r>
            <a:r>
              <a:rPr lang="en-US" sz="3400" b="1" smtClean="0">
                <a:latin typeface="Times New Roman" pitchFamily="18" charset="0"/>
                <a:cs typeface="Times New Roman" pitchFamily="18" charset="0"/>
              </a:rPr>
              <a:t> is very important because breast milk is the healthiest form of milk for babies.</a:t>
            </a:r>
          </a:p>
          <a:p>
            <a:r>
              <a:rPr lang="en-US" sz="3400" b="1" smtClean="0">
                <a:latin typeface="Times New Roman" pitchFamily="18" charset="0"/>
                <a:cs typeface="Times New Roman" pitchFamily="18" charset="0"/>
              </a:rPr>
              <a:t>It provides the baby with immunoglobulins (IgA, IgM) that are essential for protection against gastroenteritis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6147" name="Picture 2" descr="Breastfeeding_infant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4191000"/>
            <a:ext cx="2514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59" name="Group 31"/>
          <p:cNvGraphicFramePr>
            <a:graphicFrameLocks noGrp="1"/>
          </p:cNvGraphicFramePr>
          <p:nvPr/>
        </p:nvGraphicFramePr>
        <p:xfrm>
          <a:off x="228600" y="304800"/>
          <a:ext cx="8610600" cy="6284976"/>
        </p:xfrm>
        <a:graphic>
          <a:graphicData uri="http://schemas.openxmlformats.org/drawingml/2006/table">
            <a:tbl>
              <a:tblPr/>
              <a:tblGrid>
                <a:gridCol w="2895600"/>
                <a:gridCol w="5715000"/>
              </a:tblGrid>
              <a:tr h="18897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Anticonvulsants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Carbamazepine</a:t>
                      </a:r>
                      <a:r>
                        <a:rPr kumimoji="0" lang="en-GB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GB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Phenytoin</a:t>
                      </a:r>
                      <a:r>
                        <a:rPr kumimoji="0" lang="en-GB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	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		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Are preferable over others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Amounts entering breast milk are not sufficient to produce adverse effects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Infants must be monitored </a:t>
                      </a:r>
                      <a:endParaRPr kumimoji="0" lang="en-US" sz="2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8046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Cytotoxic drugs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Breast feeding should be avoided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15971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Lithium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Large amounts can be detected in milk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avoid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19933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CVS drugs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Atenolol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Risk of bradycardia and hypoglycemia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avoid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31" name="Group 35"/>
          <p:cNvGraphicFramePr>
            <a:graphicFrameLocks noGrp="1"/>
          </p:cNvGraphicFramePr>
          <p:nvPr/>
        </p:nvGraphicFramePr>
        <p:xfrm>
          <a:off x="152400" y="901700"/>
          <a:ext cx="8839200" cy="5624514"/>
        </p:xfrm>
        <a:graphic>
          <a:graphicData uri="http://schemas.openxmlformats.org/drawingml/2006/table">
            <a:tbl>
              <a:tblPr/>
              <a:tblGrid>
                <a:gridCol w="2971800"/>
                <a:gridCol w="5867400"/>
              </a:tblGrid>
              <a:tr h="126202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Antibiotics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Cephalosporins, penicillins are safe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Avoid:</a:t>
                      </a: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chloramphenicol, quinolones, sulphonamides and tetracyclines 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8962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Antidiabetics</a:t>
                      </a:r>
                      <a:endParaRPr kumimoji="0" 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Insulin – oral antidiabetics are safe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Avoid: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metformin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4877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Anticoagulants 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Heparin –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warfarin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4877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Analgesics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   Acetaminophen (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paracetamol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)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6922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Antithyroid drugs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Propylthiouracil is preferable over others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4877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Anticonvulsants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Carbamazepine - phenytoin			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8230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Oral contraceptives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1143000" marR="0" lvl="2" indent="-2286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sym typeface="Symbol" pitchFamily="18" charset="2"/>
                        </a:rPr>
                        <a:t>Progestin only pills or minipills are preferred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Symbol" pitchFamily="18" charset="2"/>
                        </a:rPr>
                        <a:t> 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sym typeface="Symbol" pitchFamily="18" charset="2"/>
                        </a:rPr>
                        <a:t>for birth control.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4877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Antiasthmatics</a:t>
                      </a:r>
                      <a:endParaRPr kumimoji="0" 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Inhaled corticosteroids - prednisone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  <p:sp>
        <p:nvSpPr>
          <p:cNvPr id="34847" name="Text Box 28"/>
          <p:cNvSpPr txBox="1">
            <a:spLocks noChangeArrowheads="1"/>
          </p:cNvSpPr>
          <p:nvPr/>
        </p:nvSpPr>
        <p:spPr bwMode="auto">
          <a:xfrm>
            <a:off x="1370013" y="76200"/>
            <a:ext cx="61134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GB" sz="4000" b="1">
                <a:solidFill>
                  <a:srgbClr val="FF3300"/>
                </a:solidFill>
                <a:latin typeface="Times New Roman" pitchFamily="18" charset="0"/>
              </a:rPr>
              <a:t>Drugs of choice in lactation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GB" b="1" smtClean="0">
                <a:solidFill>
                  <a:srgbClr val="0000FF"/>
                </a:solidFill>
              </a:rPr>
              <a:t>Summary for choice of drug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GB" b="1" smtClean="0"/>
              <a:t>Short</a:t>
            </a:r>
            <a:r>
              <a:rPr lang="en-GB" smtClean="0"/>
              <a:t> acting</a:t>
            </a:r>
          </a:p>
          <a:p>
            <a:r>
              <a:rPr lang="en-GB" b="1" smtClean="0"/>
              <a:t>Highly</a:t>
            </a:r>
            <a:r>
              <a:rPr lang="en-GB" smtClean="0"/>
              <a:t> protein bound</a:t>
            </a:r>
          </a:p>
          <a:p>
            <a:r>
              <a:rPr lang="en-GB" b="1" smtClean="0"/>
              <a:t>Low </a:t>
            </a:r>
            <a:r>
              <a:rPr lang="en-GB" smtClean="0"/>
              <a:t>lipid solubility</a:t>
            </a:r>
          </a:p>
          <a:p>
            <a:r>
              <a:rPr lang="en-GB" b="1" smtClean="0"/>
              <a:t>High </a:t>
            </a:r>
            <a:r>
              <a:rPr lang="en-GB" smtClean="0"/>
              <a:t>molecular weight</a:t>
            </a:r>
          </a:p>
          <a:p>
            <a:r>
              <a:rPr lang="en-GB" b="1" smtClean="0"/>
              <a:t>No</a:t>
            </a:r>
            <a:r>
              <a:rPr lang="en-GB" smtClean="0"/>
              <a:t> active metabolites</a:t>
            </a:r>
          </a:p>
          <a:p>
            <a:r>
              <a:rPr lang="en-GB" b="1" smtClean="0"/>
              <a:t>Route </a:t>
            </a:r>
            <a:r>
              <a:rPr lang="en-GB" smtClean="0"/>
              <a:t>of administration</a:t>
            </a:r>
          </a:p>
          <a:p>
            <a:r>
              <a:rPr lang="en-US" b="1" smtClean="0"/>
              <a:t>well-</a:t>
            </a:r>
            <a:r>
              <a:rPr lang="en-US" smtClean="0"/>
              <a:t>studied in infants</a:t>
            </a:r>
            <a:endParaRPr lang="en-GB" smtClean="0"/>
          </a:p>
          <a:p>
            <a:pPr>
              <a:buFontTx/>
              <a:buNone/>
            </a:pPr>
            <a:endParaRPr lang="en-GB" smtClean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new_pa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1231900"/>
            <a:ext cx="8893175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6675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838200"/>
            <a:ext cx="8439150" cy="5562600"/>
          </a:xfrm>
        </p:spPr>
        <p:txBody>
          <a:bodyPr/>
          <a:lstStyle/>
          <a:p>
            <a:pPr eaLnBrk="1" hangingPunct="1">
              <a:defRPr/>
            </a:pPr>
            <a:r>
              <a:rPr lang="en-US" sz="65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doni MT Black" pitchFamily="18" charset="0"/>
              </a:rPr>
              <a:t>Thank you</a:t>
            </a:r>
            <a:br>
              <a:rPr lang="en-US" sz="65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doni MT Black" pitchFamily="18" charset="0"/>
              </a:rPr>
            </a:br>
            <a:r>
              <a:rPr lang="en-US" sz="65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doni MT Black" pitchFamily="18" charset="0"/>
              </a:rPr>
              <a:t/>
            </a:r>
            <a:br>
              <a:rPr lang="en-US" sz="65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doni MT Black" pitchFamily="18" charset="0"/>
              </a:rPr>
            </a:br>
            <a:r>
              <a:rPr lang="en-US" sz="65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doni MT Black" pitchFamily="18" charset="0"/>
              </a:rPr>
              <a:t/>
            </a:r>
            <a:br>
              <a:rPr lang="en-US" sz="65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doni MT Black" pitchFamily="18" charset="0"/>
              </a:rPr>
            </a:br>
            <a:r>
              <a:rPr lang="en-US" sz="65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doni MT Black" pitchFamily="18" charset="0"/>
              </a:rPr>
              <a:t/>
            </a:r>
            <a:br>
              <a:rPr lang="en-US" sz="65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doni MT Black" pitchFamily="18" charset="0"/>
              </a:rPr>
            </a:br>
            <a:r>
              <a:rPr lang="en-US" sz="65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doni MT Black" pitchFamily="18" charset="0"/>
              </a:rPr>
              <a:t>Questions ?</a:t>
            </a:r>
            <a:r>
              <a:rPr lang="en-US" sz="35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doni MT Black" pitchFamily="18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" y="304800"/>
            <a:ext cx="8763000" cy="632460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DRUGS AND LACTATION</a:t>
            </a:r>
          </a:p>
          <a:p>
            <a:endParaRPr lang="en-US" sz="1000" b="1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b="1" smtClean="0">
                <a:latin typeface="Times New Roman" pitchFamily="18" charset="0"/>
                <a:cs typeface="Times New Roman" pitchFamily="18" charset="0"/>
              </a:rPr>
              <a:t>Most drugs administered to breast feeding woman are detectable in milk.</a:t>
            </a:r>
          </a:p>
          <a:p>
            <a:pPr>
              <a:buFontTx/>
              <a:buNone/>
            </a:pPr>
            <a:endParaRPr lang="en-US" sz="800" b="1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b="1" smtClean="0">
                <a:latin typeface="Times New Roman" pitchFamily="18" charset="0"/>
                <a:cs typeface="Times New Roman" pitchFamily="18" charset="0"/>
              </a:rPr>
              <a:t>The concentration of drugs achieved in breast milk is usually low (</a:t>
            </a:r>
            <a:r>
              <a:rPr lang="en-US" smtClean="0"/>
              <a:t>&lt; 1 %)</a:t>
            </a:r>
            <a:r>
              <a:rPr lang="en-US" sz="3400" b="1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800" b="1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b="1" smtClean="0">
                <a:latin typeface="Times New Roman" pitchFamily="18" charset="0"/>
                <a:cs typeface="Times New Roman" pitchFamily="18" charset="0"/>
              </a:rPr>
              <a:t>However</a:t>
            </a:r>
            <a:r>
              <a:rPr lang="en-US" sz="3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even small amounts</a:t>
            </a:r>
            <a:r>
              <a:rPr lang="en-US" sz="3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of some drugs </a:t>
            </a:r>
            <a:r>
              <a:rPr lang="en-US" sz="3400" b="1" smtClean="0">
                <a:latin typeface="Times New Roman" pitchFamily="18" charset="0"/>
                <a:cs typeface="Times New Roman" pitchFamily="18" charset="0"/>
              </a:rPr>
              <a:t>may be of significance for the suckling child.</a:t>
            </a:r>
          </a:p>
          <a:p>
            <a:r>
              <a:rPr lang="en-US" sz="3400" b="1" smtClean="0">
                <a:latin typeface="Times New Roman" pitchFamily="18" charset="0"/>
                <a:cs typeface="Times New Roman" pitchFamily="18" charset="0"/>
              </a:rPr>
              <a:t>There are many pharmacokinetic and pharmacodynamic changes in pediatrics.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28600" y="228600"/>
            <a:ext cx="8763000" cy="6324600"/>
          </a:xfrm>
        </p:spPr>
        <p:txBody>
          <a:bodyPr/>
          <a:lstStyle/>
          <a:p>
            <a:pPr>
              <a:buFontTx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Pediatric population are classified into:</a:t>
            </a:r>
          </a:p>
          <a:p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Newborn: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mtClean="0"/>
              <a:t> 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less than one month old </a:t>
            </a:r>
          </a:p>
          <a:p>
            <a:pPr lvl="1"/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Preterm neonates: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born before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38 weeks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of pregnancy</a:t>
            </a:r>
          </a:p>
          <a:p>
            <a:pPr lvl="1"/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Full-term neonates: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38-42 weeks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of gestational age </a:t>
            </a:r>
          </a:p>
          <a:p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Infants (babies):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1 month – 12 months of age</a:t>
            </a:r>
            <a:endParaRPr lang="en-US" b="1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Children: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1 -12 years of age</a:t>
            </a:r>
          </a:p>
          <a:p>
            <a:pPr lvl="1"/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Toddler (young child):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1-5 years</a:t>
            </a:r>
            <a:endParaRPr lang="en-US" b="1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Older child: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6-12 years</a:t>
            </a:r>
            <a:endParaRPr lang="en-US" b="1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Adolescent: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13-18  years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304800"/>
            <a:ext cx="8686800" cy="6172200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Pharmacokinetics in pediatrics</a:t>
            </a:r>
          </a:p>
          <a:p>
            <a:pPr marL="609600" indent="-609600"/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Neonates especially premature babies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have limited capacity for metabolism and excretion.</a:t>
            </a:r>
          </a:p>
          <a:p>
            <a:pPr marL="609600" indent="-609600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Neonates have very </a:t>
            </a:r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limited rate of metabolism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due to immaturity of liver enzymes.</a:t>
            </a:r>
          </a:p>
          <a:p>
            <a:pPr marL="609600" indent="-609600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Renal clearance is </a:t>
            </a:r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less efficient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: (</a:t>
            </a:r>
            <a:r>
              <a:rPr lang="en-US" b="1" smtClean="0">
                <a:latin typeface="Times New Roman" pitchFamily="18" charset="0"/>
                <a:cs typeface="Times New Roman" pitchFamily="18" charset="0"/>
                <a:sym typeface="Wingdings 3" pitchFamily="18" charset="2"/>
              </a:rPr>
              <a:t>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Renal blood flow- </a:t>
            </a:r>
            <a:r>
              <a:rPr lang="en-US" b="1" smtClean="0">
                <a:latin typeface="Times New Roman" pitchFamily="18" charset="0"/>
                <a:cs typeface="Times New Roman" pitchFamily="18" charset="0"/>
                <a:sym typeface="Wingdings 3" pitchFamily="18" charset="2"/>
              </a:rPr>
              <a:t>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GFR). </a:t>
            </a:r>
          </a:p>
          <a:p>
            <a:pPr marL="609600" indent="-609600"/>
            <a:endParaRPr lang="en-US" sz="8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28600" y="304800"/>
            <a:ext cx="8686800" cy="6172200"/>
          </a:xfrm>
        </p:spPr>
        <p:txBody>
          <a:bodyPr/>
          <a:lstStyle/>
          <a:p>
            <a:pPr marL="609600" indent="-609600"/>
            <a:r>
              <a:rPr lang="en-US" sz="3400" b="1" smtClean="0">
                <a:latin typeface="Times New Roman" pitchFamily="18" charset="0"/>
                <a:cs typeface="Times New Roman" pitchFamily="18" charset="0"/>
              </a:rPr>
              <a:t>The epithelium of the breast alveolar cells is </a:t>
            </a:r>
            <a:r>
              <a:rPr lang="en-US" sz="3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most permeable to drugs during the 1</a:t>
            </a:r>
            <a:r>
              <a:rPr lang="en-US" sz="3400" b="1" baseline="300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st </a:t>
            </a:r>
            <a:r>
              <a:rPr lang="en-US" sz="3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week postpartum</a:t>
            </a:r>
            <a:r>
              <a:rPr lang="en-US" sz="3400" b="1" smtClean="0">
                <a:latin typeface="Times New Roman" pitchFamily="18" charset="0"/>
                <a:cs typeface="Times New Roman" pitchFamily="18" charset="0"/>
              </a:rPr>
              <a:t>, so drug transfer to milk may be greater during the 1st week of an infants life.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 sz="3600" b="1" u="sng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Factors controlling passage of drugs into breast milk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2362200"/>
            <a:ext cx="3733800" cy="2057400"/>
          </a:xfrm>
          <a:ln>
            <a:solidFill>
              <a:schemeClr val="tx1"/>
            </a:solidFill>
          </a:ln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smtClean="0"/>
              <a:t>Lipid solubility</a:t>
            </a:r>
          </a:p>
          <a:p>
            <a:pPr>
              <a:lnSpc>
                <a:spcPct val="120000"/>
              </a:lnSpc>
            </a:pPr>
            <a:r>
              <a:rPr lang="en-US" smtClean="0"/>
              <a:t>Molecular weight</a:t>
            </a:r>
          </a:p>
          <a:p>
            <a:pPr>
              <a:lnSpc>
                <a:spcPct val="120000"/>
              </a:lnSpc>
            </a:pPr>
            <a:r>
              <a:rPr lang="en-US" smtClean="0"/>
              <a:t>Drug pH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685800" y="1600200"/>
            <a:ext cx="3657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  <a:latin typeface="Arial" charset="0"/>
                <a:cs typeface="Arial" charset="0"/>
              </a:rPr>
              <a:t>Drugs factors :-</a:t>
            </a: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953000" y="2362200"/>
            <a:ext cx="3657600" cy="2057400"/>
          </a:xfrm>
          <a:ln>
            <a:solidFill>
              <a:schemeClr val="tx1"/>
            </a:solidFill>
          </a:ln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smtClean="0"/>
              <a:t>Protein binding</a:t>
            </a:r>
          </a:p>
          <a:p>
            <a:pPr>
              <a:lnSpc>
                <a:spcPct val="120000"/>
              </a:lnSpc>
            </a:pPr>
            <a:r>
              <a:rPr lang="en-US" smtClean="0"/>
              <a:t>Half life </a:t>
            </a:r>
          </a:p>
          <a:p>
            <a:pPr>
              <a:lnSpc>
                <a:spcPct val="120000"/>
              </a:lnSpc>
            </a:pPr>
            <a:r>
              <a:rPr lang="en-US" smtClean="0"/>
              <a:t>Oral bioavailability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819400"/>
            <a:ext cx="3429000" cy="2362200"/>
          </a:xfrm>
          <a:ln w="28575">
            <a:solidFill>
              <a:srgbClr val="CC3300"/>
            </a:solidFill>
          </a:ln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b="1" smtClean="0">
                <a:solidFill>
                  <a:srgbClr val="2C842C"/>
                </a:solidFill>
              </a:rPr>
              <a:t>Age</a:t>
            </a:r>
          </a:p>
          <a:p>
            <a:pPr>
              <a:lnSpc>
                <a:spcPct val="120000"/>
              </a:lnSpc>
            </a:pPr>
            <a:r>
              <a:rPr lang="en-US" b="1" smtClean="0">
                <a:solidFill>
                  <a:srgbClr val="2C842C"/>
                </a:solidFill>
              </a:rPr>
              <a:t>Body weight</a:t>
            </a:r>
          </a:p>
          <a:p>
            <a:pPr>
              <a:lnSpc>
                <a:spcPct val="120000"/>
              </a:lnSpc>
            </a:pPr>
            <a:r>
              <a:rPr lang="en-US" b="1" smtClean="0">
                <a:solidFill>
                  <a:srgbClr val="2C842C"/>
                </a:solidFill>
              </a:rPr>
              <a:t>Health status</a:t>
            </a: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876800" y="2819400"/>
            <a:ext cx="3429000" cy="2362200"/>
          </a:xfrm>
          <a:ln w="28575">
            <a:solidFill>
              <a:srgbClr val="CC3300"/>
            </a:solidFill>
          </a:ln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b="1" smtClean="0">
                <a:solidFill>
                  <a:srgbClr val="9900CC"/>
                </a:solidFill>
              </a:rPr>
              <a:t>Dose of drug</a:t>
            </a:r>
          </a:p>
          <a:p>
            <a:pPr>
              <a:lnSpc>
                <a:spcPct val="120000"/>
              </a:lnSpc>
            </a:pPr>
            <a:r>
              <a:rPr lang="en-US" b="1" smtClean="0">
                <a:solidFill>
                  <a:srgbClr val="9900CC"/>
                </a:solidFill>
              </a:rPr>
              <a:t>Route of administration</a:t>
            </a:r>
          </a:p>
          <a:p>
            <a:pPr>
              <a:lnSpc>
                <a:spcPct val="120000"/>
              </a:lnSpc>
            </a:pPr>
            <a:r>
              <a:rPr lang="en-US" b="1" smtClean="0">
                <a:solidFill>
                  <a:srgbClr val="9900CC"/>
                </a:solidFill>
              </a:rPr>
              <a:t>Health status</a:t>
            </a:r>
          </a:p>
          <a:p>
            <a:pPr>
              <a:lnSpc>
                <a:spcPct val="120000"/>
              </a:lnSpc>
              <a:buFontTx/>
              <a:buNone/>
            </a:pPr>
            <a:endParaRPr lang="en-US" b="1" smtClean="0">
              <a:solidFill>
                <a:srgbClr val="9900CC"/>
              </a:solidFill>
            </a:endParaRPr>
          </a:p>
        </p:txBody>
      </p:sp>
      <p:sp>
        <p:nvSpPr>
          <p:cNvPr id="12292" name="Text Box 6"/>
          <p:cNvSpPr txBox="1">
            <a:spLocks noChangeArrowheads="1"/>
          </p:cNvSpPr>
          <p:nvPr/>
        </p:nvSpPr>
        <p:spPr bwMode="auto">
          <a:xfrm>
            <a:off x="685800" y="1752600"/>
            <a:ext cx="3581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u="sng">
                <a:solidFill>
                  <a:srgbClr val="2C842C"/>
                </a:solidFill>
                <a:latin typeface="Arial" charset="0"/>
                <a:cs typeface="Arial" charset="0"/>
              </a:rPr>
              <a:t>Infants factors :-</a:t>
            </a:r>
          </a:p>
        </p:txBody>
      </p:sp>
      <p:sp>
        <p:nvSpPr>
          <p:cNvPr id="12293" name="Text Box 7"/>
          <p:cNvSpPr txBox="1">
            <a:spLocks noChangeArrowheads="1"/>
          </p:cNvSpPr>
          <p:nvPr/>
        </p:nvSpPr>
        <p:spPr bwMode="auto">
          <a:xfrm>
            <a:off x="4876800" y="1828800"/>
            <a:ext cx="3962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u="sng">
                <a:solidFill>
                  <a:srgbClr val="9900CC"/>
                </a:solidFill>
                <a:latin typeface="Arial" charset="0"/>
                <a:cs typeface="Arial" charset="0"/>
              </a:rPr>
              <a:t>Maternal factors :-</a:t>
            </a:r>
          </a:p>
        </p:txBody>
      </p:sp>
      <p:sp>
        <p:nvSpPr>
          <p:cNvPr id="12294" name="Rectangle 2"/>
          <p:cNvSpPr>
            <a:spLocks noChangeArrowheads="1"/>
          </p:cNvSpPr>
          <p:nvPr/>
        </p:nvSpPr>
        <p:spPr bwMode="auto">
          <a:xfrm>
            <a:off x="685800" y="1524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4000" b="1" u="sng">
                <a:solidFill>
                  <a:srgbClr val="0000FF"/>
                </a:solidFill>
                <a:latin typeface="Times New Roman" pitchFamily="18" charset="0"/>
              </a:rPr>
              <a:t>Factors controlling passage of drugs into breast milk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819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autoUpdateAnimBg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1239</Words>
  <Application>Microsoft Office PowerPoint</Application>
  <PresentationFormat>On-screen Show (4:3)</PresentationFormat>
  <Paragraphs>274</Paragraphs>
  <Slides>33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35" baseType="lpstr">
      <vt:lpstr>Default Design</vt:lpstr>
      <vt:lpstr>Office Theme</vt:lpstr>
      <vt:lpstr>Drugs affecting breast milk and lactation</vt:lpstr>
      <vt:lpstr>Slide 2</vt:lpstr>
      <vt:lpstr>Slide 3</vt:lpstr>
      <vt:lpstr>Slide 4</vt:lpstr>
      <vt:lpstr>Slide 5</vt:lpstr>
      <vt:lpstr>Slide 6</vt:lpstr>
      <vt:lpstr>Slide 7</vt:lpstr>
      <vt:lpstr>Factors controlling passage of drugs into breast milk</vt:lpstr>
      <vt:lpstr>Slide 9</vt:lpstr>
      <vt:lpstr>Factors controlling passage of drugs into breast milk</vt:lpstr>
      <vt:lpstr>Factors controlling passage of drugs into breast milk</vt:lpstr>
      <vt:lpstr>Slide 12</vt:lpstr>
      <vt:lpstr>Slide 13</vt:lpstr>
      <vt:lpstr>Slide 14</vt:lpstr>
      <vt:lpstr>Slide 15</vt:lpstr>
      <vt:lpstr>General considerations to minimize risk to nursing infant</vt:lpstr>
      <vt:lpstr>General considerations to minimize risk to nursing infant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Summary for choice of drug</vt:lpstr>
      <vt:lpstr>Thank you    Questions ?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Drugs affecting breast milk and lactation</dc:title>
  <dc:creator>Sh.D</dc:creator>
  <cp:lastModifiedBy>User</cp:lastModifiedBy>
  <cp:revision>1</cp:revision>
  <dcterms:modified xsi:type="dcterms:W3CDTF">2013-04-24T18:35:33Z</dcterms:modified>
</cp:coreProperties>
</file>