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2" r:id="rId4"/>
    <p:sldId id="316" r:id="rId5"/>
    <p:sldId id="318" r:id="rId6"/>
    <p:sldId id="309" r:id="rId7"/>
    <p:sldId id="310" r:id="rId8"/>
    <p:sldId id="311" r:id="rId9"/>
    <p:sldId id="271" r:id="rId10"/>
    <p:sldId id="284" r:id="rId11"/>
    <p:sldId id="312" r:id="rId12"/>
    <p:sldId id="308" r:id="rId13"/>
    <p:sldId id="297" r:id="rId14"/>
    <p:sldId id="289" r:id="rId15"/>
    <p:sldId id="314" r:id="rId16"/>
    <p:sldId id="317" r:id="rId17"/>
    <p:sldId id="302" r:id="rId18"/>
    <p:sldId id="299" r:id="rId19"/>
    <p:sldId id="305" r:id="rId20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40025"/>
    <a:srgbClr val="FF66FF"/>
    <a:srgbClr val="0099FF"/>
    <a:srgbClr val="A50021"/>
    <a:srgbClr val="D9FF6D"/>
    <a:srgbClr val="008000"/>
    <a:srgbClr val="CCFF33"/>
    <a:srgbClr val="00FF0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75E9BCB-CF9C-4869-A69B-C3299A1BBF5F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85B743E-BB3D-484D-8342-2D5894814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81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3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19/06/34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.jpeg"/><Relationship Id="rId10" Type="http://schemas.openxmlformats.org/officeDocument/2006/relationships/hyperlink" Target="http://fotosa.ru/stock_photo/Creatas_JI/p_439504.jpg" TargetMode="External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fotosa.ru/stock_photo/Creatas_JI/p_439504.jp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hyperlink" Target="http://fotosa.ru/stock_photo/Creatas_JI/p_43950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043608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753038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409222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698142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5955276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61396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843808" y="1185321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441752" y="2601306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102704" cy="759182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B0F0"/>
                </a:solidFill>
                <a:latin typeface="Bernard MT Condensed" pitchFamily="18" charset="0"/>
              </a:rPr>
              <a:t>B. 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Bones and Brain</a:t>
            </a:r>
          </a:p>
          <a:p>
            <a:pPr indent="-342900">
              <a:lnSpc>
                <a:spcPts val="2600"/>
              </a:lnSpc>
            </a:pPr>
            <a:r>
              <a:rPr lang="en-US" sz="2400" b="1" spc="-30" dirty="0" err="1" smtClean="0">
                <a:solidFill>
                  <a:srgbClr val="00B0F0"/>
                </a:solidFill>
                <a:latin typeface="Bernard MT Condensed" pitchFamily="18" charset="0"/>
              </a:rPr>
              <a:t>Testesterone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 is metabolized to estradiol by c-p450 aromatase.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268760"/>
            <a:ext cx="8102704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Bones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accelerates maturation of cartilage into bone leading to closure of the epiphyses &amp; conclusion of growth.</a:t>
            </a:r>
          </a:p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Brain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serves as the most important feedback signal to the hypothalamus(esp. affecting LH secretion).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23921" y="620688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5500150">
            <a:off x="63027" y="46494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1615028" y="710725"/>
            <a:ext cx="641335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0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Androgens </a:t>
            </a:r>
            <a:r>
              <a:rPr lang="en-US" sz="2000" b="1" cap="none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have anabolic &amp;/or masculinizing effects in both males &amp; females</a:t>
            </a:r>
            <a:endParaRPr lang="en-US" sz="2000" b="1" cap="none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172" y="116632"/>
            <a:ext cx="326827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 Effects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933428" flipH="1">
            <a:off x="172484" y="5605033"/>
            <a:ext cx="836450" cy="10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8"/>
          <p:cNvGrpSpPr/>
          <p:nvPr/>
        </p:nvGrpSpPr>
        <p:grpSpPr>
          <a:xfrm rot="6099850" flipV="1">
            <a:off x="63027" y="5520414"/>
            <a:ext cx="1512167" cy="1944216"/>
            <a:chOff x="3186862" y="3717032"/>
            <a:chExt cx="3082311" cy="2952328"/>
          </a:xfrm>
        </p:grpSpPr>
        <p:grpSp>
          <p:nvGrpSpPr>
            <p:cNvPr id="6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161967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Bernard MT Condensed" pitchFamily="18" charset="0"/>
              </a:rPr>
              <a:t>ACTIONS DIVIDED INTO </a:t>
            </a:r>
            <a:endParaRPr lang="en-US" dirty="0">
              <a:solidFill>
                <a:srgbClr val="003399"/>
              </a:solidFill>
              <a:latin typeface="Bernard MT Condensed" pitchFamily="18" charset="0"/>
            </a:endParaRPr>
          </a:p>
        </p:txBody>
      </p:sp>
      <p:grpSp>
        <p:nvGrpSpPr>
          <p:cNvPr id="8" name="Group 41"/>
          <p:cNvGrpSpPr/>
          <p:nvPr/>
        </p:nvGrpSpPr>
        <p:grpSpPr>
          <a:xfrm>
            <a:off x="1691680" y="1985502"/>
            <a:ext cx="4867014" cy="3531730"/>
            <a:chOff x="4644008" y="4123726"/>
            <a:chExt cx="4079703" cy="2617642"/>
          </a:xfrm>
        </p:grpSpPr>
        <p:grpSp>
          <p:nvGrpSpPr>
            <p:cNvPr id="9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1"/>
          <p:cNvGrpSpPr/>
          <p:nvPr/>
        </p:nvGrpSpPr>
        <p:grpSpPr>
          <a:xfrm>
            <a:off x="6444208" y="4149080"/>
            <a:ext cx="2391365" cy="1008112"/>
            <a:chOff x="6444208" y="4149080"/>
            <a:chExt cx="2391365" cy="1008112"/>
          </a:xfrm>
        </p:grpSpPr>
        <p:sp>
          <p:nvSpPr>
            <p:cNvPr id="54" name="Rectangle 53"/>
            <p:cNvSpPr/>
            <p:nvPr/>
          </p:nvSpPr>
          <p:spPr>
            <a:xfrm>
              <a:off x="6804248" y="447574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Not used in infertility</a:t>
              </a:r>
              <a:endParaRPr lang="en-US" dirty="0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43" name="Rectangle 42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4317" y="47989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204083" y="3521938"/>
            <a:ext cx="2592288" cy="432048"/>
            <a:chOff x="179512" y="3645024"/>
            <a:chExt cx="2592288" cy="432048"/>
          </a:xfrm>
        </p:grpSpPr>
        <p:sp>
          <p:nvSpPr>
            <p:cNvPr id="56" name="Rectangle 55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latin typeface="Arial Narrow" pitchFamily="34" charset="0"/>
                </a:rPr>
                <a:t>Synthetic Androgens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882964" y="109815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277617" y="1807198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20666572">
            <a:off x="7922250" y="27322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127159">
            <a:off x="6128766" y="-154217"/>
            <a:ext cx="1922445" cy="1879509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7" name="TextBox 36"/>
          <p:cNvSpPr txBox="1"/>
          <p:nvPr/>
        </p:nvSpPr>
        <p:spPr>
          <a:xfrm>
            <a:off x="323528" y="861680"/>
            <a:ext cx="80648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200" b="1" dirty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neffective </a:t>
            </a:r>
            <a:r>
              <a:rPr lang="en-US" sz="2200" b="1" dirty="0">
                <a:latin typeface="Arial Narrow" pitchFamily="34" charset="0"/>
                <a:sym typeface="Wingdings 3"/>
              </a:rPr>
              <a:t>orally(inactivated by 1</a:t>
            </a:r>
            <a:r>
              <a:rPr lang="en-US" sz="2200" b="1" baseline="30000" dirty="0">
                <a:latin typeface="Arial Narrow" pitchFamily="34" charset="0"/>
                <a:sym typeface="Wingdings 3"/>
              </a:rPr>
              <a:t>st</a:t>
            </a:r>
            <a:r>
              <a:rPr lang="en-US" sz="2200" b="1" dirty="0">
                <a:latin typeface="Arial Narrow" pitchFamily="34" charset="0"/>
                <a:sym typeface="Wingdings 3"/>
              </a:rPr>
              <a:t> pass met.)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I.M or S.C.</a:t>
            </a:r>
            <a:endParaRPr lang="en-US" sz="2000" b="1" i="1" spc="-4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000" b="1" i="1" spc="-40" dirty="0">
                <a:latin typeface="Arial Narrow" pitchFamily="34" charset="0"/>
              </a:rPr>
              <a:t>Skin patch </a:t>
            </a:r>
            <a:r>
              <a:rPr lang="en-US" sz="2000" b="1" i="1" spc="-40" dirty="0" smtClean="0">
                <a:latin typeface="Arial Narrow" pitchFamily="34" charset="0"/>
              </a:rPr>
              <a:t>&amp; </a:t>
            </a:r>
            <a:r>
              <a:rPr lang="en-US" sz="2000" b="1" i="1" spc="-40" dirty="0">
                <a:latin typeface="Arial Narrow" pitchFamily="34" charset="0"/>
              </a:rPr>
              <a:t>gels…. are also available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Binds to Sex Hormone Binding Globulin [SHBG]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Inactivated in the liver.; 90% of metabolites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excreted in urine.</a:t>
            </a:r>
          </a:p>
          <a:p>
            <a:pPr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Synthetic androgens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less rapidly metabolized &amp; some are excreted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unchanged in urine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512" y="347529"/>
            <a:ext cx="532859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 of </a:t>
            </a:r>
            <a:r>
              <a:rPr lang="en-US" sz="2800" b="1" cap="none" spc="50" dirty="0" err="1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Testesterone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9" name="Group 28"/>
          <p:cNvGrpSpPr/>
          <p:nvPr/>
        </p:nvGrpSpPr>
        <p:grpSpPr>
          <a:xfrm rot="14785039">
            <a:off x="7430017" y="5502532"/>
            <a:ext cx="1512167" cy="1762848"/>
            <a:chOff x="3186862" y="3717032"/>
            <a:chExt cx="3082311" cy="2952328"/>
          </a:xfrm>
        </p:grpSpPr>
        <p:grpSp>
          <p:nvGrpSpPr>
            <p:cNvPr id="10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7358247" y="5390996"/>
            <a:ext cx="1368152" cy="1247297"/>
          </a:xfrm>
          <a:prstGeom prst="roundRect">
            <a:avLst/>
          </a:prstGeom>
          <a:noFill/>
        </p:spPr>
      </p:pic>
      <p:sp>
        <p:nvSpPr>
          <p:cNvPr id="52" name="5-Point Star 51"/>
          <p:cNvSpPr/>
          <p:nvPr/>
        </p:nvSpPr>
        <p:spPr>
          <a:xfrm>
            <a:off x="8523921" y="6309320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51520" y="4498484"/>
            <a:ext cx="874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in oil for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Other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954972" y="173551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97413" y="113324"/>
            <a:ext cx="992934" cy="1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85720" y="358306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2127159">
            <a:off x="6128766" y="-57948"/>
            <a:ext cx="1922445" cy="1879509"/>
            <a:chOff x="2250135" y="3225378"/>
            <a:chExt cx="2271566" cy="2158777"/>
          </a:xfrm>
        </p:grpSpPr>
        <p:pic>
          <p:nvPicPr>
            <p:cNvPr id="39" name="Picture 38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44" name="Picture 4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45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6" name="Picture 45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65" name="TextBox 64"/>
          <p:cNvSpPr txBox="1"/>
          <p:nvPr/>
        </p:nvSpPr>
        <p:spPr>
          <a:xfrm>
            <a:off x="322802" y="2500306"/>
            <a:ext cx="748955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Therapy for androgen deficiency in adult male infertility.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In delayed puberty with </a:t>
            </a:r>
            <a:r>
              <a:rPr lang="en-US" sz="2400" b="1" dirty="0" err="1" smtClean="0">
                <a:latin typeface="Arial Narrow" pitchFamily="34" charset="0"/>
              </a:rPr>
              <a:t>hypogonadism</a:t>
            </a: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</a:rPr>
              <a:t>give androgen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premature fusion of epiphyses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short stature.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67" name="Group 28"/>
          <p:cNvGrpSpPr/>
          <p:nvPr/>
        </p:nvGrpSpPr>
        <p:grpSpPr>
          <a:xfrm rot="14785039">
            <a:off x="6991624" y="4331656"/>
            <a:ext cx="1308459" cy="1762848"/>
            <a:chOff x="3186862" y="3717032"/>
            <a:chExt cx="3082311" cy="2952328"/>
          </a:xfrm>
        </p:grpSpPr>
        <p:grpSp>
          <p:nvGrpSpPr>
            <p:cNvPr id="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704246" y="4339222"/>
            <a:ext cx="1368152" cy="1247297"/>
          </a:xfrm>
          <a:prstGeom prst="roundRect">
            <a:avLst/>
          </a:prstGeom>
          <a:noFill/>
        </p:spPr>
      </p:pic>
      <p:sp>
        <p:nvSpPr>
          <p:cNvPr id="41" name="5-Point Star 40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5536" y="1643050"/>
            <a:ext cx="5676662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</a:t>
            </a:r>
            <a:r>
              <a:rPr lang="en-US" sz="2400" u="heavy" dirty="0" err="1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Testesterone</a:t>
            </a: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 Replacement Therapy(TRT)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0034" y="1464949"/>
            <a:ext cx="85011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1. Specific</a:t>
            </a:r>
          </a:p>
          <a:p>
            <a:pPr indent="-342900">
              <a:buSzPct val="70000"/>
              <a:defRPr/>
            </a:pPr>
            <a:r>
              <a:rPr lang="en-US" b="1" dirty="0">
                <a:latin typeface="Arial Narrow" pitchFamily="34" charset="0"/>
              </a:rPr>
              <a:t>Excess androgens(if taken &gt; 6 </a:t>
            </a:r>
            <a:r>
              <a:rPr lang="en-US" b="1" dirty="0" err="1">
                <a:latin typeface="Arial Narrow" pitchFamily="34" charset="0"/>
              </a:rPr>
              <a:t>wks</a:t>
            </a:r>
            <a:r>
              <a:rPr lang="en-US" b="1" dirty="0">
                <a:latin typeface="Arial Narrow" pitchFamily="34" charset="0"/>
              </a:rPr>
              <a:t>) can cause </a:t>
            </a:r>
            <a:r>
              <a:rPr lang="en-US" b="1" dirty="0" err="1">
                <a:latin typeface="Arial Narrow" pitchFamily="34" charset="0"/>
              </a:rPr>
              <a:t>impotence,decreased</a:t>
            </a:r>
            <a:r>
              <a:rPr lang="en-US" b="1" dirty="0">
                <a:latin typeface="Arial Narrow" pitchFamily="34" charset="0"/>
              </a:rPr>
              <a:t> spermatogenesis &amp;</a:t>
            </a:r>
            <a:r>
              <a:rPr lang="en-US" b="1" dirty="0" err="1">
                <a:latin typeface="Arial Narrow" pitchFamily="34" charset="0"/>
              </a:rPr>
              <a:t>gynecomastia</a:t>
            </a:r>
            <a:r>
              <a:rPr lang="en-US" b="1" dirty="0">
                <a:latin typeface="Arial Narrow" pitchFamily="34" charset="0"/>
              </a:rPr>
              <a:t>.</a:t>
            </a: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2. General Effects</a:t>
            </a:r>
          </a:p>
          <a:p>
            <a:pPr indent="-342900">
              <a:buSzPct val="70000"/>
              <a:defRPr/>
            </a:pPr>
            <a:r>
              <a:rPr lang="en-US" b="1" dirty="0">
                <a:latin typeface="Arial Narrow" pitchFamily="34" charset="0"/>
              </a:rPr>
              <a:t>Alteration in serum lipid profile: </a:t>
            </a:r>
            <a:r>
              <a:rPr lang="en-US" b="1" dirty="0">
                <a:latin typeface="Arial Narrow" pitchFamily="34" charset="0"/>
                <a:sym typeface="Wingdings 3"/>
              </a:rPr>
              <a:t></a:t>
            </a:r>
            <a:r>
              <a:rPr lang="en-US" b="1" dirty="0">
                <a:latin typeface="Arial Narrow" pitchFamily="34" charset="0"/>
              </a:rPr>
              <a:t>HDL &amp; </a:t>
            </a:r>
            <a:r>
              <a:rPr lang="en-US" b="1" dirty="0">
                <a:latin typeface="Arial Narrow" pitchFamily="34" charset="0"/>
                <a:sym typeface="Wingdings 3"/>
              </a:rPr>
              <a:t></a:t>
            </a:r>
            <a:r>
              <a:rPr lang="en-US" b="1" dirty="0" smtClean="0">
                <a:latin typeface="Arial Narrow" pitchFamily="34" charset="0"/>
              </a:rPr>
              <a:t>LDL,  hence,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risk of premature coronary heart disease.</a:t>
            </a:r>
            <a:endParaRPr lang="en-US" b="1" dirty="0">
              <a:latin typeface="Arial Narrow" pitchFamily="34" charset="0"/>
            </a:endParaRPr>
          </a:p>
          <a:p>
            <a:pPr indent="-342900">
              <a:buSzPct val="70000"/>
              <a:defRPr/>
            </a:pPr>
            <a:r>
              <a:rPr lang="en-US" b="1" dirty="0">
                <a:latin typeface="Arial Narrow" pitchFamily="34" charset="0"/>
              </a:rPr>
              <a:t>Salt &amp; water </a:t>
            </a:r>
            <a:r>
              <a:rPr lang="en-US" b="1" dirty="0" smtClean="0">
                <a:latin typeface="Arial Narrow" pitchFamily="34" charset="0"/>
              </a:rPr>
              <a:t>retention leading to edema.</a:t>
            </a: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Hepatic dysfunction;</a:t>
            </a:r>
            <a:r>
              <a:rPr lang="en-US" b="1" dirty="0">
                <a:latin typeface="Arial Narrow" pitchFamily="34" charset="0"/>
                <a:sym typeface="Wingdings 3"/>
              </a:rPr>
              <a:t> </a:t>
            </a:r>
            <a:r>
              <a:rPr lang="en-US" b="1" dirty="0">
                <a:latin typeface="Arial Narrow" pitchFamily="34" charset="0"/>
              </a:rPr>
              <a:t>AST </a:t>
            </a:r>
            <a:r>
              <a:rPr lang="en-US" b="1" dirty="0" err="1">
                <a:latin typeface="Arial Narrow" pitchFamily="34" charset="0"/>
              </a:rPr>
              <a:t>levels,</a:t>
            </a:r>
            <a:r>
              <a:rPr lang="en-US" b="1" dirty="0" err="1">
                <a:latin typeface="Arial Narrow" pitchFamily="34" charset="0"/>
                <a:sym typeface="Wingdings 3"/>
              </a:rPr>
              <a:t></a:t>
            </a:r>
            <a:r>
              <a:rPr lang="en-US" b="1" dirty="0" err="1">
                <a:latin typeface="Arial Narrow" pitchFamily="34" charset="0"/>
              </a:rPr>
              <a:t>alkaline</a:t>
            </a:r>
            <a:r>
              <a:rPr lang="en-US" b="1" dirty="0">
                <a:latin typeface="Arial Narrow" pitchFamily="34" charset="0"/>
              </a:rPr>
              <a:t> phosphatase,</a:t>
            </a:r>
            <a:r>
              <a:rPr lang="en-US" b="1" dirty="0">
                <a:latin typeface="Arial Narrow" pitchFamily="34" charset="0"/>
                <a:sym typeface="Wingdings 3"/>
              </a:rPr>
              <a:t>                  </a:t>
            </a:r>
            <a:br>
              <a:rPr lang="en-US" b="1" dirty="0">
                <a:latin typeface="Arial Narrow" pitchFamily="34" charset="0"/>
                <a:sym typeface="Wingdings 3"/>
              </a:rPr>
            </a:br>
            <a:r>
              <a:rPr lang="en-US" b="1" dirty="0">
                <a:latin typeface="Arial Narrow" pitchFamily="34" charset="0"/>
                <a:sym typeface="Wingdings 3"/>
              </a:rPr>
              <a:t>   </a:t>
            </a:r>
            <a:r>
              <a:rPr lang="en-US" b="1" dirty="0">
                <a:latin typeface="Arial Narrow" pitchFamily="34" charset="0"/>
              </a:rPr>
              <a:t> bilirubin &amp; </a:t>
            </a:r>
            <a:r>
              <a:rPr lang="en-US" b="1" dirty="0" err="1">
                <a:latin typeface="Arial Narrow" pitchFamily="34" charset="0"/>
              </a:rPr>
              <a:t>cholestatic</a:t>
            </a:r>
            <a:r>
              <a:rPr lang="en-US" b="1" dirty="0">
                <a:latin typeface="Arial Narrow" pitchFamily="34" charset="0"/>
              </a:rPr>
              <a:t> jaundice. </a:t>
            </a: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Behavioral changes; physiologic dependence,</a:t>
            </a:r>
            <a:r>
              <a:rPr lang="en-US" b="1" dirty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b="1" dirty="0">
                <a:latin typeface="Arial Narrow" pitchFamily="34" charset="0"/>
              </a:rPr>
              <a:t> aggressiveness,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 psychotic symptoms</a:t>
            </a:r>
          </a:p>
          <a:p>
            <a:pPr indent="-342900">
              <a:buSzPct val="70000"/>
              <a:defRPr/>
            </a:pPr>
            <a:r>
              <a:rPr lang="en-US" b="1" dirty="0" smtClean="0">
                <a:latin typeface="Arial Narrow" pitchFamily="34" charset="0"/>
              </a:rPr>
              <a:t>Polycythemia(increase </a:t>
            </a:r>
            <a:r>
              <a:rPr lang="en-US" b="1" dirty="0">
                <a:latin typeface="Arial Narrow" pitchFamily="34" charset="0"/>
              </a:rPr>
              <a:t># of RBC</a:t>
            </a:r>
            <a:r>
              <a:rPr lang="en-US" b="1" dirty="0" smtClean="0">
                <a:latin typeface="Arial Narrow" pitchFamily="34" charset="0"/>
              </a:rPr>
              <a:t>)</a:t>
            </a:r>
            <a:r>
              <a:rPr lang="en-US" b="1" dirty="0">
                <a:latin typeface="Arial Narrow" pitchFamily="34" charset="0"/>
                <a:sym typeface="Wingdings 3"/>
              </a:rPr>
              <a:t> 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risk of clotting.</a:t>
            </a:r>
            <a:endParaRPr lang="en-US" b="1" dirty="0" smtClean="0">
              <a:latin typeface="Arial Narrow" pitchFamily="34" charset="0"/>
            </a:endParaRPr>
          </a:p>
          <a:p>
            <a:pPr indent="-342900">
              <a:buSzPct val="70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3. In young </a:t>
            </a:r>
          </a:p>
          <a:p>
            <a:pPr indent="-342900">
              <a:buSzPct val="70000"/>
              <a:defRPr/>
            </a:pPr>
            <a:r>
              <a:rPr lang="en-US" b="1" dirty="0" smtClean="0">
                <a:latin typeface="Arial Narrow" pitchFamily="34" charset="0"/>
              </a:rPr>
              <a:t>Premature closing of epiphysis of the long bones.</a:t>
            </a:r>
          </a:p>
          <a:p>
            <a:pPr indent="-342900">
              <a:buSzPct val="70000"/>
              <a:defRPr/>
            </a:pPr>
            <a:r>
              <a:rPr lang="en-US" b="1" dirty="0" smtClean="0">
                <a:latin typeface="Arial Narrow" pitchFamily="34" charset="0"/>
              </a:rPr>
              <a:t>Reduction of testicular size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endParaRPr lang="en-US" sz="1200" b="1" dirty="0" smtClean="0">
              <a:latin typeface="Arial Narrow" pitchFamily="34" charset="0"/>
            </a:endParaRPr>
          </a:p>
          <a:p>
            <a:pPr marL="0" marR="0" lvl="1" indent="-285750" fontAlgn="auto">
              <a:buClrTx/>
              <a:buSzPct val="70000"/>
              <a:tabLst/>
              <a:defRPr/>
            </a:pPr>
            <a:r>
              <a:rPr lang="en-US" sz="1200" b="1" dirty="0" smtClean="0">
                <a:latin typeface="Arial Narrow" pitchFamily="34" charset="0"/>
              </a:rPr>
              <a:t> </a:t>
            </a:r>
          </a:p>
          <a:p>
            <a:pPr lvl="0" indent="-342900">
              <a:buSzPct val="70000"/>
              <a:buFont typeface="Wingdings" pitchFamily="2" charset="2"/>
              <a:buNone/>
              <a:defRPr/>
            </a:pPr>
            <a:endParaRPr lang="en-US" sz="2200" b="1" dirty="0" smtClean="0">
              <a:latin typeface="Arial Narrow" pitchFamily="34" charset="0"/>
            </a:endParaRPr>
          </a:p>
        </p:txBody>
      </p:sp>
      <p:pic>
        <p:nvPicPr>
          <p:cNvPr id="1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1603" y="79506"/>
            <a:ext cx="1368152" cy="1247297"/>
          </a:xfrm>
          <a:prstGeom prst="round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42844" y="980728"/>
            <a:ext cx="6373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Adverse effects of Androgens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grpSp>
        <p:nvGrpSpPr>
          <p:cNvPr id="20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2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23" name="Picture 2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24" name="Picture 2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25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3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26" name="Picture 2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5-Point Star 51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1000">
              <a:schemeClr val="bg1"/>
            </a:gs>
            <a:gs pos="100000">
              <a:schemeClr val="accent3">
                <a:lumMod val="75000"/>
              </a:schemeClr>
            </a:gs>
            <a:gs pos="93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043502" y="1387714"/>
            <a:ext cx="120225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1"/>
          <p:cNvGrpSpPr/>
          <p:nvPr/>
        </p:nvGrpSpPr>
        <p:grpSpPr>
          <a:xfrm>
            <a:off x="6143636" y="-142900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78967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Male patients with cancer of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Severe renal &amp; cardiac disease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 smtClean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Hypercoagulable</a:t>
            </a:r>
            <a:r>
              <a:rPr lang="en-US" sz="2400" b="1" dirty="0" smtClean="0">
                <a:latin typeface="Arial Narrow" pitchFamily="34" charset="0"/>
              </a:rPr>
              <a:t>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Polycythemia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57222" y="2486506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</a:rPr>
              <a:t>+  corticosteroids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oedema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insulin or oral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propranolol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72200" y="1988840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28"/>
          <p:cNvGrpSpPr/>
          <p:nvPr/>
        </p:nvGrpSpPr>
        <p:grpSpPr>
          <a:xfrm rot="14785039">
            <a:off x="7816980" y="889253"/>
            <a:ext cx="1512167" cy="1209475"/>
            <a:chOff x="3186862" y="3717032"/>
            <a:chExt cx="3082311" cy="2952328"/>
          </a:xfrm>
        </p:grpSpPr>
        <p:grpSp>
          <p:nvGrpSpPr>
            <p:cNvPr id="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39"/>
          <p:cNvGrpSpPr/>
          <p:nvPr/>
        </p:nvGrpSpPr>
        <p:grpSpPr>
          <a:xfrm>
            <a:off x="299258" y="4005064"/>
            <a:ext cx="8768956" cy="2241833"/>
            <a:chOff x="299258" y="4149080"/>
            <a:chExt cx="8768956" cy="2241833"/>
          </a:xfrm>
        </p:grpSpPr>
        <p:sp>
          <p:nvSpPr>
            <p:cNvPr id="53" name="Rectangle 52"/>
            <p:cNvSpPr/>
            <p:nvPr/>
          </p:nvSpPr>
          <p:spPr>
            <a:xfrm>
              <a:off x="299258" y="4221088"/>
              <a:ext cx="876895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	           More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</a:rPr>
                <a:t>safely</a:t>
              </a:r>
              <a:r>
                <a:rPr lang="en-US" sz="2200" b="1" dirty="0" smtClean="0">
                  <a:latin typeface="Arial Narrow" pitchFamily="34" charset="0"/>
                </a:rPr>
                <a:t> given in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 testosterone or in 2ndry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. 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  <a:sym typeface="Wingdings 3"/>
                </a:rPr>
                <a:t>Why???</a:t>
              </a:r>
              <a:endPara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endParaRP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b="1" dirty="0" smtClean="0">
                  <a:latin typeface="Arial Narrow" pitchFamily="34" charset="0"/>
                </a:rPr>
                <a:t>1. Not </a:t>
              </a:r>
              <a:r>
                <a:rPr lang="en-US" sz="2200" b="1" dirty="0" err="1" smtClean="0">
                  <a:latin typeface="Arial Narrow" pitchFamily="34" charset="0"/>
                </a:rPr>
                <a:t>aromatised</a:t>
              </a:r>
              <a:r>
                <a:rPr lang="en-US" sz="2200" b="1" dirty="0" smtClean="0">
                  <a:latin typeface="Arial Narrow" pitchFamily="34" charset="0"/>
                </a:rPr>
                <a:t> into estrogens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no –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latin typeface="Arial Narrow" pitchFamily="34" charset="0"/>
                </a:rPr>
                <a:t>of </a:t>
              </a:r>
              <a:r>
                <a:rPr lang="en-US" sz="2200" b="1" dirty="0" err="1" smtClean="0">
                  <a:latin typeface="Arial Narrow" pitchFamily="34" charset="0"/>
                </a:rPr>
                <a:t>GnHs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encourages natural testosterone production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spermatogenesis is enhanced</a:t>
              </a: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2. Unlike other oral synthetic androgens it is not hepatotoxic</a:t>
              </a:r>
              <a:r>
                <a:rPr lang="en-US" sz="2200" b="1" dirty="0">
                  <a:latin typeface="Arial Narrow" pitchFamily="34" charset="0"/>
                </a:rPr>
                <a:t>.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4028" y="4149080"/>
              <a:ext cx="1500198" cy="430887"/>
            </a:xfrm>
            <a:prstGeom prst="rect">
              <a:avLst/>
            </a:prstGeom>
            <a:solidFill>
              <a:srgbClr val="9E004F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 smtClean="0">
                  <a:solidFill>
                    <a:srgbClr val="CCFF33"/>
                  </a:solidFill>
                  <a:latin typeface="Bernard MT Condensed" pitchFamily="18" charset="0"/>
                </a:rPr>
                <a:t>Mesterolone</a:t>
              </a:r>
              <a:endParaRPr lang="en-US" sz="21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5-Point Star 35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6" grpId="1" build="allAtOnce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9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173652" y="168675"/>
            <a:ext cx="921330" cy="10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/>
          <p:nvPr/>
        </p:nvGrpSpPr>
        <p:grpSpPr>
          <a:xfrm rot="17672210">
            <a:off x="7689127" y="1119727"/>
            <a:ext cx="1981116" cy="1687093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3571868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2.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 smtClean="0">
                <a:latin typeface="Arial Narrow" pitchFamily="34" charset="0"/>
              </a:rPr>
              <a:t>hypothalamic </a:t>
            </a:r>
            <a:r>
              <a:rPr lang="en-US" sz="2200" b="1" dirty="0" err="1" smtClean="0">
                <a:latin typeface="Arial Narrow" pitchFamily="34" charset="0"/>
              </a:rPr>
              <a:t>dysfunction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</a:rPr>
              <a:t>androgenization</a:t>
            </a:r>
            <a:r>
              <a:rPr lang="en-US" sz="2200" b="1" dirty="0" smtClean="0">
                <a:latin typeface="Arial Narrow" pitchFamily="34" charset="0"/>
              </a:rPr>
              <a:t> &amp; spermatogenesis</a:t>
            </a:r>
          </a:p>
          <a:p>
            <a:r>
              <a:rPr lang="en-US" sz="2200" b="1" dirty="0" smtClean="0">
                <a:latin typeface="Arial Narrow" pitchFamily="34" charset="0"/>
              </a:rPr>
              <a:t>Given as Pulsatile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therapy (4-8 </a:t>
            </a:r>
            <a:r>
              <a:rPr lang="en-US" sz="2200" b="1" dirty="0" err="1" smtClean="0">
                <a:latin typeface="Arial Narrow" pitchFamily="34" charset="0"/>
              </a:rPr>
              <a:t>ug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subcut</a:t>
            </a:r>
            <a:r>
              <a:rPr lang="en-US" sz="2200" b="1" dirty="0" smtClean="0">
                <a:latin typeface="Arial Narrow" pitchFamily="34" charset="0"/>
              </a:rPr>
              <a:t> every 2 hours) using a portable pump.  </a:t>
            </a:r>
          </a:p>
          <a:p>
            <a:r>
              <a:rPr lang="en-US" sz="2200" b="1" dirty="0" smtClean="0">
                <a:latin typeface="Arial Narrow" pitchFamily="34" charset="0"/>
              </a:rPr>
              <a:t>Exogenous excess of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down-regulation of pituitary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receptors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LH responsiveness.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depression, generalized weakness, pain 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and osteoporosis.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1868" y="3933056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3.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14" y="4429132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 smtClean="0">
                <a:latin typeface="Arial Narrow" pitchFamily="34" charset="0"/>
              </a:rPr>
              <a:t>2ndry </a:t>
            </a:r>
            <a:r>
              <a:rPr lang="en-US" sz="2200" b="1" spc="-30" dirty="0" err="1" smtClean="0">
                <a:latin typeface="Arial Narrow" pitchFamily="34" charset="0"/>
              </a:rPr>
              <a:t>hypogonadism</a:t>
            </a:r>
            <a:r>
              <a:rPr lang="en-US" sz="2200" b="1" spc="-30" dirty="0" smtClean="0">
                <a:latin typeface="Arial Narrow" pitchFamily="34" charset="0"/>
              </a:rPr>
              <a:t> (FSH or both FSH or LH absent)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 smtClean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 smtClean="0">
                <a:latin typeface="Arial Narrow" pitchFamily="34" charset="0"/>
              </a:rPr>
              <a:t>GnHs</a:t>
            </a:r>
            <a:r>
              <a:rPr lang="en-US" sz="2200" b="1" spc="-30" dirty="0" smtClean="0">
                <a:latin typeface="Arial Narrow" pitchFamily="34" charset="0"/>
              </a:rPr>
              <a:t> replacement must be combined;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(3 x 2000 U/w.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</a:rPr>
              <a:t>2 </a:t>
            </a:r>
            <a:r>
              <a:rPr lang="en-US" sz="2200" b="1" spc="-30" dirty="0" err="1" smtClean="0">
                <a:latin typeface="Arial Narrow" pitchFamily="34" charset="0"/>
              </a:rPr>
              <a:t>ms.</a:t>
            </a:r>
            <a:r>
              <a:rPr lang="en-US" sz="2200" b="1" spc="-30" dirty="0" smtClean="0">
                <a:latin typeface="Arial Narrow" pitchFamily="34" charset="0"/>
              </a:rPr>
              <a:t>) followed  by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+ </a:t>
            </a:r>
            <a:r>
              <a:rPr lang="en-US" sz="2200" b="1" spc="-30" dirty="0" err="1" smtClean="0">
                <a:latin typeface="Arial Narrow" pitchFamily="34" charset="0"/>
              </a:rPr>
              <a:t>hMG</a:t>
            </a:r>
            <a:r>
              <a:rPr lang="en-US" sz="2200" b="1" spc="-30" dirty="0" smtClean="0">
                <a:latin typeface="Arial Narrow" pitchFamily="34" charset="0"/>
              </a:rPr>
              <a:t> (3x 75 to 3 x 150 U 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spc="-30" dirty="0" smtClean="0">
                <a:latin typeface="Arial Narrow" pitchFamily="34" charset="0"/>
              </a:rPr>
              <a:t>6 -12 ms). </a:t>
            </a:r>
            <a:r>
              <a:rPr lang="en-US" sz="2200" b="1" spc="-30" dirty="0">
                <a:latin typeface="Arial Narrow" pitchFamily="34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4282" y="592933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b="1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smtClean="0">
                <a:latin typeface="Arial Narrow" pitchFamily="34" charset="0"/>
              </a:rPr>
              <a:t>precocious puberty.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6" name="Group 28"/>
          <p:cNvGrpSpPr/>
          <p:nvPr/>
        </p:nvGrpSpPr>
        <p:grpSpPr>
          <a:xfrm rot="14785039">
            <a:off x="7246886" y="4159721"/>
            <a:ext cx="950054" cy="1158725"/>
            <a:chOff x="3186862" y="3717032"/>
            <a:chExt cx="3082311" cy="2952328"/>
          </a:xfrm>
        </p:grpSpPr>
        <p:grpSp>
          <p:nvGrpSpPr>
            <p:cNvPr id="7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5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847153" y="3437068"/>
            <a:ext cx="1368152" cy="1247297"/>
          </a:xfrm>
          <a:prstGeom prst="roundRect">
            <a:avLst/>
          </a:prstGeom>
          <a:noFill/>
        </p:spPr>
      </p:pic>
      <p:sp>
        <p:nvSpPr>
          <p:cNvPr id="32" name="5-Point Star 31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2342297"/>
            <a:ext cx="86409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Both drugs can induce libido &amp; bad temper in men 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5625446">
            <a:off x="77707" y="-347137"/>
            <a:ext cx="1139713" cy="1341261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296714" y="3882426"/>
            <a:ext cx="835014" cy="1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0485342">
            <a:off x="7267809" y="4723414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Because 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–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feedback on hypothalamus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pulse frequency &amp; pituitary responsiveness to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</a:rPr>
              <a:t> , so </a:t>
            </a:r>
            <a:r>
              <a:rPr lang="en-US" sz="2200" b="1" spc="-40" dirty="0" err="1" smtClean="0">
                <a:latin typeface="Arial Narrow" pitchFamily="34" charset="0"/>
              </a:rPr>
              <a:t>antiestrogens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 &amp; improve its pituitary response.</a:t>
            </a:r>
            <a:endParaRPr lang="en-US" sz="2200" b="1" spc="-40" dirty="0">
              <a:latin typeface="Arial Narrow" pitchFamily="34" charset="0"/>
            </a:endParaRPr>
          </a:p>
        </p:txBody>
      </p:sp>
      <p:pic>
        <p:nvPicPr>
          <p:cNvPr id="47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971013">
            <a:off x="7920812" y="2961523"/>
            <a:ext cx="1302550" cy="1187490"/>
          </a:xfrm>
          <a:prstGeom prst="round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0466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786" y="5013176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All are used for inducing spermatogenesis in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oligozoospermia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(count is low)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Given as daily dose  over a period of 1–6 months.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Best to improve sperm count &amp; motility with good pregnancy rates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4005064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4.b. </a:t>
            </a:r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674" y="4005064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50912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Blocks conversion of testosterone to estrogen within the hypothalamus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 animBg="1"/>
      <p:bldP spid="49" grpId="1" animBg="1"/>
      <p:bldP spid="50" grpId="0"/>
      <p:bldP spid="31" grpId="0"/>
      <p:bldP spid="32" grpId="0" animBg="1"/>
      <p:bldP spid="32" grpId="1" animBg="1"/>
      <p:bldP spid="33" grpId="0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4351222" flipV="1">
            <a:off x="7618778" y="4485056"/>
            <a:ext cx="1251259" cy="1568813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02341" y="5418358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999195">
            <a:off x="6451315" y="5324830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107504" y="116632"/>
            <a:ext cx="3168352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685145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Sometimes is very promising, to improve sperm quality and quantity.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2221643"/>
            <a:ext cx="83529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err="1" smtClean="0">
                <a:latin typeface="Arial Narrow" pitchFamily="34" charset="0"/>
              </a:rPr>
              <a:t>proteolytic</a:t>
            </a:r>
            <a:r>
              <a:rPr lang="en-US" sz="2400" b="1" dirty="0" smtClean="0">
                <a:latin typeface="Arial Narrow" pitchFamily="34" charset="0"/>
              </a:rPr>
              <a:t> activity, cleaving </a:t>
            </a:r>
            <a:r>
              <a:rPr lang="en-US" sz="2400" b="1" dirty="0" err="1" smtClean="0">
                <a:latin typeface="Arial Narrow" pitchFamily="34" charset="0"/>
              </a:rPr>
              <a:t>kininogen</a:t>
            </a:r>
            <a:r>
              <a:rPr lang="en-US" sz="2400" b="1" dirty="0" smtClean="0">
                <a:latin typeface="Arial Narrow" pitchFamily="34" charset="0"/>
              </a:rPr>
              <a:t> to </a:t>
            </a:r>
            <a:r>
              <a:rPr lang="en-US" sz="2400" b="1" dirty="0" err="1" smtClean="0">
                <a:latin typeface="Arial Narrow" pitchFamily="34" charset="0"/>
              </a:rPr>
              <a:t>kinins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important for sperm motility.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1804754"/>
            <a:ext cx="137729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KALLIKREIN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7504" y="2937804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07504" y="4216365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7504" y="5370231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7504" y="5815086"/>
            <a:ext cx="7488832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highly </a:t>
            </a:r>
            <a:r>
              <a:rPr lang="en-US" sz="2400" b="1" dirty="0">
                <a:latin typeface="Arial Narrow" pitchFamily="34" charset="0"/>
              </a:rPr>
              <a:t>concentrated in the </a:t>
            </a:r>
            <a:r>
              <a:rPr lang="en-US" sz="2400" b="1" dirty="0" err="1">
                <a:latin typeface="Arial Narrow" pitchFamily="34" charset="0"/>
              </a:rPr>
              <a:t>epididymis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&amp; are </a:t>
            </a:r>
            <a:r>
              <a:rPr lang="en-US" sz="2400" b="1" dirty="0">
                <a:latin typeface="Arial Narrow" pitchFamily="34" charset="0"/>
              </a:rPr>
              <a:t>important for sperm metabolism </a:t>
            </a:r>
            <a:r>
              <a:rPr lang="en-US" sz="2400" b="1" dirty="0" smtClean="0">
                <a:latin typeface="Arial Narrow" pitchFamily="34" charset="0"/>
              </a:rPr>
              <a:t>&amp; maturation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07504" y="4675078"/>
            <a:ext cx="864096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Plays </a:t>
            </a:r>
            <a:r>
              <a:rPr lang="en-US" sz="2400" b="1" dirty="0">
                <a:latin typeface="Arial Narrow" pitchFamily="34" charset="0"/>
              </a:rPr>
              <a:t>an important role in testicular </a:t>
            </a:r>
            <a:r>
              <a:rPr lang="en-US" sz="2400" b="1" dirty="0" smtClean="0">
                <a:latin typeface="Arial Narrow" pitchFamily="34" charset="0"/>
              </a:rPr>
              <a:t>development, spermatogenesis &amp; sperm </a:t>
            </a:r>
            <a:r>
              <a:rPr lang="en-US" sz="2400" b="1" dirty="0">
                <a:latin typeface="Arial Narrow" pitchFamily="34" charset="0"/>
              </a:rPr>
              <a:t>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3410372"/>
            <a:ext cx="8856984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</a:t>
            </a:r>
            <a:r>
              <a:rPr lang="en-US" sz="2400" b="1" dirty="0" smtClean="0">
                <a:latin typeface="Arial Narrow" pitchFamily="34" charset="0"/>
              </a:rPr>
              <a:t>lays </a:t>
            </a:r>
            <a:r>
              <a:rPr lang="en-US" sz="2400" b="1" dirty="0">
                <a:latin typeface="Arial Narrow" pitchFamily="34" charset="0"/>
              </a:rPr>
              <a:t>a role in RNA and DNA synthesis </a:t>
            </a:r>
            <a:r>
              <a:rPr lang="en-US" sz="2400" b="1" dirty="0" smtClean="0">
                <a:latin typeface="Arial Narrow" pitchFamily="34" charset="0"/>
              </a:rPr>
              <a:t>during spermatogenesis &amp; </a:t>
            </a:r>
            <a:r>
              <a:rPr lang="en-US" sz="2400" b="1" dirty="0">
                <a:latin typeface="Arial Narrow" pitchFamily="34" charset="0"/>
              </a:rPr>
              <a:t>has antioxidant properties. 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523921" y="64087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1802" y="1196752"/>
            <a:ext cx="158417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1241050"/>
            <a:ext cx="738031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Protect sperm from oxidative damage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635896" y="4941168"/>
            <a:ext cx="2952328" cy="1728192"/>
            <a:chOff x="1043608" y="3744416"/>
            <a:chExt cx="4278811" cy="2708920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043608" y="5832648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753038" y="5479154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>
              <a:off x="3409222" y="3744416"/>
              <a:ext cx="1913197" cy="22322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2698142" y="5112568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7174938" y="4591756"/>
            <a:ext cx="1717542" cy="20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950802" y="4725145"/>
            <a:ext cx="1525732" cy="1728192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411760" y="332656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378677" y="1301304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58961" y="348846"/>
            <a:ext cx="2340832" cy="120794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4" y="467694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2" cstate="print"/>
          <a:srcRect l="38167" b="16445"/>
          <a:stretch>
            <a:fillRect/>
          </a:stretch>
        </p:blipFill>
        <p:spPr bwMode="auto">
          <a:xfrm rot="20666572">
            <a:off x="7312212" y="4634904"/>
            <a:ext cx="1531897" cy="19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 rot="13604852">
            <a:off x="593467" y="524416"/>
            <a:ext cx="1105634" cy="1687410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36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4338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217184">
            <a:off x="-37633" y="163474"/>
            <a:ext cx="1368152" cy="1247297"/>
          </a:xfrm>
          <a:prstGeom prst="roundRect">
            <a:avLst/>
          </a:prstGeom>
          <a:noFill/>
        </p:spPr>
      </p:pic>
      <p:grpSp>
        <p:nvGrpSpPr>
          <p:cNvPr id="10" name="Group 28"/>
          <p:cNvGrpSpPr/>
          <p:nvPr/>
        </p:nvGrpSpPr>
        <p:grpSpPr>
          <a:xfrm rot="16200000">
            <a:off x="1435692" y="-424748"/>
            <a:ext cx="1512167" cy="1944216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5580112" y="4509121"/>
            <a:ext cx="2415582" cy="2304255"/>
            <a:chOff x="2250135" y="3225378"/>
            <a:chExt cx="2271566" cy="2158777"/>
          </a:xfrm>
        </p:grpSpPr>
        <p:pic>
          <p:nvPicPr>
            <p:cNvPr id="27" name="Picture 26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Rectangle 39"/>
          <p:cNvSpPr/>
          <p:nvPr/>
        </p:nvSpPr>
        <p:spPr>
          <a:xfrm>
            <a:off x="323528" y="1556792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spc="-40" dirty="0" smtClean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 smtClean="0">
                <a:latin typeface="Arial Narrow" pitchFamily="34" charset="0"/>
              </a:rPr>
              <a:t>dysregulations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br>
              <a:rPr lang="en-US" sz="2400" b="1" spc="-40" dirty="0" smtClean="0">
                <a:latin typeface="Arial Narrow" pitchFamily="34" charset="0"/>
              </a:rPr>
            </a:br>
            <a:r>
              <a:rPr lang="en-US" sz="2400" b="1" spc="-40" dirty="0" smtClean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infertility whether being empirical or specific.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Highlight some potentialities of </a:t>
            </a:r>
            <a:r>
              <a:rPr lang="en-US" sz="2400" b="1" dirty="0" err="1" smtClean="0">
                <a:latin typeface="Arial Narrow" pitchFamily="34" charset="0"/>
              </a:rPr>
              <a:t>emperical</a:t>
            </a:r>
            <a:r>
              <a:rPr lang="en-US" sz="2400" b="1" dirty="0" smtClean="0">
                <a:latin typeface="Arial Narrow" pitchFamily="34" charset="0"/>
              </a:rPr>
              <a:t>                       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non-hormonal therapies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23528" y="1682353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5536" y="295804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Inability of a male to achieve conception in a fertile woman after one year of unprotected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2381979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9552" y="3966155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7544" y="4542219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Approximately 15-20% of all cohabiting couples are infertile</a:t>
            </a:r>
          </a:p>
          <a:p>
            <a:r>
              <a:rPr lang="en-US" sz="2400" b="1" dirty="0" smtClean="0">
                <a:latin typeface="Arial Narrow" pitchFamily="34" charset="0"/>
              </a:rPr>
              <a:t>In up to 50% of </a:t>
            </a:r>
            <a:r>
              <a:rPr lang="en-US" sz="2400" b="1" smtClean="0">
                <a:latin typeface="Arial Narrow" pitchFamily="34" charset="0"/>
              </a:rPr>
              <a:t>such cases(7.5-10%),males </a:t>
            </a:r>
            <a:r>
              <a:rPr lang="en-US" sz="2400" b="1" dirty="0" smtClean="0">
                <a:latin typeface="Arial Narrow" pitchFamily="34" charset="0"/>
              </a:rPr>
              <a:t>are responsible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INFERTILITY </a:t>
            </a:r>
            <a:r>
              <a:rPr lang="en-US" sz="2400" b="1" dirty="0" err="1" smtClean="0">
                <a:solidFill>
                  <a:srgbClr val="C40025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 IMPOTENCE </a:t>
            </a:r>
            <a:r>
              <a:rPr lang="en-US" sz="2400" b="1" dirty="0" smtClean="0">
                <a:latin typeface="Arial Narrow" pitchFamily="34" charset="0"/>
              </a:rPr>
              <a:t>–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What is the difference?</a:t>
            </a:r>
          </a:p>
        </p:txBody>
      </p:sp>
      <p:grpSp>
        <p:nvGrpSpPr>
          <p:cNvPr id="141" name="Group 28"/>
          <p:cNvGrpSpPr/>
          <p:nvPr/>
        </p:nvGrpSpPr>
        <p:grpSpPr>
          <a:xfrm rot="14785039">
            <a:off x="71770" y="177557"/>
            <a:ext cx="1512167" cy="1762848"/>
            <a:chOff x="3186862" y="3717032"/>
            <a:chExt cx="3082311" cy="2952328"/>
          </a:xfrm>
        </p:grpSpPr>
        <p:grpSp>
          <p:nvGrpSpPr>
            <p:cNvPr id="142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43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368152" cy="1247297"/>
          </a:xfrm>
          <a:prstGeom prst="roundRect">
            <a:avLst/>
          </a:prstGeom>
          <a:noFill/>
        </p:spPr>
      </p:pic>
      <p:grpSp>
        <p:nvGrpSpPr>
          <p:cNvPr id="152" name="Group 151"/>
          <p:cNvGrpSpPr/>
          <p:nvPr/>
        </p:nvGrpSpPr>
        <p:grpSpPr>
          <a:xfrm>
            <a:off x="6084168" y="260648"/>
            <a:ext cx="2791918" cy="1879508"/>
            <a:chOff x="6137800" y="4978492"/>
            <a:chExt cx="2791918" cy="1879508"/>
          </a:xfrm>
        </p:grpSpPr>
        <p:pic>
          <p:nvPicPr>
            <p:cNvPr id="153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155" name="Picture 154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156" name="Picture 155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15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159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0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8" name="Picture 157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7" name="Group 28"/>
          <p:cNvGrpSpPr/>
          <p:nvPr/>
        </p:nvGrpSpPr>
        <p:grpSpPr>
          <a:xfrm rot="14785039">
            <a:off x="7277617" y="4931006"/>
            <a:ext cx="1512167" cy="1762848"/>
            <a:chOff x="3186862" y="3717032"/>
            <a:chExt cx="3082311" cy="2952328"/>
          </a:xfrm>
        </p:grpSpPr>
        <p:grpSp>
          <p:nvGrpSpPr>
            <p:cNvPr id="1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785795"/>
            <a:ext cx="8315356" cy="20002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In male infertility, the semen analysis is abnormal: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715404" cy="28527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Count is low (</a:t>
            </a:r>
            <a:r>
              <a:rPr lang="en-US" sz="2800" b="1" dirty="0" err="1" smtClean="0">
                <a:solidFill>
                  <a:schemeClr val="tx2"/>
                </a:solidFill>
              </a:rPr>
              <a:t>oligospermia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Sperms are absent in the ejaculate(</a:t>
            </a:r>
            <a:r>
              <a:rPr lang="en-US" sz="2800" b="1" dirty="0" err="1" smtClean="0">
                <a:solidFill>
                  <a:schemeClr val="tx2"/>
                </a:solidFill>
              </a:rPr>
              <a:t>azoospermia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 motility is seriously affected(</a:t>
            </a:r>
            <a:r>
              <a:rPr lang="en-US" sz="2800" b="1" dirty="0" err="1" smtClean="0">
                <a:solidFill>
                  <a:schemeClr val="tx2"/>
                </a:solidFill>
              </a:rPr>
              <a:t>asthenospermia</a:t>
            </a:r>
            <a:r>
              <a:rPr lang="en-US" sz="2800" b="1" dirty="0" smtClean="0">
                <a:solidFill>
                  <a:schemeClr val="tx2"/>
                </a:solidFill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Sperms are totally immobile or dead (</a:t>
            </a:r>
            <a:r>
              <a:rPr lang="en-US" sz="2800" b="1" dirty="0" err="1" smtClean="0">
                <a:solidFill>
                  <a:schemeClr val="tx2"/>
                </a:solidFill>
              </a:rPr>
              <a:t>necrospermia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8533"/>
            <a:ext cx="7772400" cy="230425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Causes of Male </a:t>
            </a:r>
            <a:r>
              <a:rPr lang="en-US" b="1" dirty="0" err="1" smtClean="0">
                <a:solidFill>
                  <a:srgbClr val="FF0000"/>
                </a:solidFill>
              </a:rPr>
              <a:t>Infertilty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20880" cy="3721968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Idiopathic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Infection, e.g. Prostatitis, TB, etc.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Sexually transmitted diseases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Injury, e.g., Testicular trauma, Irradiation.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Tobacco, ALCOHOL.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Thermal Stress- Tight fitting clothes &amp; prolonged period of sitting, sauna, strenuous riding(bicycle riding, horse riding).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Spinal cord injury.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Prolactin- secreting tumor of the pituitary gland.</a:t>
            </a:r>
          </a:p>
          <a:p>
            <a:pPr marL="457200" indent="-457200" algn="l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</a:rPr>
              <a:t>Hypogonadotrophic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hypogonadism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Ejaculatory duct obstruction.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Testicular cancer.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Medications- chemotherapy, anabolic steroids &amp; </a:t>
            </a:r>
            <a:r>
              <a:rPr lang="en-US" sz="2800" b="1" dirty="0" err="1" smtClean="0">
                <a:solidFill>
                  <a:srgbClr val="002060"/>
                </a:solidFill>
              </a:rPr>
              <a:t>nitrofurantoin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endParaRPr lang="en-US" sz="2000" b="1" dirty="0" smtClean="0"/>
          </a:p>
          <a:p>
            <a:pPr marL="457200" indent="-457200" algn="l">
              <a:buAutoNum type="arabicPeriod"/>
            </a:pPr>
            <a:endParaRPr lang="en-US" sz="2000" b="1" dirty="0" smtClean="0"/>
          </a:p>
          <a:p>
            <a:pPr marL="457200" indent="-457200" algn="l">
              <a:buAutoNum type="arabicPeriod"/>
            </a:pP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xmlns="" val="429048998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6372200" y="109332"/>
            <a:ext cx="2575087" cy="1879508"/>
            <a:chOff x="5736099" y="4471797"/>
            <a:chExt cx="3139180" cy="2348879"/>
          </a:xfrm>
        </p:grpSpPr>
        <p:pic>
          <p:nvPicPr>
            <p:cNvPr id="48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552916" y="4863085"/>
              <a:ext cx="1322363" cy="164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5736099" y="4471797"/>
              <a:ext cx="2343574" cy="2348879"/>
              <a:chOff x="2250135" y="3225378"/>
              <a:chExt cx="2271566" cy="2158777"/>
            </a:xfrm>
          </p:grpSpPr>
          <p:pic>
            <p:nvPicPr>
              <p:cNvPr id="54" name="Picture 5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55" name="Picture 54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7" name="Picture 56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67" name="Freeform 66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FSH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LH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1720" y="256603"/>
            <a:ext cx="115212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 smtClean="0">
                <a:latin typeface="Arial Narrow" pitchFamily="34" charset="0"/>
              </a:rPr>
              <a:t>Initiation &amp; Maintenance</a:t>
            </a:r>
            <a:r>
              <a:rPr lang="en-US" b="1" spc="-40" baseline="30000" dirty="0" smtClean="0">
                <a:latin typeface="Arial Narrow" pitchFamily="34" charset="0"/>
              </a:rPr>
              <a:t> </a:t>
            </a:r>
            <a:r>
              <a:rPr lang="en-US" b="1" spc="-40" dirty="0" smtClean="0">
                <a:latin typeface="Arial Narrow" pitchFamily="34" charset="0"/>
              </a:rPr>
              <a:t>of spermatogenesis </a:t>
            </a:r>
            <a:endParaRPr lang="en-US" b="1" spc="-40" dirty="0">
              <a:latin typeface="Arial Narrow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5786992" y="1615855"/>
            <a:ext cx="1644752" cy="704428"/>
            <a:chOff x="3269000" y="1700808"/>
            <a:chExt cx="1644752" cy="746358"/>
          </a:xfrm>
        </p:grpSpPr>
        <p:sp>
          <p:nvSpPr>
            <p:cNvPr id="92" name="Rectangle 91"/>
            <p:cNvSpPr/>
            <p:nvPr/>
          </p:nvSpPr>
          <p:spPr>
            <a:xfrm>
              <a:off x="3269000" y="1700808"/>
              <a:ext cx="1484736" cy="746358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solidFill>
                    <a:srgbClr val="A50021"/>
                  </a:solidFill>
                  <a:latin typeface="Bernard MT Condensed" pitchFamily="18" charset="0"/>
                </a:rPr>
                <a:t>E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b="1" dirty="0" smtClean="0">
                  <a:latin typeface="Arial Narrow" pitchFamily="34" charset="0"/>
                </a:rPr>
                <a:t>facilitate  –</a:t>
              </a:r>
              <a:r>
                <a:rPr lang="en-US" b="1" dirty="0" err="1" smtClean="0">
                  <a:latin typeface="Arial Narrow" pitchFamily="34" charset="0"/>
                </a:rPr>
                <a:t>ve</a:t>
              </a:r>
              <a:r>
                <a:rPr lang="en-US" b="1" dirty="0" smtClean="0">
                  <a:latin typeface="Arial Narrow" pitchFamily="34" charset="0"/>
                </a:rPr>
                <a:t> of </a:t>
              </a:r>
              <a:r>
                <a:rPr lang="en-US" sz="2000" b="1" dirty="0" smtClean="0">
                  <a:solidFill>
                    <a:srgbClr val="00B0F0"/>
                  </a:solidFill>
                  <a:latin typeface="Bernard MT Condensed" pitchFamily="18" charset="0"/>
                </a:rPr>
                <a:t>T </a:t>
              </a:r>
              <a:r>
                <a:rPr lang="en-US" b="1" dirty="0" smtClean="0">
                  <a:latin typeface="Arial Narrow" pitchFamily="34" charset="0"/>
                </a:rPr>
                <a:t>on </a:t>
              </a:r>
              <a:r>
                <a:rPr lang="en-US" b="1" dirty="0" err="1" smtClean="0">
                  <a:solidFill>
                    <a:srgbClr val="6600FF"/>
                  </a:solidFill>
                  <a:latin typeface="Arial Narrow" pitchFamily="34" charset="0"/>
                </a:rPr>
                <a:t>GnRH</a:t>
              </a:r>
              <a:r>
                <a:rPr lang="en-US" b="1" dirty="0" smtClean="0">
                  <a:solidFill>
                    <a:srgbClr val="6600FF"/>
                  </a:solidFill>
                  <a:latin typeface="Arial Narrow" pitchFamily="34" charset="0"/>
                </a:rPr>
                <a:t> &amp; </a:t>
              </a:r>
              <a:r>
                <a:rPr lang="en-US" b="1" dirty="0" err="1" smtClean="0">
                  <a:solidFill>
                    <a:srgbClr val="7030A0"/>
                  </a:solidFill>
                  <a:latin typeface="Arial Narrow" pitchFamily="34" charset="0"/>
                </a:rPr>
                <a:t>GnHs</a:t>
              </a:r>
              <a:endParaRPr lang="en-US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4769736" y="2069992"/>
              <a:ext cx="14401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 smtClean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  <a:endParaRPr lang="en-US" sz="16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  <a:endParaRPr lang="en-US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grpSp>
        <p:nvGrpSpPr>
          <p:cNvPr id="8" name="Group 38"/>
          <p:cNvGrpSpPr/>
          <p:nvPr/>
        </p:nvGrpSpPr>
        <p:grpSpPr>
          <a:xfrm>
            <a:off x="2555776" y="-171400"/>
            <a:ext cx="2051720" cy="836712"/>
            <a:chOff x="395536" y="188639"/>
            <a:chExt cx="3240363" cy="1567986"/>
          </a:xfrm>
        </p:grpSpPr>
        <p:pic>
          <p:nvPicPr>
            <p:cNvPr id="10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10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10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11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11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11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sp>
        <p:nvSpPr>
          <p:cNvPr id="115" name="TextBox 114"/>
          <p:cNvSpPr txBox="1"/>
          <p:nvPr/>
        </p:nvSpPr>
        <p:spPr>
          <a:xfrm>
            <a:off x="107504" y="116632"/>
            <a:ext cx="2892860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118" name="Rectangular Callout 117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 smtClean="0">
                  <a:latin typeface="Bernard MT Condensed" pitchFamily="18" charset="0"/>
                </a:rPr>
                <a:t>Problems related to Hormone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876256" y="3284984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122" name="Rectangular Callout 121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 smtClean="0">
                  <a:latin typeface="Bernard MT Condensed" pitchFamily="18" charset="0"/>
                </a:rPr>
                <a:t>Problems related to Sperm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5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1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27" name="Rectangular Callout 126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 smtClean="0">
                  <a:latin typeface="Bernard MT Condensed" pitchFamily="18" charset="0"/>
                </a:rPr>
                <a:t>Problems of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Sperm Transport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30" name="Rectangular Callout 129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 smtClean="0">
                  <a:latin typeface="Bernard MT Condensed" pitchFamily="18" charset="0"/>
                </a:rPr>
                <a:t>Problem in Erection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&amp; Ejaculation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33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34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35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355976" y="5301208"/>
            <a:ext cx="64807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00" grpId="0"/>
      <p:bldP spid="100" grpId="1"/>
      <p:bldP spid="101" grpId="0"/>
      <p:bldP spid="101" grpId="1"/>
      <p:bldP spid="115" grpId="0" animBg="1"/>
      <p:bldP spid="115" grpId="1" animBg="1"/>
      <p:bldP spid="116" grpId="0" animBg="1"/>
      <p:bldP spid="120" grpId="0" animBg="1"/>
      <p:bldP spid="124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5357818" y="2204864"/>
            <a:ext cx="3786182" cy="4215942"/>
            <a:chOff x="5357818" y="2240312"/>
            <a:chExt cx="3786182" cy="4128473"/>
          </a:xfrm>
        </p:grpSpPr>
        <p:sp>
          <p:nvSpPr>
            <p:cNvPr id="51" name="Rectangle 50"/>
            <p:cNvSpPr/>
            <p:nvPr/>
          </p:nvSpPr>
          <p:spPr>
            <a:xfrm>
              <a:off x="5357818" y="4256536"/>
              <a:ext cx="3786182" cy="21122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err="1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Kallikrein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Antioxidants;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e.g.vit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E,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vit.c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Folic acid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>
              <a:off x="4501356" y="3239650"/>
              <a:ext cx="2000264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 rot="13700698">
            <a:off x="44104" y="-189738"/>
            <a:ext cx="1512167" cy="1944216"/>
            <a:chOff x="3186862" y="3717032"/>
            <a:chExt cx="3082311" cy="2952328"/>
          </a:xfrm>
        </p:grpSpPr>
        <p:grpSp>
          <p:nvGrpSpPr>
            <p:cNvPr id="4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15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104207" y="6072206"/>
            <a:ext cx="6468057" cy="682238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 err="1" smtClean="0">
                <a:latin typeface="Bernard MT Condensed" pitchFamily="18" charset="0"/>
              </a:rPr>
              <a:t>Hypergonadotrophic</a:t>
            </a:r>
            <a:r>
              <a:rPr lang="en-US" sz="2200" spc="-40" dirty="0" smtClean="0">
                <a:latin typeface="Bernard MT Condensed" pitchFamily="18" charset="0"/>
              </a:rPr>
              <a:t>  </a:t>
            </a:r>
            <a:r>
              <a:rPr lang="en-US" sz="2200" spc="-40" dirty="0" err="1" smtClean="0">
                <a:latin typeface="Bernard MT Condensed" pitchFamily="18" charset="0"/>
              </a:rPr>
              <a:t>Hypogonadism</a:t>
            </a:r>
            <a:r>
              <a:rPr lang="en-US" sz="2200" spc="-40" dirty="0" smtClean="0">
                <a:latin typeface="Bernard MT Condensed" pitchFamily="18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300"/>
              </a:lnSpc>
              <a:buSzPct val="70000"/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P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Hypogonadism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Reproduction</a:t>
            </a:r>
            <a:endParaRPr lang="en-US" sz="2000" b="1" i="1" spc="-4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1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5"/>
          <p:cNvGrpSpPr/>
          <p:nvPr/>
        </p:nvGrpSpPr>
        <p:grpSpPr>
          <a:xfrm>
            <a:off x="71406" y="2214554"/>
            <a:ext cx="8937128" cy="2479358"/>
            <a:chOff x="71406" y="2214554"/>
            <a:chExt cx="8937128" cy="2479358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234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</a:rPr>
                <a:t>Erectile Dysfunction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PDE 5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inhibitors,e.g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sildenafil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viagra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vardenafil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levitra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tadalafil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cialis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Alprostadil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SSRIs(e.g.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prozac</a:t>
              </a:r>
              <a:r>
                <a:rPr lang="en-US" sz="2000" b="1" i="1" spc="-4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Infection of 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testes,prostate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&amp;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UT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406" y="2357430"/>
              <a:ext cx="428628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 err="1" smtClean="0">
                  <a:latin typeface="Arial Narrow" pitchFamily="34" charset="0"/>
                </a:rPr>
                <a:t>Hyperprolactinaemia</a:t>
              </a:r>
              <a:r>
                <a:rPr lang="en-US" sz="2200" b="1" spc="-40" dirty="0" smtClean="0">
                  <a:latin typeface="Arial Narrow" pitchFamily="34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Congenital Adrenal Hyperplasia 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Glucocorticoids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72612" y="2285992"/>
            <a:ext cx="5285205" cy="3662705"/>
            <a:chOff x="72612" y="2285992"/>
            <a:chExt cx="5285205" cy="3662705"/>
          </a:xfrm>
        </p:grpSpPr>
        <p:sp>
          <p:nvSpPr>
            <p:cNvPr id="124" name="TextBox 123"/>
            <p:cNvSpPr txBox="1"/>
            <p:nvPr/>
          </p:nvSpPr>
          <p:spPr>
            <a:xfrm>
              <a:off x="72612" y="3714752"/>
              <a:ext cx="5285205" cy="2233945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</a:rPr>
                <a:t>Euogonadotrophic</a:t>
              </a:r>
              <a:r>
                <a:rPr lang="en-US" sz="2200" spc="-40" dirty="0" smtClean="0">
                  <a:latin typeface="Bernard MT Condensed" pitchFamily="18" charset="0"/>
                </a:rPr>
                <a:t>  </a:t>
              </a:r>
              <a:r>
                <a:rPr lang="en-US" sz="2200" spc="-40" dirty="0" err="1" smtClean="0">
                  <a:latin typeface="Bernard MT Condensed" pitchFamily="18" charset="0"/>
                </a:rPr>
                <a:t>Hypogonadism</a:t>
              </a: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only)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;  SERMs &amp;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Aromatase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Is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Idiopathic </a:t>
              </a:r>
              <a:r>
                <a:rPr lang="en-US" sz="2200" b="1" spc="-40" dirty="0" smtClean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(FSH) 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hypogonadism</a:t>
              </a:r>
              <a:r>
                <a:rPr lang="en-US" sz="240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 smtClean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(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)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Pulsatile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Clomiphene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5400000">
              <a:off x="3569812" y="3144164"/>
              <a:ext cx="1719072" cy="272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929454" y="132827"/>
            <a:ext cx="200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Needs 3 </a:t>
            </a:r>
            <a:r>
              <a:rPr lang="en-US" sz="2200" b="1" dirty="0" err="1" smtClean="0">
                <a:solidFill>
                  <a:srgbClr val="A50021"/>
                </a:solidFill>
                <a:latin typeface="Arial Narrow" pitchFamily="34" charset="0"/>
              </a:rPr>
              <a:t>ms.</a:t>
            </a: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  before  semen quality  changes</a:t>
            </a:r>
            <a:endParaRPr lang="en-US" sz="22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5016961" y="3649218"/>
            <a:ext cx="620079" cy="6480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 rot="13700698">
            <a:off x="258418" y="-11830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57"/>
          <p:cNvGrpSpPr/>
          <p:nvPr/>
        </p:nvGrpSpPr>
        <p:grpSpPr>
          <a:xfrm>
            <a:off x="6541480" y="4437112"/>
            <a:ext cx="2482115" cy="1879509"/>
            <a:chOff x="6541480" y="4437112"/>
            <a:chExt cx="2482115" cy="1879509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4" cstate="print"/>
            <a:srcRect l="38167" b="16445"/>
            <a:stretch>
              <a:fillRect/>
            </a:stretch>
          </p:blipFill>
          <p:spPr bwMode="auto">
            <a:xfrm rot="20666572">
              <a:off x="7938853" y="4822218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541480" y="4437112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267237" y="771115"/>
            <a:ext cx="137160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9"/>
            <a:chOff x="6929454" y="844353"/>
            <a:chExt cx="1785950" cy="1084449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28670"/>
              <a:ext cx="1785950" cy="100013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571472" y="2473151"/>
            <a:ext cx="78581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Leydig</a:t>
            </a:r>
            <a:r>
              <a:rPr lang="en-US" sz="1400" dirty="0" smtClean="0">
                <a:latin typeface="Bernard MT Condensed" pitchFamily="18" charset="0"/>
              </a:rPr>
              <a:t> C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3750403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Principle male sex hormone produced in testis(&gt; 95%), small amount in adrenals. It follows a circadian pattern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400" b="1" dirty="0" smtClean="0">
                <a:latin typeface="Arial Narrow" pitchFamily="34" charset="0"/>
              </a:rPr>
              <a:t>in early morning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in evening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accessory sex organs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4277" y="95293"/>
            <a:ext cx="3427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brain, bone, liver, adipose t.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4143380"/>
            <a:ext cx="857256" cy="1143008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42604" y="476672"/>
            <a:ext cx="1857388" cy="430887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4793" y="4917226"/>
            <a:ext cx="72763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2000" dirty="0" smtClean="0">
                <a:solidFill>
                  <a:srgbClr val="008000"/>
                </a:solidFill>
                <a:latin typeface="Bernard MT Condensed" pitchFamily="18" charset="0"/>
                <a:sym typeface="Wingdings 3"/>
              </a:rPr>
              <a:t>2. Synthetic Androgens; 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endParaRPr lang="en-US" sz="2200" dirty="0"/>
          </a:p>
        </p:txBody>
      </p:sp>
      <p:sp>
        <p:nvSpPr>
          <p:cNvPr id="51" name="Rectangle 50"/>
          <p:cNvSpPr/>
          <p:nvPr/>
        </p:nvSpPr>
        <p:spPr>
          <a:xfrm>
            <a:off x="179512" y="450912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Bernard MT Condensed" pitchFamily="18" charset="0"/>
                <a:sym typeface="Wingdings 3"/>
              </a:rPr>
              <a:t>1. Testosterone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/>
      <p:bldP spid="47" grpId="0" animBg="1"/>
      <p:bldP spid="49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-182675" y="-157650"/>
            <a:ext cx="1512167" cy="1326807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1187624" y="188640"/>
            <a:ext cx="5904657" cy="52322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square">
            <a:spAutoFit/>
          </a:bodyPr>
          <a:lstStyle/>
          <a:p>
            <a:pPr indent="-342900" algn="ctr"/>
            <a:r>
              <a:rPr lang="en-US" sz="2800" b="1" dirty="0" smtClean="0">
                <a:solidFill>
                  <a:srgbClr val="FF66FF"/>
                </a:solidFill>
                <a:latin typeface="Bernard MT Condensed" pitchFamily="18" charset="0"/>
              </a:rPr>
              <a:t>Mechanism of action of testosterone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683" y="870536"/>
            <a:ext cx="7756693" cy="425758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spc="-30" dirty="0" smtClean="0">
                <a:solidFill>
                  <a:srgbClr val="00B050"/>
                </a:solidFill>
                <a:latin typeface="Bernard MT Condensed" pitchFamily="18" charset="0"/>
              </a:rPr>
              <a:t>A</a:t>
            </a:r>
            <a:r>
              <a:rPr lang="en-US" sz="2000" b="1" spc="-30" dirty="0" smtClean="0">
                <a:solidFill>
                  <a:srgbClr val="00B050"/>
                </a:solidFill>
              </a:rPr>
              <a:t>.(</a:t>
            </a:r>
            <a:r>
              <a:rPr lang="en-US" sz="2000" b="1" spc="-30" dirty="0" err="1" smtClean="0">
                <a:solidFill>
                  <a:srgbClr val="00B050"/>
                </a:solidFill>
              </a:rPr>
              <a:t>prostate,seminal</a:t>
            </a:r>
            <a:r>
              <a:rPr lang="en-US" sz="2000" b="1" spc="-30" dirty="0" smtClean="0">
                <a:solidFill>
                  <a:srgbClr val="00B050"/>
                </a:solidFill>
              </a:rPr>
              <a:t> </a:t>
            </a:r>
            <a:r>
              <a:rPr lang="en-US" sz="2000" b="1" spc="-30" dirty="0" err="1" smtClean="0">
                <a:solidFill>
                  <a:srgbClr val="00B050"/>
                </a:solidFill>
              </a:rPr>
              <a:t>vesicles&amp;skin</a:t>
            </a:r>
            <a:r>
              <a:rPr lang="en-US" sz="2000" b="1" spc="-30" dirty="0" smtClean="0">
                <a:solidFill>
                  <a:srgbClr val="00B050"/>
                </a:solidFill>
              </a:rPr>
              <a:t> converted by </a:t>
            </a:r>
            <a:r>
              <a:rPr lang="el-GR" sz="2000" b="1" spc="-30" dirty="0" smtClean="0">
                <a:solidFill>
                  <a:srgbClr val="00B050"/>
                </a:solidFill>
                <a:cs typeface="Times New Roman"/>
              </a:rPr>
              <a:t>α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-</a:t>
            </a:r>
            <a:r>
              <a:rPr lang="en-US" sz="2000" b="1" spc="-30" dirty="0" err="1" smtClean="0">
                <a:solidFill>
                  <a:srgbClr val="00B050"/>
                </a:solidFill>
                <a:cs typeface="Times New Roman"/>
              </a:rPr>
              <a:t>reductase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 to DHT</a:t>
            </a:r>
            <a:endParaRPr lang="en-US" sz="2000" b="1" spc="-30" dirty="0">
              <a:solidFill>
                <a:srgbClr val="00B05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18615" y="1497127"/>
            <a:ext cx="6408712" cy="4752528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372763" y="6312278"/>
              <a:ext cx="1430458" cy="37559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7" name="5-Point Star 46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6928</TotalTime>
  <Words>1190</Words>
  <Application>Microsoft Office PowerPoint</Application>
  <PresentationFormat>On-screen Show (4:3)</PresentationFormat>
  <Paragraphs>225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In male infertility, the semen analysis is abnormal:</vt:lpstr>
      <vt:lpstr>Causes of Male Infertilty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User</cp:lastModifiedBy>
  <cp:revision>323</cp:revision>
  <cp:lastPrinted>2012-04-25T06:31:54Z</cp:lastPrinted>
  <dcterms:created xsi:type="dcterms:W3CDTF">2011-02-15T07:19:30Z</dcterms:created>
  <dcterms:modified xsi:type="dcterms:W3CDTF">2013-04-29T11:13:56Z</dcterms:modified>
</cp:coreProperties>
</file>