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5"/>
  </p:notesMasterIdLst>
  <p:sldIdLst>
    <p:sldId id="256" r:id="rId2"/>
    <p:sldId id="259" r:id="rId3"/>
    <p:sldId id="278" r:id="rId4"/>
    <p:sldId id="261" r:id="rId5"/>
    <p:sldId id="275" r:id="rId6"/>
    <p:sldId id="262" r:id="rId7"/>
    <p:sldId id="269" r:id="rId8"/>
    <p:sldId id="274" r:id="rId9"/>
    <p:sldId id="273" r:id="rId10"/>
    <p:sldId id="276" r:id="rId11"/>
    <p:sldId id="292" r:id="rId12"/>
    <p:sldId id="293" r:id="rId13"/>
    <p:sldId id="294" r:id="rId14"/>
    <p:sldId id="295" r:id="rId15"/>
    <p:sldId id="296" r:id="rId16"/>
    <p:sldId id="297" r:id="rId17"/>
    <p:sldId id="264" r:id="rId18"/>
    <p:sldId id="291" r:id="rId19"/>
    <p:sldId id="266" r:id="rId20"/>
    <p:sldId id="267" r:id="rId21"/>
    <p:sldId id="268" r:id="rId22"/>
    <p:sldId id="270" r:id="rId23"/>
    <p:sldId id="283" r:id="rId24"/>
    <p:sldId id="26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72" r:id="rId33"/>
    <p:sldId id="298" r:id="rId3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261160B-5568-4AD6-BB8A-E7FF226F9EE8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E00B7CF-107D-4390-B986-51D6989A9A56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09634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1B7FA3-4067-4D82-9017-F4866F06D9A4}" type="slidenum">
              <a:rPr lang="ar-SA"/>
              <a:pPr/>
              <a:t>3</a:t>
            </a:fld>
            <a:endParaRPr lang="en-GB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7BDB8B1-A328-4368-ACE1-A75F427F7CD0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>
              <a:cs typeface="Arial" pitchFamily="34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E3D161-D99D-4892-934C-AC1F92E85705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>
              <a:cs typeface="Arial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6A60E53-972C-417F-9C70-2E26CF1F97B4}" type="datetimeFigureOut">
              <a:rPr lang="ar-SA" smtClean="0"/>
              <a:pPr/>
              <a:t>03/06/34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F09AF0F-8FA8-4BC0-87F3-B95B1DCD5C0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howstuffworks.com/adam-200108.ht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solarnavigator.net/animal_kingdom/humans/humans.htm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en-US" dirty="0" smtClean="0"/>
              <a:t>Onset and physiology of labor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2209800"/>
            <a:ext cx="6400800" cy="1752600"/>
          </a:xfrm>
        </p:spPr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Hana</a:t>
            </a:r>
            <a:r>
              <a:rPr lang="en-US" dirty="0" smtClean="0"/>
              <a:t> </a:t>
            </a:r>
            <a:r>
              <a:rPr lang="en-US" dirty="0" err="1" smtClean="0"/>
              <a:t>Alzamil</a:t>
            </a:r>
            <a:endParaRPr lang="ar-SA" dirty="0"/>
          </a:p>
        </p:txBody>
      </p:sp>
      <p:pic>
        <p:nvPicPr>
          <p:cNvPr id="4" name="Picture 4" descr="adam-200108-ru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9787" y="2514600"/>
            <a:ext cx="3427413" cy="3427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3600" b="1" dirty="0" smtClean="0"/>
              <a:t>Positive feedback mechanism</a:t>
            </a:r>
            <a:endParaRPr lang="ar-SA" sz="3600" b="1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0038" y="1295401"/>
            <a:ext cx="544516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1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81325" y="1538287"/>
            <a:ext cx="3181350" cy="5091113"/>
            <a:chOff x="1739" y="398"/>
            <a:chExt cx="2281" cy="3676"/>
          </a:xfrm>
        </p:grpSpPr>
        <p:pic>
          <p:nvPicPr>
            <p:cNvPr id="61446" name="Picture 6" descr="16_19Figure2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7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1448" name="Freeform 8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1449" name="Rectangle 9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r>
                <a:rPr lang="en-US" sz="1000" b="1">
                  <a:latin typeface="Arial" charset="0"/>
                </a:rPr>
                <a:t/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2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2470" name="Picture 6" descr="16_19Figure3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71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472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473" name="Freeform 9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474" name="Freeform 10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475" name="Rectangle 11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2476" name="Rectangle 12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r>
                <a:rPr lang="en-US" sz="1000" b="1">
                  <a:latin typeface="Arial" charset="0"/>
                </a:rPr>
                <a:t/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3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3494" name="Picture 6" descr="16_19Figure4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495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496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497" name="Freeform 9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498" name="Freeform 10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499" name="Freeform 11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501" name="Rectangle 13"/>
            <p:cNvSpPr>
              <a:spLocks noChangeArrowheads="1"/>
            </p:cNvSpPr>
            <p:nvPr/>
          </p:nvSpPr>
          <p:spPr bwMode="auto">
            <a:xfrm>
              <a:off x="1947" y="2903"/>
              <a:ext cx="6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Afferent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</a:t>
              </a:r>
            </a:p>
          </p:txBody>
        </p:sp>
        <p:sp>
          <p:nvSpPr>
            <p:cNvPr id="63502" name="Rectangle 14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3503" name="Rectangle 15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r>
                <a:rPr lang="en-US" sz="1000" b="1">
                  <a:latin typeface="Arial" charset="0"/>
                </a:rPr>
                <a:t/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4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4518" name="Picture 6" descr="16_19Figure5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19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0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1" name="Freeform 9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2" name="Freeform 10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3" name="Freeform 11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4" name="Freeform 12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5" name="Freeform 13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6" name="Freeform 14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527" name="Rectangle 15"/>
            <p:cNvSpPr>
              <a:spLocks noChangeArrowheads="1"/>
            </p:cNvSpPr>
            <p:nvPr/>
          </p:nvSpPr>
          <p:spPr bwMode="auto">
            <a:xfrm>
              <a:off x="2581" y="490"/>
              <a:ext cx="133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 sends efferent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 posterior pituitary,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where oxytocin is stored</a:t>
              </a:r>
            </a:p>
          </p:txBody>
        </p:sp>
        <p:sp>
          <p:nvSpPr>
            <p:cNvPr id="64528" name="Rectangle 16"/>
            <p:cNvSpPr>
              <a:spLocks noChangeArrowheads="1"/>
            </p:cNvSpPr>
            <p:nvPr/>
          </p:nvSpPr>
          <p:spPr bwMode="auto">
            <a:xfrm>
              <a:off x="1947" y="2903"/>
              <a:ext cx="6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Afferent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</a:t>
              </a:r>
            </a:p>
          </p:txBody>
        </p:sp>
        <p:sp>
          <p:nvSpPr>
            <p:cNvPr id="64529" name="Rectangle 17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4530" name="Rectangle 18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r>
                <a:rPr lang="en-US" sz="1000" b="1">
                  <a:latin typeface="Arial" charset="0"/>
                </a:rPr>
                <a:t/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5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5542" name="Picture 6" descr="16_19Figure6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43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4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5" name="Freeform 9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6" name="Freeform 10"/>
            <p:cNvSpPr>
              <a:spLocks/>
            </p:cNvSpPr>
            <p:nvPr/>
          </p:nvSpPr>
          <p:spPr bwMode="auto">
            <a:xfrm>
              <a:off x="2170" y="949"/>
              <a:ext cx="438" cy="284"/>
            </a:xfrm>
            <a:custGeom>
              <a:avLst/>
              <a:gdLst>
                <a:gd name="T0" fmla="*/ 438 w 438"/>
                <a:gd name="T1" fmla="*/ 0 h 284"/>
                <a:gd name="T2" fmla="*/ 346 w 438"/>
                <a:gd name="T3" fmla="*/ 0 h 284"/>
                <a:gd name="T4" fmla="*/ 0 w 438"/>
                <a:gd name="T5" fmla="*/ 284 h 284"/>
                <a:gd name="T6" fmla="*/ 0 60000 65536"/>
                <a:gd name="T7" fmla="*/ 0 60000 65536"/>
                <a:gd name="T8" fmla="*/ 0 60000 65536"/>
                <a:gd name="T9" fmla="*/ 0 w 438"/>
                <a:gd name="T10" fmla="*/ 0 h 284"/>
                <a:gd name="T11" fmla="*/ 438 w 438"/>
                <a:gd name="T12" fmla="*/ 284 h 2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8" h="284">
                  <a:moveTo>
                    <a:pt x="438" y="0"/>
                  </a:moveTo>
                  <a:lnTo>
                    <a:pt x="346" y="0"/>
                  </a:lnTo>
                  <a:lnTo>
                    <a:pt x="0" y="284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7" name="Freeform 11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8" name="Freeform 12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49" name="Freeform 13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50" name="Freeform 14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51" name="Freeform 15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52" name="Freeform 16"/>
            <p:cNvSpPr>
              <a:spLocks/>
            </p:cNvSpPr>
            <p:nvPr/>
          </p:nvSpPr>
          <p:spPr bwMode="auto">
            <a:xfrm>
              <a:off x="2170" y="949"/>
              <a:ext cx="438" cy="284"/>
            </a:xfrm>
            <a:custGeom>
              <a:avLst/>
              <a:gdLst>
                <a:gd name="T0" fmla="*/ 438 w 438"/>
                <a:gd name="T1" fmla="*/ 0 h 284"/>
                <a:gd name="T2" fmla="*/ 346 w 438"/>
                <a:gd name="T3" fmla="*/ 0 h 284"/>
                <a:gd name="T4" fmla="*/ 0 w 438"/>
                <a:gd name="T5" fmla="*/ 284 h 284"/>
                <a:gd name="T6" fmla="*/ 0 60000 65536"/>
                <a:gd name="T7" fmla="*/ 0 60000 65536"/>
                <a:gd name="T8" fmla="*/ 0 60000 65536"/>
                <a:gd name="T9" fmla="*/ 0 w 438"/>
                <a:gd name="T10" fmla="*/ 0 h 284"/>
                <a:gd name="T11" fmla="*/ 438 w 438"/>
                <a:gd name="T12" fmla="*/ 284 h 2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8" h="284">
                  <a:moveTo>
                    <a:pt x="438" y="0"/>
                  </a:moveTo>
                  <a:lnTo>
                    <a:pt x="346" y="0"/>
                  </a:lnTo>
                  <a:lnTo>
                    <a:pt x="0" y="28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553" name="Rectangle 17"/>
            <p:cNvSpPr>
              <a:spLocks noChangeArrowheads="1"/>
            </p:cNvSpPr>
            <p:nvPr/>
          </p:nvSpPr>
          <p:spPr bwMode="auto">
            <a:xfrm>
              <a:off x="2581" y="490"/>
              <a:ext cx="133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 sends efferent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 posterior pituitary,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where oxytocin is stored</a:t>
              </a:r>
            </a:p>
          </p:txBody>
        </p:sp>
        <p:sp>
          <p:nvSpPr>
            <p:cNvPr id="65554" name="Rectangle 18"/>
            <p:cNvSpPr>
              <a:spLocks noChangeArrowheads="1"/>
            </p:cNvSpPr>
            <p:nvPr/>
          </p:nvSpPr>
          <p:spPr bwMode="auto">
            <a:xfrm>
              <a:off x="2783" y="894"/>
              <a:ext cx="1187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Posterior pituitary releases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oxytocin to blood; oxytocin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targets mother’s uterine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muscle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5555" name="Rectangle 19"/>
            <p:cNvSpPr>
              <a:spLocks noChangeArrowheads="1"/>
            </p:cNvSpPr>
            <p:nvPr/>
          </p:nvSpPr>
          <p:spPr bwMode="auto">
            <a:xfrm>
              <a:off x="1947" y="2903"/>
              <a:ext cx="6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Afferent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</a:t>
              </a:r>
            </a:p>
          </p:txBody>
        </p:sp>
        <p:sp>
          <p:nvSpPr>
            <p:cNvPr id="65556" name="Rectangle 20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5557" name="Rectangle 21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r>
                <a:rPr lang="en-US" sz="1000" b="1">
                  <a:latin typeface="Arial" charset="0"/>
                </a:rPr>
                <a:t/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381000" y="1417638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7312025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16.19, step 6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Initiation of Labor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9738" y="1538288"/>
            <a:ext cx="3181350" cy="5091112"/>
            <a:chOff x="1739" y="398"/>
            <a:chExt cx="2281" cy="3676"/>
          </a:xfrm>
        </p:grpSpPr>
        <p:pic>
          <p:nvPicPr>
            <p:cNvPr id="66566" name="Picture 6" descr="16_19Figure1&amp;7.jpg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9" y="398"/>
              <a:ext cx="2281" cy="3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567" name="Freeform 7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68" name="Freeform 8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69" name="Freeform 9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0" name="Freeform 10"/>
            <p:cNvSpPr>
              <a:spLocks/>
            </p:cNvSpPr>
            <p:nvPr/>
          </p:nvSpPr>
          <p:spPr bwMode="auto">
            <a:xfrm>
              <a:off x="2954" y="1455"/>
              <a:ext cx="50" cy="606"/>
            </a:xfrm>
            <a:custGeom>
              <a:avLst/>
              <a:gdLst>
                <a:gd name="T0" fmla="*/ 50 w 50"/>
                <a:gd name="T1" fmla="*/ 0 h 606"/>
                <a:gd name="T2" fmla="*/ 0 w 50"/>
                <a:gd name="T3" fmla="*/ 0 h 606"/>
                <a:gd name="T4" fmla="*/ 0 w 50"/>
                <a:gd name="T5" fmla="*/ 606 h 606"/>
                <a:gd name="T6" fmla="*/ 0 60000 65536"/>
                <a:gd name="T7" fmla="*/ 0 60000 65536"/>
                <a:gd name="T8" fmla="*/ 0 60000 65536"/>
                <a:gd name="T9" fmla="*/ 0 w 50"/>
                <a:gd name="T10" fmla="*/ 0 h 606"/>
                <a:gd name="T11" fmla="*/ 50 w 50"/>
                <a:gd name="T12" fmla="*/ 606 h 6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606">
                  <a:moveTo>
                    <a:pt x="50" y="0"/>
                  </a:moveTo>
                  <a:lnTo>
                    <a:pt x="0" y="0"/>
                  </a:lnTo>
                  <a:lnTo>
                    <a:pt x="0" y="606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1" name="Freeform 11"/>
            <p:cNvSpPr>
              <a:spLocks/>
            </p:cNvSpPr>
            <p:nvPr/>
          </p:nvSpPr>
          <p:spPr bwMode="auto">
            <a:xfrm>
              <a:off x="2170" y="949"/>
              <a:ext cx="438" cy="284"/>
            </a:xfrm>
            <a:custGeom>
              <a:avLst/>
              <a:gdLst>
                <a:gd name="T0" fmla="*/ 438 w 438"/>
                <a:gd name="T1" fmla="*/ 0 h 284"/>
                <a:gd name="T2" fmla="*/ 346 w 438"/>
                <a:gd name="T3" fmla="*/ 0 h 284"/>
                <a:gd name="T4" fmla="*/ 0 w 438"/>
                <a:gd name="T5" fmla="*/ 284 h 284"/>
                <a:gd name="T6" fmla="*/ 0 60000 65536"/>
                <a:gd name="T7" fmla="*/ 0 60000 65536"/>
                <a:gd name="T8" fmla="*/ 0 60000 65536"/>
                <a:gd name="T9" fmla="*/ 0 w 438"/>
                <a:gd name="T10" fmla="*/ 0 h 284"/>
                <a:gd name="T11" fmla="*/ 438 w 438"/>
                <a:gd name="T12" fmla="*/ 284 h 2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8" h="284">
                  <a:moveTo>
                    <a:pt x="438" y="0"/>
                  </a:moveTo>
                  <a:lnTo>
                    <a:pt x="346" y="0"/>
                  </a:lnTo>
                  <a:lnTo>
                    <a:pt x="0" y="284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2" name="Freeform 12"/>
            <p:cNvSpPr>
              <a:spLocks/>
            </p:cNvSpPr>
            <p:nvPr/>
          </p:nvSpPr>
          <p:spPr bwMode="auto">
            <a:xfrm>
              <a:off x="2690" y="2916"/>
              <a:ext cx="606" cy="464"/>
            </a:xfrm>
            <a:custGeom>
              <a:avLst/>
              <a:gdLst>
                <a:gd name="T0" fmla="*/ 0 w 606"/>
                <a:gd name="T1" fmla="*/ 464 h 464"/>
                <a:gd name="T2" fmla="*/ 104 w 606"/>
                <a:gd name="T3" fmla="*/ 464 h 464"/>
                <a:gd name="T4" fmla="*/ 606 w 606"/>
                <a:gd name="T5" fmla="*/ 0 h 464"/>
                <a:gd name="T6" fmla="*/ 0 60000 65536"/>
                <a:gd name="T7" fmla="*/ 0 60000 65536"/>
                <a:gd name="T8" fmla="*/ 0 60000 65536"/>
                <a:gd name="T9" fmla="*/ 0 w 606"/>
                <a:gd name="T10" fmla="*/ 0 h 464"/>
                <a:gd name="T11" fmla="*/ 606 w 606"/>
                <a:gd name="T12" fmla="*/ 464 h 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6" h="464">
                  <a:moveTo>
                    <a:pt x="0" y="464"/>
                  </a:moveTo>
                  <a:lnTo>
                    <a:pt x="104" y="464"/>
                  </a:lnTo>
                  <a:lnTo>
                    <a:pt x="606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3" name="Freeform 13"/>
            <p:cNvSpPr>
              <a:spLocks/>
            </p:cNvSpPr>
            <p:nvPr/>
          </p:nvSpPr>
          <p:spPr bwMode="auto">
            <a:xfrm>
              <a:off x="2316" y="2664"/>
              <a:ext cx="472" cy="298"/>
            </a:xfrm>
            <a:custGeom>
              <a:avLst/>
              <a:gdLst>
                <a:gd name="T0" fmla="*/ 0 w 472"/>
                <a:gd name="T1" fmla="*/ 298 h 298"/>
                <a:gd name="T2" fmla="*/ 186 w 472"/>
                <a:gd name="T3" fmla="*/ 298 h 298"/>
                <a:gd name="T4" fmla="*/ 472 w 472"/>
                <a:gd name="T5" fmla="*/ 0 h 298"/>
                <a:gd name="T6" fmla="*/ 0 60000 65536"/>
                <a:gd name="T7" fmla="*/ 0 60000 65536"/>
                <a:gd name="T8" fmla="*/ 0 60000 65536"/>
                <a:gd name="T9" fmla="*/ 0 w 472"/>
                <a:gd name="T10" fmla="*/ 0 h 298"/>
                <a:gd name="T11" fmla="*/ 472 w 472"/>
                <a:gd name="T12" fmla="*/ 298 h 2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2" h="298">
                  <a:moveTo>
                    <a:pt x="0" y="298"/>
                  </a:moveTo>
                  <a:lnTo>
                    <a:pt x="186" y="298"/>
                  </a:lnTo>
                  <a:lnTo>
                    <a:pt x="472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4" name="Freeform 14"/>
            <p:cNvSpPr>
              <a:spLocks/>
            </p:cNvSpPr>
            <p:nvPr/>
          </p:nvSpPr>
          <p:spPr bwMode="auto">
            <a:xfrm>
              <a:off x="3092" y="1821"/>
              <a:ext cx="82" cy="751"/>
            </a:xfrm>
            <a:custGeom>
              <a:avLst/>
              <a:gdLst>
                <a:gd name="T0" fmla="*/ 82 w 82"/>
                <a:gd name="T1" fmla="*/ 0 h 751"/>
                <a:gd name="T2" fmla="*/ 0 w 82"/>
                <a:gd name="T3" fmla="*/ 0 h 751"/>
                <a:gd name="T4" fmla="*/ 0 w 82"/>
                <a:gd name="T5" fmla="*/ 751 h 751"/>
                <a:gd name="T6" fmla="*/ 0 60000 65536"/>
                <a:gd name="T7" fmla="*/ 0 60000 65536"/>
                <a:gd name="T8" fmla="*/ 0 60000 65536"/>
                <a:gd name="T9" fmla="*/ 0 w 82"/>
                <a:gd name="T10" fmla="*/ 0 h 751"/>
                <a:gd name="T11" fmla="*/ 82 w 82"/>
                <a:gd name="T12" fmla="*/ 751 h 7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751">
                  <a:moveTo>
                    <a:pt x="82" y="0"/>
                  </a:moveTo>
                  <a:lnTo>
                    <a:pt x="0" y="0"/>
                  </a:lnTo>
                  <a:lnTo>
                    <a:pt x="0" y="751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5" name="Freeform 15"/>
            <p:cNvSpPr>
              <a:spLocks/>
            </p:cNvSpPr>
            <p:nvPr/>
          </p:nvSpPr>
          <p:spPr bwMode="auto">
            <a:xfrm>
              <a:off x="2954" y="1455"/>
              <a:ext cx="50" cy="606"/>
            </a:xfrm>
            <a:custGeom>
              <a:avLst/>
              <a:gdLst>
                <a:gd name="T0" fmla="*/ 50 w 50"/>
                <a:gd name="T1" fmla="*/ 0 h 606"/>
                <a:gd name="T2" fmla="*/ 0 w 50"/>
                <a:gd name="T3" fmla="*/ 0 h 606"/>
                <a:gd name="T4" fmla="*/ 0 w 50"/>
                <a:gd name="T5" fmla="*/ 606 h 606"/>
                <a:gd name="T6" fmla="*/ 0 60000 65536"/>
                <a:gd name="T7" fmla="*/ 0 60000 65536"/>
                <a:gd name="T8" fmla="*/ 0 60000 65536"/>
                <a:gd name="T9" fmla="*/ 0 w 50"/>
                <a:gd name="T10" fmla="*/ 0 h 606"/>
                <a:gd name="T11" fmla="*/ 50 w 50"/>
                <a:gd name="T12" fmla="*/ 606 h 6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606">
                  <a:moveTo>
                    <a:pt x="50" y="0"/>
                  </a:moveTo>
                  <a:lnTo>
                    <a:pt x="0" y="0"/>
                  </a:lnTo>
                  <a:lnTo>
                    <a:pt x="0" y="606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6" name="Freeform 16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222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7" name="Freeform 17"/>
            <p:cNvSpPr>
              <a:spLocks/>
            </p:cNvSpPr>
            <p:nvPr/>
          </p:nvSpPr>
          <p:spPr bwMode="auto">
            <a:xfrm>
              <a:off x="2110" y="545"/>
              <a:ext cx="292" cy="582"/>
            </a:xfrm>
            <a:custGeom>
              <a:avLst/>
              <a:gdLst>
                <a:gd name="T0" fmla="*/ 292 w 292"/>
                <a:gd name="T1" fmla="*/ 0 h 582"/>
                <a:gd name="T2" fmla="*/ 182 w 292"/>
                <a:gd name="T3" fmla="*/ 0 h 582"/>
                <a:gd name="T4" fmla="*/ 0 w 292"/>
                <a:gd name="T5" fmla="*/ 582 h 582"/>
                <a:gd name="T6" fmla="*/ 0 60000 65536"/>
                <a:gd name="T7" fmla="*/ 0 60000 65536"/>
                <a:gd name="T8" fmla="*/ 0 60000 65536"/>
                <a:gd name="T9" fmla="*/ 0 w 292"/>
                <a:gd name="T10" fmla="*/ 0 h 582"/>
                <a:gd name="T11" fmla="*/ 292 w 292"/>
                <a:gd name="T12" fmla="*/ 582 h 5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2" h="582">
                  <a:moveTo>
                    <a:pt x="292" y="0"/>
                  </a:moveTo>
                  <a:lnTo>
                    <a:pt x="182" y="0"/>
                  </a:lnTo>
                  <a:lnTo>
                    <a:pt x="0" y="582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8" name="Freeform 18"/>
            <p:cNvSpPr>
              <a:spLocks/>
            </p:cNvSpPr>
            <p:nvPr/>
          </p:nvSpPr>
          <p:spPr bwMode="auto">
            <a:xfrm>
              <a:off x="2170" y="949"/>
              <a:ext cx="438" cy="284"/>
            </a:xfrm>
            <a:custGeom>
              <a:avLst/>
              <a:gdLst>
                <a:gd name="T0" fmla="*/ 438 w 438"/>
                <a:gd name="T1" fmla="*/ 0 h 284"/>
                <a:gd name="T2" fmla="*/ 346 w 438"/>
                <a:gd name="T3" fmla="*/ 0 h 284"/>
                <a:gd name="T4" fmla="*/ 0 w 438"/>
                <a:gd name="T5" fmla="*/ 284 h 284"/>
                <a:gd name="T6" fmla="*/ 0 60000 65536"/>
                <a:gd name="T7" fmla="*/ 0 60000 65536"/>
                <a:gd name="T8" fmla="*/ 0 60000 65536"/>
                <a:gd name="T9" fmla="*/ 0 w 438"/>
                <a:gd name="T10" fmla="*/ 0 h 284"/>
                <a:gd name="T11" fmla="*/ 438 w 438"/>
                <a:gd name="T12" fmla="*/ 284 h 2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8" h="284">
                  <a:moveTo>
                    <a:pt x="438" y="0"/>
                  </a:moveTo>
                  <a:lnTo>
                    <a:pt x="346" y="0"/>
                  </a:lnTo>
                  <a:lnTo>
                    <a:pt x="0" y="284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579" name="Rectangle 19"/>
            <p:cNvSpPr>
              <a:spLocks noChangeArrowheads="1"/>
            </p:cNvSpPr>
            <p:nvPr/>
          </p:nvSpPr>
          <p:spPr bwMode="auto">
            <a:xfrm>
              <a:off x="2581" y="490"/>
              <a:ext cx="133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 sends efferent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 posterior pituitary,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where oxytocin is stored</a:t>
              </a:r>
            </a:p>
          </p:txBody>
        </p:sp>
        <p:sp>
          <p:nvSpPr>
            <p:cNvPr id="66580" name="Rectangle 20"/>
            <p:cNvSpPr>
              <a:spLocks noChangeArrowheads="1"/>
            </p:cNvSpPr>
            <p:nvPr/>
          </p:nvSpPr>
          <p:spPr bwMode="auto">
            <a:xfrm>
              <a:off x="2783" y="894"/>
              <a:ext cx="1187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Posterior pituitary releases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oxytocin to blood; oxytocin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targets mother’s uterine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muscle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6581" name="Rectangle 21"/>
            <p:cNvSpPr>
              <a:spLocks noChangeArrowheads="1"/>
            </p:cNvSpPr>
            <p:nvPr/>
          </p:nvSpPr>
          <p:spPr bwMode="auto">
            <a:xfrm>
              <a:off x="3175" y="1386"/>
              <a:ext cx="72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responds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by contracting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more vigorously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6582" name="Rectangle 22"/>
            <p:cNvSpPr>
              <a:spLocks noChangeArrowheads="1"/>
            </p:cNvSpPr>
            <p:nvPr/>
          </p:nvSpPr>
          <p:spPr bwMode="auto">
            <a:xfrm>
              <a:off x="1947" y="2903"/>
              <a:ext cx="61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Afferent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impulses 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hypothalamus</a:t>
              </a:r>
            </a:p>
          </p:txBody>
        </p:sp>
        <p:sp>
          <p:nvSpPr>
            <p:cNvPr id="66583" name="Rectangle 23"/>
            <p:cNvSpPr>
              <a:spLocks noChangeArrowheads="1"/>
            </p:cNvSpPr>
            <p:nvPr/>
          </p:nvSpPr>
          <p:spPr bwMode="auto">
            <a:xfrm>
              <a:off x="1947" y="3316"/>
              <a:ext cx="7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Pressoreceptors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in cervix of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uterus excited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6584" name="Rectangle 24"/>
            <p:cNvSpPr>
              <a:spLocks noChangeArrowheads="1"/>
            </p:cNvSpPr>
            <p:nvPr/>
          </p:nvSpPr>
          <p:spPr bwMode="auto">
            <a:xfrm>
              <a:off x="3345" y="1765"/>
              <a:ext cx="61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Baby moves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deeper into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mother’s birth</a:t>
              </a:r>
              <a:r>
                <a:rPr lang="en-US" sz="1000" b="1">
                  <a:latin typeface="Arial" charset="0"/>
                </a:rPr>
                <a:t/>
              </a:r>
              <a:br>
                <a:rPr lang="en-US" sz="1000" b="1"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canal</a:t>
              </a:r>
              <a:endParaRPr lang="en-US" sz="1000" b="1">
                <a:latin typeface="Arial" charset="0"/>
              </a:endParaRPr>
            </a:p>
          </p:txBody>
        </p:sp>
        <p:sp>
          <p:nvSpPr>
            <p:cNvPr id="66585" name="Rectangle 25"/>
            <p:cNvSpPr>
              <a:spLocks noChangeArrowheads="1"/>
            </p:cNvSpPr>
            <p:nvPr/>
          </p:nvSpPr>
          <p:spPr bwMode="auto">
            <a:xfrm>
              <a:off x="2819" y="3470"/>
              <a:ext cx="1060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Positive feedback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mechanism continues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to cycle until interrupted</a:t>
              </a:r>
              <a:br>
                <a:rPr lang="en-US" sz="10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000" b="1">
                  <a:solidFill>
                    <a:srgbClr val="000000"/>
                  </a:solidFill>
                  <a:latin typeface="Arial" charset="0"/>
                </a:rPr>
                <a:t>by birth of baby</a:t>
              </a:r>
              <a:endParaRPr lang="en-US" sz="1000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Phases of parturition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Phase 0</a:t>
            </a:r>
          </a:p>
          <a:p>
            <a:pPr lvl="1" algn="l" rtl="0"/>
            <a:r>
              <a:rPr lang="en-US" dirty="0" smtClean="0"/>
              <a:t>Pregnancy: uterus is relaxed (quiescent)</a:t>
            </a:r>
          </a:p>
          <a:p>
            <a:pPr algn="l" rtl="0"/>
            <a:r>
              <a:rPr lang="en-US" dirty="0" smtClean="0"/>
              <a:t>Phase 1</a:t>
            </a:r>
          </a:p>
          <a:p>
            <a:pPr lvl="1" algn="l" rtl="0"/>
            <a:r>
              <a:rPr lang="en-US" dirty="0" smtClean="0"/>
              <a:t>Activation</a:t>
            </a:r>
          </a:p>
          <a:p>
            <a:pPr algn="l" rtl="0"/>
            <a:r>
              <a:rPr lang="en-US" dirty="0" smtClean="0"/>
              <a:t>Phase 2</a:t>
            </a:r>
          </a:p>
          <a:p>
            <a:pPr lvl="1" algn="l" rtl="0"/>
            <a:r>
              <a:rPr lang="en-US" dirty="0" smtClean="0"/>
              <a:t>Stimulation:  stage 1&amp; stage 2</a:t>
            </a:r>
          </a:p>
          <a:p>
            <a:pPr algn="l" rtl="0"/>
            <a:r>
              <a:rPr lang="en-US" dirty="0" smtClean="0"/>
              <a:t>Phase 3 = stage 3</a:t>
            </a:r>
          </a:p>
          <a:p>
            <a:pPr lvl="1" algn="l" rtl="0"/>
            <a:r>
              <a:rPr lang="en-US" dirty="0" smtClean="0"/>
              <a:t>Delivery of the placenta and uterine involution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556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Uterine Activity  During Pregnancy</a:t>
            </a:r>
            <a:endParaRPr lang="en-US" dirty="0"/>
          </a:p>
        </p:txBody>
      </p:sp>
      <p:graphicFrame>
        <p:nvGraphicFramePr>
          <p:cNvPr id="102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1219200"/>
          <a:ext cx="8458200" cy="4983163"/>
        </p:xfrm>
        <a:graphic>
          <a:graphicData uri="http://schemas.openxmlformats.org/presentationml/2006/ole">
            <p:oleObj spid="_x0000_s1027" r:id="rId3" imgW="8455885" imgH="4980864" progId="Excel.Sheet.8">
              <p:embed/>
            </p:oleObj>
          </a:graphicData>
        </a:graphic>
      </p:graphicFrame>
      <p:sp>
        <p:nvSpPr>
          <p:cNvPr id="102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rmAutofit fontScale="85000" lnSpcReduction="20000"/>
          </a:bodyPr>
          <a:lstStyle/>
          <a:p>
            <a:fld id="{DC2BA9C5-F5F9-469C-AC75-0AF9832CA49D}" type="slidenum">
              <a:rPr lang="en-US"/>
              <a:pPr/>
              <a:t>18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2209800" cy="4343400"/>
          </a:xfrm>
          <a:prstGeom prst="rect">
            <a:avLst/>
          </a:prstGeom>
          <a:solidFill>
            <a:schemeClr val="tx2">
              <a:lumMod val="40000"/>
              <a:lumOff val="60000"/>
              <a:alpha val="36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/>
              <a:t>Inhibitors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en-US" dirty="0"/>
              <a:t>Progesterone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en-US" dirty="0" err="1"/>
              <a:t>Prostacycline</a:t>
            </a:r>
            <a:endParaRPr lang="en-US" dirty="0"/>
          </a:p>
          <a:p>
            <a:pPr algn="l" rtl="0">
              <a:buFont typeface="Arial" charset="0"/>
              <a:buChar char="•"/>
              <a:defRPr/>
            </a:pPr>
            <a:r>
              <a:rPr lang="en-US" dirty="0" err="1"/>
              <a:t>Relaxin</a:t>
            </a:r>
            <a:endParaRPr lang="en-US" dirty="0"/>
          </a:p>
          <a:p>
            <a:pPr algn="l" rtl="0">
              <a:buFont typeface="Arial" charset="0"/>
              <a:buChar char="•"/>
              <a:defRPr/>
            </a:pPr>
            <a:r>
              <a:rPr lang="en-US" dirty="0"/>
              <a:t>Nitric Oxide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algn="ctr">
              <a:defRPr/>
            </a:pPr>
            <a:endParaRPr lang="en-US" sz="2000" b="1" dirty="0" smtClean="0"/>
          </a:p>
          <a:p>
            <a:pPr algn="ctr">
              <a:defRPr/>
            </a:pPr>
            <a:endParaRPr lang="en-US" sz="2000" b="1" dirty="0" smtClean="0"/>
          </a:p>
          <a:p>
            <a:pPr algn="ctr">
              <a:defRPr/>
            </a:pPr>
            <a:endParaRPr lang="en-US" sz="2000" b="1" dirty="0" smtClean="0"/>
          </a:p>
          <a:p>
            <a:pPr algn="ctr">
              <a:defRPr/>
            </a:pPr>
            <a:endParaRPr lang="en-US" sz="2000" b="1" dirty="0" smtClean="0"/>
          </a:p>
          <a:p>
            <a:pPr algn="ctr">
              <a:defRPr/>
            </a:pPr>
            <a:endParaRPr lang="en-US" sz="2000" b="1" dirty="0" smtClean="0"/>
          </a:p>
          <a:p>
            <a:pPr algn="ctr">
              <a:defRPr/>
            </a:pPr>
            <a:r>
              <a:rPr lang="en-US" sz="2000" b="1" dirty="0" smtClean="0"/>
              <a:t>Quiescence</a:t>
            </a:r>
            <a:endParaRPr lang="en-US" b="1" dirty="0"/>
          </a:p>
          <a:p>
            <a:pPr algn="ctr">
              <a:defRPr/>
            </a:pPr>
            <a:r>
              <a:rPr lang="en-US" dirty="0" smtClean="0"/>
              <a:t>Phase 0</a:t>
            </a:r>
            <a:endParaRPr lang="en-US" dirty="0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876800" y="1676400"/>
            <a:ext cx="1828800" cy="4339650"/>
          </a:xfrm>
          <a:prstGeom prst="rect">
            <a:avLst/>
          </a:prstGeom>
          <a:solidFill>
            <a:srgbClr val="99B2E3">
              <a:alpha val="36078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 err="1"/>
              <a:t>Uterotonins</a:t>
            </a:r>
            <a:endParaRPr lang="en-US" sz="2000" b="1" dirty="0"/>
          </a:p>
          <a:p>
            <a:pPr algn="l" rtl="0">
              <a:buFont typeface="Arial" pitchFamily="34" charset="0"/>
              <a:buChar char="•"/>
            </a:pPr>
            <a:r>
              <a:rPr lang="en-US" dirty="0"/>
              <a:t>Prostaglandins</a:t>
            </a:r>
          </a:p>
          <a:p>
            <a:pPr algn="l" rtl="0">
              <a:buFont typeface="Arial" pitchFamily="34" charset="0"/>
              <a:buChar char="•"/>
            </a:pPr>
            <a:r>
              <a:rPr lang="en-US" dirty="0" err="1"/>
              <a:t>Oxytocin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sz="2000" b="1" dirty="0" smtClean="0"/>
              <a:t>Stimulation</a:t>
            </a:r>
          </a:p>
          <a:p>
            <a:pPr algn="ctr"/>
            <a:r>
              <a:rPr lang="en-US" sz="2000" dirty="0" smtClean="0"/>
              <a:t>Phase 2</a:t>
            </a:r>
            <a:endParaRPr lang="en-US" sz="2000" b="1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743200" y="1676401"/>
            <a:ext cx="1981200" cy="4339650"/>
          </a:xfrm>
          <a:prstGeom prst="rect">
            <a:avLst/>
          </a:prstGeom>
          <a:solidFill>
            <a:srgbClr val="99B2E3">
              <a:alpha val="36078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/>
              <a:t>Uterotrophins</a:t>
            </a:r>
            <a:endParaRPr lang="en-US" sz="1100" b="1" dirty="0"/>
          </a:p>
          <a:p>
            <a:pPr algn="l" rtl="0">
              <a:buFont typeface="Arial" pitchFamily="34" charset="0"/>
              <a:buChar char="•"/>
            </a:pPr>
            <a:r>
              <a:rPr lang="en-US" dirty="0"/>
              <a:t>Estrogen</a:t>
            </a:r>
          </a:p>
          <a:p>
            <a:pPr algn="l" rtl="0">
              <a:buFont typeface="Arial" charset="0"/>
              <a:buChar char="•"/>
            </a:pPr>
            <a:r>
              <a:rPr lang="en-US" dirty="0"/>
              <a:t>Progesterone</a:t>
            </a:r>
          </a:p>
          <a:p>
            <a:pPr algn="l" rtl="0">
              <a:buFont typeface="Arial" charset="0"/>
              <a:buChar char="•"/>
            </a:pPr>
            <a:r>
              <a:rPr lang="en-US" dirty="0"/>
              <a:t>Prostaglandins</a:t>
            </a:r>
          </a:p>
          <a:p>
            <a:pPr algn="l" rtl="0">
              <a:buFont typeface="Arial" charset="0"/>
              <a:buChar char="•"/>
            </a:pPr>
            <a:r>
              <a:rPr lang="en-US" dirty="0"/>
              <a:t>CRH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sz="2000" b="1" dirty="0" smtClean="0"/>
              <a:t>Activation</a:t>
            </a:r>
          </a:p>
          <a:p>
            <a:pPr algn="ctr"/>
            <a:r>
              <a:rPr lang="en-US" sz="2000" dirty="0" smtClean="0"/>
              <a:t>Phase 1</a:t>
            </a:r>
            <a:endParaRPr lang="en-US" sz="2000" b="1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6934200" y="1676400"/>
            <a:ext cx="1600200" cy="4339650"/>
          </a:xfrm>
          <a:prstGeom prst="rect">
            <a:avLst/>
          </a:prstGeom>
          <a:solidFill>
            <a:srgbClr val="99B2E3">
              <a:alpha val="36078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/>
              <a:t>Involution</a:t>
            </a:r>
            <a:endParaRPr lang="en-US" b="1" dirty="0"/>
          </a:p>
          <a:p>
            <a:pPr algn="l" rtl="0">
              <a:buFont typeface="Arial" pitchFamily="34" charset="0"/>
              <a:buChar char="•"/>
            </a:pPr>
            <a:r>
              <a:rPr lang="en-US" dirty="0" err="1"/>
              <a:t>Oxytocin</a:t>
            </a:r>
            <a:endParaRPr lang="en-US" dirty="0"/>
          </a:p>
          <a:p>
            <a:pPr algn="l" rtl="0">
              <a:buFont typeface="Arial" charset="0"/>
              <a:buChar char="•"/>
            </a:pPr>
            <a:r>
              <a:rPr lang="en-US" dirty="0"/>
              <a:t>Thrombin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sz="2000" b="1" dirty="0" smtClean="0"/>
              <a:t>Involution</a:t>
            </a:r>
          </a:p>
          <a:p>
            <a:pPr algn="ctr"/>
            <a:r>
              <a:rPr lang="en-US" sz="2000" dirty="0" smtClean="0"/>
              <a:t>Phase 3</a:t>
            </a:r>
            <a:endParaRPr lang="en-US" sz="2000" b="1" dirty="0"/>
          </a:p>
        </p:txBody>
      </p:sp>
      <p:sp>
        <p:nvSpPr>
          <p:cNvPr id="11" name="Up Arrow 10"/>
          <p:cNvSpPr/>
          <p:nvPr/>
        </p:nvSpPr>
        <p:spPr>
          <a:xfrm>
            <a:off x="6477000" y="5257800"/>
            <a:ext cx="533400" cy="1371600"/>
          </a:xfrm>
          <a:prstGeom prst="upArrow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9" grpId="0" animBg="1"/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Phases of 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Phase 0 (pregnancy)</a:t>
            </a:r>
          </a:p>
          <a:p>
            <a:pPr lvl="1" algn="l" rtl="0"/>
            <a:r>
              <a:rPr lang="en-US" dirty="0" smtClean="0"/>
              <a:t>Increase in </a:t>
            </a:r>
            <a:r>
              <a:rPr lang="en-US" dirty="0" err="1" smtClean="0"/>
              <a:t>cAMP</a:t>
            </a:r>
            <a:r>
              <a:rPr lang="en-US" dirty="0" smtClean="0"/>
              <a:t> level</a:t>
            </a:r>
          </a:p>
          <a:p>
            <a:pPr lvl="1" algn="l" rtl="0"/>
            <a:r>
              <a:rPr lang="en-US" dirty="0" smtClean="0"/>
              <a:t>Increase in production of</a:t>
            </a:r>
          </a:p>
          <a:p>
            <a:pPr lvl="2" algn="l" rtl="0"/>
            <a:r>
              <a:rPr lang="en-US" dirty="0" err="1" smtClean="0"/>
              <a:t>Prostacyclin</a:t>
            </a:r>
            <a:r>
              <a:rPr lang="en-US" dirty="0" smtClean="0"/>
              <a:t> (PGI</a:t>
            </a:r>
            <a:r>
              <a:rPr lang="en-US" baseline="-25000" dirty="0" smtClean="0"/>
              <a:t>2</a:t>
            </a:r>
            <a:r>
              <a:rPr lang="en-US" dirty="0" smtClean="0"/>
              <a:t>) cause uterine relaxation</a:t>
            </a:r>
          </a:p>
          <a:p>
            <a:pPr lvl="2" algn="l" rtl="0"/>
            <a:r>
              <a:rPr lang="en-US" dirty="0" smtClean="0"/>
              <a:t>Nitric oxide (NO) cause uterine relaxation</a:t>
            </a:r>
          </a:p>
          <a:p>
            <a:pPr lvl="1" algn="l" rtl="0"/>
            <a:endParaRPr lang="ar-SA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5472112" y="4171952"/>
            <a:ext cx="3352800" cy="2438400"/>
            <a:chOff x="0" y="255"/>
            <a:chExt cx="2812" cy="1932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5"/>
              <a:ext cx="2812" cy="1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1768" y="2024"/>
              <a:ext cx="1039" cy="1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000"/>
                <a:t>Adapted from Smith, 2007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Definition </a:t>
            </a:r>
          </a:p>
          <a:p>
            <a:pPr lvl="1" algn="l" rtl="0"/>
            <a:r>
              <a:rPr lang="en-US" dirty="0" smtClean="0"/>
              <a:t>Uterine contractions that lead to expulsion of the fetus to </a:t>
            </a:r>
            <a:r>
              <a:rPr lang="en-US" dirty="0" err="1" smtClean="0"/>
              <a:t>extrauterine</a:t>
            </a:r>
            <a:r>
              <a:rPr lang="en-US" dirty="0" smtClean="0"/>
              <a:t> environment </a:t>
            </a:r>
          </a:p>
          <a:p>
            <a:pPr lvl="1" algn="l" rtl="0"/>
            <a:r>
              <a:rPr lang="en-US" dirty="0" smtClean="0"/>
              <a:t>Towards the end of pregnancy the uterus become progressively more excitable and develops strong rhythmic contractions that lead to expulsion of the fetus.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Phases of 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Phase 1 (activation) </a:t>
            </a:r>
          </a:p>
          <a:p>
            <a:pPr lvl="1" algn="l" rtl="0"/>
            <a:r>
              <a:rPr lang="en-US" sz="2600" dirty="0" smtClean="0"/>
              <a:t>Occurs in third trimester</a:t>
            </a:r>
          </a:p>
          <a:p>
            <a:pPr lvl="1" algn="l" rtl="0"/>
            <a:r>
              <a:rPr lang="en-US" sz="2600" dirty="0" smtClean="0"/>
              <a:t>Promote a switch from quiescent to active uterus</a:t>
            </a:r>
          </a:p>
          <a:p>
            <a:pPr lvl="1" algn="l" rtl="0"/>
            <a:r>
              <a:rPr lang="en-US" sz="2600" dirty="0" smtClean="0"/>
              <a:t>Increase excitability &amp; responsiveness to stimulators by </a:t>
            </a:r>
          </a:p>
          <a:p>
            <a:pPr lvl="2" algn="l" rtl="0"/>
            <a:r>
              <a:rPr lang="en-US" sz="2600" dirty="0" smtClean="0"/>
              <a:t>Increase expression of gap junctions</a:t>
            </a:r>
          </a:p>
          <a:p>
            <a:pPr lvl="2" algn="l" rtl="0"/>
            <a:r>
              <a:rPr lang="en-US" sz="2600" dirty="0" smtClean="0"/>
              <a:t>Increase G protein-coupled receptors</a:t>
            </a:r>
          </a:p>
          <a:p>
            <a:pPr lvl="3" algn="l" rtl="0"/>
            <a:r>
              <a:rPr lang="en-US" sz="2600" dirty="0" err="1" smtClean="0"/>
              <a:t>Oxytocin</a:t>
            </a:r>
            <a:r>
              <a:rPr lang="en-US" sz="2600" dirty="0" smtClean="0"/>
              <a:t> receptors</a:t>
            </a:r>
          </a:p>
          <a:p>
            <a:pPr lvl="3" algn="l" rtl="0"/>
            <a:r>
              <a:rPr lang="en-US" sz="2600" dirty="0" smtClean="0"/>
              <a:t>Prostaglandin F receptors</a:t>
            </a:r>
            <a:endParaRPr lang="ar-SA" sz="2600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2144" y="4486903"/>
            <a:ext cx="3200400" cy="235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Phases of 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Phase 2 (stimulation)</a:t>
            </a:r>
            <a:r>
              <a:rPr lang="en-US" dirty="0" smtClean="0"/>
              <a:t> </a:t>
            </a:r>
          </a:p>
          <a:p>
            <a:pPr lvl="1" algn="l" rtl="0"/>
            <a:r>
              <a:rPr lang="en-US" dirty="0" smtClean="0"/>
              <a:t>Occurs in last 2-3 gestational weeks </a:t>
            </a:r>
          </a:p>
          <a:p>
            <a:pPr lvl="1" algn="l" rtl="0"/>
            <a:r>
              <a:rPr lang="en-US" dirty="0" smtClean="0"/>
              <a:t>Increase in synthesis of </a:t>
            </a:r>
            <a:r>
              <a:rPr lang="en-US" dirty="0" err="1" smtClean="0"/>
              <a:t>uterotonins</a:t>
            </a:r>
            <a:r>
              <a:rPr lang="en-US" dirty="0" smtClean="0"/>
              <a:t> </a:t>
            </a:r>
          </a:p>
          <a:p>
            <a:pPr lvl="2" algn="l" rtl="0"/>
            <a:r>
              <a:rPr lang="en-US" dirty="0" smtClean="0"/>
              <a:t>Cytokines </a:t>
            </a:r>
          </a:p>
          <a:p>
            <a:pPr lvl="2" algn="l" rtl="0"/>
            <a:r>
              <a:rPr lang="en-US" dirty="0" smtClean="0"/>
              <a:t>Prostaglandins</a:t>
            </a:r>
          </a:p>
          <a:p>
            <a:pPr lvl="2" algn="l" rtl="0"/>
            <a:r>
              <a:rPr lang="en-US" dirty="0" err="1" smtClean="0"/>
              <a:t>Oxytocin</a:t>
            </a:r>
            <a:endParaRPr lang="en-US" dirty="0" smtClean="0"/>
          </a:p>
          <a:p>
            <a:pPr lvl="1" algn="l" rtl="0"/>
            <a:r>
              <a:rPr lang="en-US" dirty="0" err="1" smtClean="0"/>
              <a:t>Includs</a:t>
            </a:r>
            <a:r>
              <a:rPr lang="en-US" dirty="0" smtClean="0"/>
              <a:t> 2 stages:</a:t>
            </a:r>
          </a:p>
          <a:p>
            <a:pPr lvl="2" algn="l" rtl="0"/>
            <a:r>
              <a:rPr lang="en-US" dirty="0" smtClean="0"/>
              <a:t>Stage 1</a:t>
            </a:r>
          </a:p>
          <a:p>
            <a:pPr lvl="2" algn="l" rtl="0"/>
            <a:r>
              <a:rPr lang="en-US" dirty="0" smtClean="0"/>
              <a:t>Stage 2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Phases of parturition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Phase 3 (uterine involution)</a:t>
            </a:r>
            <a:endParaRPr lang="en-US" dirty="0" smtClean="0">
              <a:solidFill>
                <a:srgbClr val="FF0000"/>
              </a:solidFill>
            </a:endParaRPr>
          </a:p>
          <a:p>
            <a:pPr lvl="1" algn="l" rtl="0"/>
            <a:r>
              <a:rPr lang="en-US" dirty="0" err="1" smtClean="0"/>
              <a:t>Pulsatile</a:t>
            </a:r>
            <a:r>
              <a:rPr lang="en-US" dirty="0" smtClean="0"/>
              <a:t> release of </a:t>
            </a:r>
            <a:r>
              <a:rPr lang="en-US" dirty="0" err="1" smtClean="0"/>
              <a:t>oxytocin</a:t>
            </a:r>
            <a:endParaRPr lang="en-US" dirty="0" smtClean="0"/>
          </a:p>
          <a:p>
            <a:pPr lvl="1" algn="l" rtl="0"/>
            <a:r>
              <a:rPr lang="en-US" dirty="0" smtClean="0"/>
              <a:t>Delivery of the placenta </a:t>
            </a:r>
          </a:p>
          <a:p>
            <a:pPr lvl="1" algn="l" rtl="0"/>
            <a:r>
              <a:rPr lang="en-US" dirty="0" smtClean="0"/>
              <a:t>Involution of the uterus</a:t>
            </a:r>
          </a:p>
          <a:p>
            <a:pPr lvl="2" algn="l" rtl="0"/>
            <a:r>
              <a:rPr lang="en-US" dirty="0" smtClean="0"/>
              <a:t>Occurs in 4-5 weeks after delivery</a:t>
            </a:r>
          </a:p>
          <a:p>
            <a:pPr lvl="2" algn="l" rtl="0"/>
            <a:r>
              <a:rPr lang="en-US" dirty="0" smtClean="0"/>
              <a:t>Lactation helps in complete </a:t>
            </a:r>
            <a:r>
              <a:rPr lang="en-US" dirty="0" err="1" smtClean="0"/>
              <a:t>involusion</a:t>
            </a:r>
            <a:r>
              <a:rPr lang="en-US" dirty="0" smtClean="0"/>
              <a:t> </a:t>
            </a:r>
          </a:p>
          <a:p>
            <a:pPr lvl="1" algn="l" rtl="0"/>
            <a:endParaRPr lang="en-US" dirty="0" smtClean="0"/>
          </a:p>
          <a:p>
            <a:pPr lvl="1" algn="l" rt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Mechanism of parturition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Contractions start at the </a:t>
            </a:r>
            <a:r>
              <a:rPr lang="en-US" dirty="0" err="1" smtClean="0"/>
              <a:t>fundus</a:t>
            </a:r>
            <a:r>
              <a:rPr lang="en-US" dirty="0" smtClean="0"/>
              <a:t> and </a:t>
            </a:r>
            <a:r>
              <a:rPr lang="en-US" dirty="0" err="1" smtClean="0"/>
              <a:t>spreds</a:t>
            </a:r>
            <a:r>
              <a:rPr lang="en-US" dirty="0" smtClean="0"/>
              <a:t> to the lower segment</a:t>
            </a:r>
          </a:p>
          <a:p>
            <a:pPr algn="l" rtl="0"/>
            <a:r>
              <a:rPr lang="en-US" dirty="0" smtClean="0"/>
              <a:t>The intensity of contractions is strong at the </a:t>
            </a:r>
            <a:r>
              <a:rPr lang="en-US" dirty="0" err="1" smtClean="0"/>
              <a:t>fundus</a:t>
            </a:r>
            <a:r>
              <a:rPr lang="en-US" dirty="0" smtClean="0"/>
              <a:t> but weak at the lower segment</a:t>
            </a:r>
          </a:p>
          <a:p>
            <a:pPr algn="l" rtl="0"/>
            <a:r>
              <a:rPr lang="en-US" dirty="0" smtClean="0"/>
              <a:t>In early stages 1 contraction/ 30 minuets</a:t>
            </a:r>
          </a:p>
          <a:p>
            <a:pPr algn="l" rtl="0"/>
            <a:r>
              <a:rPr lang="en-US" dirty="0" smtClean="0"/>
              <a:t>As labor progress 1 contraction/ 1-3 minutes</a:t>
            </a:r>
          </a:p>
          <a:p>
            <a:pPr algn="l" rtl="0"/>
            <a:r>
              <a:rPr lang="en-US" dirty="0" smtClean="0"/>
              <a:t>Abdominal wall muscles contract</a:t>
            </a:r>
          </a:p>
          <a:p>
            <a:pPr algn="l" rtl="0"/>
            <a:r>
              <a:rPr lang="en-US" dirty="0" smtClean="0"/>
              <a:t>Rhythmical contractions allows blood flow 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Onset of labor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During pregnancy</a:t>
            </a:r>
          </a:p>
          <a:p>
            <a:pPr lvl="1" algn="l" rtl="0"/>
            <a:r>
              <a:rPr lang="en-US" dirty="0" smtClean="0"/>
              <a:t>Periodic episodes of weak and slow rhythmical uterine contractions (Braxton Hicks) 2</a:t>
            </a:r>
            <a:r>
              <a:rPr lang="en-US" baseline="30000" dirty="0" smtClean="0"/>
              <a:t>nd</a:t>
            </a:r>
            <a:r>
              <a:rPr lang="en-US" dirty="0" smtClean="0"/>
              <a:t> trimester</a:t>
            </a:r>
          </a:p>
          <a:p>
            <a:pPr algn="l" rtl="0"/>
            <a:r>
              <a:rPr lang="en-US" dirty="0" smtClean="0"/>
              <a:t>Towards end of pregnancy</a:t>
            </a:r>
          </a:p>
          <a:p>
            <a:pPr lvl="1" algn="l" rtl="0"/>
            <a:r>
              <a:rPr lang="en-US" dirty="0" smtClean="0"/>
              <a:t>Uterine contractions become progressively stronger</a:t>
            </a:r>
          </a:p>
          <a:p>
            <a:pPr lvl="1" algn="l" rtl="0"/>
            <a:r>
              <a:rPr lang="en-US" dirty="0" smtClean="0"/>
              <a:t>Suddenly uterine contractions become very strong leading to: </a:t>
            </a:r>
          </a:p>
          <a:p>
            <a:pPr lvl="2" algn="l" rtl="0"/>
            <a:r>
              <a:rPr lang="en-US" dirty="0" smtClean="0"/>
              <a:t>Cervical effacement and dilatation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Stages of Labor</a:t>
            </a:r>
          </a:p>
        </p:txBody>
      </p:sp>
      <p:sp>
        <p:nvSpPr>
          <p:cNvPr id="67587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 eaLnBrk="1" hangingPunct="1"/>
            <a:r>
              <a:rPr lang="en-US" sz="3200" dirty="0" smtClean="0"/>
              <a:t>Dilation</a:t>
            </a:r>
          </a:p>
          <a:p>
            <a:pPr lvl="1" algn="l" rtl="0" eaLnBrk="1" hangingPunct="1"/>
            <a:r>
              <a:rPr lang="en-US" sz="3200" dirty="0" smtClean="0"/>
              <a:t>Cervix becomes dilated</a:t>
            </a:r>
          </a:p>
          <a:p>
            <a:pPr lvl="1" algn="l" rtl="0" eaLnBrk="1" hangingPunct="1"/>
            <a:r>
              <a:rPr lang="en-US" sz="3200" dirty="0" smtClean="0"/>
              <a:t>Full dilation is 10 cm</a:t>
            </a:r>
          </a:p>
          <a:p>
            <a:pPr lvl="1" algn="l" rtl="0" eaLnBrk="1" hangingPunct="1"/>
            <a:r>
              <a:rPr lang="en-US" sz="3200" dirty="0" smtClean="0"/>
              <a:t>Uterine contractions begin and increase</a:t>
            </a:r>
          </a:p>
          <a:p>
            <a:pPr lvl="1" algn="l" rtl="0" eaLnBrk="1" hangingPunct="1"/>
            <a:r>
              <a:rPr lang="en-US" sz="3200" dirty="0" smtClean="0"/>
              <a:t>Cervix softens and effaces (thins)</a:t>
            </a:r>
          </a:p>
          <a:p>
            <a:pPr lvl="1" algn="l" rtl="0" eaLnBrk="1" hangingPunct="1"/>
            <a:r>
              <a:rPr lang="en-US" sz="3200" dirty="0" smtClean="0"/>
              <a:t>The amnion ruptures (“breaking the water”)</a:t>
            </a:r>
          </a:p>
          <a:p>
            <a:pPr lvl="1" algn="l" rtl="0" eaLnBrk="1" hangingPunct="1"/>
            <a:r>
              <a:rPr lang="en-US" sz="3200" dirty="0" smtClean="0"/>
              <a:t>Longest stage (6–12 hours)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Cervical effacement and dilatation</a:t>
            </a:r>
            <a:endParaRPr lang="ar-SA" dirty="0"/>
          </a:p>
        </p:txBody>
      </p:sp>
      <p:pic>
        <p:nvPicPr>
          <p:cNvPr id="39938" name="Picture 2" descr="http://www.2womenshealth.com/images/images-OH/Normal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6071" y="1752600"/>
            <a:ext cx="6266329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7"/>
          <p:cNvSpPr txBox="1">
            <a:spLocks noChangeArrowheads="1"/>
          </p:cNvSpPr>
          <p:nvPr/>
        </p:nvSpPr>
        <p:spPr bwMode="auto">
          <a:xfrm>
            <a:off x="381000" y="1270000"/>
            <a:ext cx="8245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2800">
              <a:latin typeface="Arial" charset="0"/>
            </a:endParaRPr>
          </a:p>
        </p:txBody>
      </p:sp>
      <p:sp>
        <p:nvSpPr>
          <p:cNvPr id="68611" name="Text Box 23"/>
          <p:cNvSpPr txBox="1">
            <a:spLocks noChangeArrowheads="1"/>
          </p:cNvSpPr>
          <p:nvPr/>
        </p:nvSpPr>
        <p:spPr bwMode="auto">
          <a:xfrm>
            <a:off x="7219950" y="6019800"/>
            <a:ext cx="1846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16.20 (1 of 3)</a:t>
            </a:r>
          </a:p>
        </p:txBody>
      </p:sp>
      <p:sp>
        <p:nvSpPr>
          <p:cNvPr id="6861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Stages of Labor</a:t>
            </a:r>
          </a:p>
        </p:txBody>
      </p:sp>
      <p:pic>
        <p:nvPicPr>
          <p:cNvPr id="68613" name="Picture 26" descr="16_20Figure_01-L.jpg                                           004E47E8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1442" r="893" b="5083"/>
          <a:stretch>
            <a:fillRect/>
          </a:stretch>
        </p:blipFill>
        <p:spPr bwMode="auto">
          <a:xfrm>
            <a:off x="836613" y="1525587"/>
            <a:ext cx="7469187" cy="51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Stages of Labor</a:t>
            </a:r>
          </a:p>
        </p:txBody>
      </p:sp>
      <p:sp>
        <p:nvSpPr>
          <p:cNvPr id="69635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/>
            <a:r>
              <a:rPr lang="en-US" sz="3200" dirty="0" smtClean="0"/>
              <a:t>Expulsion</a:t>
            </a:r>
          </a:p>
          <a:p>
            <a:pPr lvl="1" algn="l" rtl="0" eaLnBrk="1" hangingPunct="1"/>
            <a:r>
              <a:rPr lang="en-US" sz="3200" dirty="0" smtClean="0"/>
              <a:t>Infant passes through the cervix and vagina</a:t>
            </a:r>
          </a:p>
          <a:p>
            <a:pPr lvl="1" algn="l" rtl="0" eaLnBrk="1" hangingPunct="1"/>
            <a:r>
              <a:rPr lang="en-US" sz="3200" dirty="0" smtClean="0"/>
              <a:t>Can last as long as 2 hours, but typically is 50 minutes in the first birth and 20 minutes in subsequent births</a:t>
            </a:r>
          </a:p>
          <a:p>
            <a:pPr lvl="1" algn="l" rtl="0" eaLnBrk="1" hangingPunct="1"/>
            <a:r>
              <a:rPr lang="en-US" sz="3200" dirty="0" smtClean="0"/>
              <a:t>Normal delivery is head first (vertex position)</a:t>
            </a:r>
          </a:p>
          <a:p>
            <a:pPr lvl="1" algn="l" rtl="0" eaLnBrk="1" hangingPunct="1"/>
            <a:r>
              <a:rPr lang="en-US" sz="3200" dirty="0" smtClean="0"/>
              <a:t>Breech presentation is buttocks-first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381000" y="1270000"/>
            <a:ext cx="8245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2800">
              <a:latin typeface="Arial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Stages of Labor</a:t>
            </a:r>
          </a:p>
        </p:txBody>
      </p:sp>
      <p:sp>
        <p:nvSpPr>
          <p:cNvPr id="70660" name="Text Box 6"/>
          <p:cNvSpPr txBox="1">
            <a:spLocks noChangeArrowheads="1"/>
          </p:cNvSpPr>
          <p:nvPr/>
        </p:nvSpPr>
        <p:spPr bwMode="auto">
          <a:xfrm>
            <a:off x="7219950" y="6019800"/>
            <a:ext cx="1846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16.20 (2 of 3)</a:t>
            </a:r>
          </a:p>
        </p:txBody>
      </p:sp>
      <p:pic>
        <p:nvPicPr>
          <p:cNvPr id="70661" name="Picture 7" descr="16_20Figure_02-L.jpg                                           004E47E8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1312" r="449" b="6038"/>
          <a:stretch>
            <a:fillRect/>
          </a:stretch>
        </p:blipFill>
        <p:spPr bwMode="auto">
          <a:xfrm>
            <a:off x="1338263" y="1526041"/>
            <a:ext cx="5976937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Parturition </a:t>
            </a:r>
            <a:endParaRPr lang="en-US" dirty="0"/>
          </a:p>
        </p:txBody>
      </p:sp>
      <p:sp>
        <p:nvSpPr>
          <p:cNvPr id="244742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457200" y="1981200"/>
            <a:ext cx="8229600" cy="4616450"/>
          </a:xfrm>
        </p:spPr>
        <p:txBody>
          <a:bodyPr/>
          <a:lstStyle/>
          <a:p>
            <a:pPr algn="l" rtl="0">
              <a:lnSpc>
                <a:spcPct val="90000"/>
              </a:lnSpc>
            </a:pPr>
            <a:r>
              <a:rPr lang="en-GB" dirty="0"/>
              <a:t>Uterus is spontaneously active.</a:t>
            </a:r>
          </a:p>
          <a:p>
            <a:pPr algn="l" rtl="0">
              <a:lnSpc>
                <a:spcPct val="90000"/>
              </a:lnSpc>
            </a:pPr>
            <a:r>
              <a:rPr lang="en-GB" dirty="0"/>
              <a:t>Spontaneous depolarization of pacemaker cells.</a:t>
            </a:r>
          </a:p>
          <a:p>
            <a:pPr algn="l" rtl="0">
              <a:lnSpc>
                <a:spcPct val="90000"/>
              </a:lnSpc>
            </a:pPr>
            <a:r>
              <a:rPr lang="en-GB" dirty="0" smtClean="0"/>
              <a:t>Gap </a:t>
            </a:r>
            <a:r>
              <a:rPr lang="en-GB" dirty="0"/>
              <a:t>junctions spread </a:t>
            </a:r>
            <a:r>
              <a:rPr lang="en-GB" dirty="0" smtClean="0"/>
              <a:t>depolarization</a:t>
            </a:r>
          </a:p>
          <a:p>
            <a:pPr algn="l" rtl="0"/>
            <a:r>
              <a:rPr lang="en-GB" dirty="0" smtClean="0"/>
              <a:t> </a:t>
            </a:r>
            <a:r>
              <a:rPr lang="en-US" dirty="0" smtClean="0"/>
              <a:t>Exact trigger is unknown</a:t>
            </a:r>
          </a:p>
          <a:p>
            <a:pPr lvl="1" algn="l" rtl="0"/>
            <a:r>
              <a:rPr lang="en-US" dirty="0" smtClean="0"/>
              <a:t>Hormonal changes</a:t>
            </a:r>
          </a:p>
          <a:p>
            <a:pPr lvl="1" algn="l" rtl="0"/>
            <a:r>
              <a:rPr lang="en-US" dirty="0" smtClean="0"/>
              <a:t>Mechanical changes  </a:t>
            </a:r>
            <a:endParaRPr lang="ar-SA" dirty="0" smtClean="0"/>
          </a:p>
          <a:p>
            <a:pPr algn="l" rtl="0">
              <a:lnSpc>
                <a:spcPct val="90000"/>
              </a:lnSpc>
            </a:pPr>
            <a:endParaRPr lang="en-GB" dirty="0"/>
          </a:p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endParaRPr lang="en-GB" dirty="0"/>
          </a:p>
        </p:txBody>
      </p:sp>
      <p:pic>
        <p:nvPicPr>
          <p:cNvPr id="2447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165599"/>
            <a:ext cx="2667000" cy="201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Stages of Labor</a:t>
            </a:r>
          </a:p>
        </p:txBody>
      </p:sp>
      <p:sp>
        <p:nvSpPr>
          <p:cNvPr id="7168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 eaLnBrk="1" hangingPunct="1"/>
            <a:r>
              <a:rPr lang="en-US" sz="3200" dirty="0" smtClean="0"/>
              <a:t>Placental stage</a:t>
            </a:r>
          </a:p>
          <a:p>
            <a:pPr lvl="1" algn="l" rtl="0" eaLnBrk="1" hangingPunct="1"/>
            <a:r>
              <a:rPr lang="en-US" sz="3200" dirty="0" smtClean="0"/>
              <a:t>Delivery of the placenta</a:t>
            </a:r>
          </a:p>
          <a:p>
            <a:pPr lvl="1" algn="l" rtl="0" eaLnBrk="1" hangingPunct="1"/>
            <a:r>
              <a:rPr lang="en-US" sz="3200" dirty="0" smtClean="0"/>
              <a:t>Usually accomplished within 15 minutes after birth of infant</a:t>
            </a:r>
          </a:p>
          <a:p>
            <a:pPr lvl="1" algn="l" rtl="0" eaLnBrk="1" hangingPunct="1"/>
            <a:r>
              <a:rPr lang="en-US" sz="3200" dirty="0" smtClean="0"/>
              <a:t>Birth of the placenta and attached fetal membranes </a:t>
            </a:r>
          </a:p>
          <a:p>
            <a:pPr lvl="1" algn="l" rtl="0" eaLnBrk="1" hangingPunct="1"/>
            <a:r>
              <a:rPr lang="en-US" sz="3200" dirty="0" smtClean="0"/>
              <a:t>All placental fragments should be removed to avoid postpartum bleeding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381000" y="1270000"/>
            <a:ext cx="8245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pitchFamily="18" charset="2"/>
              <a:buNone/>
            </a:pPr>
            <a:endParaRPr lang="en-US" sz="2800">
              <a:latin typeface="Arial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Stages of Labor</a:t>
            </a:r>
          </a:p>
        </p:txBody>
      </p:sp>
      <p:sp>
        <p:nvSpPr>
          <p:cNvPr id="72708" name="Text Box 6"/>
          <p:cNvSpPr txBox="1">
            <a:spLocks noChangeArrowheads="1"/>
          </p:cNvSpPr>
          <p:nvPr/>
        </p:nvSpPr>
        <p:spPr bwMode="auto">
          <a:xfrm>
            <a:off x="7219950" y="6400800"/>
            <a:ext cx="1846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6BA12F"/>
                </a:solidFill>
                <a:latin typeface="Arial" charset="0"/>
              </a:rPr>
              <a:t>Figure 16.20 (3 of 3)</a:t>
            </a:r>
          </a:p>
        </p:txBody>
      </p:sp>
      <p:pic>
        <p:nvPicPr>
          <p:cNvPr id="72709" name="Picture 7" descr="16_20Figure_03-L.jpg                                           004E47E8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l="801" t="1308" r="783" b="5176"/>
          <a:stretch>
            <a:fillRect/>
          </a:stretch>
        </p:blipFill>
        <p:spPr bwMode="auto">
          <a:xfrm>
            <a:off x="609600" y="1595437"/>
            <a:ext cx="7239000" cy="480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arrival</a:t>
            </a:r>
            <a:endParaRPr lang="ar-SA" dirty="0"/>
          </a:p>
        </p:txBody>
      </p:sp>
      <p:pic>
        <p:nvPicPr>
          <p:cNvPr id="4" name="Picture 5" descr="Human_infant_newborn_baby">
            <a:hlinkClick r:id="rId2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24000" y="2133600"/>
            <a:ext cx="6324793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ar-SA" b="1" dirty="0" smtClean="0">
                <a:solidFill>
                  <a:srgbClr val="7030A0"/>
                </a:solidFill>
              </a:rPr>
              <a:t>{فَأَجَاءهَا الْمَخَاضُ إِلَى جِذْعِ النَّخْلَةِ قَالَتْ يَا </a:t>
            </a:r>
            <a:r>
              <a:rPr lang="ar-SA" b="1" dirty="0" err="1" smtClean="0">
                <a:solidFill>
                  <a:srgbClr val="7030A0"/>
                </a:solidFill>
              </a:rPr>
              <a:t>لَيْتَنِي</a:t>
            </a:r>
            <a:r>
              <a:rPr lang="ar-SA" b="1" dirty="0" smtClean="0">
                <a:solidFill>
                  <a:srgbClr val="7030A0"/>
                </a:solidFill>
              </a:rPr>
              <a:t> مِتُّ قَبْلَ هَذَا وَكُنتُ نَسْياً </a:t>
            </a:r>
            <a:r>
              <a:rPr lang="ar-SA" b="1" dirty="0" err="1" smtClean="0">
                <a:solidFill>
                  <a:srgbClr val="7030A0"/>
                </a:solidFill>
              </a:rPr>
              <a:t>مَّنسِيّاً </a:t>
            </a:r>
            <a:r>
              <a:rPr lang="ar-SA" b="1" dirty="0" smtClean="0">
                <a:solidFill>
                  <a:srgbClr val="7030A0"/>
                </a:solidFill>
              </a:rPr>
              <a:t>{23} فَنَادَاهَا مِن تَحْتِهَا أَلَّا تَحْزَنِي قَدْ جَعَلَ رَبُّكِ تَحْتَكِ سَرِيّاً{24} وَهُزِّي إِلَيْكِ بِجِذْعِ النَّخْلَةِ تُسَاقِطْ عَلَيْكِ رُطَباً جَنِيّاً{25} فَكُلِي وَاشْرَبِي وَقَرِّي </a:t>
            </a:r>
            <a:r>
              <a:rPr lang="ar-SA" b="1" dirty="0" err="1" smtClean="0">
                <a:solidFill>
                  <a:srgbClr val="7030A0"/>
                </a:solidFill>
              </a:rPr>
              <a:t>عَيْناً </a:t>
            </a:r>
            <a:r>
              <a:rPr lang="ar-SA" b="1" dirty="0" smtClean="0">
                <a:solidFill>
                  <a:srgbClr val="7030A0"/>
                </a:solidFill>
              </a:rPr>
              <a:t>} سورة </a:t>
            </a:r>
            <a:r>
              <a:rPr lang="ar-SA" b="1" dirty="0" err="1" smtClean="0">
                <a:solidFill>
                  <a:srgbClr val="7030A0"/>
                </a:solidFill>
              </a:rPr>
              <a:t>مريم..</a:t>
            </a:r>
            <a:r>
              <a:rPr lang="ar-SA" dirty="0" smtClean="0">
                <a:solidFill>
                  <a:srgbClr val="7030A0"/>
                </a:solidFill>
              </a:rPr>
              <a:t/>
            </a:r>
            <a:br>
              <a:rPr lang="ar-SA" dirty="0" smtClean="0">
                <a:solidFill>
                  <a:srgbClr val="7030A0"/>
                </a:solidFill>
              </a:rPr>
            </a:br>
            <a:endParaRPr lang="en-GB" dirty="0">
              <a:solidFill>
                <a:srgbClr val="7030A0"/>
              </a:solidFill>
            </a:endParaRPr>
          </a:p>
        </p:txBody>
      </p:sp>
      <p:pic>
        <p:nvPicPr>
          <p:cNvPr id="2050" name="Picture 2" descr="http://t2.gstatic.com/images?q=tbn:ANd9GcS7O4kf2f4S-W83qImKaTFl-LcaoqspqBctijxVDRoKrcFdOpETvblsxHV3a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7320" y="3886200"/>
            <a:ext cx="612648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Hormonal changes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Estrogen &amp; Progesterone</a:t>
            </a:r>
          </a:p>
          <a:p>
            <a:pPr lvl="1" algn="l" rtl="0"/>
            <a:r>
              <a:rPr lang="en-US" dirty="0" smtClean="0"/>
              <a:t>Progesterone inhibit uterine contractility</a:t>
            </a:r>
          </a:p>
          <a:p>
            <a:pPr lvl="1" algn="l" rtl="0"/>
            <a:r>
              <a:rPr lang="en-US" dirty="0" smtClean="0"/>
              <a:t>Estrogen stimulate uterine contractility</a:t>
            </a:r>
          </a:p>
          <a:p>
            <a:pPr algn="l" rtl="0"/>
            <a:r>
              <a:rPr lang="en-US" dirty="0" smtClean="0"/>
              <a:t>From 7</a:t>
            </a:r>
            <a:r>
              <a:rPr lang="en-US" baseline="30000" dirty="0" smtClean="0"/>
              <a:t>th</a:t>
            </a:r>
            <a:r>
              <a:rPr lang="en-US" dirty="0" smtClean="0"/>
              <a:t> month till term </a:t>
            </a:r>
          </a:p>
          <a:p>
            <a:pPr lvl="1" algn="l" rtl="0"/>
            <a:r>
              <a:rPr lang="en-US" dirty="0" smtClean="0"/>
              <a:t>Progesterone secretion remain constant</a:t>
            </a:r>
          </a:p>
          <a:p>
            <a:pPr lvl="1" algn="l" rtl="0"/>
            <a:r>
              <a:rPr lang="en-US" dirty="0" smtClean="0"/>
              <a:t>Estrogen secretion continuously increase</a:t>
            </a:r>
          </a:p>
          <a:p>
            <a:pPr lvl="1" algn="l" rtl="0"/>
            <a:r>
              <a:rPr lang="en-US" dirty="0" smtClean="0"/>
              <a:t> Increase estrogen/progesterone ratio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cs typeface="Times New Roman" pitchFamily="18" charset="0"/>
              </a:rPr>
              <a:t>Hormonal changes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916113"/>
            <a:ext cx="4038600" cy="3313112"/>
          </a:xfrm>
        </p:spPr>
        <p:txBody>
          <a:bodyPr/>
          <a:lstStyle/>
          <a:p>
            <a:pPr algn="l" rtl="0"/>
            <a:r>
              <a:rPr lang="en-GB" dirty="0" err="1" smtClean="0">
                <a:cs typeface="Arial" pitchFamily="34" charset="0"/>
              </a:rPr>
              <a:t>Progesteron</a:t>
            </a:r>
            <a:r>
              <a:rPr lang="en-GB" dirty="0" smtClean="0">
                <a:cs typeface="Arial" pitchFamily="34" charset="0"/>
              </a:rPr>
              <a:t> </a:t>
            </a:r>
          </a:p>
          <a:p>
            <a:pPr lvl="1" algn="l" rtl="0"/>
            <a:r>
              <a:rPr lang="en-GB" dirty="0" smtClean="0">
                <a:cs typeface="Arial" pitchFamily="34" charset="0"/>
              </a:rPr>
              <a:t>▼ GAP junctions</a:t>
            </a:r>
          </a:p>
          <a:p>
            <a:pPr lvl="1" algn="l" rtl="0">
              <a:buFont typeface="Wingdings" pitchFamily="2" charset="2"/>
              <a:buNone/>
            </a:pPr>
            <a:endParaRPr lang="en-GB" dirty="0" smtClean="0">
              <a:cs typeface="Arial" pitchFamily="34" charset="0"/>
            </a:endParaRPr>
          </a:p>
          <a:p>
            <a:pPr lvl="1" algn="l" rtl="0"/>
            <a:r>
              <a:rPr lang="en-GB" dirty="0" smtClean="0">
                <a:cs typeface="Arial" pitchFamily="34" charset="0"/>
              </a:rPr>
              <a:t>▼ </a:t>
            </a:r>
            <a:r>
              <a:rPr lang="en-GB" dirty="0" err="1" smtClean="0">
                <a:cs typeface="Arial" pitchFamily="34" charset="0"/>
              </a:rPr>
              <a:t>Oxytocin</a:t>
            </a:r>
            <a:r>
              <a:rPr lang="en-GB" dirty="0" smtClean="0">
                <a:cs typeface="Arial" pitchFamily="34" charset="0"/>
              </a:rPr>
              <a:t> receptor</a:t>
            </a:r>
          </a:p>
          <a:p>
            <a:pPr lvl="1" algn="l" rtl="0"/>
            <a:r>
              <a:rPr lang="en-GB" dirty="0" smtClean="0">
                <a:cs typeface="Arial" pitchFamily="34" charset="0"/>
              </a:rPr>
              <a:t>▼prostaglandins.</a:t>
            </a:r>
          </a:p>
          <a:p>
            <a:pPr lvl="1" algn="l" rtl="0"/>
            <a:r>
              <a:rPr lang="en-GB" dirty="0" smtClean="0">
                <a:cs typeface="Arial" pitchFamily="34" charset="0"/>
              </a:rPr>
              <a:t>▲ resting </a:t>
            </a:r>
            <a:r>
              <a:rPr lang="en-GB" dirty="0" err="1" smtClean="0">
                <a:cs typeface="Arial" pitchFamily="34" charset="0"/>
              </a:rPr>
              <a:t>mem</a:t>
            </a:r>
            <a:r>
              <a:rPr lang="en-GB" dirty="0" smtClean="0">
                <a:cs typeface="Arial" pitchFamily="34" charset="0"/>
              </a:rPr>
              <a:t>. Potential</a:t>
            </a:r>
          </a:p>
          <a:p>
            <a:endParaRPr lang="en-GB" dirty="0" smtClean="0"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endParaRPr lang="en-GB" dirty="0" smtClean="0">
              <a:cs typeface="Arial" pitchFamily="34" charset="0"/>
            </a:endParaRPr>
          </a:p>
        </p:txBody>
      </p:sp>
      <p:sp>
        <p:nvSpPr>
          <p:cNvPr id="48132" name="Rectangle 5"/>
          <p:cNvSpPr>
            <a:spLocks noGrp="1" noChangeArrowheads="1"/>
          </p:cNvSpPr>
          <p:nvPr>
            <p:ph sz="quarter" idx="2"/>
          </p:nvPr>
        </p:nvSpPr>
        <p:spPr>
          <a:xfrm>
            <a:off x="4648200" y="1938336"/>
            <a:ext cx="4038600" cy="2960688"/>
          </a:xfrm>
        </p:spPr>
        <p:txBody>
          <a:bodyPr/>
          <a:lstStyle/>
          <a:p>
            <a:pPr algn="l" rtl="0"/>
            <a:r>
              <a:rPr lang="en-GB" dirty="0" err="1" smtClean="0">
                <a:cs typeface="Arial" pitchFamily="34" charset="0"/>
              </a:rPr>
              <a:t>Estrogen</a:t>
            </a:r>
            <a:endParaRPr lang="en-GB" dirty="0" smtClean="0">
              <a:cs typeface="Arial" pitchFamily="34" charset="0"/>
            </a:endParaRPr>
          </a:p>
          <a:p>
            <a:pPr lvl="1" algn="l" rtl="0"/>
            <a:r>
              <a:rPr lang="en-GB" dirty="0" smtClean="0">
                <a:cs typeface="Arial" pitchFamily="34" charset="0"/>
              </a:rPr>
              <a:t>▲ GAP junctions with onset of labour.</a:t>
            </a:r>
          </a:p>
          <a:p>
            <a:pPr lvl="1" algn="l" rtl="0"/>
            <a:r>
              <a:rPr lang="en-GB" dirty="0" smtClean="0">
                <a:cs typeface="Arial" pitchFamily="34" charset="0"/>
              </a:rPr>
              <a:t>▲ </a:t>
            </a:r>
            <a:r>
              <a:rPr lang="en-GB" dirty="0" err="1" smtClean="0">
                <a:cs typeface="Arial" pitchFamily="34" charset="0"/>
              </a:rPr>
              <a:t>Oxytocin</a:t>
            </a:r>
            <a:r>
              <a:rPr lang="en-GB" dirty="0" smtClean="0">
                <a:cs typeface="Arial" pitchFamily="34" charset="0"/>
              </a:rPr>
              <a:t> receptors.</a:t>
            </a:r>
          </a:p>
          <a:p>
            <a:pPr lvl="1" algn="l" rtl="0"/>
            <a:r>
              <a:rPr lang="en-GB" dirty="0" smtClean="0">
                <a:cs typeface="Arial" pitchFamily="34" charset="0"/>
              </a:rPr>
              <a:t>▲ Prostaglandins</a:t>
            </a:r>
          </a:p>
        </p:txBody>
      </p:sp>
      <p:pic>
        <p:nvPicPr>
          <p:cNvPr id="48133" name="Picture 7" descr="MCj038358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4591050"/>
            <a:ext cx="1944687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Text Box 8"/>
          <p:cNvSpPr txBox="1">
            <a:spLocks noChangeArrowheads="1"/>
          </p:cNvSpPr>
          <p:nvPr/>
        </p:nvSpPr>
        <p:spPr bwMode="auto">
          <a:xfrm>
            <a:off x="3400425" y="52482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GB">
                <a:latin typeface="Calibri" pitchFamily="34" charset="0"/>
              </a:rPr>
              <a:t>P</a:t>
            </a:r>
          </a:p>
        </p:txBody>
      </p:sp>
      <p:sp>
        <p:nvSpPr>
          <p:cNvPr id="48135" name="Text Box 9"/>
          <p:cNvSpPr txBox="1">
            <a:spLocks noChangeArrowheads="1"/>
          </p:cNvSpPr>
          <p:nvPr/>
        </p:nvSpPr>
        <p:spPr bwMode="auto">
          <a:xfrm>
            <a:off x="4984750" y="42402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GB">
                <a:latin typeface="Calibri" pitchFamily="34" charset="0"/>
              </a:rPr>
              <a:t>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Hormonal changes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err="1" smtClean="0"/>
              <a:t>Oxytocin</a:t>
            </a:r>
            <a:endParaRPr lang="en-US" dirty="0" smtClean="0"/>
          </a:p>
          <a:p>
            <a:pPr lvl="1" algn="l" rtl="0"/>
            <a:r>
              <a:rPr lang="en-GB" dirty="0" smtClean="0"/>
              <a:t>Dramatic </a:t>
            </a:r>
            <a:r>
              <a:rPr lang="en-GB" dirty="0" smtClean="0">
                <a:cs typeface="Arial" pitchFamily="34" charset="0"/>
              </a:rPr>
              <a:t>▲of </a:t>
            </a:r>
            <a:r>
              <a:rPr lang="en-GB" dirty="0" err="1" smtClean="0">
                <a:cs typeface="Arial" pitchFamily="34" charset="0"/>
              </a:rPr>
              <a:t>oxytocin</a:t>
            </a:r>
            <a:r>
              <a:rPr lang="en-GB" dirty="0" smtClean="0">
                <a:cs typeface="Arial" pitchFamily="34" charset="0"/>
              </a:rPr>
              <a:t> receptors (200 folds) </a:t>
            </a:r>
          </a:p>
          <a:p>
            <a:pPr lvl="2" algn="l" rtl="0"/>
            <a:r>
              <a:rPr lang="en-GB" dirty="0" smtClean="0">
                <a:cs typeface="Arial" pitchFamily="34" charset="0"/>
              </a:rPr>
              <a:t>gradual transition from passive relaxed to active excitatory muscle (</a:t>
            </a:r>
            <a:r>
              <a:rPr lang="en-GB" dirty="0" smtClean="0">
                <a:latin typeface="Calibri"/>
                <a:cs typeface="Arial" pitchFamily="34" charset="0"/>
              </a:rPr>
              <a:t>↑responsiveness</a:t>
            </a:r>
            <a:r>
              <a:rPr lang="en-GB" dirty="0" smtClean="0">
                <a:cs typeface="Arial" pitchFamily="34" charset="0"/>
              </a:rPr>
              <a:t>).</a:t>
            </a:r>
          </a:p>
          <a:p>
            <a:pPr lvl="1" algn="l" rtl="0">
              <a:buNone/>
            </a:pPr>
            <a:endParaRPr lang="en-US" dirty="0" smtClean="0"/>
          </a:p>
          <a:p>
            <a:pPr lvl="1" algn="l" rtl="0"/>
            <a:r>
              <a:rPr lang="en-US" dirty="0" smtClean="0"/>
              <a:t>Increase in </a:t>
            </a:r>
            <a:r>
              <a:rPr lang="en-US" dirty="0" err="1" smtClean="0"/>
              <a:t>Oxytocin</a:t>
            </a:r>
            <a:r>
              <a:rPr lang="en-US" dirty="0" smtClean="0"/>
              <a:t> secretion at labor</a:t>
            </a:r>
          </a:p>
          <a:p>
            <a:pPr lvl="1" algn="l" rtl="0"/>
            <a:r>
              <a:rPr lang="en-US" dirty="0" err="1" smtClean="0"/>
              <a:t>Oxytocin</a:t>
            </a:r>
            <a:r>
              <a:rPr lang="en-US" dirty="0" smtClean="0"/>
              <a:t> increase uterine contractions by</a:t>
            </a:r>
          </a:p>
          <a:p>
            <a:pPr lvl="2" algn="l" rtl="0"/>
            <a:r>
              <a:rPr lang="en-US" dirty="0" smtClean="0"/>
              <a:t>Directly on its receptors</a:t>
            </a:r>
          </a:p>
          <a:p>
            <a:pPr lvl="2" algn="l" rtl="0"/>
            <a:r>
              <a:rPr lang="en-US" dirty="0" smtClean="0"/>
              <a:t>Indirectly by stimulating prostaglandin production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cs typeface="Times New Roman" pitchFamily="18" charset="0"/>
              </a:rPr>
              <a:t>Hormonal changes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Prostaglandins </a:t>
            </a:r>
          </a:p>
          <a:p>
            <a:pPr lvl="1" algn="l" rtl="0"/>
            <a:r>
              <a:rPr lang="en-US" dirty="0" smtClean="0"/>
              <a:t>Central role in initiation &amp; progression of human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</a:p>
          <a:p>
            <a:pPr lvl="1" algn="l" rtl="0"/>
            <a:r>
              <a:rPr lang="en-US" dirty="0" smtClean="0"/>
              <a:t>Locally produced (intrauterine)</a:t>
            </a:r>
          </a:p>
          <a:p>
            <a:pPr lvl="1" algn="l" rtl="0"/>
            <a:r>
              <a:rPr lang="en-US" dirty="0" err="1" smtClean="0"/>
              <a:t>Oxytocin</a:t>
            </a:r>
            <a:r>
              <a:rPr lang="en-US" dirty="0" smtClean="0"/>
              <a:t>  and cytokines stimulate its production</a:t>
            </a:r>
          </a:p>
          <a:p>
            <a:pPr lvl="1" algn="l" rtl="0"/>
            <a:r>
              <a:rPr lang="en-US" dirty="0" smtClean="0"/>
              <a:t>Prostaglandin stimulate uterine contractions by:</a:t>
            </a:r>
          </a:p>
          <a:p>
            <a:pPr lvl="2" algn="l" rtl="0"/>
            <a:r>
              <a:rPr lang="en-US" dirty="0" smtClean="0"/>
              <a:t>Direct effect:</a:t>
            </a:r>
          </a:p>
          <a:p>
            <a:pPr lvl="3" algn="l" rtl="0"/>
            <a:r>
              <a:rPr lang="en-US" dirty="0" smtClean="0"/>
              <a:t>Through their own receptors</a:t>
            </a:r>
          </a:p>
          <a:p>
            <a:pPr lvl="3" algn="l" rtl="0"/>
            <a:r>
              <a:rPr lang="en-US" dirty="0" err="1" smtClean="0"/>
              <a:t>Upregulation</a:t>
            </a:r>
            <a:r>
              <a:rPr lang="en-US" dirty="0" smtClean="0"/>
              <a:t> of </a:t>
            </a:r>
            <a:r>
              <a:rPr lang="en-US" dirty="0" err="1" smtClean="0"/>
              <a:t>myometrial</a:t>
            </a:r>
            <a:r>
              <a:rPr lang="en-US" dirty="0" smtClean="0"/>
              <a:t> gap junctions</a:t>
            </a:r>
          </a:p>
          <a:p>
            <a:pPr lvl="2" algn="l" rtl="0"/>
            <a:r>
              <a:rPr lang="en-US" dirty="0" smtClean="0"/>
              <a:t>Indirect effect: </a:t>
            </a:r>
          </a:p>
          <a:p>
            <a:pPr lvl="3" algn="l" rtl="0"/>
            <a:r>
              <a:rPr lang="en-US" dirty="0" err="1" smtClean="0"/>
              <a:t>Upregulation</a:t>
            </a:r>
            <a:r>
              <a:rPr lang="en-US" dirty="0" smtClean="0"/>
              <a:t> of </a:t>
            </a:r>
            <a:r>
              <a:rPr lang="en-US" dirty="0" err="1" smtClean="0"/>
              <a:t>oxytocin</a:t>
            </a:r>
            <a:r>
              <a:rPr lang="en-US" dirty="0" smtClean="0"/>
              <a:t> receptors</a:t>
            </a:r>
          </a:p>
          <a:p>
            <a:pPr lvl="2" algn="l" rtl="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smtClean="0">
                <a:cs typeface="Times New Roman" pitchFamily="18" charset="0"/>
              </a:rPr>
              <a:t>Parturition</a:t>
            </a:r>
            <a:endParaRPr lang="en-US" sz="1300" smtClean="0">
              <a:cs typeface="Times New Roman" pitchFamily="18" charset="0"/>
            </a:endParaRPr>
          </a:p>
        </p:txBody>
      </p:sp>
      <p:pic>
        <p:nvPicPr>
          <p:cNvPr id="8196" name="Picture 4" descr="20_5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692275" y="1600200"/>
            <a:ext cx="5994400" cy="44958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Mechanical changes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Stretch of the uterine muscle</a:t>
            </a:r>
          </a:p>
          <a:p>
            <a:pPr lvl="1" algn="l" rtl="0"/>
            <a:r>
              <a:rPr lang="en-US" dirty="0" smtClean="0"/>
              <a:t>Increases contractility </a:t>
            </a:r>
          </a:p>
          <a:p>
            <a:pPr lvl="2" algn="l" rtl="0"/>
            <a:r>
              <a:rPr lang="en-US" dirty="0" smtClean="0"/>
              <a:t>Fetal movements</a:t>
            </a:r>
          </a:p>
          <a:p>
            <a:pPr lvl="2" algn="l" rtl="0"/>
            <a:r>
              <a:rPr lang="en-US" dirty="0" smtClean="0"/>
              <a:t>Multiple pregnancy</a:t>
            </a:r>
          </a:p>
          <a:p>
            <a:pPr algn="l" rtl="0"/>
            <a:r>
              <a:rPr lang="en-US" dirty="0" smtClean="0"/>
              <a:t>Stretch of the cervix</a:t>
            </a:r>
          </a:p>
          <a:p>
            <a:pPr lvl="1" algn="l" rtl="0"/>
            <a:r>
              <a:rPr lang="en-US" dirty="0" smtClean="0"/>
              <a:t>Increases contractility (reflex)</a:t>
            </a:r>
          </a:p>
          <a:p>
            <a:pPr lvl="2" algn="l" rtl="0"/>
            <a:r>
              <a:rPr lang="en-US" dirty="0" smtClean="0"/>
              <a:t>Membrane sweeping &amp; rupture</a:t>
            </a:r>
          </a:p>
          <a:p>
            <a:pPr lvl="2" algn="l" rtl="0"/>
            <a:r>
              <a:rPr lang="en-US" dirty="0" smtClean="0"/>
              <a:t>Fetal head</a:t>
            </a:r>
          </a:p>
          <a:p>
            <a:pPr lvl="3" algn="l" rtl="0"/>
            <a:r>
              <a:rPr lang="en-US" dirty="0" smtClean="0"/>
              <a:t>Positive feedback mechanism</a:t>
            </a:r>
          </a:p>
          <a:p>
            <a:pPr lvl="3" algn="l" rtl="0"/>
            <a:endParaRPr lang="en-US" dirty="0" smtClean="0"/>
          </a:p>
          <a:p>
            <a:pPr lvl="2"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1582</TotalTime>
  <Words>864</Words>
  <Application>Microsoft Office PowerPoint</Application>
  <PresentationFormat>عرض على الشاشة (3:4)‏</PresentationFormat>
  <Paragraphs>249</Paragraphs>
  <Slides>33</Slides>
  <Notes>3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35" baseType="lpstr">
      <vt:lpstr>ألوان متوسطة</vt:lpstr>
      <vt:lpstr>Microsoft Office Excel 97-2003 Worksheet</vt:lpstr>
      <vt:lpstr>Onset and physiology of labor</vt:lpstr>
      <vt:lpstr>Parturition </vt:lpstr>
      <vt:lpstr>Parturition </vt:lpstr>
      <vt:lpstr>Hormonal changes</vt:lpstr>
      <vt:lpstr>Hormonal changes</vt:lpstr>
      <vt:lpstr>Hormonal changes</vt:lpstr>
      <vt:lpstr>Hormonal changes</vt:lpstr>
      <vt:lpstr>Parturition</vt:lpstr>
      <vt:lpstr>Mechanical changes</vt:lpstr>
      <vt:lpstr>Positive feedback mechanism</vt:lpstr>
      <vt:lpstr>Initiation of Labor</vt:lpstr>
      <vt:lpstr>Initiation of Labor</vt:lpstr>
      <vt:lpstr>Initiation of Labor</vt:lpstr>
      <vt:lpstr>Initiation of Labor</vt:lpstr>
      <vt:lpstr>Initiation of Labor</vt:lpstr>
      <vt:lpstr>Initiation of Labor</vt:lpstr>
      <vt:lpstr>Phases of parturition </vt:lpstr>
      <vt:lpstr>Uterine Activity  During Pregnancy</vt:lpstr>
      <vt:lpstr>Phases of parturition </vt:lpstr>
      <vt:lpstr>Phases of parturition </vt:lpstr>
      <vt:lpstr>Phases of parturition </vt:lpstr>
      <vt:lpstr>Phases of parturition </vt:lpstr>
      <vt:lpstr>Mechanism of parturition</vt:lpstr>
      <vt:lpstr>Onset of labor</vt:lpstr>
      <vt:lpstr>Stages of Labor</vt:lpstr>
      <vt:lpstr>Cervical effacement and dilatation</vt:lpstr>
      <vt:lpstr>Stages of Labor</vt:lpstr>
      <vt:lpstr>Stages of Labor</vt:lpstr>
      <vt:lpstr>Stages of Labor</vt:lpstr>
      <vt:lpstr>Stages of Labor</vt:lpstr>
      <vt:lpstr>Stages of Labor</vt:lpstr>
      <vt:lpstr>New arrival</vt:lpstr>
      <vt:lpstr>الشريحة 33</vt:lpstr>
    </vt:vector>
  </TitlesOfParts>
  <Company>Fo23-12-2010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Onset and physiology of labor</dc:title>
  <dc:creator>User</dc:creator>
  <cp:lastModifiedBy>AA</cp:lastModifiedBy>
  <cp:revision>151</cp:revision>
  <dcterms:created xsi:type="dcterms:W3CDTF">2011-02-21T17:23:25Z</dcterms:created>
  <dcterms:modified xsi:type="dcterms:W3CDTF">2013-04-13T11:27:02Z</dcterms:modified>
</cp:coreProperties>
</file>