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78" r:id="rId4"/>
    <p:sldId id="261" r:id="rId5"/>
    <p:sldId id="275" r:id="rId6"/>
    <p:sldId id="262" r:id="rId7"/>
    <p:sldId id="269" r:id="rId8"/>
    <p:sldId id="274" r:id="rId9"/>
    <p:sldId id="273" r:id="rId10"/>
    <p:sldId id="276" r:id="rId11"/>
    <p:sldId id="292" r:id="rId12"/>
    <p:sldId id="293" r:id="rId13"/>
    <p:sldId id="294" r:id="rId14"/>
    <p:sldId id="295" r:id="rId15"/>
    <p:sldId id="296" r:id="rId16"/>
    <p:sldId id="297" r:id="rId17"/>
    <p:sldId id="264" r:id="rId18"/>
    <p:sldId id="291" r:id="rId19"/>
    <p:sldId id="266" r:id="rId20"/>
    <p:sldId id="267" r:id="rId21"/>
    <p:sldId id="268" r:id="rId22"/>
    <p:sldId id="270" r:id="rId23"/>
    <p:sldId id="283" r:id="rId24"/>
    <p:sldId id="26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2" r:id="rId33"/>
    <p:sldId id="298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61160B-5568-4AD6-BB8A-E7FF226F9EE8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00B7CF-107D-4390-B986-51D6989A9A5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963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7FA3-4067-4D82-9017-F4866F06D9A4}" type="slidenum">
              <a:rPr lang="ar-SA"/>
              <a:pPr/>
              <a:t>3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DB8B1-A328-4368-ACE1-A75F427F7CD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3D161-D99D-4892-934C-AC1F92E8570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A60E53-972C-417F-9C70-2E26CF1F97B4}" type="datetimeFigureOut">
              <a:rPr lang="ar-SA" smtClean="0"/>
              <a:pPr/>
              <a:t>03/06/34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owstuffworks.com/adam-200108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olarnavigator.net/animal_kingdom/humans/humans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Onset and physiology of labor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ar-SA" dirty="0"/>
          </a:p>
        </p:txBody>
      </p:sp>
      <p:pic>
        <p:nvPicPr>
          <p:cNvPr id="4" name="Picture 4" descr="adam-200108-r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7" y="2514600"/>
            <a:ext cx="3427413" cy="342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/>
              <a:t>Positive feedback mechanism</a:t>
            </a:r>
            <a:endParaRPr lang="ar-SA" sz="36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38" y="1295401"/>
            <a:ext cx="54451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1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1325" y="1538287"/>
            <a:ext cx="3181350" cy="5091113"/>
            <a:chOff x="1739" y="398"/>
            <a:chExt cx="2281" cy="3676"/>
          </a:xfrm>
        </p:grpSpPr>
        <p:pic>
          <p:nvPicPr>
            <p:cNvPr id="61446" name="Picture 6" descr="16_19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2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2470" name="Picture 6" descr="16_19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3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3494" name="Picture 6" descr="16_19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01" name="Rectangle 13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3502" name="Rectangle 14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4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4518" name="Picture 6" descr="16_19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4530" name="Rectangle 18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5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5542" name="Picture 6" descr="16_19Figure6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2783" y="894"/>
              <a:ext cx="118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Posterior pituitary releases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oxytocin to blood; oxytocin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targets mother’s uterine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6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6566" name="Picture 6" descr="16_19Figure1&amp;7.jpg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9" name="Rectangle 19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6580" name="Rectangle 20"/>
            <p:cNvSpPr>
              <a:spLocks noChangeArrowheads="1"/>
            </p:cNvSpPr>
            <p:nvPr/>
          </p:nvSpPr>
          <p:spPr bwMode="auto">
            <a:xfrm>
              <a:off x="2783" y="894"/>
              <a:ext cx="118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Posterior pituitary releases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oxytocin to blood; oxytocin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targets mother’s uterine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1" name="Rectangle 21"/>
            <p:cNvSpPr>
              <a:spLocks noChangeArrowheads="1"/>
            </p:cNvSpPr>
            <p:nvPr/>
          </p:nvSpPr>
          <p:spPr bwMode="auto">
            <a:xfrm>
              <a:off x="3175" y="1386"/>
              <a:ext cx="7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responds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by contracting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more vigorously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2" name="Rectangle 22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6583" name="Rectangle 23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4" name="Rectangle 24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5" name="Rectangle 25"/>
            <p:cNvSpPr>
              <a:spLocks noChangeArrowheads="1"/>
            </p:cNvSpPr>
            <p:nvPr/>
          </p:nvSpPr>
          <p:spPr bwMode="auto">
            <a:xfrm>
              <a:off x="2819" y="3470"/>
              <a:ext cx="10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Positive feedback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mechanism continues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to cycle until interrupted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by birth of baby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parturition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Phase 0</a:t>
            </a:r>
          </a:p>
          <a:p>
            <a:pPr lvl="1" algn="l" rtl="0"/>
            <a:r>
              <a:rPr lang="en-US" dirty="0" smtClean="0"/>
              <a:t>Pregnancy: uterus is relaxed (quiescent)</a:t>
            </a:r>
          </a:p>
          <a:p>
            <a:pPr algn="l" rtl="0"/>
            <a:r>
              <a:rPr lang="en-US" dirty="0" smtClean="0"/>
              <a:t>Phase 1</a:t>
            </a:r>
          </a:p>
          <a:p>
            <a:pPr lvl="1" algn="l" rtl="0"/>
            <a:r>
              <a:rPr lang="en-US" dirty="0" smtClean="0"/>
              <a:t>Activation</a:t>
            </a:r>
          </a:p>
          <a:p>
            <a:pPr algn="l" rtl="0"/>
            <a:r>
              <a:rPr lang="en-US" dirty="0" smtClean="0"/>
              <a:t>Phase 2</a:t>
            </a:r>
          </a:p>
          <a:p>
            <a:pPr lvl="1" algn="l" rtl="0"/>
            <a:r>
              <a:rPr lang="en-US" dirty="0" smtClean="0"/>
              <a:t>Stimulation:  stage 1&amp; stage 2</a:t>
            </a:r>
          </a:p>
          <a:p>
            <a:pPr algn="l" rtl="0"/>
            <a:r>
              <a:rPr lang="en-US" dirty="0" smtClean="0"/>
              <a:t>Phase 3 = stage 3</a:t>
            </a:r>
          </a:p>
          <a:p>
            <a:pPr lvl="1" algn="l" rtl="0"/>
            <a:r>
              <a:rPr lang="en-US" dirty="0" smtClean="0"/>
              <a:t>Delivery of the placenta and uterine involution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Uterine Activity  During Pregnancy</a:t>
            </a:r>
            <a:endParaRPr lang="en-US" dirty="0"/>
          </a:p>
        </p:txBody>
      </p:sp>
      <p:graphicFrame>
        <p:nvGraphicFramePr>
          <p:cNvPr id="102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4983163"/>
        </p:xfrm>
        <a:graphic>
          <a:graphicData uri="http://schemas.openxmlformats.org/presentationml/2006/ole">
            <p:oleObj spid="_x0000_s1027" r:id="rId3" imgW="8455885" imgH="4980864" progId="Excel.Sheet.8">
              <p:embed/>
            </p:oleObj>
          </a:graphicData>
        </a:graphic>
      </p:graphicFrame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C2BA9C5-F5F9-469C-AC75-0AF9832CA49D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2209800" cy="4343400"/>
          </a:xfrm>
          <a:prstGeom prst="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Inhibitors</a:t>
            </a:r>
          </a:p>
          <a:p>
            <a:pPr algn="l" rtl="0">
              <a:buFont typeface="Arial" charset="0"/>
              <a:buChar char="•"/>
              <a:defRPr/>
            </a:pPr>
            <a:r>
              <a:rPr lang="en-US" dirty="0"/>
              <a:t>Progesterone</a:t>
            </a:r>
          </a:p>
          <a:p>
            <a:pPr algn="l" rtl="0">
              <a:buFont typeface="Arial" charset="0"/>
              <a:buChar char="•"/>
              <a:defRPr/>
            </a:pPr>
            <a:r>
              <a:rPr lang="en-US" dirty="0" err="1"/>
              <a:t>Prostacycline</a:t>
            </a:r>
            <a:endParaRPr lang="en-US" dirty="0"/>
          </a:p>
          <a:p>
            <a:pPr algn="l" rtl="0">
              <a:buFont typeface="Arial" charset="0"/>
              <a:buChar char="•"/>
              <a:defRPr/>
            </a:pPr>
            <a:r>
              <a:rPr lang="en-US" dirty="0" err="1"/>
              <a:t>Relaxin</a:t>
            </a:r>
            <a:endParaRPr lang="en-US" dirty="0"/>
          </a:p>
          <a:p>
            <a:pPr algn="l" rtl="0">
              <a:buFont typeface="Arial" charset="0"/>
              <a:buChar char="•"/>
              <a:defRPr/>
            </a:pPr>
            <a:r>
              <a:rPr lang="en-US" dirty="0"/>
              <a:t>Nitric Oxide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r>
              <a:rPr lang="en-US" sz="2000" b="1" dirty="0" smtClean="0"/>
              <a:t>Quiescence</a:t>
            </a:r>
            <a:endParaRPr lang="en-US" b="1" dirty="0"/>
          </a:p>
          <a:p>
            <a:pPr algn="ctr">
              <a:defRPr/>
            </a:pPr>
            <a:r>
              <a:rPr lang="en-US" dirty="0" smtClean="0"/>
              <a:t>Phase 0</a:t>
            </a:r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876800" y="1676400"/>
            <a:ext cx="18288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Uterotonins</a:t>
            </a:r>
            <a:endParaRPr lang="en-US" sz="2000" b="1" dirty="0"/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Prostaglandins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/>
              <a:t>Oxytocin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 smtClean="0"/>
              <a:t>Stimulation</a:t>
            </a:r>
          </a:p>
          <a:p>
            <a:pPr algn="ctr"/>
            <a:r>
              <a:rPr lang="en-US" sz="2000" dirty="0" smtClean="0"/>
              <a:t>Phase 2</a:t>
            </a:r>
            <a:endParaRPr lang="en-US" sz="2000" b="1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43200" y="1676401"/>
            <a:ext cx="19812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Uterotrophins</a:t>
            </a:r>
            <a:endParaRPr lang="en-US" sz="1100" b="1" dirty="0"/>
          </a:p>
          <a:p>
            <a:pPr algn="l" rtl="0">
              <a:buFont typeface="Arial" pitchFamily="34" charset="0"/>
              <a:buChar char="•"/>
            </a:pPr>
            <a:r>
              <a:rPr lang="en-US" dirty="0"/>
              <a:t>Estrogen</a:t>
            </a:r>
          </a:p>
          <a:p>
            <a:pPr algn="l" rtl="0">
              <a:buFont typeface="Arial" charset="0"/>
              <a:buChar char="•"/>
            </a:pPr>
            <a:r>
              <a:rPr lang="en-US" dirty="0"/>
              <a:t>Progesterone</a:t>
            </a:r>
          </a:p>
          <a:p>
            <a:pPr algn="l" rtl="0">
              <a:buFont typeface="Arial" charset="0"/>
              <a:buChar char="•"/>
            </a:pPr>
            <a:r>
              <a:rPr lang="en-US" dirty="0"/>
              <a:t>Prostaglandins</a:t>
            </a:r>
          </a:p>
          <a:p>
            <a:pPr algn="l" rtl="0">
              <a:buFont typeface="Arial" charset="0"/>
              <a:buChar char="•"/>
            </a:pPr>
            <a:r>
              <a:rPr lang="en-US" dirty="0"/>
              <a:t>CRH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 smtClean="0"/>
              <a:t>Activation</a:t>
            </a:r>
          </a:p>
          <a:p>
            <a:pPr algn="ctr"/>
            <a:r>
              <a:rPr lang="en-US" sz="2000" dirty="0" smtClean="0"/>
              <a:t>Phase 1</a:t>
            </a:r>
            <a:endParaRPr lang="en-US" sz="2000" b="1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934200" y="1676400"/>
            <a:ext cx="16002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Involution</a:t>
            </a:r>
            <a:endParaRPr lang="en-US" b="1" dirty="0"/>
          </a:p>
          <a:p>
            <a:pPr algn="l" rtl="0">
              <a:buFont typeface="Arial" pitchFamily="34" charset="0"/>
              <a:buChar char="•"/>
            </a:pPr>
            <a:r>
              <a:rPr lang="en-US" dirty="0" err="1"/>
              <a:t>Oxytocin</a:t>
            </a:r>
            <a:endParaRPr lang="en-US" dirty="0"/>
          </a:p>
          <a:p>
            <a:pPr algn="l" rtl="0">
              <a:buFont typeface="Arial" charset="0"/>
              <a:buChar char="•"/>
            </a:pPr>
            <a:r>
              <a:rPr lang="en-US" dirty="0"/>
              <a:t>Thrombin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 smtClean="0"/>
              <a:t>Involution</a:t>
            </a:r>
          </a:p>
          <a:p>
            <a:pPr algn="ctr"/>
            <a:r>
              <a:rPr lang="en-US" sz="2000" dirty="0" smtClean="0"/>
              <a:t>Phase 3</a:t>
            </a:r>
            <a:endParaRPr lang="en-US" sz="2000" b="1" dirty="0"/>
          </a:p>
        </p:txBody>
      </p:sp>
      <p:sp>
        <p:nvSpPr>
          <p:cNvPr id="11" name="Up Arrow 10"/>
          <p:cNvSpPr/>
          <p:nvPr/>
        </p:nvSpPr>
        <p:spPr>
          <a:xfrm>
            <a:off x="6477000" y="5257800"/>
            <a:ext cx="533400" cy="13716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Phase 0 (pregnancy)</a:t>
            </a:r>
          </a:p>
          <a:p>
            <a:pPr lvl="1" algn="l" rtl="0"/>
            <a:r>
              <a:rPr lang="en-US" dirty="0" smtClean="0"/>
              <a:t>Increase in </a:t>
            </a:r>
            <a:r>
              <a:rPr lang="en-US" dirty="0" err="1" smtClean="0"/>
              <a:t>cAMP</a:t>
            </a:r>
            <a:r>
              <a:rPr lang="en-US" dirty="0" smtClean="0"/>
              <a:t> level</a:t>
            </a:r>
          </a:p>
          <a:p>
            <a:pPr lvl="1" algn="l" rtl="0"/>
            <a:r>
              <a:rPr lang="en-US" dirty="0" smtClean="0"/>
              <a:t>Increase in production of</a:t>
            </a:r>
          </a:p>
          <a:p>
            <a:pPr lvl="2" algn="l" rtl="0"/>
            <a:r>
              <a:rPr lang="en-US" dirty="0" err="1" smtClean="0"/>
              <a:t>Prostacyclin</a:t>
            </a:r>
            <a:r>
              <a:rPr lang="en-US" dirty="0" smtClean="0"/>
              <a:t> (PGI</a:t>
            </a:r>
            <a:r>
              <a:rPr lang="en-US" baseline="-25000" dirty="0" smtClean="0"/>
              <a:t>2</a:t>
            </a:r>
            <a:r>
              <a:rPr lang="en-US" dirty="0" smtClean="0"/>
              <a:t>) cause uterine relaxation</a:t>
            </a:r>
          </a:p>
          <a:p>
            <a:pPr lvl="2" algn="l" rtl="0"/>
            <a:r>
              <a:rPr lang="en-US" dirty="0" smtClean="0"/>
              <a:t>Nitric oxide (NO) cause uterine relaxation</a:t>
            </a:r>
          </a:p>
          <a:p>
            <a:pPr lvl="1" algn="l" rtl="0"/>
            <a:endParaRPr lang="ar-SA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472112" y="4171952"/>
            <a:ext cx="3352800" cy="2438400"/>
            <a:chOff x="0" y="255"/>
            <a:chExt cx="2812" cy="193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5"/>
              <a:ext cx="2812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768" y="2024"/>
              <a:ext cx="1039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/>
                <a:t>Adapted from Smith, 2007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Definition </a:t>
            </a:r>
          </a:p>
          <a:p>
            <a:pPr lvl="1" algn="l" rtl="0"/>
            <a:r>
              <a:rPr lang="en-US" dirty="0" smtClean="0"/>
              <a:t>Uterine contractions that lead to expulsion of the fetus to </a:t>
            </a:r>
            <a:r>
              <a:rPr lang="en-US" dirty="0" err="1" smtClean="0"/>
              <a:t>extrauterine</a:t>
            </a:r>
            <a:r>
              <a:rPr lang="en-US" dirty="0" smtClean="0"/>
              <a:t> environment </a:t>
            </a:r>
          </a:p>
          <a:p>
            <a:pPr lvl="1" algn="l" rtl="0"/>
            <a:r>
              <a:rPr lang="en-US" dirty="0" smtClean="0"/>
              <a:t>Towards the end of pregnancy the uterus become progressively more excitable and develops strong rhythmic contractions that lead to expulsion of the fetus.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Phase 1 (activation) </a:t>
            </a:r>
          </a:p>
          <a:p>
            <a:pPr lvl="1" algn="l" rtl="0"/>
            <a:r>
              <a:rPr lang="en-US" sz="2600" dirty="0" smtClean="0"/>
              <a:t>Occurs in third trimester</a:t>
            </a:r>
          </a:p>
          <a:p>
            <a:pPr lvl="1" algn="l" rtl="0"/>
            <a:r>
              <a:rPr lang="en-US" sz="2600" dirty="0" smtClean="0"/>
              <a:t>Promote a switch from quiescent to active uterus</a:t>
            </a:r>
          </a:p>
          <a:p>
            <a:pPr lvl="1" algn="l" rtl="0"/>
            <a:r>
              <a:rPr lang="en-US" sz="2600" dirty="0" smtClean="0"/>
              <a:t>Increase excitability &amp; responsiveness to stimulators by </a:t>
            </a:r>
          </a:p>
          <a:p>
            <a:pPr lvl="2" algn="l" rtl="0"/>
            <a:r>
              <a:rPr lang="en-US" sz="2600" dirty="0" smtClean="0"/>
              <a:t>Increase expression of gap junctions</a:t>
            </a:r>
          </a:p>
          <a:p>
            <a:pPr lvl="2" algn="l" rtl="0"/>
            <a:r>
              <a:rPr lang="en-US" sz="2600" dirty="0" smtClean="0"/>
              <a:t>Increase G protein-coupled receptors</a:t>
            </a:r>
          </a:p>
          <a:p>
            <a:pPr lvl="3" algn="l" rtl="0"/>
            <a:r>
              <a:rPr lang="en-US" sz="2600" dirty="0" err="1" smtClean="0"/>
              <a:t>Oxytocin</a:t>
            </a:r>
            <a:r>
              <a:rPr lang="en-US" sz="2600" dirty="0" smtClean="0"/>
              <a:t> receptors</a:t>
            </a:r>
          </a:p>
          <a:p>
            <a:pPr lvl="3" algn="l" rtl="0"/>
            <a:r>
              <a:rPr lang="en-US" sz="2600" dirty="0" smtClean="0"/>
              <a:t>Prostaglandin F receptors</a:t>
            </a:r>
            <a:endParaRPr lang="ar-SA" sz="2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44" y="4486903"/>
            <a:ext cx="3200400" cy="23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Phase 2 (stimulation)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/>
              <a:t>Occurs in last 2-3 gestational weeks </a:t>
            </a:r>
          </a:p>
          <a:p>
            <a:pPr lvl="1" algn="l" rtl="0"/>
            <a:r>
              <a:rPr lang="en-US" dirty="0" smtClean="0"/>
              <a:t>Increase in synthesis of </a:t>
            </a:r>
            <a:r>
              <a:rPr lang="en-US" dirty="0" err="1" smtClean="0"/>
              <a:t>uterotonins</a:t>
            </a:r>
            <a:r>
              <a:rPr lang="en-US" dirty="0" smtClean="0"/>
              <a:t> </a:t>
            </a:r>
          </a:p>
          <a:p>
            <a:pPr lvl="2" algn="l" rtl="0"/>
            <a:r>
              <a:rPr lang="en-US" dirty="0" smtClean="0"/>
              <a:t>Cytokines </a:t>
            </a:r>
          </a:p>
          <a:p>
            <a:pPr lvl="2" algn="l" rtl="0"/>
            <a:r>
              <a:rPr lang="en-US" dirty="0" smtClean="0"/>
              <a:t>Prostaglandins</a:t>
            </a:r>
          </a:p>
          <a:p>
            <a:pPr lvl="2" algn="l" rtl="0"/>
            <a:r>
              <a:rPr lang="en-US" dirty="0" err="1" smtClean="0"/>
              <a:t>Oxytocin</a:t>
            </a:r>
            <a:endParaRPr lang="en-US" dirty="0" smtClean="0"/>
          </a:p>
          <a:p>
            <a:pPr lvl="1" algn="l" rtl="0"/>
            <a:r>
              <a:rPr lang="en-US" dirty="0" err="1" smtClean="0"/>
              <a:t>Includs</a:t>
            </a:r>
            <a:r>
              <a:rPr lang="en-US" dirty="0" smtClean="0"/>
              <a:t> 2 stages:</a:t>
            </a:r>
          </a:p>
          <a:p>
            <a:pPr lvl="2" algn="l" rtl="0"/>
            <a:r>
              <a:rPr lang="en-US" dirty="0" smtClean="0"/>
              <a:t>Stage 1</a:t>
            </a:r>
          </a:p>
          <a:p>
            <a:pPr lvl="2" algn="l" rtl="0"/>
            <a:r>
              <a:rPr lang="en-US" dirty="0" smtClean="0"/>
              <a:t>Stage 2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Phase 3 (uterine involution)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l" rtl="0"/>
            <a:r>
              <a:rPr lang="en-US" dirty="0" err="1" smtClean="0"/>
              <a:t>Pulsatile</a:t>
            </a:r>
            <a:r>
              <a:rPr lang="en-US" dirty="0" smtClean="0"/>
              <a:t> release of </a:t>
            </a:r>
            <a:r>
              <a:rPr lang="en-US" dirty="0" err="1" smtClean="0"/>
              <a:t>oxytocin</a:t>
            </a:r>
            <a:endParaRPr lang="en-US" dirty="0" smtClean="0"/>
          </a:p>
          <a:p>
            <a:pPr lvl="1" algn="l" rtl="0"/>
            <a:r>
              <a:rPr lang="en-US" dirty="0" smtClean="0"/>
              <a:t>Delivery of the placenta </a:t>
            </a:r>
          </a:p>
          <a:p>
            <a:pPr lvl="1" algn="l" rtl="0"/>
            <a:r>
              <a:rPr lang="en-US" dirty="0" smtClean="0"/>
              <a:t>Involution of the uterus</a:t>
            </a:r>
          </a:p>
          <a:p>
            <a:pPr lvl="2" algn="l" rtl="0"/>
            <a:r>
              <a:rPr lang="en-US" dirty="0" smtClean="0"/>
              <a:t>Occurs in 4-5 weeks after delivery</a:t>
            </a:r>
          </a:p>
          <a:p>
            <a:pPr lvl="2" algn="l" rtl="0"/>
            <a:r>
              <a:rPr lang="en-US" dirty="0" smtClean="0"/>
              <a:t>Lactation helps in complete </a:t>
            </a:r>
            <a:r>
              <a:rPr lang="en-US" dirty="0" err="1" smtClean="0"/>
              <a:t>involusion</a:t>
            </a:r>
            <a:r>
              <a:rPr lang="en-US" dirty="0" smtClean="0"/>
              <a:t> 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parturition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Contractions start at the </a:t>
            </a:r>
            <a:r>
              <a:rPr lang="en-US" dirty="0" err="1" smtClean="0"/>
              <a:t>fundus</a:t>
            </a:r>
            <a:r>
              <a:rPr lang="en-US" dirty="0" smtClean="0"/>
              <a:t> and </a:t>
            </a:r>
            <a:r>
              <a:rPr lang="en-US" dirty="0" err="1" smtClean="0"/>
              <a:t>spreds</a:t>
            </a:r>
            <a:r>
              <a:rPr lang="en-US" dirty="0" smtClean="0"/>
              <a:t> to the lower segment</a:t>
            </a:r>
          </a:p>
          <a:p>
            <a:pPr algn="l" rtl="0"/>
            <a:r>
              <a:rPr lang="en-US" dirty="0" smtClean="0"/>
              <a:t>The intensity of contractions is strong at the </a:t>
            </a:r>
            <a:r>
              <a:rPr lang="en-US" dirty="0" err="1" smtClean="0"/>
              <a:t>fundus</a:t>
            </a:r>
            <a:r>
              <a:rPr lang="en-US" dirty="0" smtClean="0"/>
              <a:t> but weak at the lower segment</a:t>
            </a:r>
          </a:p>
          <a:p>
            <a:pPr algn="l" rtl="0"/>
            <a:r>
              <a:rPr lang="en-US" dirty="0" smtClean="0"/>
              <a:t>In early stages 1 contraction/ 30 minuets</a:t>
            </a:r>
          </a:p>
          <a:p>
            <a:pPr algn="l" rtl="0"/>
            <a:r>
              <a:rPr lang="en-US" dirty="0" smtClean="0"/>
              <a:t>As labor progress 1 contraction/ 1-3 minutes</a:t>
            </a:r>
          </a:p>
          <a:p>
            <a:pPr algn="l" rtl="0"/>
            <a:r>
              <a:rPr lang="en-US" dirty="0" smtClean="0"/>
              <a:t>Abdominal wall muscles contract</a:t>
            </a:r>
          </a:p>
          <a:p>
            <a:pPr algn="l" rtl="0"/>
            <a:r>
              <a:rPr lang="en-US" dirty="0" smtClean="0"/>
              <a:t>Rhythmical contractions allows blood flow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During pregnancy</a:t>
            </a:r>
          </a:p>
          <a:p>
            <a:pPr lvl="1" algn="l" rtl="0"/>
            <a:r>
              <a:rPr lang="en-US" dirty="0" smtClean="0"/>
              <a:t>Periodic episodes of weak and slow rhythmical uterine contractions (Braxton Hicks) 2</a:t>
            </a:r>
            <a:r>
              <a:rPr lang="en-US" baseline="30000" dirty="0" smtClean="0"/>
              <a:t>nd</a:t>
            </a:r>
            <a:r>
              <a:rPr lang="en-US" dirty="0" smtClean="0"/>
              <a:t> trimester</a:t>
            </a:r>
          </a:p>
          <a:p>
            <a:pPr algn="l" rtl="0"/>
            <a:r>
              <a:rPr lang="en-US" dirty="0" smtClean="0"/>
              <a:t>Towards end of pregnancy</a:t>
            </a:r>
          </a:p>
          <a:p>
            <a:pPr lvl="1" algn="l" rtl="0"/>
            <a:r>
              <a:rPr lang="en-US" dirty="0" smtClean="0"/>
              <a:t>Uterine contractions become progressively stronger</a:t>
            </a:r>
          </a:p>
          <a:p>
            <a:pPr lvl="1" algn="l" rtl="0"/>
            <a:r>
              <a:rPr lang="en-US" dirty="0" smtClean="0"/>
              <a:t>Suddenly uterine contractions become very strong leading to: </a:t>
            </a:r>
          </a:p>
          <a:p>
            <a:pPr lvl="2" algn="l" rtl="0"/>
            <a:r>
              <a:rPr lang="en-US" dirty="0" smtClean="0"/>
              <a:t>Cervical effacement and dilatation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 smtClean="0"/>
              <a:t>Dilation</a:t>
            </a:r>
          </a:p>
          <a:p>
            <a:pPr lvl="1" algn="l" rtl="0" eaLnBrk="1" hangingPunct="1"/>
            <a:r>
              <a:rPr lang="en-US" sz="3200" dirty="0" smtClean="0"/>
              <a:t>Cervix becomes dilated</a:t>
            </a:r>
          </a:p>
          <a:p>
            <a:pPr lvl="1" algn="l" rtl="0" eaLnBrk="1" hangingPunct="1"/>
            <a:r>
              <a:rPr lang="en-US" sz="3200" dirty="0" smtClean="0"/>
              <a:t>Full dilation is 10 cm</a:t>
            </a:r>
          </a:p>
          <a:p>
            <a:pPr lvl="1" algn="l" rtl="0" eaLnBrk="1" hangingPunct="1"/>
            <a:r>
              <a:rPr lang="en-US" sz="3200" dirty="0" smtClean="0"/>
              <a:t>Uterine contractions begin and increase</a:t>
            </a:r>
          </a:p>
          <a:p>
            <a:pPr lvl="1" algn="l" rtl="0" eaLnBrk="1" hangingPunct="1"/>
            <a:r>
              <a:rPr lang="en-US" sz="3200" dirty="0" smtClean="0"/>
              <a:t>Cervix softens and effaces (thins)</a:t>
            </a:r>
          </a:p>
          <a:p>
            <a:pPr lvl="1" algn="l" rtl="0" eaLnBrk="1" hangingPunct="1"/>
            <a:r>
              <a:rPr lang="en-US" sz="3200" dirty="0" smtClean="0"/>
              <a:t>The amnion ruptures (“breaking the water”)</a:t>
            </a:r>
          </a:p>
          <a:p>
            <a:pPr lvl="1" algn="l" rtl="0" eaLnBrk="1" hangingPunct="1"/>
            <a:r>
              <a:rPr lang="en-US" sz="3200" dirty="0" smtClean="0"/>
              <a:t>Longest stage (6–12 hours)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effacement and dilatation</a:t>
            </a:r>
            <a:endParaRPr lang="ar-SA" dirty="0"/>
          </a:p>
        </p:txBody>
      </p:sp>
      <p:pic>
        <p:nvPicPr>
          <p:cNvPr id="39938" name="Picture 2" descr="http://www.2womenshealth.com/images/images-OH/Normal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71" y="1752600"/>
            <a:ext cx="626632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68611" name="Text Box 23"/>
          <p:cNvSpPr txBox="1">
            <a:spLocks noChangeArrowheads="1"/>
          </p:cNvSpPr>
          <p:nvPr/>
        </p:nvSpPr>
        <p:spPr bwMode="auto">
          <a:xfrm>
            <a:off x="7219950" y="6019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16.20 (1 of 3)</a:t>
            </a:r>
          </a:p>
        </p:txBody>
      </p:sp>
      <p:sp>
        <p:nvSpPr>
          <p:cNvPr id="6861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</a:t>
            </a:r>
          </a:p>
        </p:txBody>
      </p:sp>
      <p:pic>
        <p:nvPicPr>
          <p:cNvPr id="68613" name="Picture 26" descr="16_20Figure_01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442" r="893" b="5083"/>
          <a:stretch>
            <a:fillRect/>
          </a:stretch>
        </p:blipFill>
        <p:spPr bwMode="auto">
          <a:xfrm>
            <a:off x="836613" y="1525587"/>
            <a:ext cx="7469187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200" dirty="0" smtClean="0"/>
              <a:t>Expulsion</a:t>
            </a:r>
          </a:p>
          <a:p>
            <a:pPr lvl="1" algn="l" rtl="0" eaLnBrk="1" hangingPunct="1"/>
            <a:r>
              <a:rPr lang="en-US" sz="3200" dirty="0" smtClean="0"/>
              <a:t>Infant passes through the cervix and vagina</a:t>
            </a:r>
          </a:p>
          <a:p>
            <a:pPr lvl="1" algn="l" rtl="0" eaLnBrk="1" hangingPunct="1"/>
            <a:r>
              <a:rPr lang="en-US" sz="3200" dirty="0" smtClean="0"/>
              <a:t>Can last as long as 2 hours, but typically is 50 minutes in the first birth and 20 minutes in subsequent births</a:t>
            </a:r>
          </a:p>
          <a:p>
            <a:pPr lvl="1" algn="l" rtl="0" eaLnBrk="1" hangingPunct="1"/>
            <a:r>
              <a:rPr lang="en-US" sz="3200" dirty="0" smtClean="0"/>
              <a:t>Normal delivery is head first (vertex position)</a:t>
            </a:r>
          </a:p>
          <a:p>
            <a:pPr lvl="1" algn="l" rtl="0" eaLnBrk="1" hangingPunct="1"/>
            <a:r>
              <a:rPr lang="en-US" sz="3200" dirty="0" smtClean="0"/>
              <a:t>Breech presentation is buttocks-first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7219950" y="6019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16.20 (2 of 3)</a:t>
            </a:r>
          </a:p>
        </p:txBody>
      </p:sp>
      <p:pic>
        <p:nvPicPr>
          <p:cNvPr id="70661" name="Picture 7" descr="16_20Figure_02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312" r="449" b="6038"/>
          <a:stretch>
            <a:fillRect/>
          </a:stretch>
        </p:blipFill>
        <p:spPr bwMode="auto">
          <a:xfrm>
            <a:off x="1338263" y="1526041"/>
            <a:ext cx="5976937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Parturition </a:t>
            </a:r>
            <a:endParaRPr lang="en-US" dirty="0"/>
          </a:p>
        </p:txBody>
      </p:sp>
      <p:sp>
        <p:nvSpPr>
          <p:cNvPr id="24474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GB" dirty="0"/>
              <a:t>Uterus is spontaneously active.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Spontaneous depolarization of pacemaker cells.</a:t>
            </a:r>
          </a:p>
          <a:p>
            <a:pPr algn="l" rtl="0">
              <a:lnSpc>
                <a:spcPct val="90000"/>
              </a:lnSpc>
            </a:pPr>
            <a:r>
              <a:rPr lang="en-GB" dirty="0" smtClean="0"/>
              <a:t>Gap </a:t>
            </a:r>
            <a:r>
              <a:rPr lang="en-GB" dirty="0"/>
              <a:t>junctions spread </a:t>
            </a:r>
            <a:r>
              <a:rPr lang="en-GB" dirty="0" smtClean="0"/>
              <a:t>depolarization</a:t>
            </a:r>
          </a:p>
          <a:p>
            <a:pPr algn="l" rtl="0"/>
            <a:r>
              <a:rPr lang="en-GB" dirty="0" smtClean="0"/>
              <a:t> </a:t>
            </a:r>
            <a:r>
              <a:rPr lang="en-US" dirty="0" smtClean="0"/>
              <a:t>Exact trigger is unknown</a:t>
            </a:r>
          </a:p>
          <a:p>
            <a:pPr lvl="1" algn="l" rtl="0"/>
            <a:r>
              <a:rPr lang="en-US" dirty="0" smtClean="0"/>
              <a:t>Hormonal changes</a:t>
            </a:r>
          </a:p>
          <a:p>
            <a:pPr lvl="1" algn="l" rtl="0"/>
            <a:r>
              <a:rPr lang="en-US" dirty="0" smtClean="0"/>
              <a:t>Mechanical changes  </a:t>
            </a:r>
            <a:endParaRPr lang="ar-SA" dirty="0" smtClean="0"/>
          </a:p>
          <a:p>
            <a:pPr algn="l" rtl="0">
              <a:lnSpc>
                <a:spcPct val="90000"/>
              </a:lnSpc>
            </a:pPr>
            <a:endParaRPr lang="en-GB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65599"/>
            <a:ext cx="2667000" cy="20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 smtClean="0"/>
              <a:t>Placental stage</a:t>
            </a:r>
          </a:p>
          <a:p>
            <a:pPr lvl="1" algn="l" rtl="0" eaLnBrk="1" hangingPunct="1"/>
            <a:r>
              <a:rPr lang="en-US" sz="3200" dirty="0" smtClean="0"/>
              <a:t>Delivery of the placenta</a:t>
            </a:r>
          </a:p>
          <a:p>
            <a:pPr lvl="1" algn="l" rtl="0" eaLnBrk="1" hangingPunct="1"/>
            <a:r>
              <a:rPr lang="en-US" sz="3200" dirty="0" smtClean="0"/>
              <a:t>Usually accomplished within 15 minutes after birth of infant</a:t>
            </a:r>
          </a:p>
          <a:p>
            <a:pPr lvl="1" algn="l" rtl="0" eaLnBrk="1" hangingPunct="1"/>
            <a:r>
              <a:rPr lang="en-US" sz="3200" dirty="0" smtClean="0"/>
              <a:t>Birth of the placenta and attached fetal membranes </a:t>
            </a:r>
          </a:p>
          <a:p>
            <a:pPr lvl="1" algn="l" rtl="0" eaLnBrk="1" hangingPunct="1"/>
            <a:r>
              <a:rPr lang="en-US" sz="3200" dirty="0" smtClean="0"/>
              <a:t>All placental fragments should be removed to avoid postpartum bleeding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7219950" y="6400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6BA12F"/>
                </a:solidFill>
                <a:latin typeface="Arial" charset="0"/>
              </a:rPr>
              <a:t>Figure 16.20 (3 of 3)</a:t>
            </a:r>
          </a:p>
        </p:txBody>
      </p:sp>
      <p:pic>
        <p:nvPicPr>
          <p:cNvPr id="72709" name="Picture 7" descr="16_20Figure_03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l="801" t="1308" r="783" b="5176"/>
          <a:stretch>
            <a:fillRect/>
          </a:stretch>
        </p:blipFill>
        <p:spPr bwMode="auto">
          <a:xfrm>
            <a:off x="609600" y="1595437"/>
            <a:ext cx="7239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arrival</a:t>
            </a:r>
            <a:endParaRPr lang="ar-SA" dirty="0"/>
          </a:p>
        </p:txBody>
      </p:sp>
      <p:pic>
        <p:nvPicPr>
          <p:cNvPr id="4" name="Picture 5" descr="Human_infant_newborn_bab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0" y="2133600"/>
            <a:ext cx="632479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7030A0"/>
                </a:solidFill>
              </a:rPr>
              <a:t>{فَأَجَاءهَا الْمَخَاضُ إِلَى جِذْعِ النَّخْلَةِ قَالَتْ يَا </a:t>
            </a:r>
            <a:r>
              <a:rPr lang="ar-SA" b="1" dirty="0" err="1" smtClean="0">
                <a:solidFill>
                  <a:srgbClr val="7030A0"/>
                </a:solidFill>
              </a:rPr>
              <a:t>لَيْتَنِي</a:t>
            </a:r>
            <a:r>
              <a:rPr lang="ar-SA" b="1" dirty="0" smtClean="0">
                <a:solidFill>
                  <a:srgbClr val="7030A0"/>
                </a:solidFill>
              </a:rPr>
              <a:t> مِتُّ قَبْلَ هَذَا وَكُنتُ نَسْياً </a:t>
            </a:r>
            <a:r>
              <a:rPr lang="ar-SA" b="1" dirty="0" err="1" smtClean="0">
                <a:solidFill>
                  <a:srgbClr val="7030A0"/>
                </a:solidFill>
              </a:rPr>
              <a:t>مَّنسِيّاً </a:t>
            </a:r>
            <a:r>
              <a:rPr lang="ar-SA" b="1" dirty="0" smtClean="0">
                <a:solidFill>
                  <a:srgbClr val="7030A0"/>
                </a:solidFill>
              </a:rPr>
              <a:t>{23} فَنَادَاهَا مِن تَحْتِهَا أَلَّا تَحْزَنِي قَدْ جَعَلَ رَبُّكِ تَحْتَكِ سَرِيّاً{24} وَهُزِّي إِلَيْكِ بِجِذْعِ النَّخْلَةِ تُسَاقِطْ عَلَيْكِ رُطَباً جَنِيّاً{25} فَكُلِي وَاشْرَبِي وَقَرِّي </a:t>
            </a:r>
            <a:r>
              <a:rPr lang="ar-SA" b="1" dirty="0" err="1" smtClean="0">
                <a:solidFill>
                  <a:srgbClr val="7030A0"/>
                </a:solidFill>
              </a:rPr>
              <a:t>عَيْناً </a:t>
            </a:r>
            <a:r>
              <a:rPr lang="ar-SA" b="1" dirty="0" smtClean="0">
                <a:solidFill>
                  <a:srgbClr val="7030A0"/>
                </a:solidFill>
              </a:rPr>
              <a:t>} سورة </a:t>
            </a:r>
            <a:r>
              <a:rPr lang="ar-SA" b="1" dirty="0" err="1" smtClean="0">
                <a:solidFill>
                  <a:srgbClr val="7030A0"/>
                </a:solidFill>
              </a:rPr>
              <a:t>مريم..</a:t>
            </a:r>
            <a:r>
              <a:rPr lang="ar-SA" dirty="0" smtClean="0">
                <a:solidFill>
                  <a:srgbClr val="7030A0"/>
                </a:solidFill>
              </a:rPr>
              <a:t/>
            </a:r>
            <a:br>
              <a:rPr lang="ar-SA" dirty="0" smtClean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t2.gstatic.com/images?q=tbn:ANd9GcS7O4kf2f4S-W83qImKaTFl-LcaoqspqBctijxVDRoKrcFdOpETvblsxHV3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20" y="3886200"/>
            <a:ext cx="612648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Estrogen &amp; Progesterone</a:t>
            </a:r>
          </a:p>
          <a:p>
            <a:pPr lvl="1" algn="l" rtl="0"/>
            <a:r>
              <a:rPr lang="en-US" dirty="0" smtClean="0"/>
              <a:t>Progesterone inhibit uterine contractility</a:t>
            </a:r>
          </a:p>
          <a:p>
            <a:pPr lvl="1" algn="l" rtl="0"/>
            <a:r>
              <a:rPr lang="en-US" dirty="0" smtClean="0"/>
              <a:t>Estrogen stimulate uterine contractility</a:t>
            </a:r>
          </a:p>
          <a:p>
            <a:pPr algn="l" rtl="0"/>
            <a:r>
              <a:rPr lang="en-US" dirty="0" smtClean="0"/>
              <a:t>From 7</a:t>
            </a:r>
            <a:r>
              <a:rPr lang="en-US" baseline="30000" dirty="0" smtClean="0"/>
              <a:t>th</a:t>
            </a:r>
            <a:r>
              <a:rPr lang="en-US" dirty="0" smtClean="0"/>
              <a:t> month till term </a:t>
            </a:r>
          </a:p>
          <a:p>
            <a:pPr lvl="1" algn="l" rtl="0"/>
            <a:r>
              <a:rPr lang="en-US" dirty="0" smtClean="0"/>
              <a:t>Progesterone secretion remain constant</a:t>
            </a:r>
          </a:p>
          <a:p>
            <a:pPr lvl="1" algn="l" rtl="0"/>
            <a:r>
              <a:rPr lang="en-US" dirty="0" smtClean="0"/>
              <a:t>Estrogen secretion continuously increase</a:t>
            </a:r>
          </a:p>
          <a:p>
            <a:pPr lvl="1" algn="l" rtl="0"/>
            <a:r>
              <a:rPr lang="en-US" dirty="0" smtClean="0"/>
              <a:t> Increase estrogen/progesterone ratio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Times New Roman" pitchFamily="18" charset="0"/>
              </a:rPr>
              <a:t>Hormonal changes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916113"/>
            <a:ext cx="4038600" cy="3313112"/>
          </a:xfrm>
        </p:spPr>
        <p:txBody>
          <a:bodyPr/>
          <a:lstStyle/>
          <a:p>
            <a:pPr algn="l" rtl="0"/>
            <a:r>
              <a:rPr lang="en-GB" dirty="0" err="1" smtClean="0">
                <a:cs typeface="Arial" pitchFamily="34" charset="0"/>
              </a:rPr>
              <a:t>Progesteron</a:t>
            </a:r>
            <a:r>
              <a:rPr lang="en-GB" dirty="0" smtClean="0">
                <a:cs typeface="Arial" pitchFamily="34" charset="0"/>
              </a:rPr>
              <a:t> </a:t>
            </a:r>
          </a:p>
          <a:p>
            <a:pPr lvl="1" algn="l" rtl="0"/>
            <a:r>
              <a:rPr lang="en-GB" dirty="0" smtClean="0">
                <a:cs typeface="Arial" pitchFamily="34" charset="0"/>
              </a:rPr>
              <a:t>▼ GAP junctions</a:t>
            </a:r>
          </a:p>
          <a:p>
            <a:pPr lvl="1" algn="l" rtl="0">
              <a:buFont typeface="Wingdings" pitchFamily="2" charset="2"/>
              <a:buNone/>
            </a:pPr>
            <a:endParaRPr lang="en-GB" dirty="0" smtClean="0">
              <a:cs typeface="Arial" pitchFamily="34" charset="0"/>
            </a:endParaRPr>
          </a:p>
          <a:p>
            <a:pPr lvl="1" algn="l" rtl="0"/>
            <a:r>
              <a:rPr lang="en-GB" dirty="0" smtClean="0">
                <a:cs typeface="Arial" pitchFamily="34" charset="0"/>
              </a:rPr>
              <a:t>▼ </a:t>
            </a:r>
            <a:r>
              <a:rPr lang="en-GB" dirty="0" err="1" smtClean="0">
                <a:cs typeface="Arial" pitchFamily="34" charset="0"/>
              </a:rPr>
              <a:t>Oxytocin</a:t>
            </a:r>
            <a:r>
              <a:rPr lang="en-GB" dirty="0" smtClean="0">
                <a:cs typeface="Arial" pitchFamily="34" charset="0"/>
              </a:rPr>
              <a:t> receptor</a:t>
            </a:r>
          </a:p>
          <a:p>
            <a:pPr lvl="1" algn="l" rtl="0"/>
            <a:r>
              <a:rPr lang="en-GB" dirty="0" smtClean="0">
                <a:cs typeface="Arial" pitchFamily="34" charset="0"/>
              </a:rPr>
              <a:t>▼prostaglandins.</a:t>
            </a:r>
          </a:p>
          <a:p>
            <a:pPr lvl="1" algn="l" rtl="0"/>
            <a:r>
              <a:rPr lang="en-GB" dirty="0" smtClean="0">
                <a:cs typeface="Arial" pitchFamily="34" charset="0"/>
              </a:rPr>
              <a:t>▲ resting </a:t>
            </a:r>
            <a:r>
              <a:rPr lang="en-GB" dirty="0" err="1" smtClean="0">
                <a:cs typeface="Arial" pitchFamily="34" charset="0"/>
              </a:rPr>
              <a:t>mem</a:t>
            </a:r>
            <a:r>
              <a:rPr lang="en-GB" dirty="0" smtClean="0">
                <a:cs typeface="Arial" pitchFamily="34" charset="0"/>
              </a:rPr>
              <a:t>. Potential</a:t>
            </a:r>
          </a:p>
          <a:p>
            <a:endParaRPr lang="en-GB" dirty="0" smtClean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cs typeface="Arial" pitchFamily="34" charset="0"/>
            </a:endParaRPr>
          </a:p>
        </p:txBody>
      </p:sp>
      <p:sp>
        <p:nvSpPr>
          <p:cNvPr id="4813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938336"/>
            <a:ext cx="4038600" cy="2960688"/>
          </a:xfrm>
        </p:spPr>
        <p:txBody>
          <a:bodyPr/>
          <a:lstStyle/>
          <a:p>
            <a:pPr algn="l" rtl="0"/>
            <a:r>
              <a:rPr lang="en-GB" dirty="0" err="1" smtClean="0">
                <a:cs typeface="Arial" pitchFamily="34" charset="0"/>
              </a:rPr>
              <a:t>Estrogen</a:t>
            </a:r>
            <a:endParaRPr lang="en-GB" dirty="0" smtClean="0">
              <a:cs typeface="Arial" pitchFamily="34" charset="0"/>
            </a:endParaRPr>
          </a:p>
          <a:p>
            <a:pPr lvl="1" algn="l" rtl="0"/>
            <a:r>
              <a:rPr lang="en-GB" dirty="0" smtClean="0">
                <a:cs typeface="Arial" pitchFamily="34" charset="0"/>
              </a:rPr>
              <a:t>▲ GAP junctions with onset of labour.</a:t>
            </a:r>
          </a:p>
          <a:p>
            <a:pPr lvl="1" algn="l" rtl="0"/>
            <a:r>
              <a:rPr lang="en-GB" dirty="0" smtClean="0">
                <a:cs typeface="Arial" pitchFamily="34" charset="0"/>
              </a:rPr>
              <a:t>▲ </a:t>
            </a:r>
            <a:r>
              <a:rPr lang="en-GB" dirty="0" err="1" smtClean="0">
                <a:cs typeface="Arial" pitchFamily="34" charset="0"/>
              </a:rPr>
              <a:t>Oxytocin</a:t>
            </a:r>
            <a:r>
              <a:rPr lang="en-GB" dirty="0" smtClean="0">
                <a:cs typeface="Arial" pitchFamily="34" charset="0"/>
              </a:rPr>
              <a:t> receptors.</a:t>
            </a:r>
          </a:p>
          <a:p>
            <a:pPr lvl="1" algn="l" rtl="0"/>
            <a:r>
              <a:rPr lang="en-GB" dirty="0" smtClean="0">
                <a:cs typeface="Arial" pitchFamily="34" charset="0"/>
              </a:rPr>
              <a:t>▲ Prostaglandins</a:t>
            </a:r>
          </a:p>
        </p:txBody>
      </p:sp>
      <p:pic>
        <p:nvPicPr>
          <p:cNvPr id="48133" name="Picture 7" descr="MCj03835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91050"/>
            <a:ext cx="19446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400425" y="52482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GB">
                <a:latin typeface="Calibri" pitchFamily="34" charset="0"/>
              </a:rPr>
              <a:t>P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984750" y="424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GB"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Oxytocin</a:t>
            </a:r>
            <a:endParaRPr lang="en-US" dirty="0" smtClean="0"/>
          </a:p>
          <a:p>
            <a:pPr lvl="1" algn="l" rtl="0"/>
            <a:r>
              <a:rPr lang="en-GB" dirty="0" smtClean="0"/>
              <a:t>Dramatic </a:t>
            </a:r>
            <a:r>
              <a:rPr lang="en-GB" dirty="0" smtClean="0">
                <a:cs typeface="Arial" pitchFamily="34" charset="0"/>
              </a:rPr>
              <a:t>▲of </a:t>
            </a:r>
            <a:r>
              <a:rPr lang="en-GB" dirty="0" err="1" smtClean="0">
                <a:cs typeface="Arial" pitchFamily="34" charset="0"/>
              </a:rPr>
              <a:t>oxytocin</a:t>
            </a:r>
            <a:r>
              <a:rPr lang="en-GB" dirty="0" smtClean="0">
                <a:cs typeface="Arial" pitchFamily="34" charset="0"/>
              </a:rPr>
              <a:t> receptors (200 folds) </a:t>
            </a:r>
          </a:p>
          <a:p>
            <a:pPr lvl="2" algn="l" rtl="0"/>
            <a:r>
              <a:rPr lang="en-GB" dirty="0" smtClean="0">
                <a:cs typeface="Arial" pitchFamily="34" charset="0"/>
              </a:rPr>
              <a:t>gradual transition from passive relaxed to active excitatory muscle (</a:t>
            </a:r>
            <a:r>
              <a:rPr lang="en-GB" dirty="0" smtClean="0">
                <a:latin typeface="Calibri"/>
                <a:cs typeface="Arial" pitchFamily="34" charset="0"/>
              </a:rPr>
              <a:t>↑responsiveness</a:t>
            </a:r>
            <a:r>
              <a:rPr lang="en-GB" dirty="0" smtClean="0">
                <a:cs typeface="Arial" pitchFamily="34" charset="0"/>
              </a:rPr>
              <a:t>).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Increase in </a:t>
            </a:r>
            <a:r>
              <a:rPr lang="en-US" dirty="0" err="1" smtClean="0"/>
              <a:t>Oxytocin</a:t>
            </a:r>
            <a:r>
              <a:rPr lang="en-US" dirty="0" smtClean="0"/>
              <a:t> secretion at labor</a:t>
            </a:r>
          </a:p>
          <a:p>
            <a:pPr lvl="1" algn="l" rtl="0"/>
            <a:r>
              <a:rPr lang="en-US" dirty="0" err="1" smtClean="0"/>
              <a:t>Oxytocin</a:t>
            </a:r>
            <a:r>
              <a:rPr lang="en-US" dirty="0" smtClean="0"/>
              <a:t> increase uterine contractions by</a:t>
            </a:r>
          </a:p>
          <a:p>
            <a:pPr lvl="2" algn="l" rtl="0"/>
            <a:r>
              <a:rPr lang="en-US" dirty="0" smtClean="0"/>
              <a:t>Directly on its receptors</a:t>
            </a:r>
          </a:p>
          <a:p>
            <a:pPr lvl="2" algn="l" rtl="0"/>
            <a:r>
              <a:rPr lang="en-US" dirty="0" smtClean="0"/>
              <a:t>Indirectly by stimulating prostaglandin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Times New Roman" pitchFamily="18" charset="0"/>
              </a:rPr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Prostaglandins </a:t>
            </a:r>
          </a:p>
          <a:p>
            <a:pPr lvl="1" algn="l" rtl="0"/>
            <a:r>
              <a:rPr lang="en-US" dirty="0" smtClean="0"/>
              <a:t>Central role in initiation &amp; progression of human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</a:p>
          <a:p>
            <a:pPr lvl="1" algn="l" rtl="0"/>
            <a:r>
              <a:rPr lang="en-US" dirty="0" smtClean="0"/>
              <a:t>Locally produced (intrauterine)</a:t>
            </a:r>
          </a:p>
          <a:p>
            <a:pPr lvl="1" algn="l" rtl="0"/>
            <a:r>
              <a:rPr lang="en-US" dirty="0" err="1" smtClean="0"/>
              <a:t>Oxytocin</a:t>
            </a:r>
            <a:r>
              <a:rPr lang="en-US" dirty="0" smtClean="0"/>
              <a:t>  and cytokines stimulate its production</a:t>
            </a:r>
          </a:p>
          <a:p>
            <a:pPr lvl="1" algn="l" rtl="0"/>
            <a:r>
              <a:rPr lang="en-US" dirty="0" smtClean="0"/>
              <a:t>Prostaglandin stimulate uterine contractions by:</a:t>
            </a:r>
          </a:p>
          <a:p>
            <a:pPr lvl="2" algn="l" rtl="0"/>
            <a:r>
              <a:rPr lang="en-US" dirty="0" smtClean="0"/>
              <a:t>Direct effect:</a:t>
            </a:r>
          </a:p>
          <a:p>
            <a:pPr lvl="3" algn="l" rtl="0"/>
            <a:r>
              <a:rPr lang="en-US" dirty="0" smtClean="0"/>
              <a:t>Through their own receptors</a:t>
            </a:r>
          </a:p>
          <a:p>
            <a:pPr lvl="3" algn="l" rtl="0"/>
            <a:r>
              <a:rPr lang="en-US" dirty="0" err="1" smtClean="0"/>
              <a:t>Upregulation</a:t>
            </a:r>
            <a:r>
              <a:rPr lang="en-US" dirty="0" smtClean="0"/>
              <a:t> of </a:t>
            </a:r>
            <a:r>
              <a:rPr lang="en-US" dirty="0" err="1" smtClean="0"/>
              <a:t>myometrial</a:t>
            </a:r>
            <a:r>
              <a:rPr lang="en-US" dirty="0" smtClean="0"/>
              <a:t> gap junctions</a:t>
            </a:r>
          </a:p>
          <a:p>
            <a:pPr lvl="2" algn="l" rtl="0"/>
            <a:r>
              <a:rPr lang="en-US" dirty="0" smtClean="0"/>
              <a:t>Indirect effect: </a:t>
            </a:r>
          </a:p>
          <a:p>
            <a:pPr lvl="3" algn="l" rtl="0"/>
            <a:r>
              <a:rPr lang="en-US" dirty="0" err="1" smtClean="0"/>
              <a:t>Upregulation</a:t>
            </a:r>
            <a:r>
              <a:rPr lang="en-US" dirty="0" smtClean="0"/>
              <a:t> of </a:t>
            </a:r>
            <a:r>
              <a:rPr lang="en-US" dirty="0" err="1" smtClean="0"/>
              <a:t>oxytocin</a:t>
            </a:r>
            <a:r>
              <a:rPr lang="en-US" dirty="0" smtClean="0"/>
              <a:t> receptors</a:t>
            </a:r>
          </a:p>
          <a:p>
            <a:pPr lvl="2"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cs typeface="Times New Roman" pitchFamily="18" charset="0"/>
              </a:rPr>
              <a:t>Parturition</a:t>
            </a:r>
            <a:endParaRPr lang="en-US" sz="1300" smtClean="0">
              <a:cs typeface="Times New Roman" pitchFamily="18" charset="0"/>
            </a:endParaRPr>
          </a:p>
        </p:txBody>
      </p:sp>
      <p:pic>
        <p:nvPicPr>
          <p:cNvPr id="8196" name="Picture 4" descr="20_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2275" y="1600200"/>
            <a:ext cx="5994400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changes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Stretch of the uterine muscle</a:t>
            </a:r>
          </a:p>
          <a:p>
            <a:pPr lvl="1" algn="l" rtl="0"/>
            <a:r>
              <a:rPr lang="en-US" dirty="0" smtClean="0"/>
              <a:t>Increases contractility </a:t>
            </a:r>
          </a:p>
          <a:p>
            <a:pPr lvl="2" algn="l" rtl="0"/>
            <a:r>
              <a:rPr lang="en-US" dirty="0" smtClean="0"/>
              <a:t>Fetal movements</a:t>
            </a:r>
          </a:p>
          <a:p>
            <a:pPr lvl="2" algn="l" rtl="0"/>
            <a:r>
              <a:rPr lang="en-US" dirty="0" smtClean="0"/>
              <a:t>Multiple pregnancy</a:t>
            </a:r>
          </a:p>
          <a:p>
            <a:pPr algn="l" rtl="0"/>
            <a:r>
              <a:rPr lang="en-US" dirty="0" smtClean="0"/>
              <a:t>Stretch of the cervix</a:t>
            </a:r>
          </a:p>
          <a:p>
            <a:pPr lvl="1" algn="l" rtl="0"/>
            <a:r>
              <a:rPr lang="en-US" dirty="0" smtClean="0"/>
              <a:t>Increases contractility (reflex)</a:t>
            </a:r>
          </a:p>
          <a:p>
            <a:pPr lvl="2" algn="l" rtl="0"/>
            <a:r>
              <a:rPr lang="en-US" dirty="0" smtClean="0"/>
              <a:t>Membrane sweeping &amp; rupture</a:t>
            </a:r>
          </a:p>
          <a:p>
            <a:pPr lvl="2" algn="l" rtl="0"/>
            <a:r>
              <a:rPr lang="en-US" dirty="0" smtClean="0"/>
              <a:t>Fetal head</a:t>
            </a:r>
          </a:p>
          <a:p>
            <a:pPr lvl="3" algn="l" rtl="0"/>
            <a:r>
              <a:rPr lang="en-US" dirty="0" smtClean="0"/>
              <a:t>Positive feedback mechanism</a:t>
            </a:r>
          </a:p>
          <a:p>
            <a:pPr lvl="3" algn="l" rtl="0"/>
            <a:endParaRPr lang="en-US" dirty="0" smtClean="0"/>
          </a:p>
          <a:p>
            <a:pPr lvl="2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1582</TotalTime>
  <Words>864</Words>
  <Application>Microsoft Office PowerPoint</Application>
  <PresentationFormat>عرض على الشاشة (3:4)‏</PresentationFormat>
  <Paragraphs>249</Paragraphs>
  <Slides>33</Slides>
  <Notes>3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5" baseType="lpstr">
      <vt:lpstr>ألوان متوسطة</vt:lpstr>
      <vt:lpstr>Microsoft Office Excel 97-2003 Worksheet</vt:lpstr>
      <vt:lpstr>Onset and physiology of labor</vt:lpstr>
      <vt:lpstr>Parturition </vt:lpstr>
      <vt:lpstr>Parturition </vt:lpstr>
      <vt:lpstr>Hormonal changes</vt:lpstr>
      <vt:lpstr>Hormonal changes</vt:lpstr>
      <vt:lpstr>Hormonal changes</vt:lpstr>
      <vt:lpstr>Hormonal changes</vt:lpstr>
      <vt:lpstr>Parturition</vt:lpstr>
      <vt:lpstr>Mechanical changes</vt:lpstr>
      <vt:lpstr>Positive feedback mechanism</vt:lpstr>
      <vt:lpstr>Initiation of Labor</vt:lpstr>
      <vt:lpstr>Initiation of Labor</vt:lpstr>
      <vt:lpstr>Initiation of Labor</vt:lpstr>
      <vt:lpstr>Initiation of Labor</vt:lpstr>
      <vt:lpstr>Initiation of Labor</vt:lpstr>
      <vt:lpstr>Initiation of Labor</vt:lpstr>
      <vt:lpstr>Phases of parturition </vt:lpstr>
      <vt:lpstr>Uterine Activity  During Pregnancy</vt:lpstr>
      <vt:lpstr>Phases of parturition </vt:lpstr>
      <vt:lpstr>Phases of parturition </vt:lpstr>
      <vt:lpstr>Phases of parturition </vt:lpstr>
      <vt:lpstr>Phases of parturition </vt:lpstr>
      <vt:lpstr>Mechanism of parturition</vt:lpstr>
      <vt:lpstr>Onset of labor</vt:lpstr>
      <vt:lpstr>Stages of Labor</vt:lpstr>
      <vt:lpstr>Cervical effacement and dilatation</vt:lpstr>
      <vt:lpstr>Stages of Labor</vt:lpstr>
      <vt:lpstr>Stages of Labor</vt:lpstr>
      <vt:lpstr>Stages of Labor</vt:lpstr>
      <vt:lpstr>Stages of Labor</vt:lpstr>
      <vt:lpstr>Stages of Labor</vt:lpstr>
      <vt:lpstr>New arrival</vt:lpstr>
      <vt:lpstr>الشريحة 33</vt:lpstr>
    </vt:vector>
  </TitlesOfParts>
  <Company>Fo23-12-2010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Onset and physiology of labor</dc:title>
  <dc:creator>User</dc:creator>
  <cp:lastModifiedBy>AA</cp:lastModifiedBy>
  <cp:revision>151</cp:revision>
  <dcterms:created xsi:type="dcterms:W3CDTF">2011-02-21T17:23:25Z</dcterms:created>
  <dcterms:modified xsi:type="dcterms:W3CDTF">2013-04-13T11:27:02Z</dcterms:modified>
</cp:coreProperties>
</file>