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2"/>
  </p:notesMasterIdLst>
  <p:sldIdLst>
    <p:sldId id="256" r:id="rId2"/>
    <p:sldId id="267" r:id="rId3"/>
    <p:sldId id="261" r:id="rId4"/>
    <p:sldId id="262" r:id="rId5"/>
    <p:sldId id="290" r:id="rId6"/>
    <p:sldId id="282" r:id="rId7"/>
    <p:sldId id="263" r:id="rId8"/>
    <p:sldId id="271" r:id="rId9"/>
    <p:sldId id="273" r:id="rId10"/>
    <p:sldId id="274" r:id="rId11"/>
    <p:sldId id="275" r:id="rId12"/>
    <p:sldId id="268" r:id="rId13"/>
    <p:sldId id="276" r:id="rId14"/>
    <p:sldId id="277" r:id="rId15"/>
    <p:sldId id="269" r:id="rId16"/>
    <p:sldId id="283" r:id="rId17"/>
    <p:sldId id="272" r:id="rId18"/>
    <p:sldId id="278" r:id="rId19"/>
    <p:sldId id="279" r:id="rId20"/>
    <p:sldId id="260" r:id="rId21"/>
    <p:sldId id="286" r:id="rId22"/>
    <p:sldId id="291" r:id="rId23"/>
    <p:sldId id="265" r:id="rId24"/>
    <p:sldId id="266" r:id="rId25"/>
    <p:sldId id="270" r:id="rId26"/>
    <p:sldId id="285" r:id="rId27"/>
    <p:sldId id="281" r:id="rId28"/>
    <p:sldId id="289" r:id="rId29"/>
    <p:sldId id="292" r:id="rId30"/>
    <p:sldId id="287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C80B-D5F4-4550-87C1-F70C43A78750}" type="datetimeFigureOut">
              <a:rPr lang="en-GB" smtClean="0"/>
              <a:pPr/>
              <a:t>21/04/2013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B61E-C634-4960-95A9-C58418FE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379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A32D8-ED99-473C-84D6-79E2550E1003}" type="slidenum">
              <a:rPr lang="en-US"/>
              <a:pPr/>
              <a:t>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378647" indent="-378647" defTabSz="1008677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 dirty="0" smtClean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Milk produced in mammary epithelium within lobules</a:t>
            </a:r>
          </a:p>
          <a:p>
            <a:pPr marL="378647" indent="-378647" defTabSz="1008677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 dirty="0" smtClean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With nursing, </a:t>
            </a:r>
            <a:r>
              <a:rPr lang="en-US" dirty="0" err="1" smtClean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oxytocin</a:t>
            </a:r>
            <a:r>
              <a:rPr lang="en-US" dirty="0" smtClean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 triggers contraction of </a:t>
            </a:r>
            <a:r>
              <a:rPr lang="en-US" dirty="0" err="1" smtClean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myoepithelial</a:t>
            </a:r>
            <a:r>
              <a:rPr lang="en-US" dirty="0" smtClean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 cells and transfer to sinuses </a:t>
            </a:r>
          </a:p>
          <a:p>
            <a:pPr marL="378647" indent="-378647" defTabSz="1008677"/>
            <a:endParaRPr lang="en-US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B61E-C634-4960-95A9-C58418FE352D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Presentation1.ppt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75046" y="6096000"/>
            <a:ext cx="1767898" cy="515471"/>
          </a:xfrm>
          <a:prstGeom prst="rect">
            <a:avLst/>
          </a:prstGeom>
          <a:solidFill>
            <a:srgbClr val="679EC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pic>
        <p:nvPicPr>
          <p:cNvPr id="6" name="Picture 11" descr="UNC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1" y="5867681"/>
            <a:ext cx="914977" cy="91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524000" y="1396534"/>
          <a:ext cx="6096000" cy="4064934"/>
        </p:xfrm>
        <a:graphic>
          <a:graphicData uri="http://schemas.openxmlformats.org/presentationml/2006/ole">
            <p:oleObj spid="_x0000_s1027" r:id="rId4" imgW="0" imgH="0" progId="PowerPoint.Show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431925"/>
          </a:xfrm>
        </p:spPr>
        <p:txBody>
          <a:bodyPr t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512" y="6248681"/>
            <a:ext cx="1905000" cy="45664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681"/>
            <a:ext cx="2895023" cy="45664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023" y="6248681"/>
            <a:ext cx="1905000" cy="456640"/>
          </a:xfrm>
        </p:spPr>
        <p:txBody>
          <a:bodyPr/>
          <a:lstStyle>
            <a:lvl1pPr>
              <a:defRPr/>
            </a:lvl1pPr>
          </a:lstStyle>
          <a:p>
            <a:fld id="{37B107B8-FB0F-4986-B317-270B1FDD5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Hormones affecting the breast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Alzamil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Breast development (</a:t>
            </a:r>
            <a:r>
              <a:rPr lang="en-US" sz="4400" dirty="0" err="1" smtClean="0"/>
              <a:t>mamogenesis</a:t>
            </a:r>
            <a:r>
              <a:rPr lang="en-US" dirty="0" smtClean="0"/>
              <a:t>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Reproductive hormones (direct effect)</a:t>
            </a:r>
          </a:p>
          <a:p>
            <a:pPr lvl="1" algn="l" rtl="0"/>
            <a:r>
              <a:rPr lang="en-US" dirty="0" smtClean="0"/>
              <a:t>Estrogen (placenta)</a:t>
            </a:r>
          </a:p>
          <a:p>
            <a:pPr lvl="2" algn="l" rtl="0"/>
            <a:r>
              <a:rPr lang="en-US" dirty="0" smtClean="0"/>
              <a:t>Growth &amp; branching of </a:t>
            </a:r>
            <a:r>
              <a:rPr lang="en-US" dirty="0" err="1" smtClean="0"/>
              <a:t>ductal</a:t>
            </a:r>
            <a:r>
              <a:rPr lang="en-US" dirty="0" smtClean="0"/>
              <a:t> system (with GH)</a:t>
            </a:r>
          </a:p>
          <a:p>
            <a:pPr lvl="2" algn="l" rtl="0"/>
            <a:r>
              <a:rPr lang="en-US" dirty="0" smtClean="0"/>
              <a:t>Fat deposition in the </a:t>
            </a:r>
            <a:r>
              <a:rPr lang="en-US" dirty="0" err="1" smtClean="0"/>
              <a:t>stroma</a:t>
            </a:r>
            <a:r>
              <a:rPr lang="en-US" dirty="0" smtClean="0"/>
              <a:t> </a:t>
            </a:r>
          </a:p>
          <a:p>
            <a:pPr lvl="1" algn="l" rtl="0"/>
            <a:r>
              <a:rPr lang="en-US" dirty="0" smtClean="0"/>
              <a:t>Progesterone (placenta) </a:t>
            </a:r>
          </a:p>
          <a:p>
            <a:pPr lvl="2" algn="l" rtl="0"/>
            <a:r>
              <a:rPr lang="en-US" dirty="0" smtClean="0"/>
              <a:t>Growth of lobule-alveolar system(budding of                        alveoli and </a:t>
            </a:r>
            <a:r>
              <a:rPr lang="en-US" dirty="0" err="1" smtClean="0"/>
              <a:t>secretory</a:t>
            </a:r>
            <a:r>
              <a:rPr lang="en-US" dirty="0" smtClean="0"/>
              <a:t> changes in epithelial cells ) </a:t>
            </a:r>
          </a:p>
          <a:p>
            <a:pPr algn="l" rtl="0"/>
            <a:r>
              <a:rPr lang="en-US" dirty="0" smtClean="0"/>
              <a:t>Although estrogen and progesterone are essential for physical development of the breasts, they inhibit actual secretion of milk</a:t>
            </a:r>
          </a:p>
          <a:p>
            <a:pPr algn="l" rtl="0"/>
            <a:endParaRPr lang="ar-SA" dirty="0"/>
          </a:p>
        </p:txBody>
      </p:sp>
      <p:pic>
        <p:nvPicPr>
          <p:cNvPr id="25602" name="Picture 2" descr="http://www.glowm.com/resources/glowm/graphics/figures/v5/0310/002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330" y="1981200"/>
            <a:ext cx="218467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Breast development (</a:t>
            </a:r>
            <a:r>
              <a:rPr lang="en-US" sz="4400" dirty="0" err="1" smtClean="0"/>
              <a:t>mamogenesis</a:t>
            </a:r>
            <a:r>
              <a:rPr lang="en-US" dirty="0" smtClean="0"/>
              <a:t>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Prolactin</a:t>
            </a:r>
            <a:r>
              <a:rPr lang="en-US" dirty="0" smtClean="0"/>
              <a:t> (anterior pituitary)</a:t>
            </a:r>
          </a:p>
          <a:p>
            <a:pPr lvl="1" algn="l" rtl="0"/>
            <a:r>
              <a:rPr lang="en-US" dirty="0" smtClean="0"/>
              <a:t>Its level increases during pregnancy (10-20 times)</a:t>
            </a:r>
          </a:p>
          <a:p>
            <a:pPr lvl="1" algn="l" rtl="0"/>
            <a:r>
              <a:rPr lang="en-US" dirty="0" smtClean="0"/>
              <a:t>Its main function is milk production</a:t>
            </a:r>
          </a:p>
          <a:p>
            <a:pPr lvl="1" algn="l" rtl="0"/>
            <a:r>
              <a:rPr lang="en-US" dirty="0" smtClean="0"/>
              <a:t>Sudden drop in E &amp; P after delivery allows milk production </a:t>
            </a:r>
          </a:p>
          <a:p>
            <a:pPr lvl="1" algn="l" rtl="0"/>
            <a:r>
              <a:rPr lang="en-US" dirty="0" smtClean="0"/>
              <a:t>It is controlled mainly by hypothalamic hormone</a:t>
            </a:r>
          </a:p>
          <a:p>
            <a:pPr lvl="2" algn="l" rtl="0"/>
            <a:r>
              <a:rPr lang="en-US" b="1" dirty="0" smtClean="0">
                <a:solidFill>
                  <a:srgbClr val="FF0000"/>
                </a:solidFill>
              </a:rPr>
              <a:t>PIH (Dopamine)</a:t>
            </a:r>
          </a:p>
          <a:p>
            <a:pPr algn="l" rtl="0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Human placental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lactogen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dirty="0" smtClean="0"/>
              <a:t>placenta)</a:t>
            </a:r>
          </a:p>
          <a:p>
            <a:pPr lvl="1" algn="l" rtl="0"/>
            <a:r>
              <a:rPr lang="en-GB" dirty="0" smtClean="0"/>
              <a:t>Facilitate </a:t>
            </a:r>
            <a:r>
              <a:rPr lang="en-GB" dirty="0" err="1" smtClean="0"/>
              <a:t>mammogenesis</a:t>
            </a:r>
            <a:endParaRPr lang="en-GB" dirty="0" smtClean="0"/>
          </a:p>
          <a:p>
            <a:pPr lvl="1" algn="l" rtl="0"/>
            <a:r>
              <a:rPr lang="en-GB" dirty="0" smtClean="0"/>
              <a:t>Delay milk production</a:t>
            </a:r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pPr rtl="0"/>
            <a:r>
              <a:rPr lang="en-US" sz="4400" dirty="0" err="1" smtClean="0"/>
              <a:t>Lactogenesis</a:t>
            </a:r>
            <a:r>
              <a:rPr lang="en-US" sz="4400" dirty="0" smtClean="0"/>
              <a:t> </a:t>
            </a:r>
            <a:endParaRPr lang="ar-SA" sz="44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257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err="1" smtClean="0"/>
              <a:t>Lactogenesis</a:t>
            </a:r>
            <a:r>
              <a:rPr lang="en-US" dirty="0" smtClean="0"/>
              <a:t>: cellular changes by which mammary epithelial cells are converted from a </a:t>
            </a:r>
            <a:r>
              <a:rPr lang="en-US" dirty="0" err="1" smtClean="0"/>
              <a:t>nonsecretory</a:t>
            </a:r>
            <a:r>
              <a:rPr lang="en-US" dirty="0" smtClean="0"/>
              <a:t> state to a </a:t>
            </a:r>
            <a:r>
              <a:rPr lang="en-US" dirty="0" err="1" smtClean="0"/>
              <a:t>secretory</a:t>
            </a:r>
            <a:r>
              <a:rPr lang="en-US" dirty="0" smtClean="0"/>
              <a:t> state: 2 stages</a:t>
            </a:r>
          </a:p>
          <a:p>
            <a:pPr algn="l" rtl="0"/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Lactogenesis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1</a:t>
            </a:r>
            <a:r>
              <a:rPr lang="en-US" dirty="0" smtClean="0"/>
              <a:t>: </a:t>
            </a:r>
            <a:r>
              <a:rPr lang="en-GB" b="1" i="1" dirty="0" smtClean="0"/>
              <a:t>(</a:t>
            </a:r>
            <a:r>
              <a:rPr lang="en-GB" sz="2000" dirty="0" err="1" smtClean="0"/>
              <a:t>Cytologic</a:t>
            </a:r>
            <a:r>
              <a:rPr lang="en-GB" sz="2000" dirty="0" smtClean="0"/>
              <a:t> and enzymatic differentiation of alveolar epithelial cells).</a:t>
            </a:r>
            <a:endParaRPr lang="en-US" sz="2000" dirty="0" smtClean="0"/>
          </a:p>
          <a:p>
            <a:pPr lvl="1" algn="l" rtl="0"/>
            <a:r>
              <a:rPr lang="en-US" dirty="0" smtClean="0"/>
              <a:t>Starts in </a:t>
            </a:r>
            <a:r>
              <a:rPr lang="en-US" dirty="0" err="1" smtClean="0"/>
              <a:t>midpregnancy</a:t>
            </a:r>
            <a:r>
              <a:rPr lang="en-US" dirty="0" smtClean="0"/>
              <a:t> and characterized by expression of many genes involved in synthesis of milk components (increases in uptake transport systems for amino acids, glucose, and calcium required for milk synthesis). </a:t>
            </a:r>
          </a:p>
          <a:p>
            <a:pPr lvl="1" algn="l" rtl="0"/>
            <a:r>
              <a:rPr lang="en-US" dirty="0" smtClean="0"/>
              <a:t>Hormones involved: 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 smtClean="0"/>
              <a:t>Progesterone (suppresses milk secretion)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b="1" dirty="0" err="1" smtClean="0"/>
              <a:t>Prolactin</a:t>
            </a:r>
            <a:r>
              <a:rPr lang="en-US" dirty="0" smtClean="0"/>
              <a:t> and/or placental </a:t>
            </a:r>
            <a:r>
              <a:rPr lang="en-US" dirty="0" err="1" smtClean="0"/>
              <a:t>lactogen</a:t>
            </a:r>
            <a:endParaRPr lang="en-US" dirty="0" smtClean="0"/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 smtClean="0"/>
              <a:t>Growth hormone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 err="1" smtClean="0"/>
              <a:t>Glucocorticoids</a:t>
            </a:r>
            <a:r>
              <a:rPr lang="en-US" dirty="0" smtClean="0"/>
              <a:t> (</a:t>
            </a:r>
            <a:r>
              <a:rPr lang="en-US" b="1" dirty="0" err="1" smtClean="0"/>
              <a:t>Cortisol</a:t>
            </a:r>
            <a:r>
              <a:rPr lang="en-US" dirty="0" smtClean="0"/>
              <a:t>)</a:t>
            </a:r>
          </a:p>
          <a:p>
            <a:pPr lvl="2"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 err="1" smtClean="0"/>
              <a:t>Lactogenesis</a:t>
            </a:r>
            <a:r>
              <a:rPr lang="en-US" sz="4400" dirty="0" smtClean="0"/>
              <a:t> 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Lactogenesis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2</a:t>
            </a:r>
            <a:r>
              <a:rPr lang="en-US" dirty="0" smtClean="0"/>
              <a:t>: </a:t>
            </a:r>
            <a:r>
              <a:rPr lang="en-GB" b="1" i="1" dirty="0" smtClean="0"/>
              <a:t>(</a:t>
            </a:r>
            <a:r>
              <a:rPr lang="en-GB" dirty="0" smtClean="0"/>
              <a:t>Copious secretion of all milk components).</a:t>
            </a:r>
          </a:p>
          <a:p>
            <a:pPr lvl="1" algn="l" rtl="0"/>
            <a:r>
              <a:rPr lang="en-US" dirty="0" smtClean="0"/>
              <a:t>Around parturition withdrawal of </a:t>
            </a:r>
            <a:r>
              <a:rPr lang="en-US" dirty="0" smtClean="0">
                <a:solidFill>
                  <a:srgbClr val="FF0000"/>
                </a:solidFill>
              </a:rPr>
              <a:t>progesterone </a:t>
            </a:r>
            <a:r>
              <a:rPr lang="en-US" dirty="0" smtClean="0"/>
              <a:t>+ high level of </a:t>
            </a:r>
            <a:r>
              <a:rPr lang="en-US" dirty="0" err="1" smtClean="0">
                <a:solidFill>
                  <a:srgbClr val="FF0000"/>
                </a:solidFill>
              </a:rPr>
              <a:t>prolactin</a:t>
            </a:r>
            <a:r>
              <a:rPr lang="en-US" dirty="0" smtClean="0"/>
              <a:t> leads to:</a:t>
            </a:r>
          </a:p>
          <a:p>
            <a:pPr lvl="2" algn="l" rtl="0"/>
            <a:r>
              <a:rPr lang="en-US" sz="2400" dirty="0" smtClean="0"/>
              <a:t>Further increase in expression of milk protein genes</a:t>
            </a:r>
          </a:p>
          <a:p>
            <a:pPr lvl="2" algn="l" rtl="0"/>
            <a:r>
              <a:rPr lang="en-GB" sz="2400" dirty="0" smtClean="0"/>
              <a:t>Glands absorb increased quantities of metabolic substrates from the blood.</a:t>
            </a:r>
            <a:endParaRPr lang="en-US" sz="2400" dirty="0" smtClean="0"/>
          </a:p>
          <a:p>
            <a:pPr lvl="2" algn="l" rtl="0"/>
            <a:r>
              <a:rPr lang="en-US" sz="2400" dirty="0" smtClean="0"/>
              <a:t>Movement of </a:t>
            </a:r>
            <a:r>
              <a:rPr lang="en-US" sz="2400" dirty="0" err="1" smtClean="0"/>
              <a:t>cytoplasmic</a:t>
            </a:r>
            <a:r>
              <a:rPr lang="en-US" sz="2400" dirty="0" smtClean="0"/>
              <a:t> lipid droplets and casein into alveolar </a:t>
            </a:r>
            <a:r>
              <a:rPr lang="en-US" sz="2400" dirty="0" err="1" smtClean="0"/>
              <a:t>lumina</a:t>
            </a:r>
            <a:endParaRPr lang="en-US" sz="2400" dirty="0" smtClean="0"/>
          </a:p>
          <a:p>
            <a:pPr lvl="2" algn="l" rtl="0"/>
            <a:r>
              <a:rPr lang="en-US" sz="2400" dirty="0" smtClean="0"/>
              <a:t>Transfer of </a:t>
            </a:r>
            <a:r>
              <a:rPr lang="en-US" sz="2400" dirty="0" err="1" smtClean="0"/>
              <a:t>immunoglobulins</a:t>
            </a:r>
            <a:endParaRPr lang="en-US" sz="2400" dirty="0" smtClean="0"/>
          </a:p>
          <a:p>
            <a:pPr lvl="2" algn="l" rtl="0"/>
            <a:r>
              <a:rPr lang="en-US" sz="2400" dirty="0" smtClean="0"/>
              <a:t>Secretion of </a:t>
            </a:r>
            <a:r>
              <a:rPr lang="en-US" sz="2400" dirty="0" err="1" smtClean="0"/>
              <a:t>colostrum</a:t>
            </a:r>
            <a:r>
              <a:rPr lang="en-US" sz="2400" dirty="0" smtClean="0"/>
              <a:t> followed by milk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 err="1" smtClean="0"/>
              <a:t>Lactogenesis</a:t>
            </a:r>
            <a:r>
              <a:rPr lang="en-US" sz="4400" dirty="0" smtClean="0"/>
              <a:t> 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Lactogenesis</a:t>
            </a:r>
            <a:r>
              <a:rPr lang="en-US" dirty="0" smtClean="0"/>
              <a:t> 2:</a:t>
            </a:r>
          </a:p>
          <a:p>
            <a:pPr lvl="1" algn="l" rtl="0"/>
            <a:r>
              <a:rPr lang="en-US" dirty="0" smtClean="0"/>
              <a:t>Suckling stimulates further increase in expression of genes involved in milk secretion with expansion of alveolar epithelium</a:t>
            </a:r>
          </a:p>
          <a:p>
            <a:pPr lvl="1" algn="l" rtl="0"/>
            <a:r>
              <a:rPr lang="en-US" dirty="0" smtClean="0"/>
              <a:t>Lactation is maintained by removal of milk</a:t>
            </a:r>
          </a:p>
          <a:p>
            <a:pPr lvl="1" algn="l" rtl="0"/>
            <a:r>
              <a:rPr lang="en-US" dirty="0" smtClean="0"/>
              <a:t>2 hormones involved</a:t>
            </a:r>
          </a:p>
          <a:p>
            <a:pPr lvl="2" algn="l" rtl="0"/>
            <a:r>
              <a:rPr lang="en-US" dirty="0" err="1" smtClean="0"/>
              <a:t>Prolactin</a:t>
            </a:r>
            <a:r>
              <a:rPr lang="en-US" dirty="0" smtClean="0"/>
              <a:t> (milk production)</a:t>
            </a:r>
          </a:p>
          <a:p>
            <a:pPr lvl="2" algn="l" rtl="0"/>
            <a:r>
              <a:rPr lang="en-US" dirty="0" err="1" smtClean="0"/>
              <a:t>Oxytocin</a:t>
            </a:r>
            <a:r>
              <a:rPr lang="en-US" dirty="0" smtClean="0"/>
              <a:t>  (milk let-down)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Reproduction\Lac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14054"/>
            <a:ext cx="7162800" cy="4558146"/>
          </a:xfrm>
          <a:prstGeom prst="rect">
            <a:avLst/>
          </a:prstGeom>
          <a:noFill/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</a:t>
            </a:r>
            <a:r>
              <a:rPr lang="en-US" dirty="0" err="1" smtClean="0"/>
              <a:t>lactogenesis</a:t>
            </a:r>
            <a:endParaRPr lang="en-US" dirty="0"/>
          </a:p>
        </p:txBody>
      </p:sp>
      <p:pic>
        <p:nvPicPr>
          <p:cNvPr id="3074" name="Picture 2" descr="Schematic of lactation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564211" cy="3114675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593627" y="5943600"/>
            <a:ext cx="755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Mamogenesis</a:t>
            </a:r>
            <a:r>
              <a:rPr lang="en-US" dirty="0" smtClean="0"/>
              <a:t>	</a:t>
            </a:r>
            <a:r>
              <a:rPr lang="en-US" b="1" dirty="0" smtClean="0"/>
              <a:t>and</a:t>
            </a:r>
            <a:r>
              <a:rPr lang="en-US" dirty="0" smtClean="0"/>
              <a:t>	</a:t>
            </a:r>
            <a:r>
              <a:rPr lang="en-US" b="1" dirty="0" err="1" smtClean="0">
                <a:solidFill>
                  <a:srgbClr val="FF6600"/>
                </a:solidFill>
              </a:rPr>
              <a:t>Lactogenesis</a:t>
            </a:r>
            <a:r>
              <a:rPr lang="en-US" dirty="0" smtClean="0"/>
              <a:t>		</a:t>
            </a:r>
            <a:r>
              <a:rPr lang="en-US" b="1" dirty="0" err="1" smtClean="0">
                <a:solidFill>
                  <a:srgbClr val="00B050"/>
                </a:solidFill>
              </a:rPr>
              <a:t>Galctopoesis</a:t>
            </a:r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400" dirty="0" smtClean="0"/>
              <a:t>Hormonal regulation of </a:t>
            </a:r>
            <a:r>
              <a:rPr lang="en-US" sz="4400" dirty="0" err="1" smtClean="0"/>
              <a:t>lactogenesis</a:t>
            </a:r>
            <a:endParaRPr lang="ar-SA" sz="4400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Metabolic hormones (direct effect)</a:t>
            </a:r>
          </a:p>
          <a:p>
            <a:pPr lvl="1" algn="l" rtl="0"/>
            <a:r>
              <a:rPr lang="en-US" dirty="0" smtClean="0"/>
              <a:t>GH </a:t>
            </a:r>
          </a:p>
          <a:p>
            <a:pPr lvl="2" algn="l" rtl="0"/>
            <a:r>
              <a:rPr lang="en-US" dirty="0" smtClean="0"/>
              <a:t>Can be produced locally</a:t>
            </a:r>
          </a:p>
          <a:p>
            <a:pPr lvl="2" algn="l" rtl="0"/>
            <a:r>
              <a:rPr lang="en-US" dirty="0" smtClean="0"/>
              <a:t>Its secretion is stimulated by progesterone </a:t>
            </a:r>
          </a:p>
          <a:p>
            <a:pPr lvl="2" algn="l" rtl="0"/>
            <a:r>
              <a:rPr lang="en-US" dirty="0" smtClean="0"/>
              <a:t>Increases production of IGF-1 by the liver</a:t>
            </a:r>
          </a:p>
          <a:p>
            <a:pPr lvl="2" algn="l" rtl="0"/>
            <a:r>
              <a:rPr lang="en-US" dirty="0" smtClean="0"/>
              <a:t>Mediate cell survival and </a:t>
            </a:r>
            <a:r>
              <a:rPr lang="en-US" dirty="0" err="1" smtClean="0"/>
              <a:t>ductal</a:t>
            </a:r>
            <a:r>
              <a:rPr lang="en-US" dirty="0" smtClean="0"/>
              <a:t> growth</a:t>
            </a:r>
          </a:p>
          <a:p>
            <a:pPr lvl="1" algn="l" rtl="0"/>
            <a:r>
              <a:rPr lang="en-US" dirty="0" smtClean="0"/>
              <a:t>Corticosteroids </a:t>
            </a:r>
          </a:p>
          <a:p>
            <a:pPr lvl="2" algn="l" rtl="0"/>
            <a:r>
              <a:rPr lang="en-US" dirty="0" smtClean="0"/>
              <a:t>Increases during pregnancy (fivefold) </a:t>
            </a:r>
          </a:p>
          <a:p>
            <a:pPr lvl="2" algn="l" rtl="0"/>
            <a:r>
              <a:rPr lang="en-US" dirty="0" smtClean="0"/>
              <a:t>Involved in breast development (permissive action on milk protein synthesis)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 smtClean="0"/>
              <a:t>Hormonal regulation of </a:t>
            </a:r>
            <a:r>
              <a:rPr lang="en-US" sz="4400" dirty="0" err="1" smtClean="0"/>
              <a:t>lactogenesis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Thyroxin</a:t>
            </a:r>
          </a:p>
          <a:p>
            <a:pPr lvl="1" algn="l" rtl="0"/>
            <a:r>
              <a:rPr lang="en-US" dirty="0" smtClean="0"/>
              <a:t>Essential for milk production</a:t>
            </a:r>
          </a:p>
          <a:p>
            <a:pPr lvl="1" algn="l" rtl="0"/>
            <a:r>
              <a:rPr lang="en-US" dirty="0" smtClean="0"/>
              <a:t>Thyroxin &amp; TSH level decreases during lactation </a:t>
            </a:r>
          </a:p>
          <a:p>
            <a:pPr lvl="1" algn="l" rtl="0"/>
            <a:r>
              <a:rPr lang="en-US" dirty="0" smtClean="0"/>
              <a:t>TRH increases leading to stimulation of PRL  (nasal administration to treat inadequate lactation ) </a:t>
            </a:r>
          </a:p>
          <a:p>
            <a:pPr algn="l" rtl="0"/>
            <a:r>
              <a:rPr lang="en-US" dirty="0" smtClean="0"/>
              <a:t>Insulin </a:t>
            </a:r>
          </a:p>
          <a:p>
            <a:pPr lvl="1" algn="l" rtl="0"/>
            <a:r>
              <a:rPr lang="en-US" dirty="0" smtClean="0"/>
              <a:t>Low during lactation</a:t>
            </a:r>
          </a:p>
          <a:p>
            <a:pPr lvl="1" algn="l" rtl="0"/>
            <a:r>
              <a:rPr lang="en-US" dirty="0" smtClean="0"/>
              <a:t>Shunt of nutrients from storage depots to milk synthesis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 smtClean="0"/>
              <a:t>Hormonal regulation of </a:t>
            </a:r>
            <a:r>
              <a:rPr lang="en-US" sz="4400" dirty="0" err="1" smtClean="0"/>
              <a:t>lactogenesis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Mammary hormones </a:t>
            </a:r>
          </a:p>
          <a:p>
            <a:pPr lvl="1" algn="l" rtl="0"/>
            <a:r>
              <a:rPr lang="en-US" dirty="0" smtClean="0"/>
              <a:t>GH</a:t>
            </a:r>
          </a:p>
          <a:p>
            <a:pPr lvl="2" algn="l" rtl="0"/>
            <a:r>
              <a:rPr lang="en-US" dirty="0" smtClean="0"/>
              <a:t>Progesterone stimulates its secretion</a:t>
            </a:r>
          </a:p>
          <a:p>
            <a:pPr lvl="1" algn="l" rtl="0"/>
            <a:r>
              <a:rPr lang="en-US" dirty="0" err="1" smtClean="0"/>
              <a:t>Leptin</a:t>
            </a:r>
            <a:endParaRPr lang="en-US" dirty="0" smtClean="0"/>
          </a:p>
          <a:p>
            <a:pPr lvl="2" algn="l" rtl="0"/>
            <a:r>
              <a:rPr lang="en-US" dirty="0" smtClean="0"/>
              <a:t>Increases during pregnancy (increase adipose tissue)</a:t>
            </a:r>
          </a:p>
          <a:p>
            <a:pPr lvl="2" algn="l" rtl="0"/>
            <a:r>
              <a:rPr lang="en-US" dirty="0" smtClean="0"/>
              <a:t>Decreases with lactation  </a:t>
            </a:r>
          </a:p>
          <a:p>
            <a:pPr lvl="1" algn="l" rtl="0"/>
            <a:r>
              <a:rPr lang="en-US" dirty="0" err="1" smtClean="0"/>
              <a:t>PTHrP</a:t>
            </a:r>
            <a:endParaRPr lang="en-US" dirty="0" smtClean="0"/>
          </a:p>
          <a:p>
            <a:pPr lvl="2" algn="l" rtl="0"/>
            <a:r>
              <a:rPr lang="en-US" dirty="0" smtClean="0"/>
              <a:t>Increases during lactation</a:t>
            </a:r>
          </a:p>
          <a:p>
            <a:pPr lvl="2" algn="l" rtl="0"/>
            <a:r>
              <a:rPr lang="en-US" dirty="0" smtClean="0"/>
              <a:t>Mobilizes bone calcium</a:t>
            </a:r>
          </a:p>
          <a:p>
            <a:pPr lvl="2" algn="l" rtl="0"/>
            <a:r>
              <a:rPr lang="en-US" dirty="0" smtClean="0"/>
              <a:t>Increase in alkaline </a:t>
            </a:r>
            <a:r>
              <a:rPr lang="en-US" dirty="0" err="1" smtClean="0"/>
              <a:t>phosphatase</a:t>
            </a:r>
            <a:endParaRPr lang="en-US" dirty="0" smtClean="0"/>
          </a:p>
          <a:p>
            <a:pPr lvl="1" algn="l" rtl="0"/>
            <a:endParaRPr lang="ar-SA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Objectives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Hormonal requirement for breast development (</a:t>
            </a:r>
            <a:r>
              <a:rPr lang="en-US" b="1" dirty="0" err="1" smtClean="0"/>
              <a:t>Mamogenesis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Hormones involved in the process of lactation (</a:t>
            </a:r>
            <a:r>
              <a:rPr lang="en-US" b="1" dirty="0" err="1" smtClean="0"/>
              <a:t>Lactogenesis</a:t>
            </a:r>
            <a:r>
              <a:rPr lang="en-US" dirty="0" smtClean="0"/>
              <a:t>) and their physiological action</a:t>
            </a:r>
          </a:p>
          <a:p>
            <a:pPr algn="l" rtl="0"/>
            <a:r>
              <a:rPr lang="en-US" dirty="0" smtClean="0"/>
              <a:t>Physiological basis of suckling reflex and its role in lactation</a:t>
            </a:r>
          </a:p>
          <a:p>
            <a:pPr algn="l" rtl="0"/>
            <a:r>
              <a:rPr lang="en-GB" b="1" dirty="0" err="1" smtClean="0"/>
              <a:t>Galactopoeisis</a:t>
            </a:r>
            <a:endParaRPr lang="en-GB" b="1" dirty="0" smtClean="0"/>
          </a:p>
          <a:p>
            <a:pPr lvl="0" algn="l" rtl="0"/>
            <a:r>
              <a:rPr lang="en-GB" b="1" dirty="0" smtClean="0"/>
              <a:t>Involution</a:t>
            </a:r>
            <a:r>
              <a:rPr lang="en-GB" dirty="0" smtClean="0"/>
              <a:t> (the termination of milk production).</a:t>
            </a:r>
          </a:p>
          <a:p>
            <a:pPr algn="l" rtl="0">
              <a:buNone/>
            </a:pP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48246"/>
            <a:ext cx="7848600" cy="547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edscape.com/pi/emed/ckb/pediatrics_cardiac/1331339-1331345-1835675-1835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5105400" cy="459486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76200" y="5042118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GB" sz="1400" dirty="0" smtClean="0"/>
              <a:t>The pathways for milk secretion and synthesis by the mammary epithelial cell. I: </a:t>
            </a:r>
            <a:r>
              <a:rPr lang="en-GB" sz="1400" dirty="0" err="1" smtClean="0"/>
              <a:t>Exocytosis</a:t>
            </a:r>
            <a:r>
              <a:rPr lang="en-GB" sz="1400" dirty="0" smtClean="0"/>
              <a:t> of milk protein, lactose, and other components of the aqueous phase in Golgi-derived </a:t>
            </a:r>
            <a:r>
              <a:rPr lang="en-GB" sz="1400" dirty="0" err="1" smtClean="0"/>
              <a:t>secretory</a:t>
            </a:r>
            <a:r>
              <a:rPr lang="en-GB" sz="1400" dirty="0" smtClean="0"/>
              <a:t> vesicles. II: Milk fat secretion via the milk fat globule. III: Direct movement of </a:t>
            </a:r>
            <a:r>
              <a:rPr lang="en-GB" sz="1400" dirty="0" err="1" smtClean="0"/>
              <a:t>monovalent</a:t>
            </a:r>
            <a:r>
              <a:rPr lang="en-GB" sz="1400" dirty="0" smtClean="0"/>
              <a:t> ions, water, and glucose across the apical membrane of the cell. IV: </a:t>
            </a:r>
            <a:r>
              <a:rPr lang="en-GB" sz="1400" dirty="0" err="1" smtClean="0"/>
              <a:t>Transcytosis</a:t>
            </a:r>
            <a:r>
              <a:rPr lang="en-GB" sz="1400" dirty="0" smtClean="0"/>
              <a:t> of components of the interstitial space. V: The </a:t>
            </a:r>
            <a:r>
              <a:rPr lang="en-GB" sz="1400" dirty="0" err="1" smtClean="0"/>
              <a:t>paracellular</a:t>
            </a:r>
            <a:r>
              <a:rPr lang="en-GB" sz="1400" dirty="0" smtClean="0"/>
              <a:t> pathway for plasma components and leukocytes. Pathway V is open only during pregnancy, involution, and in inflammatory states such as mastitis. SV = </a:t>
            </a:r>
            <a:r>
              <a:rPr lang="en-GB" sz="1400" dirty="0" err="1" smtClean="0"/>
              <a:t>Secretory</a:t>
            </a:r>
            <a:r>
              <a:rPr lang="en-GB" sz="1400" dirty="0" smtClean="0"/>
              <a:t> vesicle; RER = Rough endoplasmic reticulum; BM = Basement membrane; MFG = Milk fat globule; CLD = </a:t>
            </a:r>
            <a:r>
              <a:rPr lang="en-GB" sz="1400" dirty="0" err="1" smtClean="0"/>
              <a:t>Cytoplasmic</a:t>
            </a:r>
            <a:r>
              <a:rPr lang="en-GB" sz="1400" dirty="0" smtClean="0"/>
              <a:t> lipid droplet; N = Nucleus; PC = Plasma cell; FDA = Fat-depleted </a:t>
            </a:r>
            <a:r>
              <a:rPr lang="en-GB" sz="1400" dirty="0" err="1" smtClean="0"/>
              <a:t>adipocyte</a:t>
            </a:r>
            <a:r>
              <a:rPr lang="en-GB" sz="1400" dirty="0" smtClean="0"/>
              <a:t>; TJ = Tight junction; GJ = Gap junction; D = </a:t>
            </a:r>
            <a:r>
              <a:rPr lang="en-GB" sz="1400" dirty="0" err="1" smtClean="0"/>
              <a:t>Desmosome</a:t>
            </a:r>
            <a:r>
              <a:rPr lang="en-GB" sz="1400" dirty="0" smtClean="0"/>
              <a:t>; ME = </a:t>
            </a:r>
            <a:r>
              <a:rPr lang="en-GB" sz="1400" dirty="0" err="1" smtClean="0"/>
              <a:t>Myoepithelial</a:t>
            </a:r>
            <a:r>
              <a:rPr lang="en-GB" sz="1400" dirty="0" smtClean="0"/>
              <a:t> cell.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Galactopoeisis</a:t>
            </a:r>
            <a:r>
              <a:rPr lang="en-GB" b="1" dirty="0" smtClean="0"/>
              <a:t> </a:t>
            </a:r>
            <a:endParaRPr lang="en-GB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GB" b="1" dirty="0" smtClean="0"/>
              <a:t>Definition:</a:t>
            </a:r>
            <a:r>
              <a:rPr lang="en-GB" dirty="0" smtClean="0"/>
              <a:t> </a:t>
            </a:r>
            <a:r>
              <a:rPr lang="en-GB" dirty="0" err="1" smtClean="0"/>
              <a:t>Galactopoeisis</a:t>
            </a:r>
            <a:r>
              <a:rPr lang="en-GB" dirty="0" smtClean="0"/>
              <a:t> is defined as the maintenance of lactation once lactation has been established.</a:t>
            </a:r>
          </a:p>
          <a:p>
            <a:pPr algn="l" rtl="0"/>
            <a:r>
              <a:rPr lang="en-GB" b="1" dirty="0" smtClean="0"/>
              <a:t>Role of Hormones </a:t>
            </a:r>
          </a:p>
          <a:p>
            <a:pPr lvl="1" algn="l" rtl="0"/>
            <a:r>
              <a:rPr lang="en-GB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Prolactin</a:t>
            </a:r>
            <a:r>
              <a:rPr lang="en-GB" dirty="0" smtClean="0"/>
              <a:t>: milking-induced surge is a direct link between the act of nursing (or milk removal) and the </a:t>
            </a:r>
            <a:r>
              <a:rPr lang="en-GB" dirty="0" err="1" smtClean="0"/>
              <a:t>galactopoeitic</a:t>
            </a:r>
            <a:r>
              <a:rPr lang="en-GB" dirty="0" smtClean="0"/>
              <a:t> hormones involved in maintaining lactation.</a:t>
            </a:r>
          </a:p>
          <a:p>
            <a:pPr lvl="1" algn="l" rtl="0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Growth Hormone: </a:t>
            </a:r>
            <a:r>
              <a:rPr lang="en-GB" dirty="0" smtClean="0"/>
              <a:t>support increase in synthesis of lactose, protein, and fat in the mammary gland</a:t>
            </a:r>
          </a:p>
          <a:p>
            <a:pPr lvl="1" algn="l" rtl="0"/>
            <a:r>
              <a:rPr lang="en-GB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Glucocorticoids</a:t>
            </a: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GB" dirty="0" err="1" smtClean="0"/>
              <a:t>galactopoeitic</a:t>
            </a:r>
            <a:r>
              <a:rPr lang="en-GB" dirty="0" smtClean="0"/>
              <a:t> in physiological doses</a:t>
            </a:r>
          </a:p>
          <a:p>
            <a:pPr lvl="1" algn="l" rtl="0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Thyroid Hormones: </a:t>
            </a:r>
            <a:r>
              <a:rPr lang="en-GB" dirty="0" err="1" smtClean="0"/>
              <a:t>galactopoeitic</a:t>
            </a:r>
            <a:endParaRPr lang="en-GB" dirty="0" smtClean="0"/>
          </a:p>
          <a:p>
            <a:pPr lvl="1" algn="l" rtl="0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Ovarian Hormones : </a:t>
            </a:r>
          </a:p>
          <a:p>
            <a:pPr lvl="2" algn="l" rtl="0"/>
            <a:r>
              <a:rPr lang="en-GB" dirty="0" err="1" smtClean="0"/>
              <a:t>Estrogen</a:t>
            </a:r>
            <a:r>
              <a:rPr lang="en-GB" dirty="0" smtClean="0"/>
              <a:t> in very low doses  is </a:t>
            </a:r>
            <a:r>
              <a:rPr lang="en-GB" dirty="0" err="1" smtClean="0"/>
              <a:t>galactopoietic</a:t>
            </a:r>
            <a:endParaRPr lang="en-GB" dirty="0" smtClean="0"/>
          </a:p>
          <a:p>
            <a:pPr lvl="2" algn="l" rtl="0"/>
            <a:r>
              <a:rPr lang="en-GB" dirty="0" smtClean="0"/>
              <a:t> Progesterone alone has no effect on </a:t>
            </a:r>
            <a:r>
              <a:rPr lang="en-GB" dirty="0" err="1" smtClean="0"/>
              <a:t>galactopoeisis</a:t>
            </a:r>
            <a:r>
              <a:rPr lang="en-GB" dirty="0" smtClean="0"/>
              <a:t> because there are no </a:t>
            </a:r>
            <a:r>
              <a:rPr lang="en-GB" sz="2200" dirty="0" smtClean="0"/>
              <a:t>progesterone receptors in the mammary gland during lactation</a:t>
            </a:r>
          </a:p>
          <a:p>
            <a:pPr algn="l" rtl="0"/>
            <a:endParaRPr lang="en-GB" dirty="0" smtClean="0"/>
          </a:p>
          <a:p>
            <a:pPr algn="l" rtl="0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14" y="1325562"/>
            <a:ext cx="8666086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01212"/>
            <a:ext cx="6062664" cy="548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 smtClean="0"/>
              <a:t>Suckling reflex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Reproduction\Suckling ref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46149"/>
            <a:ext cx="3654552" cy="5311849"/>
          </a:xfrm>
          <a:prstGeom prst="rect">
            <a:avLst/>
          </a:prstGeom>
          <a:noFill/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Suckling reflex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Milk production is a</a:t>
            </a:r>
          </a:p>
          <a:p>
            <a:pPr algn="ctr" rtl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"use it or lose it"</a:t>
            </a:r>
            <a:r>
              <a:rPr lang="en-US" dirty="0" smtClean="0"/>
              <a:t> process.</a:t>
            </a:r>
            <a:br>
              <a:rPr lang="en-US" dirty="0" smtClean="0"/>
            </a:br>
            <a:r>
              <a:rPr lang="en-US" dirty="0" smtClean="0"/>
              <a:t>The more often and effectively the baby nurses, the more milk will be produced</a:t>
            </a:r>
          </a:p>
          <a:p>
            <a:pPr algn="l" rtl="0"/>
            <a:r>
              <a:rPr lang="en-US" dirty="0" smtClean="0"/>
              <a:t>Milk production </a:t>
            </a:r>
            <a:r>
              <a:rPr lang="en-US" dirty="0" smtClean="0">
                <a:latin typeface="Calibri"/>
              </a:rPr>
              <a:t>&lt;100 ml/day in day 1 postpartum</a:t>
            </a:r>
          </a:p>
          <a:p>
            <a:pPr algn="l" rtl="0"/>
            <a:r>
              <a:rPr lang="en-US" dirty="0" smtClean="0"/>
              <a:t>Milk production by day 3 reaches 500 ml/day</a:t>
            </a:r>
          </a:p>
          <a:p>
            <a:pPr algn="l" rtl="0"/>
            <a:r>
              <a:rPr lang="en-US" dirty="0" smtClean="0">
                <a:latin typeface="Calibri"/>
              </a:rPr>
              <a:t>Milk composition changes dramatically(</a:t>
            </a:r>
            <a:r>
              <a:rPr lang="en-US" sz="2600" dirty="0" smtClean="0">
                <a:latin typeface="Calibri"/>
              </a:rPr>
              <a:t>↓Na</a:t>
            </a:r>
            <a:r>
              <a:rPr lang="en-US" sz="2600" baseline="30000" dirty="0" smtClean="0">
                <a:latin typeface="Calibri"/>
              </a:rPr>
              <a:t>+2</a:t>
            </a:r>
            <a:r>
              <a:rPr lang="en-US" sz="2600" dirty="0" smtClean="0">
                <a:latin typeface="Calibri"/>
              </a:rPr>
              <a:t>&amp; </a:t>
            </a:r>
            <a:r>
              <a:rPr lang="en-US" sz="2600" dirty="0" err="1" smtClean="0">
                <a:latin typeface="Calibri"/>
              </a:rPr>
              <a:t>Cl</a:t>
            </a:r>
            <a:r>
              <a:rPr lang="en-US" sz="2600" baseline="30000" dirty="0" smtClean="0">
                <a:latin typeface="Calibri"/>
              </a:rPr>
              <a:t>-</a:t>
            </a:r>
            <a:r>
              <a:rPr lang="en-US" sz="2600" dirty="0" smtClean="0">
                <a:latin typeface="Calibri"/>
              </a:rPr>
              <a:t> ) </a:t>
            </a:r>
            <a:r>
              <a:rPr lang="en-US" dirty="0" smtClean="0">
                <a:latin typeface="Calibri"/>
              </a:rPr>
              <a:t>due to closure of tight junctions that block </a:t>
            </a:r>
            <a:r>
              <a:rPr lang="en-US" dirty="0" err="1" smtClean="0">
                <a:latin typeface="Calibri"/>
              </a:rPr>
              <a:t>paracellular</a:t>
            </a:r>
            <a:r>
              <a:rPr lang="en-US" dirty="0" smtClean="0">
                <a:latin typeface="Calibri"/>
              </a:rPr>
              <a:t> pathway </a:t>
            </a:r>
          </a:p>
          <a:p>
            <a:pPr algn="l" rtl="0"/>
            <a:endParaRPr lang="en-US" dirty="0" smtClean="0"/>
          </a:p>
          <a:p>
            <a:pPr algn="ctr" rtl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82688"/>
            <a:ext cx="3810000" cy="560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b="1" dirty="0" smtClean="0"/>
              <a:t>يقول </a:t>
            </a:r>
            <a:r>
              <a:rPr lang="ar-SA" b="1" dirty="0" err="1" smtClean="0"/>
              <a:t>تعالى </a:t>
            </a:r>
            <a:r>
              <a:rPr lang="ar-SA" b="1" dirty="0" smtClean="0"/>
              <a:t>(والوالدات يرضعن أولادهن حولينِ كاملين لمن أراد أن يُتمَّ الرضاعة</a:t>
            </a:r>
            <a:r>
              <a:rPr lang="ar-SA" b="1" dirty="0" err="1" smtClean="0"/>
              <a:t>) [البقرة </a:t>
            </a:r>
            <a:r>
              <a:rPr lang="ar-SA" b="1" dirty="0" smtClean="0"/>
              <a:t>:233</a:t>
            </a:r>
            <a:r>
              <a:rPr lang="ar-SA" b="1" dirty="0" err="1" smtClean="0"/>
              <a:t>] .</a:t>
            </a:r>
            <a:endParaRPr lang="en-US" b="1" dirty="0" smtClean="0"/>
          </a:p>
          <a:p>
            <a:r>
              <a:rPr lang="ar-SA" b="1" dirty="0" smtClean="0"/>
              <a:t> وفي إشارة علمية دقيقة أخرى للقرآن الكريم نراه يحدد مدة الرضاعة بما يقرب من </a:t>
            </a:r>
            <a:r>
              <a:rPr lang="ar-SA" b="1" dirty="0" err="1" smtClean="0"/>
              <a:t>الحولين </a:t>
            </a:r>
            <a:r>
              <a:rPr lang="ar-SA" b="1" dirty="0" smtClean="0"/>
              <a:t>، كما جاء في الآية </a:t>
            </a:r>
            <a:r>
              <a:rPr lang="ar-SA" b="1" dirty="0" err="1" smtClean="0"/>
              <a:t>رقم </a:t>
            </a:r>
            <a:r>
              <a:rPr lang="ar-SA" b="1" dirty="0" smtClean="0"/>
              <a:t>(14) في </a:t>
            </a:r>
            <a:r>
              <a:rPr lang="ar-SA" b="1" dirty="0" err="1" smtClean="0"/>
              <a:t>سورة </a:t>
            </a:r>
            <a:r>
              <a:rPr lang="ar-SA" b="1" dirty="0" smtClean="0"/>
              <a:t>[لقمان</a:t>
            </a:r>
            <a:r>
              <a:rPr lang="ar-SA" b="1" dirty="0" err="1" smtClean="0"/>
              <a:t>]: </a:t>
            </a:r>
            <a:r>
              <a:rPr lang="ar-SA" b="1" dirty="0" smtClean="0"/>
              <a:t>(ووصينا الإنسان بوالديه حملته أمه وهنـًا على وهن وفصاله في عامين</a:t>
            </a:r>
            <a:r>
              <a:rPr lang="ar-SA" b="1" dirty="0" err="1" smtClean="0"/>
              <a:t>) </a:t>
            </a:r>
            <a:r>
              <a:rPr lang="ar-SA" b="1" dirty="0" smtClean="0"/>
              <a:t>، </a:t>
            </a:r>
            <a:r>
              <a:rPr lang="ar-SA" b="1" dirty="0" err="1" smtClean="0"/>
              <a:t>والآية </a:t>
            </a:r>
            <a:r>
              <a:rPr lang="ar-SA" b="1" dirty="0" smtClean="0"/>
              <a:t>(15) في </a:t>
            </a:r>
            <a:r>
              <a:rPr lang="ar-SA" b="1" dirty="0" err="1" smtClean="0"/>
              <a:t>سورة </a:t>
            </a:r>
            <a:r>
              <a:rPr lang="ar-SA" b="1" dirty="0" smtClean="0"/>
              <a:t>[</a:t>
            </a:r>
            <a:r>
              <a:rPr lang="ar-SA" b="1" dirty="0" err="1" smtClean="0"/>
              <a:t>الأحقاق] : </a:t>
            </a:r>
            <a:r>
              <a:rPr lang="ar-SA" b="1" dirty="0" smtClean="0"/>
              <a:t>(حملته أمه كرهـًا ووضعته كرهـًا وحمله وفصاله ثلاثون شهرا</a:t>
            </a:r>
            <a:r>
              <a:rPr lang="ar-SA" b="1" dirty="0" err="1" smtClean="0"/>
              <a:t>) </a:t>
            </a:r>
            <a:r>
              <a:rPr lang="ar-SA" b="1" dirty="0" smtClean="0"/>
              <a:t>، ويُفهم من هذا أن إرضاع الحولين ليس </a:t>
            </a:r>
            <a:r>
              <a:rPr lang="ar-SA" b="1" dirty="0" err="1" smtClean="0"/>
              <a:t>حتمـًا </a:t>
            </a:r>
            <a:r>
              <a:rPr lang="ar-SA" b="1" dirty="0" smtClean="0"/>
              <a:t>، بل هو </a:t>
            </a:r>
            <a:r>
              <a:rPr lang="ar-SA" b="1" dirty="0" err="1" smtClean="0"/>
              <a:t>التمام </a:t>
            </a:r>
            <a:r>
              <a:rPr lang="ar-SA" b="1" dirty="0" smtClean="0"/>
              <a:t>، ويجوز الاقتصار على ما </a:t>
            </a:r>
            <a:r>
              <a:rPr lang="ar-SA" b="1" dirty="0" err="1" smtClean="0"/>
              <a:t>دونه </a:t>
            </a:r>
            <a:r>
              <a:rPr lang="ar-SA" b="1" dirty="0" smtClean="0"/>
              <a:t>، كما أشارت الأحكام الإسلامية الخاصة بالرضاعة إلى </a:t>
            </a:r>
            <a:r>
              <a:rPr lang="ar-SA" b="1" dirty="0" err="1" smtClean="0"/>
              <a:t>ذلك </a:t>
            </a:r>
            <a:r>
              <a:rPr lang="ar-SA" b="1" dirty="0" smtClean="0"/>
              <a:t>، اعتماداً على قوله </a:t>
            </a:r>
            <a:r>
              <a:rPr lang="ar-SA" b="1" dirty="0" err="1" smtClean="0"/>
              <a:t>تعالى : </a:t>
            </a:r>
            <a:r>
              <a:rPr lang="ar-SA" b="1" dirty="0" smtClean="0"/>
              <a:t>(فإن أرادا فصالاً عن تراضٍ منهما وتشاورٍ فلا جناح </a:t>
            </a:r>
            <a:r>
              <a:rPr lang="ar-SA" b="1" dirty="0" err="1" smtClean="0"/>
              <a:t>عليهما…</a:t>
            </a:r>
            <a:r>
              <a:rPr lang="ar-SA" b="1" dirty="0" smtClean="0"/>
              <a:t>) </a:t>
            </a:r>
            <a:r>
              <a:rPr lang="ar-SA" b="1" dirty="0" err="1" smtClean="0"/>
              <a:t>الآية [البقرة </a:t>
            </a:r>
            <a:r>
              <a:rPr lang="ar-SA" b="1" dirty="0" smtClean="0"/>
              <a:t>: 233</a:t>
            </a:r>
            <a:r>
              <a:rPr lang="ar-SA" b="1" dirty="0" err="1" smtClean="0"/>
              <a:t>] 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029"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AAP Recommendations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/>
        <p:txBody>
          <a:bodyPr lIns="82058" tIns="41029" rIns="82058" bIns="41029"/>
          <a:lstStyle/>
          <a:p>
            <a:pPr algn="l" rtl="0"/>
            <a:r>
              <a:rPr lang="en-US" dirty="0" smtClean="0"/>
              <a:t>Exclusive breastfeeding for the first six months of life</a:t>
            </a:r>
          </a:p>
          <a:p>
            <a:pPr algn="l" rtl="0"/>
            <a:r>
              <a:rPr lang="en-US" dirty="0" smtClean="0"/>
              <a:t>Continued breastfeeding for at least one year, ‘As long as is desired by mother and child’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078182" y="6342529"/>
            <a:ext cx="6719455" cy="5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r>
              <a:rPr lang="en-US" sz="1400" dirty="0"/>
              <a:t>American Academy of Pediatrics (2005). "Breastfeeding and the Use of Human Milk." Pediatrics 115(2): 496-506.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048000" cy="31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50" y="1014612"/>
            <a:ext cx="7118350" cy="56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Failure of breast feeding</a:t>
            </a:r>
            <a:endParaRPr lang="en-GB" dirty="0"/>
          </a:p>
        </p:txBody>
      </p:sp>
      <p:pic>
        <p:nvPicPr>
          <p:cNvPr id="5" name="عنصر نائب للمحتوى 4" descr="شكو بثي وحزني الى الله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483960"/>
            <a:ext cx="8839598" cy="35358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y\My Documents\My Pictures\breast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06164"/>
            <a:ext cx="8229600" cy="5447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08909" y="305361"/>
            <a:ext cx="6788727" cy="14315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Where does milk come from?</a:t>
            </a:r>
          </a:p>
        </p:txBody>
      </p:sp>
      <p:pic>
        <p:nvPicPr>
          <p:cNvPr id="28675" name="Picture 4" descr="DA2C16FF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558" y="1737472"/>
            <a:ext cx="6570806" cy="48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9" y="-1"/>
            <a:ext cx="39624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Breast development </a:t>
            </a:r>
            <a:r>
              <a:rPr lang="en-US" sz="4400" dirty="0" smtClean="0"/>
              <a:t>(</a:t>
            </a:r>
            <a:r>
              <a:rPr lang="en-US" sz="4400" dirty="0" err="1" smtClean="0"/>
              <a:t>mamogenesis</a:t>
            </a:r>
            <a:r>
              <a:rPr lang="en-US" sz="4400" dirty="0" smtClean="0"/>
              <a:t>)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During puberty </a:t>
            </a:r>
          </a:p>
          <a:p>
            <a:pPr lvl="1" algn="l" rtl="0"/>
            <a:r>
              <a:rPr lang="en-US" dirty="0" smtClean="0"/>
              <a:t>Estrogen stimulate proliferation of ducts and deposition of fat</a:t>
            </a:r>
          </a:p>
          <a:p>
            <a:pPr lvl="1" algn="l" rtl="0"/>
            <a:r>
              <a:rPr lang="en-US" dirty="0" smtClean="0"/>
              <a:t>Progesterone stimulate development of lobules</a:t>
            </a:r>
          </a:p>
          <a:p>
            <a:pPr lvl="2" algn="l" rtl="0"/>
            <a:endParaRPr lang="en-US" dirty="0" smtClean="0"/>
          </a:p>
        </p:txBody>
      </p:sp>
      <p:pic>
        <p:nvPicPr>
          <p:cNvPr id="4" name="Picture 2" descr="http://t0.gstatic.com/images?q=tbn:ANd9GcRX3oJYDlMp8I73C9-t0zceJQ4tTNqczVNPW4BLBr8BDxJiyGvc3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949"/>
            <a:ext cx="3886200" cy="3140051"/>
          </a:xfrm>
          <a:prstGeom prst="rect">
            <a:avLst/>
          </a:prstGeom>
          <a:noFill/>
        </p:spPr>
      </p:pic>
      <p:pic>
        <p:nvPicPr>
          <p:cNvPr id="5" name="Picture 2" descr="breast anatomy showing milk ducts and alve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28159"/>
            <a:ext cx="3657600" cy="192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Breast development (</a:t>
            </a:r>
            <a:r>
              <a:rPr lang="en-US" sz="4400" dirty="0" err="1" smtClean="0"/>
              <a:t>mamogenesis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During pregnancy</a:t>
            </a:r>
          </a:p>
          <a:p>
            <a:pPr lvl="1" algn="l" rtl="0"/>
            <a:r>
              <a:rPr lang="en-US" dirty="0" smtClean="0"/>
              <a:t>Complete development of glandular tissue</a:t>
            </a:r>
          </a:p>
          <a:p>
            <a:pPr lvl="2" algn="l" rtl="0"/>
            <a:endParaRPr lang="en-US" dirty="0" smtClean="0"/>
          </a:p>
          <a:p>
            <a:pPr lvl="2" algn="l" rtl="0"/>
            <a:endParaRPr lang="en-US" dirty="0" smtClean="0"/>
          </a:p>
          <a:p>
            <a:pPr algn="l" rtl="0"/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0"/>
            <a:ext cx="3124200" cy="349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Breast development (</a:t>
            </a:r>
            <a:r>
              <a:rPr lang="en-US" sz="4400" dirty="0" err="1" smtClean="0"/>
              <a:t>mamogenesis</a:t>
            </a:r>
            <a:r>
              <a:rPr lang="en-US" dirty="0" smtClean="0"/>
              <a:t>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Endocrine system plays a major role in synchronizing development (</a:t>
            </a:r>
            <a:r>
              <a:rPr lang="en-US" dirty="0" err="1" smtClean="0"/>
              <a:t>mamogenesis</a:t>
            </a:r>
            <a:r>
              <a:rPr lang="en-US" dirty="0" smtClean="0"/>
              <a:t>) and function (</a:t>
            </a:r>
            <a:r>
              <a:rPr lang="en-US" dirty="0" err="1" smtClean="0"/>
              <a:t>lactogenesis</a:t>
            </a:r>
            <a:r>
              <a:rPr lang="en-US" dirty="0" smtClean="0"/>
              <a:t>) of mammary gland with reproduction</a:t>
            </a:r>
          </a:p>
          <a:p>
            <a:pPr algn="l" rtl="0"/>
            <a:r>
              <a:rPr lang="en-US" dirty="0" smtClean="0"/>
              <a:t>Three categories of hormones:</a:t>
            </a:r>
          </a:p>
          <a:p>
            <a:pPr lvl="1" algn="l" rtl="0"/>
            <a:r>
              <a:rPr lang="en-US" dirty="0" smtClean="0"/>
              <a:t>Reproductive hormones (endocrine)</a:t>
            </a:r>
          </a:p>
          <a:p>
            <a:pPr lvl="2" algn="l" rtl="0"/>
            <a:r>
              <a:rPr lang="en-US" dirty="0" smtClean="0"/>
              <a:t>Estrogen, progesterone, </a:t>
            </a:r>
            <a:r>
              <a:rPr lang="en-US" dirty="0" err="1" smtClean="0"/>
              <a:t>prolactin</a:t>
            </a:r>
            <a:r>
              <a:rPr lang="en-US" dirty="0" smtClean="0"/>
              <a:t>, </a:t>
            </a:r>
            <a:r>
              <a:rPr lang="en-US" dirty="0" err="1" smtClean="0"/>
              <a:t>oxytocin</a:t>
            </a:r>
            <a:r>
              <a:rPr lang="en-US" dirty="0" smtClean="0"/>
              <a:t> and  </a:t>
            </a:r>
            <a:r>
              <a:rPr lang="en-US" dirty="0" err="1" smtClean="0"/>
              <a:t>hPL</a:t>
            </a:r>
            <a:endParaRPr lang="en-US" dirty="0" smtClean="0"/>
          </a:p>
          <a:p>
            <a:pPr lvl="1" algn="l" rtl="0"/>
            <a:r>
              <a:rPr lang="en-US" dirty="0" smtClean="0"/>
              <a:t>Metabolic hormones (endocrine)</a:t>
            </a:r>
          </a:p>
          <a:p>
            <a:pPr lvl="2" algn="l" rtl="0"/>
            <a:r>
              <a:rPr lang="en-US" dirty="0" smtClean="0"/>
              <a:t>GH, corticosteroids, thyroxin, PTH and insulin</a:t>
            </a:r>
          </a:p>
          <a:p>
            <a:pPr lvl="1" algn="l" rtl="0"/>
            <a:r>
              <a:rPr lang="en-US" dirty="0" smtClean="0"/>
              <a:t>Mammary hormones (</a:t>
            </a:r>
            <a:r>
              <a:rPr lang="en-US" dirty="0" err="1" smtClean="0"/>
              <a:t>autocrine</a:t>
            </a:r>
            <a:r>
              <a:rPr lang="en-US" dirty="0" smtClean="0"/>
              <a:t>)</a:t>
            </a:r>
          </a:p>
          <a:p>
            <a:pPr lvl="2" algn="l" rtl="0"/>
            <a:r>
              <a:rPr lang="en-US" dirty="0" smtClean="0"/>
              <a:t>GH, </a:t>
            </a:r>
            <a:r>
              <a:rPr lang="en-US" dirty="0" err="1" smtClean="0"/>
              <a:t>prolactin</a:t>
            </a:r>
            <a:r>
              <a:rPr lang="en-US" dirty="0" smtClean="0"/>
              <a:t>, </a:t>
            </a:r>
            <a:r>
              <a:rPr lang="en-US" dirty="0" err="1" smtClean="0"/>
              <a:t>PTHrP</a:t>
            </a:r>
            <a:r>
              <a:rPr lang="en-US" dirty="0" smtClean="0"/>
              <a:t> and  </a:t>
            </a:r>
            <a:r>
              <a:rPr lang="en-US" dirty="0" err="1" smtClean="0"/>
              <a:t>leptin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2344</TotalTime>
  <Words>1117</Words>
  <Application>Microsoft Office PowerPoint</Application>
  <PresentationFormat>On-screen Show (4:3)</PresentationFormat>
  <Paragraphs>130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تدفق</vt:lpstr>
      <vt:lpstr>Microsoft Office PowerPoint 97-2003 Presentation</vt:lpstr>
      <vt:lpstr>Hormones affecting the breast</vt:lpstr>
      <vt:lpstr>Objectives </vt:lpstr>
      <vt:lpstr>Slide 3</vt:lpstr>
      <vt:lpstr>Slide 4</vt:lpstr>
      <vt:lpstr>Where does milk come from?</vt:lpstr>
      <vt:lpstr>Slide 6</vt:lpstr>
      <vt:lpstr>Breast development (mamogenesis)</vt:lpstr>
      <vt:lpstr>Breast development (mamogenesis)</vt:lpstr>
      <vt:lpstr>Breast development (mamogenesis)</vt:lpstr>
      <vt:lpstr>Breast development (mamogenesis)</vt:lpstr>
      <vt:lpstr>Breast development (mamogenesis)</vt:lpstr>
      <vt:lpstr>Lactogenesis </vt:lpstr>
      <vt:lpstr>Lactogenesis </vt:lpstr>
      <vt:lpstr>Lactogenesis </vt:lpstr>
      <vt:lpstr>Slide 15</vt:lpstr>
      <vt:lpstr>Stages of lactogenesis</vt:lpstr>
      <vt:lpstr>Hormonal regulation of lactogenesis</vt:lpstr>
      <vt:lpstr>Hormonal regulation of lactogenesis</vt:lpstr>
      <vt:lpstr>Hormonal regulation of lactogenesis</vt:lpstr>
      <vt:lpstr>Slide 20</vt:lpstr>
      <vt:lpstr>Slide 21</vt:lpstr>
      <vt:lpstr>Galactopoeisis </vt:lpstr>
      <vt:lpstr>Slide 23</vt:lpstr>
      <vt:lpstr>Suckling reflex</vt:lpstr>
      <vt:lpstr>Suckling reflex</vt:lpstr>
      <vt:lpstr>Slide 26</vt:lpstr>
      <vt:lpstr>Slide 27</vt:lpstr>
      <vt:lpstr>Slide 28</vt:lpstr>
      <vt:lpstr>AAP Recommendations</vt:lpstr>
      <vt:lpstr>Failure of breast feeding</vt:lpstr>
    </vt:vector>
  </TitlesOfParts>
  <Company>Fo23-12-2010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203</cp:revision>
  <dcterms:created xsi:type="dcterms:W3CDTF">2011-03-01T16:01:18Z</dcterms:created>
  <dcterms:modified xsi:type="dcterms:W3CDTF">2013-04-21T09:59:35Z</dcterms:modified>
</cp:coreProperties>
</file>