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6" r:id="rId20"/>
    <p:sldId id="277" r:id="rId21"/>
    <p:sldId id="278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7176" autoAdjust="0"/>
  </p:normalViewPr>
  <p:slideViewPr>
    <p:cSldViewPr>
      <p:cViewPr varScale="1">
        <p:scale>
          <a:sx n="38" d="100"/>
          <a:sy n="38" d="100"/>
        </p:scale>
        <p:origin x="-95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0178D3-0762-4BF1-8CFD-07A03038EC12}" type="datetimeFigureOut">
              <a:rPr lang="en-IN" smtClean="0"/>
              <a:pPr/>
              <a:t>03-04-2013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B9C186-51FE-4BD7-9079-DA3DEDBE4563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51146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Most carcinoma arise from the peripheral glands of the organ while nodular hyperplasia arise from centrally</a:t>
            </a:r>
            <a:r>
              <a:rPr lang="en-US" baseline="0" dirty="0" smtClean="0"/>
              <a:t> situated glands 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A6EB6B-38F2-4D0B-A1E4-90E3B6920F58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09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509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1309284-3864-40B7-88AA-5539828D24D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02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802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0D1E170-E3FC-493A-B9E0-1404826781A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12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812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1F9A2F6-AE9A-4DE2-9CCA-D423186DCE0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529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4AF2DEC-F3A9-4CEA-B7B0-711068210D8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AD6535-4DCB-4AAD-A1F3-EDFF997B9A9F}" type="slidenum">
              <a:rPr lang="en-US"/>
              <a:pPr/>
              <a:t>9</a:t>
            </a:fld>
            <a:endParaRPr lang="en-US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792CA0-7049-40A8-B82A-4C2DBE92DC07}" type="slidenum">
              <a:rPr lang="en-US"/>
              <a:pPr/>
              <a:t>10</a:t>
            </a:fld>
            <a:endParaRPr lang="en-US"/>
          </a:p>
        </p:txBody>
      </p:sp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B7153FF-B4DF-4E2A-96A7-5C4E1E2C5705}" type="slidenum">
              <a:rPr lang="en-US"/>
              <a:pPr/>
              <a:t>13</a:t>
            </a:fld>
            <a:endParaRPr lang="en-US"/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81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781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D20FDE7-9675-4B0B-940E-DE8CD8693F8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98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498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6E92A1F-6ECD-4937-A374-5561288D540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C89F952-2D2F-4F97-9CB0-572814DC83A3}" type="slidenum">
              <a:rPr lang="en-US" smtClean="0"/>
              <a:pPr/>
              <a:t>16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CCE670-D825-446A-BAA8-0E4D1F6B2738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B6EB8-1ABD-448D-94DE-E3EC34B43F30}" type="datetimeFigureOut">
              <a:rPr lang="en-IN" smtClean="0"/>
              <a:pPr/>
              <a:t>03-04-2013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D20C6-0CBC-413D-B506-37B14782F4CF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875758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B6EB8-1ABD-448D-94DE-E3EC34B43F30}" type="datetimeFigureOut">
              <a:rPr lang="en-IN" smtClean="0"/>
              <a:pPr/>
              <a:t>03-04-2013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D20C6-0CBC-413D-B506-37B14782F4CF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7562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B6EB8-1ABD-448D-94DE-E3EC34B43F30}" type="datetimeFigureOut">
              <a:rPr lang="en-IN" smtClean="0"/>
              <a:pPr/>
              <a:t>03-04-2013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D20C6-0CBC-413D-B506-37B14782F4CF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430307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B6EB8-1ABD-448D-94DE-E3EC34B43F30}" type="datetimeFigureOut">
              <a:rPr lang="en-IN" smtClean="0"/>
              <a:pPr/>
              <a:t>03-04-2013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D20C6-0CBC-413D-B506-37B14782F4CF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52864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B6EB8-1ABD-448D-94DE-E3EC34B43F30}" type="datetimeFigureOut">
              <a:rPr lang="en-IN" smtClean="0"/>
              <a:pPr/>
              <a:t>03-04-2013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D20C6-0CBC-413D-B506-37B14782F4CF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03895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B6EB8-1ABD-448D-94DE-E3EC34B43F30}" type="datetimeFigureOut">
              <a:rPr lang="en-IN" smtClean="0"/>
              <a:pPr/>
              <a:t>03-04-2013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D20C6-0CBC-413D-B506-37B14782F4CF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21406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B6EB8-1ABD-448D-94DE-E3EC34B43F30}" type="datetimeFigureOut">
              <a:rPr lang="en-IN" smtClean="0"/>
              <a:pPr/>
              <a:t>03-04-2013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D20C6-0CBC-413D-B506-37B14782F4CF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9058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B6EB8-1ABD-448D-94DE-E3EC34B43F30}" type="datetimeFigureOut">
              <a:rPr lang="en-IN" smtClean="0"/>
              <a:pPr/>
              <a:t>03-04-2013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D20C6-0CBC-413D-B506-37B14782F4CF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750907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B6EB8-1ABD-448D-94DE-E3EC34B43F30}" type="datetimeFigureOut">
              <a:rPr lang="en-IN" smtClean="0"/>
              <a:pPr/>
              <a:t>03-04-2013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D20C6-0CBC-413D-B506-37B14782F4CF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210999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B6EB8-1ABD-448D-94DE-E3EC34B43F30}" type="datetimeFigureOut">
              <a:rPr lang="en-IN" smtClean="0"/>
              <a:pPr/>
              <a:t>03-04-2013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D20C6-0CBC-413D-B506-37B14782F4CF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031655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B6EB8-1ABD-448D-94DE-E3EC34B43F30}" type="datetimeFigureOut">
              <a:rPr lang="en-IN" smtClean="0"/>
              <a:pPr/>
              <a:t>03-04-2013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D20C6-0CBC-413D-B506-37B14782F4CF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59797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CB6EB8-1ABD-448D-94DE-E3EC34B43F30}" type="datetimeFigureOut">
              <a:rPr lang="en-IN" smtClean="0"/>
              <a:pPr/>
              <a:t>03-04-2013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7D20C6-0CBC-413D-B506-37B14782F4CF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89405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Reproductive practical block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Practical- </a:t>
            </a:r>
            <a:r>
              <a:rPr lang="en-US" dirty="0" smtClean="0"/>
              <a:t>I</a:t>
            </a:r>
          </a:p>
          <a:p>
            <a:r>
              <a:rPr lang="en-US" dirty="0" smtClean="0"/>
              <a:t>Male reproductive organs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1122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MALE04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4975"/>
            <a:ext cx="9144000" cy="59896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77677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2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332656"/>
            <a:ext cx="8352928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787117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3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496944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375315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4" descr="MALE07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71463"/>
            <a:ext cx="9144000" cy="59880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43179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0346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3600" i="1" dirty="0" smtClean="0">
                <a:solidFill>
                  <a:schemeClr val="accent1">
                    <a:satMod val="150000"/>
                  </a:schemeClr>
                </a:solidFill>
                <a:latin typeface="Franklin Gothic Demi" pitchFamily="34" charset="0"/>
              </a:rPr>
              <a:t>Hyperplasia of the prostate:</a:t>
            </a:r>
            <a:br>
              <a:rPr lang="en-US" sz="3600" i="1" dirty="0" smtClean="0">
                <a:solidFill>
                  <a:schemeClr val="accent1">
                    <a:satMod val="150000"/>
                  </a:schemeClr>
                </a:solidFill>
                <a:latin typeface="Franklin Gothic Demi" pitchFamily="34" charset="0"/>
              </a:rPr>
            </a:br>
            <a:r>
              <a:rPr lang="en-US" sz="2800" i="1" dirty="0" smtClean="0">
                <a:solidFill>
                  <a:schemeClr val="accent1">
                    <a:satMod val="150000"/>
                  </a:schemeClr>
                </a:solidFill>
                <a:latin typeface="Franklin Gothic Demi" pitchFamily="34" charset="0"/>
              </a:rPr>
              <a:t>Section of prostate shows:</a:t>
            </a:r>
            <a:endParaRPr lang="en-US" sz="3600" i="1" dirty="0">
              <a:solidFill>
                <a:schemeClr val="accent1">
                  <a:satMod val="150000"/>
                </a:schemeClr>
              </a:solidFill>
              <a:latin typeface="Franklin Gothic Demi" pitchFamily="34" charset="0"/>
            </a:endParaRPr>
          </a:p>
        </p:txBody>
      </p:sp>
      <p:sp>
        <p:nvSpPr>
          <p:cNvPr id="82947" name="TextBox 2"/>
          <p:cNvSpPr txBox="1">
            <a:spLocks noChangeArrowheads="1"/>
          </p:cNvSpPr>
          <p:nvPr/>
        </p:nvSpPr>
        <p:spPr bwMode="auto">
          <a:xfrm>
            <a:off x="214313" y="1338362"/>
            <a:ext cx="8643937" cy="5570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33400" indent="-533400" algn="just">
              <a:buFontTx/>
              <a:buBlip>
                <a:blip r:embed="rId3"/>
              </a:buBlip>
            </a:pPr>
            <a:r>
              <a:rPr lang="en-US" sz="2800" dirty="0">
                <a:latin typeface="Franklin Gothic Demi" pitchFamily="34" charset="0"/>
              </a:rPr>
              <a:t>Nodular hyperplasia of glandular </a:t>
            </a:r>
            <a:r>
              <a:rPr lang="en-US" sz="2800" dirty="0" smtClean="0">
                <a:latin typeface="Franklin Gothic Demi" pitchFamily="34" charset="0"/>
              </a:rPr>
              <a:t>and </a:t>
            </a:r>
            <a:r>
              <a:rPr lang="en-US" sz="2800" dirty="0" err="1">
                <a:latin typeface="Franklin Gothic Demi" pitchFamily="34" charset="0"/>
              </a:rPr>
              <a:t>fibromuscular</a:t>
            </a:r>
            <a:r>
              <a:rPr lang="en-US" sz="2800" dirty="0">
                <a:latin typeface="Franklin Gothic Demi" pitchFamily="34" charset="0"/>
              </a:rPr>
              <a:t> </a:t>
            </a:r>
            <a:r>
              <a:rPr lang="en-US" sz="2800" dirty="0" err="1">
                <a:latin typeface="Franklin Gothic Demi" pitchFamily="34" charset="0"/>
              </a:rPr>
              <a:t>stromal</a:t>
            </a:r>
            <a:r>
              <a:rPr lang="en-US" sz="2800" dirty="0">
                <a:latin typeface="Franklin Gothic Demi" pitchFamily="34" charset="0"/>
              </a:rPr>
              <a:t> tissue.</a:t>
            </a:r>
          </a:p>
          <a:p>
            <a:pPr marL="533400" indent="-533400" algn="just">
              <a:buFontTx/>
              <a:buBlip>
                <a:blip r:embed="rId3"/>
              </a:buBlip>
            </a:pPr>
            <a:endParaRPr lang="en-US" sz="1600" dirty="0">
              <a:latin typeface="Franklin Gothic Demi" pitchFamily="34" charset="0"/>
            </a:endParaRPr>
          </a:p>
          <a:p>
            <a:pPr marL="533400" indent="-533400" algn="just">
              <a:buFontTx/>
              <a:buBlip>
                <a:blip r:embed="rId3"/>
              </a:buBlip>
            </a:pPr>
            <a:r>
              <a:rPr lang="en-US" sz="2800" dirty="0">
                <a:latin typeface="Franklin Gothic Demi" pitchFamily="34" charset="0"/>
              </a:rPr>
              <a:t>Each  nodule shows large number of glands of variable sizes lined </a:t>
            </a:r>
            <a:r>
              <a:rPr lang="en-US" sz="2800" dirty="0" smtClean="0">
                <a:latin typeface="Franklin Gothic Demi" pitchFamily="34" charset="0"/>
              </a:rPr>
              <a:t>by an inner columnar and an outer </a:t>
            </a:r>
            <a:r>
              <a:rPr lang="en-US" sz="2800" dirty="0" err="1" smtClean="0">
                <a:latin typeface="Franklin Gothic Demi" pitchFamily="34" charset="0"/>
              </a:rPr>
              <a:t>cuboidal</a:t>
            </a:r>
            <a:r>
              <a:rPr lang="en-US" sz="2800" dirty="0" smtClean="0">
                <a:latin typeface="Franklin Gothic Demi" pitchFamily="34" charset="0"/>
              </a:rPr>
              <a:t> or flattened </a:t>
            </a:r>
            <a:r>
              <a:rPr lang="en-US" sz="2800" dirty="0">
                <a:latin typeface="Franklin Gothic Demi" pitchFamily="34" charset="0"/>
              </a:rPr>
              <a:t>epithelium and some are  </a:t>
            </a:r>
            <a:r>
              <a:rPr lang="en-US" sz="2800" dirty="0" err="1">
                <a:latin typeface="Franklin Gothic Demi" pitchFamily="34" charset="0"/>
              </a:rPr>
              <a:t>cystically</a:t>
            </a:r>
            <a:r>
              <a:rPr lang="en-US" sz="2800" dirty="0">
                <a:latin typeface="Franklin Gothic Demi" pitchFamily="34" charset="0"/>
              </a:rPr>
              <a:t> dilated.</a:t>
            </a:r>
          </a:p>
          <a:p>
            <a:pPr marL="533400" indent="-533400" algn="just">
              <a:buFontTx/>
              <a:buBlip>
                <a:blip r:embed="rId3"/>
              </a:buBlip>
            </a:pPr>
            <a:endParaRPr lang="en-US" sz="1600" dirty="0">
              <a:latin typeface="Franklin Gothic Demi" pitchFamily="34" charset="0"/>
            </a:endParaRPr>
          </a:p>
          <a:p>
            <a:pPr marL="533400" indent="-533400" algn="just">
              <a:buFontTx/>
              <a:buBlip>
                <a:blip r:embed="rId3"/>
              </a:buBlip>
            </a:pPr>
            <a:r>
              <a:rPr lang="en-US" sz="2800" dirty="0" err="1">
                <a:latin typeface="Franklin Gothic Demi" pitchFamily="34" charset="0"/>
              </a:rPr>
              <a:t>Eosinophilic</a:t>
            </a:r>
            <a:r>
              <a:rPr lang="en-US" sz="2800" dirty="0">
                <a:latin typeface="Franklin Gothic Demi" pitchFamily="34" charset="0"/>
              </a:rPr>
              <a:t> hyaline corpora </a:t>
            </a:r>
            <a:r>
              <a:rPr lang="en-US" sz="2800" dirty="0" err="1">
                <a:latin typeface="Franklin Gothic Demi" pitchFamily="34" charset="0"/>
              </a:rPr>
              <a:t>amylacea</a:t>
            </a:r>
            <a:r>
              <a:rPr lang="en-US" sz="2800" dirty="0">
                <a:latin typeface="Franklin Gothic Demi" pitchFamily="34" charset="0"/>
              </a:rPr>
              <a:t> is present in some glands.</a:t>
            </a:r>
          </a:p>
          <a:p>
            <a:pPr marL="533400" indent="-533400" algn="just">
              <a:buFontTx/>
              <a:buBlip>
                <a:blip r:embed="rId3"/>
              </a:buBlip>
            </a:pPr>
            <a:endParaRPr lang="en-US" sz="1600" dirty="0">
              <a:latin typeface="Franklin Gothic Demi" pitchFamily="34" charset="0"/>
            </a:endParaRPr>
          </a:p>
          <a:p>
            <a:pPr marL="533400" indent="-533400" algn="just">
              <a:buFontTx/>
              <a:buBlip>
                <a:blip r:embed="rId3"/>
              </a:buBlip>
            </a:pPr>
            <a:r>
              <a:rPr lang="en-US" sz="2800" dirty="0">
                <a:latin typeface="Franklin Gothic Demi" pitchFamily="34" charset="0"/>
              </a:rPr>
              <a:t>There is increase in </a:t>
            </a:r>
            <a:r>
              <a:rPr lang="en-US" sz="2800" dirty="0" err="1">
                <a:latin typeface="Franklin Gothic Demi" pitchFamily="34" charset="0"/>
              </a:rPr>
              <a:t>fibromuscular</a:t>
            </a:r>
            <a:r>
              <a:rPr lang="en-US" sz="2800" dirty="0">
                <a:latin typeface="Franklin Gothic Demi" pitchFamily="34" charset="0"/>
              </a:rPr>
              <a:t> </a:t>
            </a:r>
            <a:r>
              <a:rPr lang="en-US" sz="2800" dirty="0" err="1">
                <a:latin typeface="Franklin Gothic Demi" pitchFamily="34" charset="0"/>
              </a:rPr>
              <a:t>stroma</a:t>
            </a:r>
            <a:r>
              <a:rPr lang="en-US" sz="2800" dirty="0">
                <a:latin typeface="Franklin Gothic Demi" pitchFamily="34" charset="0"/>
              </a:rPr>
              <a:t> around the glands with focal chronic inflammatory cell infiltration.</a:t>
            </a:r>
          </a:p>
        </p:txBody>
      </p:sp>
    </p:spTree>
    <p:extLst>
      <p:ext uri="{BB962C8B-B14F-4D97-AF65-F5344CB8AC3E}">
        <p14:creationId xmlns:p14="http://schemas.microsoft.com/office/powerpoint/2010/main" val="20386872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2714620"/>
            <a:ext cx="8439912" cy="114300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       2-Seminoma of the testis 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14282" y="230282"/>
            <a:ext cx="8715436" cy="1269892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ts val="400"/>
              </a:spcBef>
              <a:buNone/>
              <a:defRPr kumimoji="0" lang="en-US" sz="60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endParaRPr sz="4400" dirty="0"/>
          </a:p>
        </p:txBody>
      </p:sp>
    </p:spTree>
    <p:extLst>
      <p:ext uri="{BB962C8B-B14F-4D97-AF65-F5344CB8AC3E}">
        <p14:creationId xmlns:p14="http://schemas.microsoft.com/office/powerpoint/2010/main" val="2027650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r>
              <a:rPr lang="en-US" dirty="0" smtClean="0"/>
              <a:t>Seminoma</a:t>
            </a:r>
          </a:p>
        </p:txBody>
      </p:sp>
      <p:pic>
        <p:nvPicPr>
          <p:cNvPr id="24579" name="Picture 2" descr="C:\Users\Toshiba\Pictures\MALE08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899592" y="1124744"/>
            <a:ext cx="7286625" cy="3857625"/>
          </a:xfrm>
          <a:noFill/>
        </p:spPr>
      </p:pic>
      <p:sp>
        <p:nvSpPr>
          <p:cNvPr id="4" name="Rectangle 3"/>
          <p:cNvSpPr/>
          <p:nvPr/>
        </p:nvSpPr>
        <p:spPr>
          <a:xfrm>
            <a:off x="0" y="5157192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Pale and </a:t>
            </a:r>
            <a:r>
              <a:rPr lang="en-US" sz="2400" dirty="0" err="1" smtClean="0"/>
              <a:t>lobulated</a:t>
            </a:r>
            <a:r>
              <a:rPr lang="en-US" sz="2400" dirty="0" smtClean="0"/>
              <a:t> testicular mass with bulging and potato like cut surface with attached and congested spermatic cord  . Most important risk factor is cryptorchidism (undescended testicle ) and ectopic testis . </a:t>
            </a:r>
          </a:p>
          <a:p>
            <a:r>
              <a:rPr lang="en-US" sz="2400" dirty="0" smtClean="0"/>
              <a:t>It have a relatively good prognosis and is very radiosensitive</a:t>
            </a:r>
          </a:p>
        </p:txBody>
      </p:sp>
    </p:spTree>
    <p:extLst>
      <p:ext uri="{BB962C8B-B14F-4D97-AF65-F5344CB8AC3E}">
        <p14:creationId xmlns:p14="http://schemas.microsoft.com/office/powerpoint/2010/main" val="732654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Copy (2) of MALE08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4975"/>
            <a:ext cx="9144000" cy="598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24866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62" name="Picture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5263" y="0"/>
            <a:ext cx="8753475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395536" y="5857875"/>
            <a:ext cx="85532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/>
              <a:t>Partial replacement of the normal testicle by a pale and yellowish homogenous and solid mass. </a:t>
            </a:r>
            <a:endParaRPr lang="en-IN" sz="2400" dirty="0"/>
          </a:p>
        </p:txBody>
      </p:sp>
    </p:spTree>
    <p:extLst>
      <p:ext uri="{BB962C8B-B14F-4D97-AF65-F5344CB8AC3E}">
        <p14:creationId xmlns:p14="http://schemas.microsoft.com/office/powerpoint/2010/main" val="2328754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03462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3600" dirty="0" smtClean="0">
                <a:solidFill>
                  <a:schemeClr val="accent1">
                    <a:satMod val="150000"/>
                  </a:schemeClr>
                </a:solidFill>
                <a:latin typeface="Franklin Gothic Demi" pitchFamily="34" charset="0"/>
              </a:rPr>
              <a:t> SEMINOMA OF THE TESTIS</a:t>
            </a:r>
            <a:endParaRPr lang="en-US" sz="3600" dirty="0">
              <a:solidFill>
                <a:schemeClr val="accent1">
                  <a:satMod val="150000"/>
                </a:schemeClr>
              </a:solidFill>
              <a:latin typeface="Franklin Gothic Demi" pitchFamily="34" charset="0"/>
            </a:endParaRPr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 cstate="print">
            <a:lum bright="20000" contrast="20000"/>
          </a:blip>
          <a:srcRect/>
          <a:stretch>
            <a:fillRect/>
          </a:stretch>
        </p:blipFill>
        <p:spPr bwMode="auto">
          <a:xfrm>
            <a:off x="0" y="1500188"/>
            <a:ext cx="9144000" cy="60753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333814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Male genital system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Normal anatomy and histology</a:t>
            </a: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301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1" y="1268760"/>
            <a:ext cx="6624737" cy="5017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899592" y="323612"/>
            <a:ext cx="71287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chemeClr val="accent1">
                    <a:satMod val="150000"/>
                  </a:schemeClr>
                </a:solidFill>
                <a:latin typeface="Franklin Gothic Demi" pitchFamily="34" charset="0"/>
              </a:rPr>
              <a:t>          SEMINOMA OF THE TESTIS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218717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0346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3600" i="1" dirty="0" err="1" smtClean="0">
                <a:solidFill>
                  <a:schemeClr val="accent1">
                    <a:satMod val="150000"/>
                  </a:schemeClr>
                </a:solidFill>
                <a:latin typeface="Franklin Gothic Demi" pitchFamily="34" charset="0"/>
              </a:rPr>
              <a:t>Seminoma</a:t>
            </a:r>
            <a:r>
              <a:rPr lang="en-US" sz="3600" i="1" dirty="0" smtClean="0">
                <a:solidFill>
                  <a:schemeClr val="accent1">
                    <a:satMod val="150000"/>
                  </a:schemeClr>
                </a:solidFill>
                <a:latin typeface="Franklin Gothic Demi" pitchFamily="34" charset="0"/>
              </a:rPr>
              <a:t> of the testis: </a:t>
            </a:r>
            <a:br>
              <a:rPr lang="en-US" sz="3600" i="1" dirty="0" smtClean="0">
                <a:solidFill>
                  <a:schemeClr val="accent1">
                    <a:satMod val="150000"/>
                  </a:schemeClr>
                </a:solidFill>
                <a:latin typeface="Franklin Gothic Demi" pitchFamily="34" charset="0"/>
              </a:rPr>
            </a:br>
            <a:r>
              <a:rPr lang="en-US" sz="2800" i="1" dirty="0" smtClean="0">
                <a:solidFill>
                  <a:schemeClr val="accent1">
                    <a:satMod val="150000"/>
                  </a:schemeClr>
                </a:solidFill>
                <a:latin typeface="Franklin Gothic Demi" pitchFamily="34" charset="0"/>
              </a:rPr>
              <a:t>Section of the testis shows: </a:t>
            </a:r>
            <a:endParaRPr lang="en-US" sz="3600" i="1" dirty="0">
              <a:solidFill>
                <a:schemeClr val="accent1">
                  <a:satMod val="150000"/>
                </a:schemeClr>
              </a:solidFill>
              <a:latin typeface="Franklin Gothic Demi" pitchFamily="34" charset="0"/>
            </a:endParaRPr>
          </a:p>
        </p:txBody>
      </p:sp>
      <p:sp>
        <p:nvSpPr>
          <p:cNvPr id="86019" name="TextBox 2"/>
          <p:cNvSpPr txBox="1">
            <a:spLocks noChangeArrowheads="1"/>
          </p:cNvSpPr>
          <p:nvPr/>
        </p:nvSpPr>
        <p:spPr bwMode="auto">
          <a:xfrm>
            <a:off x="357188" y="2032000"/>
            <a:ext cx="8429625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33400" indent="-533400" algn="just">
              <a:buFontTx/>
              <a:buBlip>
                <a:blip r:embed="rId3"/>
              </a:buBlip>
            </a:pPr>
            <a:r>
              <a:rPr lang="en-US" sz="2800" dirty="0">
                <a:latin typeface="Franklin Gothic Demi" pitchFamily="34" charset="0"/>
              </a:rPr>
              <a:t>A malignant </a:t>
            </a:r>
            <a:r>
              <a:rPr lang="en-US" sz="2800" dirty="0" err="1">
                <a:latin typeface="Franklin Gothic Demi" pitchFamily="34" charset="0"/>
              </a:rPr>
              <a:t>tumour</a:t>
            </a:r>
            <a:r>
              <a:rPr lang="en-US" sz="2800" dirty="0">
                <a:latin typeface="Franklin Gothic Demi" pitchFamily="34" charset="0"/>
              </a:rPr>
              <a:t> consisting of </a:t>
            </a:r>
            <a:r>
              <a:rPr lang="en-US" sz="2800" b="1" dirty="0">
                <a:latin typeface="Franklin Gothic Demi" pitchFamily="34" charset="0"/>
              </a:rPr>
              <a:t>sheets </a:t>
            </a:r>
            <a:r>
              <a:rPr lang="en-US" sz="2800" b="1" dirty="0" smtClean="0">
                <a:latin typeface="Franklin Gothic Demi" pitchFamily="34" charset="0"/>
              </a:rPr>
              <a:t>of uniform malignant germ </a:t>
            </a:r>
            <a:r>
              <a:rPr lang="en-US" sz="2800" b="1" dirty="0">
                <a:latin typeface="Franklin Gothic Demi" pitchFamily="34" charset="0"/>
              </a:rPr>
              <a:t>cells</a:t>
            </a:r>
            <a:r>
              <a:rPr lang="en-US" sz="2800" dirty="0">
                <a:latin typeface="Franklin Gothic Demi" pitchFamily="34" charset="0"/>
              </a:rPr>
              <a:t> showing </a:t>
            </a:r>
            <a:r>
              <a:rPr lang="en-US" sz="2800" b="1" dirty="0">
                <a:latin typeface="Franklin Gothic Demi" pitchFamily="34" charset="0"/>
              </a:rPr>
              <a:t>large vesicular nuclei and prominent nucleoli</a:t>
            </a:r>
            <a:r>
              <a:rPr lang="en-US" sz="2800" dirty="0">
                <a:latin typeface="Franklin Gothic Demi" pitchFamily="34" charset="0"/>
              </a:rPr>
              <a:t>. </a:t>
            </a:r>
            <a:endParaRPr lang="en-US" sz="2800" dirty="0" smtClean="0">
              <a:latin typeface="Franklin Gothic Demi" pitchFamily="34" charset="0"/>
            </a:endParaRPr>
          </a:p>
          <a:p>
            <a:pPr marL="533400" indent="-533400" algn="just">
              <a:buFontTx/>
              <a:buBlip>
                <a:blip r:embed="rId3"/>
              </a:buBlip>
            </a:pPr>
            <a:r>
              <a:rPr lang="en-US" sz="2800" dirty="0" smtClean="0">
                <a:latin typeface="Franklin Gothic Demi" pitchFamily="34" charset="0"/>
              </a:rPr>
              <a:t>The </a:t>
            </a:r>
            <a:r>
              <a:rPr lang="en-US" sz="2800" dirty="0">
                <a:latin typeface="Franklin Gothic Demi" pitchFamily="34" charset="0"/>
              </a:rPr>
              <a:t>clusters of malignant cells are separated by </a:t>
            </a:r>
            <a:r>
              <a:rPr lang="en-US" sz="2800" b="1" dirty="0">
                <a:solidFill>
                  <a:srgbClr val="00B0F0"/>
                </a:solidFill>
                <a:latin typeface="Franklin Gothic Demi" pitchFamily="34" charset="0"/>
              </a:rPr>
              <a:t>fibrous </a:t>
            </a:r>
            <a:r>
              <a:rPr lang="en-US" sz="2800" b="1" dirty="0" err="1">
                <a:solidFill>
                  <a:srgbClr val="00B0F0"/>
                </a:solidFill>
                <a:latin typeface="Franklin Gothic Demi" pitchFamily="34" charset="0"/>
              </a:rPr>
              <a:t>septae</a:t>
            </a:r>
            <a:r>
              <a:rPr lang="en-US" sz="2800" b="1" dirty="0">
                <a:solidFill>
                  <a:srgbClr val="00B0F0"/>
                </a:solidFill>
                <a:latin typeface="Franklin Gothic Demi" pitchFamily="34" charset="0"/>
              </a:rPr>
              <a:t> </a:t>
            </a:r>
            <a:endParaRPr lang="en-US" sz="2800" b="1" dirty="0" smtClean="0">
              <a:solidFill>
                <a:srgbClr val="00B0F0"/>
              </a:solidFill>
              <a:latin typeface="Franklin Gothic Demi" pitchFamily="34" charset="0"/>
            </a:endParaRPr>
          </a:p>
          <a:p>
            <a:pPr marL="533400" indent="-533400" algn="just">
              <a:buFontTx/>
              <a:buBlip>
                <a:blip r:embed="rId3"/>
              </a:buBlip>
            </a:pPr>
            <a:r>
              <a:rPr lang="en-US" sz="2800" b="1" dirty="0" smtClean="0">
                <a:solidFill>
                  <a:srgbClr val="FF0000"/>
                </a:solidFill>
                <a:latin typeface="Franklin Gothic Demi" pitchFamily="34" charset="0"/>
              </a:rPr>
              <a:t>Lymphocytes</a:t>
            </a:r>
            <a:r>
              <a:rPr lang="en-US" sz="2800" dirty="0" smtClean="0">
                <a:latin typeface="Franklin Gothic Demi" pitchFamily="34" charset="0"/>
              </a:rPr>
              <a:t> are infiltrating the </a:t>
            </a:r>
            <a:r>
              <a:rPr lang="en-US" sz="2800" dirty="0" err="1" smtClean="0">
                <a:latin typeface="Franklin Gothic Demi" pitchFamily="34" charset="0"/>
              </a:rPr>
              <a:t>septae</a:t>
            </a:r>
            <a:r>
              <a:rPr lang="en-US" sz="2800" dirty="0" smtClean="0">
                <a:latin typeface="Franklin Gothic Demi" pitchFamily="34" charset="0"/>
              </a:rPr>
              <a:t> and the tumor cells.</a:t>
            </a:r>
          </a:p>
          <a:p>
            <a:pPr algn="just"/>
            <a:endParaRPr lang="en-US" sz="2800" dirty="0">
              <a:latin typeface="Franklin Gothic Dem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5713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-16675"/>
            <a:ext cx="6662708" cy="68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40792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2" name="Picture 6" descr="L1305 - cell types in seminiferous epithelium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857232"/>
            <a:ext cx="4500562" cy="4357718"/>
          </a:xfrm>
          <a:prstGeom prst="rect">
            <a:avLst/>
          </a:prstGeom>
          <a:noFill/>
        </p:spPr>
      </p:pic>
      <p:pic>
        <p:nvPicPr>
          <p:cNvPr id="29703" name="Picture 7" descr="L1306 - seminiferous tubules and leydig cells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28670"/>
            <a:ext cx="4643437" cy="4357694"/>
          </a:xfrm>
          <a:prstGeom prst="rect">
            <a:avLst/>
          </a:prstGeom>
          <a:noFill/>
        </p:spPr>
      </p:pic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4572000" y="0"/>
            <a:ext cx="4572000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-"/>
            </a:pPr>
            <a:endParaRPr lang="en-US" sz="1400" dirty="0"/>
          </a:p>
          <a:p>
            <a:pPr>
              <a:spcBef>
                <a:spcPct val="50000"/>
              </a:spcBef>
              <a:buFontTx/>
              <a:buChar char="-"/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674820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6" name="Picture 4" descr="prostate and seminal vesicles - posterior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71480"/>
            <a:ext cx="4786314" cy="5429288"/>
          </a:xfrm>
          <a:prstGeom prst="rect">
            <a:avLst/>
          </a:prstGeom>
          <a:noFill/>
        </p:spPr>
      </p:pic>
      <p:pic>
        <p:nvPicPr>
          <p:cNvPr id="59397" name="Picture 5" descr="prostate and seminal vesicles - sagittal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571480"/>
            <a:ext cx="4429124" cy="5572164"/>
          </a:xfrm>
          <a:prstGeom prst="rect">
            <a:avLst/>
          </a:prstGeom>
          <a:noFill/>
        </p:spPr>
      </p:pic>
      <p:sp>
        <p:nvSpPr>
          <p:cNvPr id="59398" name="Text Box 6"/>
          <p:cNvSpPr txBox="1">
            <a:spLocks noChangeArrowheads="1"/>
          </p:cNvSpPr>
          <p:nvPr/>
        </p:nvSpPr>
        <p:spPr bwMode="auto">
          <a:xfrm>
            <a:off x="4572000" y="0"/>
            <a:ext cx="4572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-"/>
            </a:pPr>
            <a:endParaRPr lang="en-US" sz="1400" dirty="0"/>
          </a:p>
          <a:p>
            <a:pPr>
              <a:spcBef>
                <a:spcPct val="50000"/>
              </a:spcBef>
              <a:buFontTx/>
              <a:buChar char="-"/>
            </a:pPr>
            <a:r>
              <a:rPr lang="en-US" sz="1400" dirty="0"/>
              <a:t> 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en-US" sz="1400" dirty="0" smtClean="0"/>
              <a:t>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536924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9" name="Picture 5" descr="L1320 - prostatic epithelium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2388" y="3430588"/>
            <a:ext cx="2741612" cy="3427412"/>
          </a:xfrm>
          <a:prstGeom prst="rect">
            <a:avLst/>
          </a:prstGeom>
          <a:noFill/>
        </p:spPr>
      </p:pic>
      <p:pic>
        <p:nvPicPr>
          <p:cNvPr id="57350" name="Picture 6" descr="L1319 - prostate gland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3430588"/>
            <a:ext cx="2741613" cy="3427412"/>
          </a:xfrm>
          <a:prstGeom prst="rect">
            <a:avLst/>
          </a:prstGeom>
          <a:noFill/>
        </p:spPr>
      </p:pic>
      <p:sp>
        <p:nvSpPr>
          <p:cNvPr id="57351" name="Text Box 7"/>
          <p:cNvSpPr txBox="1">
            <a:spLocks noChangeArrowheads="1"/>
          </p:cNvSpPr>
          <p:nvPr/>
        </p:nvSpPr>
        <p:spPr bwMode="auto">
          <a:xfrm>
            <a:off x="0" y="3429000"/>
            <a:ext cx="3657600" cy="328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-"/>
            </a:pPr>
            <a:r>
              <a:rPr lang="en-US" sz="1400"/>
              <a:t> The </a:t>
            </a:r>
            <a:r>
              <a:rPr lang="en-US" sz="1400" b="1"/>
              <a:t>prostate gland</a:t>
            </a:r>
            <a:r>
              <a:rPr lang="en-US" sz="1400"/>
              <a:t> is shown to the right. The secretory glands, lined with simple columnar epithelium, differ somewhat in morphology as they move progressively from the urethra toward the gland periphery.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en-US" sz="1400"/>
              <a:t> The glands near the urethra tend to enlarge with age and restrict the urethra, known as benign hypertrophy. Glands near the periphery are subject to carcinomatous change.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en-US" sz="1400"/>
              <a:t> The glands have a characteristic folded appearance. There may also be distinct </a:t>
            </a:r>
            <a:r>
              <a:rPr lang="en-US" sz="1400" b="1"/>
              <a:t>concretions</a:t>
            </a:r>
            <a:r>
              <a:rPr lang="en-US" sz="1400"/>
              <a:t> that are spherical or oval concentrations of glycoprotein.</a:t>
            </a:r>
          </a:p>
        </p:txBody>
      </p:sp>
      <p:sp>
        <p:nvSpPr>
          <p:cNvPr id="57352" name="Text Box 8"/>
          <p:cNvSpPr txBox="1">
            <a:spLocks noChangeArrowheads="1"/>
          </p:cNvSpPr>
          <p:nvPr/>
        </p:nvSpPr>
        <p:spPr bwMode="auto">
          <a:xfrm>
            <a:off x="4632325" y="4227513"/>
            <a:ext cx="1352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/>
              <a:t>concretion</a:t>
            </a:r>
          </a:p>
        </p:txBody>
      </p:sp>
      <p:sp>
        <p:nvSpPr>
          <p:cNvPr id="57353" name="Line 9"/>
          <p:cNvSpPr>
            <a:spLocks noChangeShapeType="1"/>
          </p:cNvSpPr>
          <p:nvPr/>
        </p:nvSpPr>
        <p:spPr bwMode="auto">
          <a:xfrm flipV="1">
            <a:off x="5334000" y="4572000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7" name="Picture 6" descr="L1319 - prostate gland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325" y="1588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2060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Gross and histopathology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758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2786058"/>
            <a:ext cx="8439912" cy="100013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         1-Prostatic  hyperplasia 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14282" y="230282"/>
            <a:ext cx="8715436" cy="1269892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ts val="400"/>
              </a:spcBef>
              <a:buNone/>
              <a:defRPr kumimoji="0" lang="en-US" sz="60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endParaRPr sz="4400" dirty="0"/>
          </a:p>
        </p:txBody>
      </p:sp>
    </p:spTree>
    <p:extLst>
      <p:ext uri="{BB962C8B-B14F-4D97-AF65-F5344CB8AC3E}">
        <p14:creationId xmlns:p14="http://schemas.microsoft.com/office/powerpoint/2010/main" val="1206922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BLAD06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1268760"/>
            <a:ext cx="4225925" cy="5589240"/>
          </a:xfrm>
          <a:prstGeom prst="rect">
            <a:avLst/>
          </a:prstGeom>
          <a:noFill/>
        </p:spPr>
      </p:pic>
      <p:sp>
        <p:nvSpPr>
          <p:cNvPr id="8" name="Title 7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en-US" dirty="0" smtClean="0"/>
              <a:t>Prostatic  hyperplasia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1260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335</Words>
  <Application>Microsoft Office PowerPoint</Application>
  <PresentationFormat>On-screen Show (4:3)</PresentationFormat>
  <Paragraphs>47</Paragraphs>
  <Slides>21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Reproductive practical block</vt:lpstr>
      <vt:lpstr>Male genital system</vt:lpstr>
      <vt:lpstr>PowerPoint Presentation</vt:lpstr>
      <vt:lpstr>PowerPoint Presentation</vt:lpstr>
      <vt:lpstr>PowerPoint Presentation</vt:lpstr>
      <vt:lpstr>PowerPoint Presentation</vt:lpstr>
      <vt:lpstr>Gross and histopathology</vt:lpstr>
      <vt:lpstr>         1-Prostatic  hyperplasia </vt:lpstr>
      <vt:lpstr>Prostatic  hyperplasia </vt:lpstr>
      <vt:lpstr>PowerPoint Presentation</vt:lpstr>
      <vt:lpstr>PowerPoint Presentation</vt:lpstr>
      <vt:lpstr>PowerPoint Presentation</vt:lpstr>
      <vt:lpstr>PowerPoint Presentation</vt:lpstr>
      <vt:lpstr>Hyperplasia of the prostate: Section of prostate shows:</vt:lpstr>
      <vt:lpstr>       2-Seminoma of the testis </vt:lpstr>
      <vt:lpstr>Seminoma</vt:lpstr>
      <vt:lpstr>PowerPoint Presentation</vt:lpstr>
      <vt:lpstr>PowerPoint Presentation</vt:lpstr>
      <vt:lpstr> SEMINOMA OF THE TESTIS</vt:lpstr>
      <vt:lpstr>PowerPoint Presentation</vt:lpstr>
      <vt:lpstr>Seminoma of the testis:  Section of the testis shows: 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Reproductive practical block</dc:title>
  <dc:creator>user</dc:creator>
  <cp:lastModifiedBy>3422</cp:lastModifiedBy>
  <cp:revision>7</cp:revision>
  <dcterms:created xsi:type="dcterms:W3CDTF">2013-04-02T14:56:37Z</dcterms:created>
  <dcterms:modified xsi:type="dcterms:W3CDTF">2013-04-03T05:01:36Z</dcterms:modified>
</cp:coreProperties>
</file>