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03" r:id="rId2"/>
    <p:sldId id="404" r:id="rId3"/>
    <p:sldId id="405" r:id="rId4"/>
    <p:sldId id="406" r:id="rId5"/>
    <p:sldId id="407" r:id="rId6"/>
    <p:sldId id="408" r:id="rId7"/>
    <p:sldId id="409" r:id="rId8"/>
    <p:sldId id="410" r:id="rId9"/>
    <p:sldId id="359" r:id="rId10"/>
    <p:sldId id="360" r:id="rId11"/>
    <p:sldId id="426" r:id="rId12"/>
    <p:sldId id="427" r:id="rId13"/>
    <p:sldId id="363" r:id="rId14"/>
    <p:sldId id="364" r:id="rId15"/>
    <p:sldId id="411" r:id="rId16"/>
    <p:sldId id="396" r:id="rId17"/>
    <p:sldId id="315" r:id="rId18"/>
    <p:sldId id="289" r:id="rId19"/>
    <p:sldId id="393" r:id="rId20"/>
    <p:sldId id="356" r:id="rId21"/>
    <p:sldId id="394" r:id="rId22"/>
    <p:sldId id="357" r:id="rId23"/>
    <p:sldId id="412" r:id="rId24"/>
    <p:sldId id="413" r:id="rId25"/>
    <p:sldId id="414" r:id="rId26"/>
    <p:sldId id="415" r:id="rId27"/>
    <p:sldId id="416" r:id="rId28"/>
    <p:sldId id="294" r:id="rId29"/>
    <p:sldId id="296" r:id="rId30"/>
    <p:sldId id="428" r:id="rId31"/>
    <p:sldId id="429" r:id="rId32"/>
    <p:sldId id="385" r:id="rId33"/>
    <p:sldId id="417" r:id="rId34"/>
    <p:sldId id="430" r:id="rId35"/>
    <p:sldId id="397" r:id="rId36"/>
    <p:sldId id="431" r:id="rId37"/>
    <p:sldId id="398" r:id="rId38"/>
    <p:sldId id="371" r:id="rId39"/>
    <p:sldId id="418" r:id="rId40"/>
    <p:sldId id="419" r:id="rId41"/>
    <p:sldId id="420" r:id="rId42"/>
    <p:sldId id="421" r:id="rId43"/>
    <p:sldId id="422" r:id="rId44"/>
    <p:sldId id="423" r:id="rId45"/>
    <p:sldId id="424" r:id="rId46"/>
    <p:sldId id="400" r:id="rId47"/>
    <p:sldId id="381" r:id="rId48"/>
    <p:sldId id="382" r:id="rId49"/>
    <p:sldId id="402" r:id="rId50"/>
    <p:sldId id="425" r:id="rId51"/>
    <p:sldId id="387" r:id="rId52"/>
    <p:sldId id="401" r:id="rId53"/>
    <p:sldId id="322" r:id="rId54"/>
    <p:sldId id="323" r:id="rId55"/>
    <p:sldId id="324" r:id="rId56"/>
    <p:sldId id="326" r:id="rId57"/>
    <p:sldId id="395" r:id="rId58"/>
    <p:sldId id="388" r:id="rId59"/>
    <p:sldId id="327" r:id="rId60"/>
    <p:sldId id="390" r:id="rId61"/>
    <p:sldId id="432" r:id="rId62"/>
    <p:sldId id="389" r:id="rId63"/>
    <p:sldId id="435" r:id="rId64"/>
    <p:sldId id="32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79894" autoAdjust="0"/>
  </p:normalViewPr>
  <p:slideViewPr>
    <p:cSldViewPr>
      <p:cViewPr varScale="1">
        <p:scale>
          <a:sx n="58" d="100"/>
          <a:sy n="58" d="100"/>
        </p:scale>
        <p:origin x="-167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4/22/2013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carcinoma arise from the peripheral glands of the organ while nodular hyperplasia arise from centrally</a:t>
            </a:r>
            <a:r>
              <a:rPr lang="en-US" baseline="0" dirty="0" smtClean="0"/>
              <a:t> situated glands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p:spPr>
      </p:sp>
      <p:sp>
        <p:nvSpPr>
          <p:cNvPr id="550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50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309284-3864-40B7-88AA-5539828D24DA}" type="slidenum">
              <a:rPr lang="en-US"/>
              <a:pPr fontAlgn="base">
                <a:spcBef>
                  <a:spcPct val="0"/>
                </a:spcBef>
                <a:spcAft>
                  <a:spcPct val="0"/>
                </a:spcAft>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D1E170-E3FC-493A-B9E0-1404826781A1}" type="slidenum">
              <a:rPr lang="en-US"/>
              <a:pPr fontAlgn="base">
                <a:spcBef>
                  <a:spcPct val="0"/>
                </a:spcBef>
                <a:spcAft>
                  <a:spcPct val="0"/>
                </a:spcAft>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F9A2F6-AE9A-4DE2-9CCA-D423186DCE0F}" type="slidenum">
              <a:rPr lang="en-US"/>
              <a:pPr fontAlgn="base">
                <a:spcBef>
                  <a:spcPct val="0"/>
                </a:spcBef>
                <a:spcAft>
                  <a:spcPct val="0"/>
                </a:spcAft>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24</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p:spPr>
      </p:sp>
      <p:sp>
        <p:nvSpPr>
          <p:cNvPr id="555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5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CE7487-2465-4FA8-9C86-62AA56DF0920}" type="slidenum">
              <a:rPr lang="en-US"/>
              <a:pPr fontAlgn="base">
                <a:spcBef>
                  <a:spcPct val="0"/>
                </a:spcBef>
                <a:spcAft>
                  <a:spcPct val="0"/>
                </a:spcAft>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p:spPr>
      </p:sp>
      <p:sp>
        <p:nvSpPr>
          <p:cNvPr id="556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6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A45FEF-A7DB-408C-9D5D-0122A1F74170}" type="slidenum">
              <a:rPr lang="en-US"/>
              <a:pPr fontAlgn="base">
                <a:spcBef>
                  <a:spcPct val="0"/>
                </a:spcBef>
                <a:spcAft>
                  <a:spcPct val="0"/>
                </a:spcAft>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p:spPr>
      </p:sp>
      <p:sp>
        <p:nvSpPr>
          <p:cNvPr id="558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58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EA4C84-64D3-4881-B094-C7FE200AB525}" type="slidenum">
              <a:rPr lang="en-US"/>
              <a:pPr fontAlgn="base">
                <a:spcBef>
                  <a:spcPct val="0"/>
                </a:spcBef>
                <a:spcAft>
                  <a:spcPct val="0"/>
                </a:spcAft>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691C78-1E8A-4046-B696-9040C2A5FEC7}" type="slidenum">
              <a:rPr lang="en-US"/>
              <a:pPr fontAlgn="base">
                <a:spcBef>
                  <a:spcPct val="0"/>
                </a:spcBef>
                <a:spcAft>
                  <a:spcPct val="0"/>
                </a:spcAft>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983966-09BB-40D5-86D5-A6C65C954533}" type="slidenum">
              <a:rPr lang="en-US"/>
              <a:pPr fontAlgn="base">
                <a:spcBef>
                  <a:spcPct val="0"/>
                </a:spcBef>
                <a:spcAft>
                  <a:spcPct val="0"/>
                </a:spcAft>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picture shows cyst containing teeth and hairs with nail tissue and skin . It may be complicated by torsion infarction , </a:t>
            </a:r>
            <a:r>
              <a:rPr lang="en-US" dirty="0" err="1" smtClean="0"/>
              <a:t>struma</a:t>
            </a:r>
            <a:r>
              <a:rPr lang="en-US" dirty="0" smtClean="0"/>
              <a:t> </a:t>
            </a:r>
            <a:r>
              <a:rPr lang="en-US" dirty="0" err="1" smtClean="0"/>
              <a:t>ovarii</a:t>
            </a:r>
            <a:r>
              <a:rPr lang="en-US" dirty="0" smtClean="0"/>
              <a:t> and immature </a:t>
            </a:r>
            <a:r>
              <a:rPr lang="en-US" dirty="0" err="1" smtClean="0"/>
              <a:t>teratoma</a:t>
            </a: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this </a:t>
            </a:r>
            <a:r>
              <a:rPr lang="en-US" smtClean="0"/>
              <a:t>brain tissue .</a:t>
            </a:r>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picture shows cartilage , salivary glands ,fat , lymphoid tissue and intestinal epithelium .</a:t>
            </a:r>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40</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41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t>Ther are an average of about 10 LOBES per breast. The suspensory ligament separates lobes.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42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mtClean="0"/>
              <a:t>A lobule is part of a lobe composed of many acini. Lobules are separated from each other by bands of connective tissue.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43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Acini are also known as alveoli.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Fibroadenoma</a:t>
            </a:r>
            <a:r>
              <a:rPr lang="en-US" dirty="0" smtClean="0"/>
              <a:t> has a benign </a:t>
            </a:r>
            <a:r>
              <a:rPr lang="en-US" dirty="0" err="1" smtClean="0"/>
              <a:t>behaviour</a:t>
            </a:r>
            <a:r>
              <a:rPr lang="en-US" dirty="0" smtClean="0"/>
              <a:t> with good prognosis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B93A45-8044-4D3F-A2A1-3E3F4F1B3F5E}" type="slidenum">
              <a:rPr lang="en-US"/>
              <a:pPr fontAlgn="base">
                <a:spcBef>
                  <a:spcPct val="0"/>
                </a:spcBef>
                <a:spcAft>
                  <a:spcPct val="0"/>
                </a:spcAft>
              </a:pPr>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Ill-defined</a:t>
            </a:r>
            <a:r>
              <a:rPr lang="en-US" baseline="0" dirty="0" smtClean="0"/>
              <a:t> pale and firm nodule with overlying retracted nipple and surrounding skin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107677-DF56-479F-A786-7869CC1D1A50}" type="slidenum">
              <a:rPr lang="en-US"/>
              <a:pPr fontAlgn="base">
                <a:spcBef>
                  <a:spcPct val="0"/>
                </a:spcBef>
                <a:spcAft>
                  <a:spcPct val="0"/>
                </a:spcAft>
              </a:pPr>
              <a:t>55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B1AF6C-1249-4F21-99E9-852D8FBE3992}" type="slidenum">
              <a:rPr lang="en-US"/>
              <a:pPr fontAlgn="base">
                <a:spcBef>
                  <a:spcPct val="0"/>
                </a:spcBef>
                <a:spcAft>
                  <a:spcPct val="0"/>
                </a:spcAft>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10</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AE5FA8-2557-496C-B940-53D71C0423F4}"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13</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baseline="0" dirty="0" smtClean="0"/>
              <a:t>Pale and lobulated testicular mass with bulging and potato like cut surface with attached and congested spermatic cord  . Most important risk factor is </a:t>
            </a:r>
            <a:r>
              <a:rPr lang="en-US" baseline="0" dirty="0" err="1" smtClean="0"/>
              <a:t>cryptorchidism</a:t>
            </a:r>
            <a:r>
              <a:rPr lang="en-US" baseline="0" dirty="0" smtClean="0"/>
              <a:t> (</a:t>
            </a:r>
            <a:r>
              <a:rPr lang="en-US" baseline="0" dirty="0" err="1" smtClean="0"/>
              <a:t>undescended</a:t>
            </a:r>
            <a:r>
              <a:rPr lang="en-US" baseline="0" dirty="0" smtClean="0"/>
              <a:t> testicle ) .</a:t>
            </a:r>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16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17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4/22/2013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4/22/2013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4/22/2013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4/22/2013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5B2754-8EEB-4A0A-8EF1-0F34824F1038}" type="datetimeFigureOut">
              <a:rPr lang="en-US" smtClean="0"/>
              <a:pPr/>
              <a:t>4/22/2013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5B2754-8EEB-4A0A-8EF1-0F34824F1038}" type="datetimeFigureOut">
              <a:rPr lang="en-US" smtClean="0"/>
              <a:pPr/>
              <a:t>4/22/2013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B2754-8EEB-4A0A-8EF1-0F34824F1038}" type="datetimeFigureOut">
              <a:rPr lang="en-US" smtClean="0"/>
              <a:pPr/>
              <a:t>4/22/2013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4/22/2013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4/22/2013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4/22/2013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B2754-8EEB-4A0A-8EF1-0F34824F1038}" type="datetimeFigureOut">
              <a:rPr lang="en-US" smtClean="0"/>
              <a:pPr/>
              <a:t>4/22/2013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89058-DC61-46AF-8503-23257CDEB0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upload.wikimedia.org/wikipedia/commons/e/e6/Invasive_Ductal_Carcinoma_40x.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Reproductive practical block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0" y="0"/>
            <a:ext cx="9144000" cy="5661248"/>
          </a:xfrm>
          <a:prstGeom prst="rect">
            <a:avLst/>
          </a:prstGeom>
          <a:noFill/>
        </p:spPr>
      </p:pic>
      <p:sp>
        <p:nvSpPr>
          <p:cNvPr id="3" name="TextBox 2"/>
          <p:cNvSpPr txBox="1"/>
          <p:nvPr/>
        </p:nvSpPr>
        <p:spPr>
          <a:xfrm>
            <a:off x="323528" y="5877272"/>
            <a:ext cx="8496944" cy="400110"/>
          </a:xfrm>
          <a:prstGeom prst="rect">
            <a:avLst/>
          </a:prstGeom>
          <a:noFill/>
        </p:spPr>
        <p:txBody>
          <a:bodyPr wrap="square" rtlCol="0">
            <a:spAutoFit/>
          </a:bodyPr>
          <a:lstStyle/>
          <a:p>
            <a:r>
              <a:rPr lang="en-US" sz="2000" b="1" dirty="0" smtClean="0"/>
              <a:t>Hypertrophy of the prostate glands with multiple variable sized nodules</a:t>
            </a:r>
            <a:endParaRPr lang="en-US"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cstate="print"/>
          <a:srcRect/>
          <a:stretch>
            <a:fillRect/>
          </a:stretch>
        </p:blipFill>
        <p:spPr bwMode="auto">
          <a:xfrm>
            <a:off x="395536" y="332656"/>
            <a:ext cx="8496944" cy="61926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557075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glandular </a:t>
            </a:r>
            <a:r>
              <a:rPr lang="en-US" sz="2800" dirty="0" smtClean="0">
                <a:latin typeface="Franklin Gothic Demi" pitchFamily="34" charset="0"/>
              </a:rPr>
              <a:t>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a:t>
            </a:r>
            <a:r>
              <a:rPr lang="en-US" sz="2800" dirty="0" smtClean="0">
                <a:latin typeface="Franklin Gothic Demi" pitchFamily="34" charset="0"/>
              </a:rPr>
              <a:t>by an inner columnar and an outer </a:t>
            </a:r>
            <a:r>
              <a:rPr lang="en-US" sz="2800" dirty="0" err="1" smtClean="0">
                <a:latin typeface="Franklin Gothic Demi" pitchFamily="34" charset="0"/>
              </a:rPr>
              <a:t>cuboidal</a:t>
            </a:r>
            <a:r>
              <a:rPr lang="en-US" sz="2800" dirty="0" smtClean="0">
                <a:latin typeface="Franklin Gothic Demi" pitchFamily="34" charset="0"/>
              </a:rPr>
              <a:t> or flattened </a:t>
            </a:r>
            <a:r>
              <a:rPr lang="en-US" sz="2800" dirty="0">
                <a:latin typeface="Franklin Gothic Demi" pitchFamily="34" charset="0"/>
              </a:rPr>
              <a:t>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There is increase in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a:t>
            </a:r>
            <a:r>
              <a:rPr lang="en-US" sz="2800" dirty="0">
                <a:latin typeface="Franklin Gothic Demi" pitchFamily="34" charset="0"/>
              </a:rPr>
              <a:t> around the glands with focal chronic inflammatory cell infiltration.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14620"/>
            <a:ext cx="8439912" cy="1143008"/>
          </a:xfrm>
        </p:spPr>
        <p:txBody>
          <a:bodyPr/>
          <a:lstStyle/>
          <a:p>
            <a:pPr fontAlgn="auto">
              <a:spcAft>
                <a:spcPts val="0"/>
              </a:spcAft>
              <a:defRPr/>
            </a:pPr>
            <a:r>
              <a:rPr lang="en-US" dirty="0" smtClean="0"/>
              <a:t>       2-Seminoma of the testis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417638"/>
          </a:xfrm>
        </p:spPr>
        <p:txBody>
          <a:bodyPr/>
          <a:lstStyle/>
          <a:p>
            <a:r>
              <a:rPr lang="en-US" dirty="0" smtClean="0"/>
              <a:t>Testicular mass</a:t>
            </a:r>
          </a:p>
        </p:txBody>
      </p:sp>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899592" y="1124744"/>
            <a:ext cx="7286625" cy="3857625"/>
          </a:xfrm>
          <a:noFill/>
        </p:spPr>
      </p:pic>
      <p:sp>
        <p:nvSpPr>
          <p:cNvPr id="4" name="Rectangle 3"/>
          <p:cNvSpPr/>
          <p:nvPr/>
        </p:nvSpPr>
        <p:spPr>
          <a:xfrm>
            <a:off x="0" y="5157192"/>
            <a:ext cx="9144000" cy="1200329"/>
          </a:xfrm>
          <a:prstGeom prst="rect">
            <a:avLst/>
          </a:prstGeom>
        </p:spPr>
        <p:txBody>
          <a:bodyPr wrap="square">
            <a:spAutoFit/>
          </a:bodyPr>
          <a:lstStyle/>
          <a:p>
            <a:r>
              <a:rPr lang="en-US" sz="2400" dirty="0" smtClean="0"/>
              <a:t>Pale and lobulated testicular mass with bulging and potato like cut surface with attached and congested spermatic cord  . Most important risk factor is </a:t>
            </a:r>
            <a:r>
              <a:rPr lang="en-US" sz="2400" dirty="0" err="1" smtClean="0"/>
              <a:t>cryptorchidism</a:t>
            </a:r>
            <a:r>
              <a:rPr lang="en-US" sz="2400" dirty="0" smtClean="0"/>
              <a:t> (</a:t>
            </a:r>
            <a:r>
              <a:rPr lang="en-US" sz="2400" dirty="0" err="1" smtClean="0"/>
              <a:t>undescended</a:t>
            </a:r>
            <a:r>
              <a:rPr lang="en-US" sz="2400" dirty="0" smtClean="0"/>
              <a:t> testicle ) </a:t>
            </a:r>
            <a:r>
              <a:rPr lang="en-US" dirty="0" smtClean="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opy (2) of MALE084"/>
          <p:cNvPicPr>
            <a:picLocks noChangeAspect="1" noChangeArrowheads="1"/>
          </p:cNvPicPr>
          <p:nvPr/>
        </p:nvPicPr>
        <p:blipFill>
          <a:blip r:embed="rId3" cstate="print"/>
          <a:srcRect/>
          <a:stretch>
            <a:fillRect/>
          </a:stretch>
        </p:blipFill>
        <p:spPr bwMode="auto">
          <a:xfrm>
            <a:off x="0" y="434975"/>
            <a:ext cx="9144000" cy="598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1"/>
          <p:cNvPicPr>
            <a:picLocks noChangeAspect="1"/>
          </p:cNvPicPr>
          <p:nvPr/>
        </p:nvPicPr>
        <p:blipFill>
          <a:blip r:embed="rId3" cstate="print"/>
          <a:srcRect/>
          <a:stretch>
            <a:fillRect/>
          </a:stretch>
        </p:blipFill>
        <p:spPr bwMode="auto">
          <a:xfrm>
            <a:off x="195263" y="500063"/>
            <a:ext cx="8753475" cy="5377209"/>
          </a:xfrm>
          <a:prstGeom prst="rect">
            <a:avLst/>
          </a:prstGeom>
          <a:noFill/>
          <a:ln w="9525">
            <a:noFill/>
            <a:miter lim="800000"/>
            <a:headEnd/>
            <a:tailEnd/>
          </a:ln>
        </p:spPr>
      </p:pic>
      <p:sp>
        <p:nvSpPr>
          <p:cNvPr id="3" name="TextBox 2"/>
          <p:cNvSpPr txBox="1"/>
          <p:nvPr/>
        </p:nvSpPr>
        <p:spPr>
          <a:xfrm>
            <a:off x="251520" y="6021288"/>
            <a:ext cx="8496944" cy="400110"/>
          </a:xfrm>
          <a:prstGeom prst="rect">
            <a:avLst/>
          </a:prstGeom>
          <a:noFill/>
        </p:spPr>
        <p:txBody>
          <a:bodyPr wrap="square" rtlCol="0">
            <a:spAutoFit/>
          </a:bodyPr>
          <a:lstStyle/>
          <a:p>
            <a:r>
              <a:rPr lang="en-US" sz="2000" b="1" dirty="0" smtClean="0"/>
              <a:t>Solid mass with pale, yellowish, lobulated homogenous cut surface</a:t>
            </a:r>
            <a:endParaRPr lang="en-US" sz="2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11266" name="Picture 2" descr="H:\Cotran\Images\CH23\F023010.jpg"/>
          <p:cNvPicPr>
            <a:picLocks noChangeAspect="1" noChangeArrowheads="1"/>
          </p:cNvPicPr>
          <p:nvPr/>
        </p:nvPicPr>
        <p:blipFill>
          <a:blip r:embed="rId2" cstate="print"/>
          <a:srcRect/>
          <a:stretch>
            <a:fillRect/>
          </a:stretch>
        </p:blipFill>
        <p:spPr bwMode="auto">
          <a:xfrm>
            <a:off x="533400" y="2168525"/>
            <a:ext cx="8077200" cy="2520950"/>
          </a:xfrm>
          <a:prstGeom prst="rect">
            <a:avLst/>
          </a:prstGeom>
          <a:noFill/>
        </p:spPr>
      </p:pic>
      <p:sp>
        <p:nvSpPr>
          <p:cNvPr id="11267" name="Text Box 3"/>
          <p:cNvSpPr txBox="1">
            <a:spLocks noChangeArrowheads="1"/>
          </p:cNvSpPr>
          <p:nvPr/>
        </p:nvSpPr>
        <p:spPr bwMode="auto">
          <a:xfrm>
            <a:off x="0" y="6583363"/>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23.10</a:t>
            </a:r>
            <a:endParaRPr lang="en-US" sz="1200"/>
          </a:p>
        </p:txBody>
      </p:sp>
      <p:sp>
        <p:nvSpPr>
          <p:cNvPr id="6" name="Rectangle 5"/>
          <p:cNvSpPr/>
          <p:nvPr/>
        </p:nvSpPr>
        <p:spPr>
          <a:xfrm>
            <a:off x="1763688" y="620688"/>
            <a:ext cx="5544616"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SEMINOMA OF THE TESTIS</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Male genital system</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Normal anatomy and histology</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SEMINOMA OF THE TESTIS</a:t>
            </a:r>
            <a:endParaRPr lang="en-US" sz="3600" dirty="0">
              <a:solidFill>
                <a:schemeClr val="accent1">
                  <a:satMod val="150000"/>
                </a:schemeClr>
              </a:solidFill>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6075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259631" y="1268760"/>
            <a:ext cx="6624737" cy="5017740"/>
          </a:xfrm>
          <a:prstGeom prst="rect">
            <a:avLst/>
          </a:prstGeom>
          <a:noFill/>
          <a:ln w="9525">
            <a:noFill/>
            <a:miter lim="800000"/>
            <a:headEnd/>
            <a:tailEnd/>
          </a:ln>
        </p:spPr>
      </p:pic>
      <p:sp>
        <p:nvSpPr>
          <p:cNvPr id="3" name="Rectangle 2"/>
          <p:cNvSpPr/>
          <p:nvPr/>
        </p:nvSpPr>
        <p:spPr>
          <a:xfrm>
            <a:off x="899592" y="323612"/>
            <a:ext cx="7128792"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          SEMINOMA OF THE TESTIS</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Seminoma</a:t>
            </a:r>
            <a:r>
              <a:rPr lang="en-US" sz="3600" i="1" dirty="0" smtClean="0">
                <a:solidFill>
                  <a:schemeClr val="accent1">
                    <a:satMod val="150000"/>
                  </a:schemeClr>
                </a:solidFill>
                <a:latin typeface="Franklin Gothic Demi" pitchFamily="34" charset="0"/>
              </a:rPr>
              <a:t> of the testis: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the testis shows: </a:t>
            </a:r>
            <a:endParaRPr lang="en-US" sz="3600" i="1" dirty="0">
              <a:solidFill>
                <a:schemeClr val="accent1">
                  <a:satMod val="150000"/>
                </a:schemeClr>
              </a:solidFill>
              <a:latin typeface="Franklin Gothic Demi" pitchFamily="34" charset="0"/>
            </a:endParaRPr>
          </a:p>
        </p:txBody>
      </p:sp>
      <p:sp>
        <p:nvSpPr>
          <p:cNvPr id="86019" name="TextBox 2"/>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A malignant </a:t>
            </a:r>
            <a:r>
              <a:rPr lang="en-US" sz="2800" dirty="0" err="1">
                <a:latin typeface="Franklin Gothic Demi" pitchFamily="34" charset="0"/>
              </a:rPr>
              <a:t>tumour</a:t>
            </a:r>
            <a:r>
              <a:rPr lang="en-US" sz="2800" dirty="0">
                <a:latin typeface="Franklin Gothic Demi" pitchFamily="34" charset="0"/>
              </a:rPr>
              <a:t> consisting of sheets </a:t>
            </a:r>
            <a:r>
              <a:rPr lang="en-US" sz="2800" dirty="0" smtClean="0">
                <a:latin typeface="Franklin Gothic Demi" pitchFamily="34" charset="0"/>
              </a:rPr>
              <a:t>of uniform malignant germ </a:t>
            </a:r>
            <a:r>
              <a:rPr lang="en-US" sz="2800" dirty="0">
                <a:latin typeface="Franklin Gothic Demi" pitchFamily="34" charset="0"/>
              </a:rPr>
              <a:t>cells showing large vesicular nuclei and prominent nucleoli. The clusters of malignant cells are separated by fibrous </a:t>
            </a:r>
            <a:r>
              <a:rPr lang="en-US" sz="2800" dirty="0" err="1">
                <a:latin typeface="Franklin Gothic Demi" pitchFamily="34" charset="0"/>
              </a:rPr>
              <a:t>septae</a:t>
            </a:r>
            <a:r>
              <a:rPr lang="en-US" sz="2800" dirty="0">
                <a:latin typeface="Franklin Gothic Demi" pitchFamily="34" charset="0"/>
              </a:rPr>
              <a:t> and groups of lymphocytes. Foci of necrosis are </a:t>
            </a:r>
            <a:r>
              <a:rPr lang="en-US" sz="2800" dirty="0" smtClean="0">
                <a:latin typeface="Franklin Gothic Demi" pitchFamily="34" charset="0"/>
              </a:rPr>
              <a:t>present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2143116"/>
            <a:ext cx="8286808" cy="1470025"/>
          </a:xfrm>
        </p:spPr>
        <p:txBody>
          <a:bodyPr/>
          <a:lstStyle/>
          <a:p>
            <a:r>
              <a:rPr lang="en-US" b="1" dirty="0" smtClean="0"/>
              <a:t>Female genital system </a:t>
            </a:r>
            <a:endParaRPr lang="en-US" b="1" dirty="0"/>
          </a:p>
        </p:txBody>
      </p:sp>
      <p:sp>
        <p:nvSpPr>
          <p:cNvPr id="3" name="Subtitle 2"/>
          <p:cNvSpPr>
            <a:spLocks noGrp="1"/>
          </p:cNvSpPr>
          <p:nvPr>
            <p:ph type="subTitle" idx="1"/>
          </p:nvPr>
        </p:nvSpPr>
        <p:spPr>
          <a:xfrm>
            <a:off x="357158" y="3643314"/>
            <a:ext cx="8786842" cy="2038352"/>
          </a:xfrm>
        </p:spPr>
        <p:txBody>
          <a:bodyPr>
            <a:normAutofit/>
          </a:bodyPr>
          <a:lstStyle/>
          <a:p>
            <a:r>
              <a:rPr lang="en-US" sz="4000" b="1" dirty="0" smtClean="0">
                <a:solidFill>
                  <a:schemeClr val="tx1"/>
                </a:solidFill>
              </a:rPr>
              <a:t>Normal anatomy</a:t>
            </a:r>
            <a:endParaRPr lang="en-US" sz="4000" b="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ChangeArrowheads="1"/>
          </p:cNvSpPr>
          <p:nvPr/>
        </p:nvSpPr>
        <p:spPr bwMode="auto">
          <a:xfrm>
            <a:off x="1524000" y="152400"/>
            <a:ext cx="5943600" cy="579438"/>
          </a:xfrm>
          <a:prstGeom prst="rect">
            <a:avLst/>
          </a:prstGeom>
          <a:noFill/>
          <a:ln w="9525">
            <a:noFill/>
            <a:miter lim="800000"/>
            <a:headEnd/>
            <a:tailEnd/>
          </a:ln>
          <a:effectLst/>
        </p:spPr>
        <p:txBody>
          <a:bodyPr>
            <a:spAutoFit/>
          </a:bodyPr>
          <a:lstStyle/>
          <a:p>
            <a:r>
              <a:rPr lang="en-US" sz="3200">
                <a:sym typeface="Symbol" pitchFamily="18" charset="2"/>
              </a:rPr>
              <a:t>FEMALE REPRODUCTIVE SYSTEM </a:t>
            </a:r>
            <a:endParaRPr lang="en-US" sz="3200"/>
          </a:p>
        </p:txBody>
      </p:sp>
      <p:pic>
        <p:nvPicPr>
          <p:cNvPr id="1517571" name="Picture 3" descr="C:\WINDOWS\Desktop\Untitled-1.jpg"/>
          <p:cNvPicPr>
            <a:picLocks noChangeAspect="1" noChangeArrowheads="1"/>
          </p:cNvPicPr>
          <p:nvPr/>
        </p:nvPicPr>
        <p:blipFill>
          <a:blip r:embed="rId3" cstate="print">
            <a:lum bright="6000"/>
          </a:blip>
          <a:srcRect/>
          <a:stretch>
            <a:fillRect/>
          </a:stretch>
        </p:blipFill>
        <p:spPr bwMode="auto">
          <a:xfrm>
            <a:off x="76200" y="76200"/>
            <a:ext cx="1371600" cy="889000"/>
          </a:xfrm>
          <a:prstGeom prst="rect">
            <a:avLst/>
          </a:prstGeom>
          <a:noFill/>
        </p:spPr>
      </p:pic>
      <p:pic>
        <p:nvPicPr>
          <p:cNvPr id="1517572" name="Picture 4" descr="C:\WINDOWS\Desktop\Untitled-3.jpg"/>
          <p:cNvPicPr>
            <a:picLocks noChangeAspect="1" noChangeArrowheads="1"/>
          </p:cNvPicPr>
          <p:nvPr/>
        </p:nvPicPr>
        <p:blipFill>
          <a:blip r:embed="rId4" cstate="print"/>
          <a:srcRect r="5051"/>
          <a:stretch>
            <a:fillRect/>
          </a:stretch>
        </p:blipFill>
        <p:spPr bwMode="auto">
          <a:xfrm>
            <a:off x="1524000" y="2838450"/>
            <a:ext cx="7162800" cy="3867150"/>
          </a:xfrm>
          <a:prstGeom prst="rect">
            <a:avLst/>
          </a:prstGeom>
          <a:noFill/>
        </p:spPr>
      </p:pic>
      <p:sp>
        <p:nvSpPr>
          <p:cNvPr id="1517573" name="Text Box 5"/>
          <p:cNvSpPr txBox="1">
            <a:spLocks noChangeArrowheads="1"/>
          </p:cNvSpPr>
          <p:nvPr/>
        </p:nvSpPr>
        <p:spPr bwMode="auto">
          <a:xfrm>
            <a:off x="304800" y="1066800"/>
            <a:ext cx="4876800" cy="457200"/>
          </a:xfrm>
          <a:prstGeom prst="rect">
            <a:avLst/>
          </a:prstGeom>
          <a:noFill/>
          <a:ln w="9525">
            <a:noFill/>
            <a:miter lim="800000"/>
            <a:headEnd/>
            <a:tailEnd/>
          </a:ln>
          <a:effectLst/>
        </p:spPr>
        <p:txBody>
          <a:bodyPr>
            <a:spAutoFit/>
          </a:bodyPr>
          <a:lstStyle/>
          <a:p>
            <a:pPr marL="176213" indent="-176213"/>
            <a:r>
              <a:rPr lang="en-US">
                <a:sym typeface="Symbol" pitchFamily="18" charset="2"/>
              </a:rPr>
              <a:t></a:t>
            </a:r>
            <a:r>
              <a:rPr lang="en-US"/>
              <a:t> OVIDUCT (UTERINE TUBES)</a:t>
            </a:r>
          </a:p>
        </p:txBody>
      </p:sp>
      <p:sp>
        <p:nvSpPr>
          <p:cNvPr id="1517574" name="Text Box 6"/>
          <p:cNvSpPr txBox="1">
            <a:spLocks noChangeArrowheads="1"/>
          </p:cNvSpPr>
          <p:nvPr/>
        </p:nvSpPr>
        <p:spPr bwMode="auto">
          <a:xfrm>
            <a:off x="304800" y="1981200"/>
            <a:ext cx="4876800" cy="457200"/>
          </a:xfrm>
          <a:prstGeom prst="rect">
            <a:avLst/>
          </a:prstGeom>
          <a:noFill/>
          <a:ln w="9525">
            <a:noFill/>
            <a:miter lim="800000"/>
            <a:headEnd/>
            <a:tailEnd/>
          </a:ln>
          <a:effectLst/>
        </p:spPr>
        <p:txBody>
          <a:bodyPr>
            <a:spAutoFit/>
          </a:bodyPr>
          <a:lstStyle/>
          <a:p>
            <a:pPr marL="176213" indent="-176213"/>
            <a:r>
              <a:rPr lang="en-US">
                <a:sym typeface="Symbol" pitchFamily="18" charset="2"/>
              </a:rPr>
              <a:t></a:t>
            </a:r>
            <a:r>
              <a:rPr lang="en-US"/>
              <a:t> UTERUS</a:t>
            </a:r>
          </a:p>
        </p:txBody>
      </p:sp>
      <p:sp>
        <p:nvSpPr>
          <p:cNvPr id="1517575" name="Text Box 7"/>
          <p:cNvSpPr txBox="1">
            <a:spLocks noChangeArrowheads="1"/>
          </p:cNvSpPr>
          <p:nvPr/>
        </p:nvSpPr>
        <p:spPr bwMode="auto">
          <a:xfrm>
            <a:off x="533400" y="1538288"/>
            <a:ext cx="4876800" cy="366712"/>
          </a:xfrm>
          <a:prstGeom prst="rect">
            <a:avLst/>
          </a:prstGeom>
          <a:noFill/>
          <a:ln w="9525">
            <a:noFill/>
            <a:miter lim="800000"/>
            <a:headEnd/>
            <a:tailEnd/>
          </a:ln>
          <a:effectLst/>
        </p:spPr>
        <p:txBody>
          <a:bodyPr>
            <a:spAutoFit/>
          </a:bodyPr>
          <a:lstStyle/>
          <a:p>
            <a:pPr marL="176213" indent="-176213"/>
            <a:r>
              <a:rPr lang="en-US" sz="1800">
                <a:sym typeface="Symbol" pitchFamily="18" charset="2"/>
              </a:rPr>
              <a:t>INFUNDIBULUM, AMPULLA, ISTHMUS, UTERINE</a:t>
            </a:r>
            <a:endParaRPr lang="en-US" sz="1800"/>
          </a:p>
        </p:txBody>
      </p:sp>
      <p:sp>
        <p:nvSpPr>
          <p:cNvPr id="1517576" name="Text Box 8"/>
          <p:cNvSpPr txBox="1">
            <a:spLocks noChangeArrowheads="1"/>
          </p:cNvSpPr>
          <p:nvPr/>
        </p:nvSpPr>
        <p:spPr bwMode="auto">
          <a:xfrm>
            <a:off x="533400" y="2438400"/>
            <a:ext cx="4876800" cy="366713"/>
          </a:xfrm>
          <a:prstGeom prst="rect">
            <a:avLst/>
          </a:prstGeom>
          <a:noFill/>
          <a:ln w="9525">
            <a:noFill/>
            <a:miter lim="800000"/>
            <a:headEnd/>
            <a:tailEnd/>
          </a:ln>
          <a:effectLst/>
        </p:spPr>
        <p:txBody>
          <a:bodyPr>
            <a:spAutoFit/>
          </a:bodyPr>
          <a:lstStyle/>
          <a:p>
            <a:pPr marL="176213" indent="-176213"/>
            <a:r>
              <a:rPr lang="en-US" sz="1800">
                <a:sym typeface="Symbol" pitchFamily="18" charset="2"/>
              </a:rPr>
              <a:t>FUNDUS, BODY (CORPUS), CERVIX</a:t>
            </a:r>
            <a:endParaRPr lang="en-US" sz="1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171700" y="1852613"/>
            <a:ext cx="4800600" cy="3152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Female genital system</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Gross and histopathology</a:t>
            </a:r>
            <a:endParaRPr lang="en-US"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496"/>
            <a:ext cx="8439912" cy="1571636"/>
          </a:xfrm>
        </p:spPr>
        <p:txBody>
          <a:bodyPr/>
          <a:lstStyle/>
          <a:p>
            <a:pPr algn="ctr" fontAlgn="auto">
              <a:spcAft>
                <a:spcPts val="0"/>
              </a:spcAft>
              <a:defRPr/>
            </a:pPr>
            <a:r>
              <a:rPr lang="en-US" dirty="0" smtClean="0"/>
              <a:t>1-Multiple leiomyoma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1"/>
          <p:cNvPicPr>
            <a:picLocks noChangeAspect="1"/>
          </p:cNvPicPr>
          <p:nvPr/>
        </p:nvPicPr>
        <p:blipFill>
          <a:blip r:embed="rId3" cstate="print"/>
          <a:srcRect/>
          <a:stretch>
            <a:fillRect/>
          </a:stretch>
        </p:blipFill>
        <p:spPr bwMode="auto">
          <a:xfrm>
            <a:off x="4499992" y="1916832"/>
            <a:ext cx="4424362" cy="4032448"/>
          </a:xfrm>
          <a:prstGeom prst="rect">
            <a:avLst/>
          </a:prstGeom>
          <a:noFill/>
          <a:ln w="9525">
            <a:noFill/>
            <a:miter lim="800000"/>
            <a:headEnd/>
            <a:tailEnd/>
          </a:ln>
        </p:spPr>
      </p:pic>
      <p:pic>
        <p:nvPicPr>
          <p:cNvPr id="3" name="Picture 1"/>
          <p:cNvPicPr>
            <a:picLocks noChangeAspect="1"/>
          </p:cNvPicPr>
          <p:nvPr/>
        </p:nvPicPr>
        <p:blipFill>
          <a:blip r:embed="rId4" cstate="print"/>
          <a:srcRect/>
          <a:stretch>
            <a:fillRect/>
          </a:stretch>
        </p:blipFill>
        <p:spPr bwMode="auto">
          <a:xfrm>
            <a:off x="251520" y="1916832"/>
            <a:ext cx="3851920" cy="4032448"/>
          </a:xfrm>
          <a:prstGeom prst="rect">
            <a:avLst/>
          </a:prstGeom>
          <a:noFill/>
          <a:ln w="9525">
            <a:noFill/>
            <a:miter lim="800000"/>
            <a:headEnd/>
            <a:tailEnd/>
          </a:ln>
        </p:spPr>
      </p:pic>
      <p:sp>
        <p:nvSpPr>
          <p:cNvPr id="4" name="Title 3"/>
          <p:cNvSpPr>
            <a:spLocks noGrp="1"/>
          </p:cNvSpPr>
          <p:nvPr>
            <p:ph type="title" idx="4294967295"/>
          </p:nvPr>
        </p:nvSpPr>
        <p:spPr>
          <a:xfrm>
            <a:off x="0" y="274638"/>
            <a:ext cx="8229600" cy="1143000"/>
          </a:xfrm>
        </p:spPr>
        <p:txBody>
          <a:bodyPr/>
          <a:lstStyle/>
          <a:p>
            <a:r>
              <a:rPr lang="en-US" dirty="0" smtClean="0"/>
              <a:t>Multiple </a:t>
            </a:r>
            <a:r>
              <a:rPr lang="en-US" dirty="0" err="1" smtClean="0"/>
              <a:t>leiomyoma</a:t>
            </a: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
          <p:cNvPicPr>
            <a:picLocks noChangeAspect="1"/>
          </p:cNvPicPr>
          <p:nvPr/>
        </p:nvPicPr>
        <p:blipFill>
          <a:blip r:embed="rId3" cstate="print"/>
          <a:srcRect/>
          <a:stretch>
            <a:fillRect/>
          </a:stretch>
        </p:blipFill>
        <p:spPr bwMode="auto">
          <a:xfrm>
            <a:off x="0" y="0"/>
            <a:ext cx="9144000" cy="6115050"/>
          </a:xfrm>
          <a:prstGeom prst="rect">
            <a:avLst/>
          </a:prstGeom>
          <a:noFill/>
          <a:ln w="9525">
            <a:noFill/>
            <a:miter lim="800000"/>
            <a:headEnd/>
            <a:tailEnd/>
          </a:ln>
        </p:spPr>
      </p:pic>
      <p:sp>
        <p:nvSpPr>
          <p:cNvPr id="3" name="TextBox 2"/>
          <p:cNvSpPr txBox="1"/>
          <p:nvPr/>
        </p:nvSpPr>
        <p:spPr>
          <a:xfrm>
            <a:off x="0" y="6237312"/>
            <a:ext cx="9144000" cy="707886"/>
          </a:xfrm>
          <a:prstGeom prst="rect">
            <a:avLst/>
          </a:prstGeom>
          <a:noFill/>
        </p:spPr>
        <p:txBody>
          <a:bodyPr wrap="square" rtlCol="0">
            <a:spAutoFit/>
          </a:bodyPr>
          <a:lstStyle/>
          <a:p>
            <a:r>
              <a:rPr lang="en-US" sz="2000" b="1" dirty="0" smtClean="0"/>
              <a:t>Uterus with multiple well circumscribed nodular masses (subserosal, intramural) with white and whorled cut surface</a:t>
            </a:r>
            <a:endParaRPr lang="en-US" sz="2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00166" y="-16675"/>
            <a:ext cx="6662708" cy="6874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899592" y="620688"/>
            <a:ext cx="7632849" cy="57435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smtClean="0">
                <a:latin typeface="Franklin Gothic Demi" pitchFamily="34" charset="0"/>
              </a:rPr>
              <a:t>benign </a:t>
            </a:r>
            <a:r>
              <a:rPr lang="en-US" sz="2800" dirty="0" err="1" smtClean="0">
                <a:latin typeface="Franklin Gothic Demi" pitchFamily="34" charset="0"/>
              </a:rPr>
              <a:t>tumour</a:t>
            </a:r>
            <a:r>
              <a:rPr lang="en-US" sz="2800" dirty="0" smtClean="0">
                <a:latin typeface="Franklin Gothic Demi" pitchFamily="34" charset="0"/>
              </a:rPr>
              <a:t> </a:t>
            </a:r>
            <a:r>
              <a:rPr lang="en-US" sz="2800" dirty="0">
                <a:latin typeface="Franklin Gothic Demi" pitchFamily="34" charset="0"/>
              </a:rPr>
              <a:t>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tissue.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muscle cells are spindle shaped with elongated nuclei and </a:t>
            </a:r>
            <a:r>
              <a:rPr lang="en-US" sz="2800" dirty="0" err="1">
                <a:latin typeface="Franklin Gothic Demi" pitchFamily="34" charset="0"/>
              </a:rPr>
              <a:t>eosinophilic</a:t>
            </a:r>
            <a:r>
              <a:rPr lang="en-US" sz="2800" dirty="0">
                <a:latin typeface="Franklin Gothic Demi" pitchFamily="34" charset="0"/>
              </a:rPr>
              <a:t> cytoplasm.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84" y="2214554"/>
            <a:ext cx="11225962" cy="1984248"/>
          </a:xfrm>
        </p:spPr>
        <p:txBody>
          <a:bodyPr/>
          <a:lstStyle/>
          <a:p>
            <a:pPr algn="ctr" fontAlgn="auto">
              <a:spcAft>
                <a:spcPts val="0"/>
              </a:spcAft>
              <a:defRPr/>
            </a:pPr>
            <a:r>
              <a:rPr lang="en-US" dirty="0" smtClean="0"/>
              <a:t>2-Dermoid cyst of the ovary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27584" y="26064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
        <p:nvSpPr>
          <p:cNvPr id="6" name="TextBox 5"/>
          <p:cNvSpPr txBox="1"/>
          <p:nvPr/>
        </p:nvSpPr>
        <p:spPr>
          <a:xfrm>
            <a:off x="755576" y="5445224"/>
            <a:ext cx="6408712" cy="707886"/>
          </a:xfrm>
          <a:prstGeom prst="rect">
            <a:avLst/>
          </a:prstGeom>
          <a:noFill/>
        </p:spPr>
        <p:txBody>
          <a:bodyPr wrap="square" rtlCol="0">
            <a:spAutoFit/>
          </a:bodyPr>
          <a:lstStyle/>
          <a:p>
            <a:r>
              <a:rPr lang="en-US" sz="2000" b="1" dirty="0" smtClean="0"/>
              <a:t>Multi-</a:t>
            </a:r>
            <a:r>
              <a:rPr lang="en-US" sz="2000" b="1" dirty="0" err="1" smtClean="0"/>
              <a:t>loculated</a:t>
            </a:r>
            <a:r>
              <a:rPr lang="en-US" sz="2000" b="1" dirty="0" smtClean="0"/>
              <a:t> cyst containing a ball of hair and sebum or keratin flakes with areas of white calcifications</a:t>
            </a:r>
            <a:endParaRPr lang="en-US" sz="20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395536" y="0"/>
            <a:ext cx="8506147" cy="5501977"/>
          </a:xfrm>
          <a:prstGeom prst="rect">
            <a:avLst/>
          </a:prstGeom>
          <a:noFill/>
          <a:ln w="9525">
            <a:noFill/>
            <a:miter lim="800000"/>
            <a:headEnd/>
            <a:tailEnd/>
          </a:ln>
        </p:spPr>
      </p:pic>
      <p:sp>
        <p:nvSpPr>
          <p:cNvPr id="3" name="Rectangle 2"/>
          <p:cNvSpPr/>
          <p:nvPr/>
        </p:nvSpPr>
        <p:spPr>
          <a:xfrm>
            <a:off x="0" y="5517232"/>
            <a:ext cx="9144000" cy="1384995"/>
          </a:xfrm>
          <a:prstGeom prst="rect">
            <a:avLst/>
          </a:prstGeom>
        </p:spPr>
        <p:txBody>
          <a:bodyPr wrap="square">
            <a:spAutoFit/>
          </a:bodyPr>
          <a:lstStyle/>
          <a:p>
            <a:pPr>
              <a:spcBef>
                <a:spcPct val="0"/>
              </a:spcBef>
            </a:pPr>
            <a:r>
              <a:rPr lang="en-US" sz="2800" dirty="0" smtClean="0"/>
              <a:t>The picture shows cyst containing teeth and hairs with nail tissue and skin . It may be complicated by torsion infarction , </a:t>
            </a:r>
            <a:r>
              <a:rPr lang="en-US" sz="2800" dirty="0" err="1" smtClean="0"/>
              <a:t>struma</a:t>
            </a:r>
            <a:r>
              <a:rPr lang="en-US" sz="2800" dirty="0" smtClean="0"/>
              <a:t> </a:t>
            </a:r>
            <a:r>
              <a:rPr lang="en-US" sz="2800" dirty="0" err="1" smtClean="0"/>
              <a:t>ovarii</a:t>
            </a:r>
            <a:r>
              <a:rPr lang="en-US" sz="2800" dirty="0" smtClean="0"/>
              <a:t> and immature </a:t>
            </a:r>
            <a:r>
              <a:rPr lang="en-US" sz="2800" dirty="0" err="1" smtClean="0"/>
              <a:t>teratoma</a:t>
            </a:r>
            <a:r>
              <a:rPr lang="en-US" sz="2800" dirty="0" smtClean="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632848" cy="908720"/>
          </a:xfrm>
        </p:spPr>
        <p:txBody>
          <a:bodyPr>
            <a:normAutofit fontScale="90000"/>
          </a:bodyPr>
          <a:lstStyle/>
          <a:p>
            <a:pPr algn="ctr" fontAlgn="auto">
              <a:spcAft>
                <a:spcPts val="0"/>
              </a:spcAft>
              <a:defRPr/>
            </a:pPr>
            <a:r>
              <a:rPr lang="en-US" sz="3600" dirty="0" smtClean="0">
                <a:latin typeface="Franklin Gothic Demi" pitchFamily="34" charset="0"/>
              </a:rPr>
              <a:t> </a:t>
            </a:r>
            <a:r>
              <a:rPr lang="en-US" sz="2800" dirty="0" smtClean="0">
                <a:latin typeface="Franklin Gothic Demi" pitchFamily="34" charset="0"/>
              </a:rPr>
              <a:t>DERMOID CYST OF THE OVARY</a:t>
            </a:r>
            <a:br>
              <a:rPr lang="en-US" sz="28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611560" y="908720"/>
            <a:ext cx="7920880"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79512" y="5949280"/>
            <a:ext cx="8964488" cy="954107"/>
          </a:xfrm>
          <a:prstGeom prst="rect">
            <a:avLst/>
          </a:prstGeom>
        </p:spPr>
        <p:txBody>
          <a:bodyPr wrap="square">
            <a:spAutoFit/>
          </a:bodyPr>
          <a:lstStyle/>
          <a:p>
            <a:pPr>
              <a:spcBef>
                <a:spcPct val="0"/>
              </a:spcBef>
            </a:pPr>
            <a:r>
              <a:rPr lang="en-US" sz="2800" dirty="0" smtClean="0"/>
              <a:t>The picture shows cartilage , salivary glands ,fat , lymphoid tissue and intestinal epithelium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0" y="1268760"/>
            <a:ext cx="8643937" cy="5262979"/>
          </a:xfrm>
          <a:prstGeom prst="rect">
            <a:avLst/>
          </a:prstGeom>
          <a:noFill/>
          <a:ln w="9525">
            <a:noFill/>
            <a:miter lim="800000"/>
            <a:headEnd/>
            <a:tailEnd/>
          </a:ln>
        </p:spPr>
        <p:txBody>
          <a:bodyPr>
            <a:spAutoFit/>
          </a:bodyPr>
          <a:lstStyle/>
          <a:p>
            <a:pPr marL="533400" indent="-533400" algn="just">
              <a:buFontTx/>
              <a:buBlip>
                <a:blip r:embed="rId3"/>
              </a:buBlip>
            </a:pPr>
            <a:r>
              <a:rPr lang="en-US" sz="2800" b="1" dirty="0">
                <a:latin typeface="Franklin Gothic Book" pitchFamily="34" charset="0"/>
              </a:rPr>
              <a:t>Stratified  </a:t>
            </a:r>
            <a:r>
              <a:rPr lang="en-US" sz="2800" b="1" dirty="0" err="1">
                <a:latin typeface="Franklin Gothic Book" pitchFamily="34" charset="0"/>
              </a:rPr>
              <a:t>Squamous</a:t>
            </a:r>
            <a:r>
              <a:rPr lang="en-US" sz="2800" b="1" dirty="0">
                <a:latin typeface="Franklin Gothic Book" pitchFamily="34" charset="0"/>
              </a:rPr>
              <a:t>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a:t>
            </a:r>
            <a:r>
              <a:rPr lang="en-US" sz="2800" b="1" dirty="0" err="1">
                <a:latin typeface="Franklin Gothic Book" pitchFamily="34" charset="0"/>
              </a:rPr>
              <a:t>glial</a:t>
            </a:r>
            <a:r>
              <a:rPr lang="en-US" sz="2800" b="1" dirty="0">
                <a:latin typeface="Franklin Gothic Book" pitchFamily="34" charset="0"/>
              </a:rPr>
              <a:t> cells</a:t>
            </a:r>
            <a:r>
              <a:rPr lang="en-US" sz="2800" b="1" dirty="0" smtClean="0">
                <a:latin typeface="Franklin Gothic Book" pitchFamily="34" charset="0"/>
              </a:rPr>
              <a:t>.</a:t>
            </a:r>
          </a:p>
          <a:p>
            <a:pPr marL="533400" indent="-533400" algn="just">
              <a:buFontTx/>
              <a:buBlip>
                <a:blip r:embed="rId3"/>
              </a:buBlip>
            </a:pPr>
            <a:endParaRPr lang="en-US" sz="2800" b="1" dirty="0" smtClean="0">
              <a:latin typeface="Franklin Gothic Book" pitchFamily="34" charset="0"/>
            </a:endParaRPr>
          </a:p>
          <a:p>
            <a:pPr marL="533400" indent="-533400" algn="just">
              <a:buFontTx/>
              <a:buBlip>
                <a:blip r:embed="rId3"/>
              </a:buBlip>
            </a:pPr>
            <a:r>
              <a:rPr lang="en-US" sz="2800" b="1" dirty="0" err="1" smtClean="0">
                <a:latin typeface="Franklin Gothic Book" pitchFamily="34" charset="0"/>
              </a:rPr>
              <a:t>DDx</a:t>
            </a:r>
            <a:r>
              <a:rPr lang="en-US" sz="2800" b="1" dirty="0" smtClean="0">
                <a:latin typeface="Franklin Gothic Book" pitchFamily="34" charset="0"/>
              </a:rPr>
              <a:t>: </a:t>
            </a:r>
            <a:r>
              <a:rPr lang="en-US" sz="2800" b="1" dirty="0" err="1" smtClean="0">
                <a:latin typeface="Franklin Gothic Book" pitchFamily="34" charset="0"/>
              </a:rPr>
              <a:t>Hamartoma</a:t>
            </a:r>
            <a:r>
              <a:rPr lang="en-US" sz="2800" b="1" dirty="0" smtClean="0">
                <a:latin typeface="Franklin Gothic Book" pitchFamily="34" charset="0"/>
              </a:rPr>
              <a:t>, which </a:t>
            </a:r>
            <a:r>
              <a:rPr lang="en-US" sz="2800" b="1" i="1" dirty="0" smtClean="0">
                <a:latin typeface="Franklin Gothic Book" pitchFamily="34" charset="0"/>
              </a:rPr>
              <a:t>contains tissue indigenous to the area from which they arise, while </a:t>
            </a:r>
            <a:r>
              <a:rPr lang="en-US" sz="2800" b="1" i="1" dirty="0" err="1" smtClean="0">
                <a:latin typeface="Franklin Gothic Book" pitchFamily="34" charset="0"/>
              </a:rPr>
              <a:t>teratoma</a:t>
            </a:r>
            <a:r>
              <a:rPr lang="en-US" sz="2800" b="1" i="1" dirty="0" smtClean="0">
                <a:latin typeface="Franklin Gothic Book" pitchFamily="34" charset="0"/>
              </a:rPr>
              <a:t> contains variable tissues which are ectopic and not normally found in that site .</a:t>
            </a:r>
            <a:r>
              <a:rPr lang="en-US" sz="2800" b="1" dirty="0" smtClean="0">
                <a:latin typeface="Franklin Gothic Book" pitchFamily="34" charset="0"/>
              </a:rPr>
              <a:t>  </a:t>
            </a:r>
            <a:endParaRPr lang="en-US" sz="2800" b="1" dirty="0">
              <a:latin typeface="Franklin Gothic Book"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smtClean="0"/>
              <a:t>Breast</a:t>
            </a:r>
            <a:endParaRPr lang="en-US" sz="5400" dirty="0"/>
          </a:p>
        </p:txBody>
      </p:sp>
      <p:sp>
        <p:nvSpPr>
          <p:cNvPr id="4" name="Subtitle 3"/>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4643438" y="857232"/>
            <a:ext cx="4500562" cy="4357718"/>
          </a:xfrm>
          <a:prstGeom prst="rect">
            <a:avLst/>
          </a:prstGeom>
          <a:noFill/>
        </p:spPr>
      </p:pic>
      <p:pic>
        <p:nvPicPr>
          <p:cNvPr id="29703" name="Picture 7" descr="L1306 - seminiferous tubules and leydig cells"/>
          <p:cNvPicPr>
            <a:picLocks noChangeArrowheads="1"/>
          </p:cNvPicPr>
          <p:nvPr/>
        </p:nvPicPr>
        <p:blipFill>
          <a:blip r:embed="rId3" cstate="print"/>
          <a:srcRect/>
          <a:stretch>
            <a:fillRect/>
          </a:stretch>
        </p:blipFill>
        <p:spPr bwMode="auto">
          <a:xfrm>
            <a:off x="0" y="928670"/>
            <a:ext cx="4643437" cy="4357694"/>
          </a:xfrm>
          <a:prstGeom prst="rect">
            <a:avLst/>
          </a:prstGeom>
          <a:noFill/>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reast"/>
          <p:cNvPicPr>
            <a:picLocks noChangeAspect="1" noChangeArrowheads="1"/>
          </p:cNvPicPr>
          <p:nvPr/>
        </p:nvPicPr>
        <p:blipFill>
          <a:blip r:embed="rId3" cstate="print"/>
          <a:srcRect/>
          <a:stretch>
            <a:fillRect/>
          </a:stretch>
        </p:blipFill>
        <p:spPr bwMode="auto">
          <a:xfrm>
            <a:off x="0" y="0"/>
            <a:ext cx="7010400" cy="6865938"/>
          </a:xfrm>
          <a:prstGeom prst="rect">
            <a:avLst/>
          </a:prstGeom>
          <a:noFill/>
          <a:ln w="9525">
            <a:noFill/>
            <a:miter lim="800000"/>
            <a:headEnd/>
            <a:tailEnd/>
          </a:ln>
        </p:spPr>
      </p:pic>
      <p:sp>
        <p:nvSpPr>
          <p:cNvPr id="3078" name="Text Box 6"/>
          <p:cNvSpPr txBox="1">
            <a:spLocks noChangeArrowheads="1"/>
          </p:cNvSpPr>
          <p:nvPr/>
        </p:nvSpPr>
        <p:spPr bwMode="auto">
          <a:xfrm>
            <a:off x="5257800" y="0"/>
            <a:ext cx="3886200" cy="1098550"/>
          </a:xfrm>
          <a:prstGeom prst="rect">
            <a:avLst/>
          </a:prstGeom>
          <a:noFill/>
          <a:ln w="9525">
            <a:noFill/>
            <a:miter lim="800000"/>
            <a:headEnd/>
            <a:tailEnd/>
          </a:ln>
          <a:effectLst/>
        </p:spPr>
        <p:txBody>
          <a:bodyPr>
            <a:spAutoFit/>
          </a:bodyPr>
          <a:lstStyle/>
          <a:p>
            <a:pPr algn="ctr">
              <a:spcBef>
                <a:spcPct val="50000"/>
              </a:spcBef>
              <a:defRPr/>
            </a:pPr>
            <a:r>
              <a:rPr lang="en-US" sz="6600" dirty="0">
                <a:solidFill>
                  <a:srgbClr val="FF0000"/>
                </a:solidFill>
                <a:effectLst>
                  <a:outerShdw blurRad="38100" dist="38100" dir="2700000" algn="tl">
                    <a:srgbClr val="808080"/>
                  </a:outerShdw>
                </a:effectLst>
              </a:rPr>
              <a:t>BREAST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0"/>
          <a:ext cx="7010400" cy="6845300"/>
        </p:xfrm>
        <a:graphic>
          <a:graphicData uri="http://schemas.openxmlformats.org/presentationml/2006/ole">
            <p:oleObj spid="_x0000_s1026" name="Bitmap Image" r:id="rId4" imgW="3638095" imgH="3552381" progId="PBrush">
              <p:embed/>
            </p:oleObj>
          </a:graphicData>
        </a:graphic>
      </p:graphicFrame>
      <p:sp>
        <p:nvSpPr>
          <p:cNvPr id="1027" name="Text Box 5"/>
          <p:cNvSpPr txBox="1">
            <a:spLocks noChangeArrowheads="1"/>
          </p:cNvSpPr>
          <p:nvPr/>
        </p:nvSpPr>
        <p:spPr bwMode="auto">
          <a:xfrm>
            <a:off x="7620000" y="304800"/>
            <a:ext cx="990600" cy="6127750"/>
          </a:xfrm>
          <a:prstGeom prst="rect">
            <a:avLst/>
          </a:prstGeom>
          <a:noFill/>
          <a:ln w="9525">
            <a:noFill/>
            <a:miter lim="800000"/>
            <a:headEnd/>
            <a:tailEnd/>
          </a:ln>
        </p:spPr>
        <p:txBody>
          <a:bodyPr>
            <a:spAutoFit/>
          </a:bodyPr>
          <a:lstStyle/>
          <a:p>
            <a:pPr algn="ctr">
              <a:spcBef>
                <a:spcPct val="50000"/>
              </a:spcBef>
            </a:pPr>
            <a:r>
              <a:rPr lang="en-US" sz="7200">
                <a:solidFill>
                  <a:srgbClr val="3333FF"/>
                </a:solidFill>
              </a:rPr>
              <a:t>L</a:t>
            </a:r>
          </a:p>
          <a:p>
            <a:pPr algn="ctr">
              <a:spcBef>
                <a:spcPct val="50000"/>
              </a:spcBef>
            </a:pPr>
            <a:r>
              <a:rPr lang="en-US" sz="7200">
                <a:solidFill>
                  <a:srgbClr val="3333FF"/>
                </a:solidFill>
              </a:rPr>
              <a:t>O</a:t>
            </a:r>
          </a:p>
          <a:p>
            <a:pPr algn="ctr">
              <a:spcBef>
                <a:spcPct val="50000"/>
              </a:spcBef>
            </a:pPr>
            <a:r>
              <a:rPr lang="en-US" sz="7200">
                <a:solidFill>
                  <a:srgbClr val="3333FF"/>
                </a:solidFill>
              </a:rPr>
              <a:t>B</a:t>
            </a:r>
          </a:p>
          <a:p>
            <a:pPr algn="ctr">
              <a:spcBef>
                <a:spcPct val="50000"/>
              </a:spcBef>
            </a:pPr>
            <a:r>
              <a:rPr lang="en-US" sz="7200">
                <a:solidFill>
                  <a:srgbClr val="3333FF"/>
                </a:solidFill>
              </a:rPr>
              <a: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Text Box 6"/>
          <p:cNvSpPr txBox="1">
            <a:spLocks noChangeArrowheads="1"/>
          </p:cNvSpPr>
          <p:nvPr/>
        </p:nvSpPr>
        <p:spPr bwMode="auto">
          <a:xfrm>
            <a:off x="3733800" y="990600"/>
            <a:ext cx="2819400" cy="762000"/>
          </a:xfrm>
          <a:prstGeom prst="rect">
            <a:avLst/>
          </a:prstGeom>
          <a:noFill/>
          <a:ln w="9525">
            <a:noFill/>
            <a:miter lim="800000"/>
            <a:headEnd/>
            <a:tailEnd/>
          </a:ln>
        </p:spPr>
        <p:txBody>
          <a:bodyPr>
            <a:spAutoFit/>
          </a:bodyPr>
          <a:lstStyle/>
          <a:p>
            <a:pPr algn="ctr">
              <a:spcBef>
                <a:spcPct val="50000"/>
              </a:spcBef>
            </a:pPr>
            <a:r>
              <a:rPr lang="en-US" sz="4400"/>
              <a:t>LOBULE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0" y="0"/>
          <a:ext cx="9144000" cy="6858000"/>
        </p:xfrm>
        <a:graphic>
          <a:graphicData uri="http://schemas.openxmlformats.org/presentationml/2006/ole">
            <p:oleObj spid="_x0000_s2050" name="Bitmap Image" r:id="rId4" imgW="6800000" imgH="4304762" progId="PBrush">
              <p:embed/>
            </p:oleObj>
          </a:graphicData>
        </a:graphic>
      </p:graphicFrame>
      <p:pic>
        <p:nvPicPr>
          <p:cNvPr id="2051" name="Picture 7"/>
          <p:cNvPicPr>
            <a:picLocks noChangeAspect="1" noChangeArrowheads="1"/>
          </p:cNvPicPr>
          <p:nvPr/>
        </p:nvPicPr>
        <p:blipFill>
          <a:blip r:embed="rId5" cstate="print"/>
          <a:srcRect/>
          <a:stretch>
            <a:fillRect/>
          </a:stretch>
        </p:blipFill>
        <p:spPr bwMode="auto">
          <a:xfrm>
            <a:off x="6715125" y="0"/>
            <a:ext cx="2428875" cy="20669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GROSS AND HISTOPATHOLOGY</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571744"/>
            <a:ext cx="8439912" cy="1857388"/>
          </a:xfrm>
        </p:spPr>
        <p:txBody>
          <a:bodyPr/>
          <a:lstStyle/>
          <a:p>
            <a:pPr algn="ctr" fontAlgn="auto">
              <a:spcAft>
                <a:spcPts val="0"/>
              </a:spcAft>
              <a:defRPr/>
            </a:pPr>
            <a:r>
              <a:rPr lang="en-US" dirty="0" smtClean="0"/>
              <a:t>      1-Fibroadenoma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1475656" y="908720"/>
            <a:ext cx="6191250" cy="4638676"/>
          </a:xfrm>
          <a:prstGeom prst="rect">
            <a:avLst/>
          </a:prstGeom>
          <a:noFill/>
        </p:spPr>
      </p:pic>
      <p:sp>
        <p:nvSpPr>
          <p:cNvPr id="5" name="Rectangle 4"/>
          <p:cNvSpPr/>
          <p:nvPr/>
        </p:nvSpPr>
        <p:spPr>
          <a:xfrm>
            <a:off x="2286000" y="5517232"/>
            <a:ext cx="4572000" cy="1200329"/>
          </a:xfrm>
          <a:prstGeom prst="rect">
            <a:avLst/>
          </a:prstGeom>
        </p:spPr>
        <p:txBody>
          <a:bodyPr wrap="square">
            <a:spAutoFit/>
          </a:bodyPr>
          <a:lstStyle/>
          <a:p>
            <a:r>
              <a:rPr lang="en-US" sz="2400" dirty="0" smtClean="0"/>
              <a:t>Well circumscribed and bulging white mass .The cut surface  is lobulated with  </a:t>
            </a:r>
            <a:r>
              <a:rPr lang="en-US" sz="2400" b="1" dirty="0" smtClean="0"/>
              <a:t>slit-like spaces</a:t>
            </a:r>
            <a:r>
              <a:rPr lang="en-US" sz="2400" dirty="0" smtClean="0"/>
              <a:t>  .</a:t>
            </a:r>
            <a:endParaRPr lang="en-US" sz="2400" dirty="0"/>
          </a:p>
        </p:txBody>
      </p:sp>
      <p:sp>
        <p:nvSpPr>
          <p:cNvPr id="4" name="Rectangle 3"/>
          <p:cNvSpPr/>
          <p:nvPr/>
        </p:nvSpPr>
        <p:spPr>
          <a:xfrm>
            <a:off x="2051720" y="260648"/>
            <a:ext cx="4608512" cy="584775"/>
          </a:xfrm>
          <a:prstGeom prst="rect">
            <a:avLst/>
          </a:prstGeom>
        </p:spPr>
        <p:txBody>
          <a:bodyPr wrap="square">
            <a:spAutoFit/>
          </a:bodyPr>
          <a:lstStyle/>
          <a:p>
            <a:pPr algn="ctr">
              <a:spcBef>
                <a:spcPct val="50000"/>
              </a:spcBef>
            </a:pPr>
            <a:r>
              <a:rPr lang="en-US" sz="3200" dirty="0" smtClean="0"/>
              <a:t>    FIBROADENOMA</a:t>
            </a: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FIBROADENOMA 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20000" contrast="20000"/>
          </a:blip>
          <a:srcRect/>
          <a:stretch>
            <a:fillRect/>
          </a:stretch>
        </p:blipFill>
        <p:spPr>
          <a:xfrm>
            <a:off x="0" y="1500188"/>
            <a:ext cx="9144000" cy="5395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FIBROADENOMA 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Fibroadenoma</a:t>
            </a:r>
            <a:r>
              <a:rPr lang="en-US" sz="3600" i="1" dirty="0" smtClean="0">
                <a:solidFill>
                  <a:schemeClr val="accent1">
                    <a:satMod val="150000"/>
                  </a:schemeClr>
                </a:solidFill>
                <a:latin typeface="Franklin Gothic Demi" pitchFamily="34" charset="0"/>
              </a:rPr>
              <a:t>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breast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a:t>
            </a:r>
            <a:endParaRPr lang="en-US" sz="2800" i="1" dirty="0">
              <a:solidFill>
                <a:schemeClr val="accent1">
                  <a:satMod val="150000"/>
                </a:schemeClr>
              </a:solidFill>
              <a:latin typeface="Franklin Gothic Demi" pitchFamily="34" charset="0"/>
            </a:endParaRPr>
          </a:p>
        </p:txBody>
      </p:sp>
      <p:sp>
        <p:nvSpPr>
          <p:cNvPr id="4" name="TextBox 3"/>
          <p:cNvSpPr txBox="1"/>
          <p:nvPr/>
        </p:nvSpPr>
        <p:spPr>
          <a:xfrm>
            <a:off x="214313" y="1785938"/>
            <a:ext cx="8643937" cy="4832092"/>
          </a:xfrm>
          <a:prstGeom prst="rect">
            <a:avLst/>
          </a:prstGeom>
          <a:noFill/>
        </p:spPr>
        <p:txBody>
          <a:bodyPr>
            <a:spAutoFit/>
          </a:bodyPr>
          <a:lstStyle/>
          <a:p>
            <a:pPr algn="just" fontAlgn="auto">
              <a:spcBef>
                <a:spcPts val="0"/>
              </a:spcBef>
              <a:spcAft>
                <a:spcPts val="0"/>
              </a:spcAft>
              <a:defRPr/>
            </a:pPr>
            <a:r>
              <a:rPr lang="en-US" sz="2800" dirty="0">
                <a:latin typeface="Franklin Gothic Demi" pitchFamily="34" charset="0"/>
                <a:cs typeface="+mn-cs"/>
              </a:rPr>
              <a:t>A </a:t>
            </a:r>
            <a:r>
              <a:rPr lang="en-US" sz="2800" dirty="0" err="1">
                <a:latin typeface="Franklin Gothic Demi" pitchFamily="34" charset="0"/>
                <a:cs typeface="+mn-cs"/>
              </a:rPr>
              <a:t>tumour</a:t>
            </a:r>
            <a:r>
              <a:rPr lang="en-US" sz="2800" dirty="0">
                <a:latin typeface="Franklin Gothic Demi" pitchFamily="34" charset="0"/>
                <a:cs typeface="+mn-cs"/>
              </a:rPr>
              <a:t> shows proliferation of both glandular tissue and fibrous </a:t>
            </a:r>
            <a:r>
              <a:rPr lang="en-US" sz="2800" dirty="0" smtClean="0">
                <a:latin typeface="Franklin Gothic Demi" pitchFamily="34" charset="0"/>
                <a:cs typeface="+mn-cs"/>
              </a:rPr>
              <a:t>tissue with </a:t>
            </a:r>
            <a:r>
              <a:rPr lang="en-US" sz="2800" dirty="0" err="1" smtClean="0">
                <a:latin typeface="Franklin Gothic Demi" pitchFamily="34" charset="0"/>
                <a:cs typeface="+mn-cs"/>
              </a:rPr>
              <a:t>intracanalicular</a:t>
            </a:r>
            <a:r>
              <a:rPr lang="en-US" sz="2800" dirty="0" smtClean="0">
                <a:latin typeface="Franklin Gothic Demi" pitchFamily="34" charset="0"/>
                <a:cs typeface="+mn-cs"/>
              </a:rPr>
              <a:t> and </a:t>
            </a:r>
            <a:r>
              <a:rPr lang="en-US" sz="2800" dirty="0" err="1" smtClean="0">
                <a:latin typeface="Franklin Gothic Demi" pitchFamily="34" charset="0"/>
                <a:cs typeface="+mn-cs"/>
              </a:rPr>
              <a:t>pericanalicular</a:t>
            </a:r>
            <a:r>
              <a:rPr lang="en-US" sz="2800" dirty="0" smtClean="0">
                <a:latin typeface="Franklin Gothic Demi" pitchFamily="34" charset="0"/>
                <a:cs typeface="+mn-cs"/>
              </a:rPr>
              <a:t> fibrous and </a:t>
            </a:r>
            <a:r>
              <a:rPr lang="en-US" sz="2800" dirty="0" err="1" smtClean="0">
                <a:latin typeface="Franklin Gothic Demi" pitchFamily="34" charset="0"/>
                <a:cs typeface="+mn-cs"/>
              </a:rPr>
              <a:t>ductular</a:t>
            </a:r>
            <a:r>
              <a:rPr lang="en-US" sz="2800" dirty="0" smtClean="0">
                <a:latin typeface="Franklin Gothic Demi" pitchFamily="34" charset="0"/>
                <a:cs typeface="+mn-cs"/>
              </a:rPr>
              <a:t> tissue growth pattern .</a:t>
            </a: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(a) 	Proliferation fibrous tissue is </a:t>
            </a:r>
            <a:r>
              <a:rPr lang="en-US" sz="2800" dirty="0" err="1">
                <a:latin typeface="Franklin Gothic Demi" pitchFamily="34" charset="0"/>
                <a:cs typeface="+mn-cs"/>
              </a:rPr>
              <a:t>invaginating</a:t>
            </a:r>
            <a:r>
              <a:rPr lang="en-US" sz="2800" dirty="0">
                <a:latin typeface="Franklin Gothic Demi" pitchFamily="34" charset="0"/>
                <a:cs typeface="+mn-cs"/>
              </a:rPr>
              <a:t> the ducts causing elongation, compression and distortion of the ducts which have slit-like lumen (</a:t>
            </a:r>
            <a:r>
              <a:rPr lang="en-US" sz="2800" dirty="0" err="1">
                <a:latin typeface="Franklin Gothic Demi" pitchFamily="34" charset="0"/>
                <a:cs typeface="+mn-cs"/>
              </a:rPr>
              <a:t>intracanalicular</a:t>
            </a:r>
            <a:r>
              <a:rPr lang="en-US" sz="2800" dirty="0" smtClean="0">
                <a:latin typeface="Franklin Gothic Demi" pitchFamily="34" charset="0"/>
                <a:cs typeface="+mn-cs"/>
              </a:rPr>
              <a:t>), the ducts lined by benign myoepithelial and epithelial ductal cell layers.</a:t>
            </a: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(b) 	At places fibrous tissue is arranged around the ducts (</a:t>
            </a:r>
            <a:r>
              <a:rPr lang="en-US" sz="2800" dirty="0" err="1">
                <a:latin typeface="Franklin Gothic Demi" pitchFamily="34" charset="0"/>
                <a:cs typeface="+mn-cs"/>
              </a:rPr>
              <a:t>pericanalicular</a:t>
            </a:r>
            <a:r>
              <a:rPr lang="en-US" sz="2800" dirty="0">
                <a:latin typeface="Franklin Gothic Demi" pitchFamily="34" charset="0"/>
                <a:cs typeface="+mn-cs"/>
              </a:rPr>
              <a:t>) and does not </a:t>
            </a:r>
            <a:r>
              <a:rPr lang="en-US" sz="2800" dirty="0" err="1">
                <a:latin typeface="Franklin Gothic Demi" pitchFamily="34" charset="0"/>
                <a:cs typeface="+mn-cs"/>
              </a:rPr>
              <a:t>invaginate</a:t>
            </a:r>
            <a:r>
              <a:rPr lang="en-US" sz="2800" dirty="0">
                <a:latin typeface="Franklin Gothic Demi" pitchFamily="34" charset="0"/>
                <a:cs typeface="+mn-cs"/>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prostate and seminal vesicles - posterior"/>
          <p:cNvPicPr>
            <a:picLocks noChangeArrowheads="1"/>
          </p:cNvPicPr>
          <p:nvPr/>
        </p:nvPicPr>
        <p:blipFill>
          <a:blip r:embed="rId3" cstate="print"/>
          <a:srcRect/>
          <a:stretch>
            <a:fillRect/>
          </a:stretch>
        </p:blipFill>
        <p:spPr bwMode="auto">
          <a:xfrm>
            <a:off x="0" y="571480"/>
            <a:ext cx="4786314" cy="5429288"/>
          </a:xfrm>
          <a:prstGeom prst="rect">
            <a:avLst/>
          </a:prstGeom>
          <a:noFill/>
        </p:spPr>
      </p:pic>
      <p:pic>
        <p:nvPicPr>
          <p:cNvPr id="59397" name="Picture 5" descr="prostate and seminal vesicles - sagittal"/>
          <p:cNvPicPr>
            <a:picLocks noChangeArrowheads="1"/>
          </p:cNvPicPr>
          <p:nvPr/>
        </p:nvPicPr>
        <p:blipFill>
          <a:blip r:embed="rId4" cstate="print"/>
          <a:srcRect/>
          <a:stretch>
            <a:fillRect/>
          </a:stretch>
        </p:blipFill>
        <p:spPr bwMode="auto">
          <a:xfrm>
            <a:off x="4714876" y="571480"/>
            <a:ext cx="4429124" cy="5572164"/>
          </a:xfrm>
          <a:prstGeom prst="rect">
            <a:avLst/>
          </a:prstGeom>
          <a:noFill/>
        </p:spPr>
      </p:pic>
      <p:sp>
        <p:nvSpPr>
          <p:cNvPr id="59398" name="Text Box 6"/>
          <p:cNvSpPr txBox="1">
            <a:spLocks noChangeArrowheads="1"/>
          </p:cNvSpPr>
          <p:nvPr/>
        </p:nvSpPr>
        <p:spPr bwMode="auto">
          <a:xfrm>
            <a:off x="4572000" y="0"/>
            <a:ext cx="4572000" cy="954107"/>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r>
              <a:rPr lang="en-US" sz="1400" dirty="0"/>
              <a:t> </a:t>
            </a:r>
          </a:p>
          <a:p>
            <a:pPr>
              <a:spcBef>
                <a:spcPct val="50000"/>
              </a:spcBef>
              <a:buFontTx/>
              <a:buChar char="-"/>
            </a:pPr>
            <a:r>
              <a:rPr lang="en-US" sz="1400" dirty="0" smtClean="0"/>
              <a:t>.</a:t>
            </a:r>
            <a:endParaRPr lang="en-US"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924944"/>
            <a:ext cx="8439912" cy="936104"/>
          </a:xfrm>
        </p:spPr>
        <p:txBody>
          <a:bodyPr>
            <a:normAutofit/>
          </a:bodyPr>
          <a:lstStyle/>
          <a:p>
            <a:pPr algn="ctr" fontAlgn="auto">
              <a:spcAft>
                <a:spcPts val="0"/>
              </a:spcAft>
              <a:defRPr/>
            </a:pPr>
            <a:r>
              <a:rPr lang="en-US" dirty="0" smtClean="0"/>
              <a:t>Carcinoma of the breast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467544" y="1484784"/>
            <a:ext cx="4183732" cy="3528392"/>
          </a:xfrm>
          <a:prstGeom prst="rect">
            <a:avLst/>
          </a:prstGeom>
          <a:noFill/>
        </p:spPr>
      </p:pic>
      <p:sp>
        <p:nvSpPr>
          <p:cNvPr id="3" name="Rectangle 2"/>
          <p:cNvSpPr/>
          <p:nvPr/>
        </p:nvSpPr>
        <p:spPr>
          <a:xfrm>
            <a:off x="467544" y="5013176"/>
            <a:ext cx="4572000" cy="646331"/>
          </a:xfrm>
          <a:prstGeom prst="rect">
            <a:avLst/>
          </a:prstGeom>
        </p:spPr>
        <p:txBody>
          <a:bodyPr wrap="square">
            <a:spAutoFit/>
          </a:bodyPr>
          <a:lstStyle/>
          <a:p>
            <a:r>
              <a:rPr lang="en-US" dirty="0" smtClean="0"/>
              <a:t>Breast cancer showing an inverted nipple, skin dimpling and lump</a:t>
            </a:r>
            <a:endParaRPr lang="en-US" dirty="0"/>
          </a:p>
        </p:txBody>
      </p:sp>
      <p:sp>
        <p:nvSpPr>
          <p:cNvPr id="4" name="Rectangle 3"/>
          <p:cNvSpPr/>
          <p:nvPr/>
        </p:nvSpPr>
        <p:spPr>
          <a:xfrm>
            <a:off x="1043608" y="188640"/>
            <a:ext cx="4824536" cy="1077218"/>
          </a:xfrm>
          <a:prstGeom prst="rect">
            <a:avLst/>
          </a:prstGeom>
        </p:spPr>
        <p:txBody>
          <a:bodyPr wrap="square">
            <a:spAutoFit/>
          </a:bodyPr>
          <a:lstStyle/>
          <a:p>
            <a:r>
              <a:rPr lang="en-US" sz="3200" dirty="0" smtClean="0">
                <a:latin typeface="Franklin Gothic Demi" pitchFamily="34" charset="0"/>
              </a:rPr>
              <a:t>                  CARCINOMA </a:t>
            </a:r>
            <a:br>
              <a:rPr lang="en-US" sz="3200" dirty="0" smtClean="0">
                <a:latin typeface="Franklin Gothic Demi" pitchFamily="34" charset="0"/>
              </a:rPr>
            </a:br>
            <a:r>
              <a:rPr lang="en-US" sz="3200" dirty="0" smtClean="0">
                <a:latin typeface="Franklin Gothic Demi" pitchFamily="34" charset="0"/>
              </a:rPr>
              <a:t>               OF THE BREAST</a:t>
            </a:r>
            <a:endParaRPr lang="en-US" sz="3200" dirty="0"/>
          </a:p>
        </p:txBody>
      </p:sp>
      <p:sp>
        <p:nvSpPr>
          <p:cNvPr id="5" name="TextBox 4"/>
          <p:cNvSpPr txBox="1"/>
          <p:nvPr/>
        </p:nvSpPr>
        <p:spPr>
          <a:xfrm>
            <a:off x="4932040" y="1556792"/>
            <a:ext cx="3600400" cy="3416320"/>
          </a:xfrm>
          <a:prstGeom prst="rect">
            <a:avLst/>
          </a:prstGeom>
          <a:noFill/>
        </p:spPr>
        <p:txBody>
          <a:bodyPr wrap="square" rtlCol="0">
            <a:spAutoFit/>
          </a:bodyPr>
          <a:lstStyle/>
          <a:p>
            <a:pPr>
              <a:buFont typeface="Arial" pitchFamily="34" charset="0"/>
              <a:buChar char="•"/>
            </a:pPr>
            <a:r>
              <a:rPr lang="en-US" b="1" i="1" dirty="0" smtClean="0"/>
              <a:t>Family history among first degree relatives. </a:t>
            </a:r>
          </a:p>
          <a:p>
            <a:endParaRPr lang="en-US" b="1" i="1" dirty="0" smtClean="0"/>
          </a:p>
          <a:p>
            <a:pPr>
              <a:buFont typeface="Arial" pitchFamily="34" charset="0"/>
              <a:buChar char="•"/>
            </a:pPr>
            <a:r>
              <a:rPr lang="en-US" b="1" i="1" dirty="0" smtClean="0"/>
              <a:t>Proliferative breast diseases including atypical hyperplasia. </a:t>
            </a:r>
          </a:p>
          <a:p>
            <a:endParaRPr lang="en-US" b="1" i="1" dirty="0" smtClean="0"/>
          </a:p>
          <a:p>
            <a:pPr>
              <a:buFont typeface="Arial" pitchFamily="34" charset="0"/>
              <a:buChar char="•"/>
            </a:pPr>
            <a:r>
              <a:rPr lang="en-US" b="1" i="1" dirty="0" smtClean="0"/>
              <a:t>Exogenous estrogens.</a:t>
            </a:r>
          </a:p>
          <a:p>
            <a:endParaRPr lang="en-US" b="1" i="1" dirty="0" smtClean="0"/>
          </a:p>
          <a:p>
            <a:pPr>
              <a:buFont typeface="Arial" pitchFamily="34" charset="0"/>
              <a:buChar char="•"/>
            </a:pPr>
            <a:r>
              <a:rPr lang="en-US" b="1" i="1" dirty="0" smtClean="0"/>
              <a:t>Mutations affecting BRCA1 and BRCA2 genes.</a:t>
            </a:r>
          </a:p>
          <a:p>
            <a:r>
              <a:rPr lang="en-US" b="1" i="1" dirty="0" smtClean="0"/>
              <a:t> </a:t>
            </a:r>
          </a:p>
          <a:p>
            <a:pPr>
              <a:buFont typeface="Arial" pitchFamily="34" charset="0"/>
              <a:buChar char="•"/>
            </a:pPr>
            <a:r>
              <a:rPr lang="en-US" b="1" i="1" dirty="0" smtClean="0"/>
              <a:t>Ionizing radiation</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971600" y="0"/>
            <a:ext cx="6912768" cy="5795419"/>
          </a:xfrm>
          <a:prstGeom prst="rect">
            <a:avLst/>
          </a:prstGeom>
          <a:noFill/>
        </p:spPr>
      </p:pic>
      <p:sp>
        <p:nvSpPr>
          <p:cNvPr id="3" name="Rectangle 2"/>
          <p:cNvSpPr/>
          <p:nvPr/>
        </p:nvSpPr>
        <p:spPr>
          <a:xfrm>
            <a:off x="755576" y="5877272"/>
            <a:ext cx="7704856" cy="830997"/>
          </a:xfrm>
          <a:prstGeom prst="rect">
            <a:avLst/>
          </a:prstGeom>
        </p:spPr>
        <p:txBody>
          <a:bodyPr wrap="square">
            <a:spAutoFit/>
          </a:bodyPr>
          <a:lstStyle/>
          <a:p>
            <a:r>
              <a:rPr lang="en-US" sz="2400" dirty="0" smtClean="0"/>
              <a:t>Ill-defined pale and firm nodule with overlying retracted nipple and surrounding skin .</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marL="361950" indent="-361950" algn="ctr" fontAlgn="auto">
              <a:spcAft>
                <a:spcPts val="0"/>
              </a:spcAft>
              <a:defRPr/>
            </a:pPr>
            <a:r>
              <a:rPr lang="en-US" sz="3600" dirty="0" smtClean="0">
                <a:latin typeface="Franklin Gothic Demi" pitchFamily="34" charset="0"/>
              </a:rPr>
              <a:t> INTRADUCTAL CARCINOMA </a:t>
            </a:r>
            <a:br>
              <a:rPr lang="en-US" sz="3600" dirty="0" smtClean="0">
                <a:latin typeface="Franklin Gothic Demi" pitchFamily="34" charset="0"/>
              </a:rPr>
            </a:br>
            <a:r>
              <a:rPr lang="en-US" sz="3600" dirty="0" smtClean="0">
                <a:latin typeface="Franklin Gothic Demi" pitchFamily="34" charset="0"/>
              </a:rPr>
              <a:t>OF THE BREAST</a:t>
            </a:r>
            <a:endParaRPr lang="en-US" sz="3600" dirty="0">
              <a:latin typeface="Franklin Gothic Demi" pitchFamily="34" charset="0"/>
            </a:endParaRPr>
          </a:p>
        </p:txBody>
      </p:sp>
      <p:pic>
        <p:nvPicPr>
          <p:cNvPr id="4"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marL="266700" indent="-266700" algn="ctr" fontAlgn="auto">
              <a:spcAft>
                <a:spcPts val="0"/>
              </a:spcAft>
              <a:defRPr/>
            </a:pPr>
            <a:r>
              <a:rPr lang="en-US" sz="3600" dirty="0" smtClean="0">
                <a:latin typeface="Franklin Gothic Demi" pitchFamily="34" charset="0"/>
              </a:rPr>
              <a:t>DUCTAL CARCINOMA IN SITU (DCIS) </a:t>
            </a:r>
            <a:br>
              <a:rPr lang="en-US" sz="3600" dirty="0" smtClean="0">
                <a:latin typeface="Franklin Gothic Demi" pitchFamily="34" charset="0"/>
              </a:rPr>
            </a:br>
            <a:r>
              <a:rPr lang="en-US" sz="3600" dirty="0" smtClean="0">
                <a:latin typeface="Franklin Gothic Demi" pitchFamily="34" charset="0"/>
              </a:rPr>
              <a:t>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Ductal carcinoma in situ (DCIS)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tumour shows:</a:t>
            </a:r>
            <a:endParaRPr lang="en-US" sz="36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85750" y="1668463"/>
            <a:ext cx="8501063" cy="4832350"/>
          </a:xfrm>
          <a:prstGeom prst="rect">
            <a:avLst/>
          </a:prstGeom>
          <a:noFill/>
          <a:ln w="9525">
            <a:noFill/>
            <a:miter lim="800000"/>
            <a:headEnd/>
            <a:tailEnd/>
          </a:ln>
        </p:spPr>
        <p:txBody>
          <a:bodyPr>
            <a:spAutoFit/>
          </a:bodyPr>
          <a:lstStyle/>
          <a:p>
            <a:r>
              <a:rPr lang="en-US" sz="2800">
                <a:latin typeface="Franklin Gothic Demi" pitchFamily="34" charset="0"/>
              </a:rPr>
              <a:t>Large ducts are distended by neoplastic epithelial cells which are pleomorphic with large  hyperchromatic nuclei and mitosis.</a:t>
            </a:r>
          </a:p>
          <a:p>
            <a:endParaRPr lang="en-US" sz="2800">
              <a:latin typeface="Franklin Gothic Demi" pitchFamily="34" charset="0"/>
            </a:endParaRPr>
          </a:p>
          <a:p>
            <a:r>
              <a:rPr lang="en-US" sz="2800">
                <a:latin typeface="Franklin Gothic Demi" pitchFamily="34" charset="0"/>
              </a:rPr>
              <a:t>Cells are forming imperfect acini and shows a cribriform pattern.</a:t>
            </a:r>
          </a:p>
          <a:p>
            <a:endParaRPr lang="en-US" sz="2800">
              <a:latin typeface="Franklin Gothic Demi" pitchFamily="34" charset="0"/>
            </a:endParaRPr>
          </a:p>
          <a:p>
            <a:r>
              <a:rPr lang="en-US" sz="2800">
                <a:latin typeface="Franklin Gothic Demi" pitchFamily="34" charset="0"/>
              </a:rPr>
              <a:t>Small groups of cells in the center of many ducts are necrotic. </a:t>
            </a:r>
          </a:p>
          <a:p>
            <a:endParaRPr lang="en-US" sz="2800">
              <a:latin typeface="Franklin Gothic Demi" pitchFamily="34" charset="0"/>
            </a:endParaRPr>
          </a:p>
          <a:p>
            <a:r>
              <a:rPr lang="en-US" sz="2800">
                <a:latin typeface="Franklin Gothic Demi" pitchFamily="34" charset="0"/>
              </a:rPr>
              <a:t>No invasion of basement membrane of the ducts.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INVASIVE DUCTAL CARCINOMA</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100354" name="Picture 1026" descr="H:\Cotran\Images\CH25\F025021.jpg"/>
          <p:cNvPicPr>
            <a:picLocks noChangeAspect="1" noChangeArrowheads="1"/>
          </p:cNvPicPr>
          <p:nvPr/>
        </p:nvPicPr>
        <p:blipFill>
          <a:blip r:embed="rId2" cstate="print"/>
          <a:srcRect/>
          <a:stretch>
            <a:fillRect/>
          </a:stretch>
        </p:blipFill>
        <p:spPr bwMode="auto">
          <a:xfrm>
            <a:off x="683568" y="1052736"/>
            <a:ext cx="7467600" cy="5500687"/>
          </a:xfrm>
          <a:prstGeom prst="rect">
            <a:avLst/>
          </a:prstGeom>
          <a:noFill/>
        </p:spPr>
      </p:pic>
      <p:sp>
        <p:nvSpPr>
          <p:cNvPr id="100355" name="Text Box 1027"/>
          <p:cNvSpPr txBox="1">
            <a:spLocks noChangeArrowheads="1"/>
          </p:cNvSpPr>
          <p:nvPr/>
        </p:nvSpPr>
        <p:spPr bwMode="auto">
          <a:xfrm>
            <a:off x="0" y="6583363"/>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25.23</a:t>
            </a:r>
            <a:endParaRPr lang="en-US" sz="1200"/>
          </a:p>
        </p:txBody>
      </p:sp>
      <p:sp>
        <p:nvSpPr>
          <p:cNvPr id="6" name="Rectangle 5"/>
          <p:cNvSpPr/>
          <p:nvPr/>
        </p:nvSpPr>
        <p:spPr>
          <a:xfrm>
            <a:off x="1475656" y="404664"/>
            <a:ext cx="6120680"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 </a:t>
            </a:r>
            <a:r>
              <a:rPr lang="en-US" sz="3200" dirty="0" smtClean="0">
                <a:latin typeface="Franklin Gothic Demi" pitchFamily="34" charset="0"/>
              </a:rPr>
              <a:t>INVASIVE DUCTAL CARCINOMA</a:t>
            </a:r>
            <a:endParaRPr lang="en-US" sz="3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le:Invasive Ductal Carcinoma 40x.jpg">
            <a:hlinkClick r:id="rId2"/>
          </p:cNvPr>
          <p:cNvPicPr>
            <a:picLocks noChangeAspect="1" noChangeArrowheads="1"/>
          </p:cNvPicPr>
          <p:nvPr/>
        </p:nvPicPr>
        <p:blipFill>
          <a:blip r:embed="rId3" cstate="print"/>
          <a:srcRect/>
          <a:stretch>
            <a:fillRect/>
          </a:stretch>
        </p:blipFill>
        <p:spPr bwMode="auto">
          <a:xfrm>
            <a:off x="1547664" y="188640"/>
            <a:ext cx="5904656" cy="4635896"/>
          </a:xfrm>
          <a:prstGeom prst="rect">
            <a:avLst/>
          </a:prstGeom>
          <a:noFill/>
        </p:spPr>
      </p:pic>
      <p:sp>
        <p:nvSpPr>
          <p:cNvPr id="4" name="Rectangle 3"/>
          <p:cNvSpPr/>
          <p:nvPr/>
        </p:nvSpPr>
        <p:spPr>
          <a:xfrm>
            <a:off x="899592" y="4869160"/>
            <a:ext cx="7848872" cy="1384995"/>
          </a:xfrm>
          <a:prstGeom prst="rect">
            <a:avLst/>
          </a:prstGeom>
        </p:spPr>
        <p:txBody>
          <a:bodyPr wrap="square">
            <a:spAutoFit/>
          </a:bodyPr>
          <a:lstStyle/>
          <a:p>
            <a:r>
              <a:rPr lang="en-US" sz="2800" dirty="0" smtClean="0"/>
              <a:t>High grade invasive ductal carcinoma, with minimal tubule formation, marked pleomorphism, and prominent mitoses, 40x field.</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Invasive ducts carcinoma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tumour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214313" y="1762125"/>
            <a:ext cx="8643937" cy="4524375"/>
          </a:xfrm>
          <a:prstGeom prst="rect">
            <a:avLst/>
          </a:prstGeom>
          <a:noFill/>
          <a:ln w="9525">
            <a:noFill/>
            <a:miter lim="800000"/>
            <a:headEnd/>
            <a:tailEnd/>
          </a:ln>
        </p:spPr>
        <p:txBody>
          <a:bodyPr>
            <a:spAutoFit/>
          </a:bodyPr>
          <a:lstStyle/>
          <a:p>
            <a:pPr marL="361950" indent="-361950" algn="just">
              <a:buFontTx/>
              <a:buBlip>
                <a:blip r:embed="rId3"/>
              </a:buBlip>
            </a:pPr>
            <a:r>
              <a:rPr lang="en-US" sz="2800" dirty="0">
                <a:latin typeface="Franklin Gothic Demi" pitchFamily="34" charset="0"/>
              </a:rPr>
              <a:t>Cord, sheets and nests of </a:t>
            </a:r>
            <a:r>
              <a:rPr lang="en-US" sz="2800" dirty="0" err="1">
                <a:latin typeface="Franklin Gothic Demi" pitchFamily="34" charset="0"/>
              </a:rPr>
              <a:t>tumour</a:t>
            </a:r>
            <a:r>
              <a:rPr lang="en-US" sz="2800" dirty="0">
                <a:latin typeface="Franklin Gothic Demi" pitchFamily="34" charset="0"/>
              </a:rPr>
              <a:t> cells surrounded by dense fibrous tissue  </a:t>
            </a:r>
            <a:r>
              <a:rPr lang="en-US" sz="2800" dirty="0" err="1">
                <a:latin typeface="Franklin Gothic Demi" pitchFamily="34" charset="0"/>
              </a:rPr>
              <a:t>stroma</a:t>
            </a:r>
            <a:r>
              <a:rPr lang="en-US" sz="2800" dirty="0">
                <a:latin typeface="Franklin Gothic Demi" pitchFamily="34" charset="0"/>
              </a:rPr>
              <a:t> containing scattered lymphocytes.</a:t>
            </a:r>
          </a:p>
          <a:p>
            <a:pPr marL="361950" indent="-361950" algn="just"/>
            <a:endParaRPr lang="en-US" sz="1600" dirty="0">
              <a:latin typeface="Franklin Gothic Demi" pitchFamily="34" charset="0"/>
            </a:endParaRPr>
          </a:p>
          <a:p>
            <a:pPr marL="361950" indent="-361950" algn="just">
              <a:buFontTx/>
              <a:buBlip>
                <a:blip r:embed="rId3"/>
              </a:buBlip>
            </a:pPr>
            <a:r>
              <a:rPr lang="en-US" sz="2800" dirty="0" err="1">
                <a:latin typeface="Franklin Gothic Demi" pitchFamily="34" charset="0"/>
              </a:rPr>
              <a:t>Tumour</a:t>
            </a:r>
            <a:r>
              <a:rPr lang="en-US" sz="2800" dirty="0">
                <a:latin typeface="Franklin Gothic Demi" pitchFamily="34" charset="0"/>
              </a:rPr>
              <a:t> cells are around to polygonal with deeply stained nuclei and occasional mitoses.</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a:latin typeface="Franklin Gothic Demi" pitchFamily="34" charset="0"/>
              </a:rPr>
              <a:t>Focal </a:t>
            </a:r>
            <a:r>
              <a:rPr lang="en-US" sz="2800" dirty="0" err="1">
                <a:latin typeface="Franklin Gothic Demi" pitchFamily="34" charset="0"/>
              </a:rPr>
              <a:t>tumour</a:t>
            </a:r>
            <a:r>
              <a:rPr lang="en-US" sz="2800" dirty="0">
                <a:latin typeface="Franklin Gothic Demi" pitchFamily="34" charset="0"/>
              </a:rPr>
              <a:t> cell necrosis.</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err="1">
                <a:latin typeface="Franklin Gothic Demi" pitchFamily="34" charset="0"/>
              </a:rPr>
              <a:t>Tumour</a:t>
            </a:r>
            <a:r>
              <a:rPr lang="en-US" sz="2800" dirty="0">
                <a:latin typeface="Franklin Gothic Demi" pitchFamily="34" charset="0"/>
              </a:rPr>
              <a:t> cells are invading breast adipose tissue.</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a:latin typeface="Franklin Gothic Demi" pitchFamily="34" charset="0"/>
              </a:rPr>
              <a:t>Few </a:t>
            </a:r>
            <a:r>
              <a:rPr lang="en-US" sz="2800" dirty="0" err="1">
                <a:latin typeface="Franklin Gothic Demi" pitchFamily="34" charset="0"/>
              </a:rPr>
              <a:t>tumour</a:t>
            </a:r>
            <a:r>
              <a:rPr lang="en-US" sz="2800" dirty="0">
                <a:latin typeface="Franklin Gothic Demi" pitchFamily="34" charset="0"/>
              </a:rPr>
              <a:t> cells </a:t>
            </a:r>
            <a:r>
              <a:rPr lang="en-US" sz="2800" dirty="0" smtClean="0">
                <a:latin typeface="Franklin Gothic Demi" pitchFamily="34" charset="0"/>
              </a:rPr>
              <a:t>form </a:t>
            </a:r>
            <a:r>
              <a:rPr lang="en-US" sz="2800" dirty="0">
                <a:latin typeface="Franklin Gothic Demi" pitchFamily="34" charset="0"/>
              </a:rPr>
              <a:t>duct-like structures.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L1320 - prostatic epithelium"/>
          <p:cNvPicPr>
            <a:picLocks noChangeArrowheads="1"/>
          </p:cNvPicPr>
          <p:nvPr/>
        </p:nvPicPr>
        <p:blipFill>
          <a:blip r:embed="rId2" cstate="print"/>
          <a:srcRect/>
          <a:stretch>
            <a:fillRect/>
          </a:stretch>
        </p:blipFill>
        <p:spPr bwMode="auto">
          <a:xfrm>
            <a:off x="6402388" y="3430588"/>
            <a:ext cx="2741612" cy="3427412"/>
          </a:xfrm>
          <a:prstGeom prst="rect">
            <a:avLst/>
          </a:prstGeom>
          <a:noFill/>
        </p:spPr>
      </p:pic>
      <p:pic>
        <p:nvPicPr>
          <p:cNvPr id="57350" name="Picture 6" descr="L1319 - prostate gland"/>
          <p:cNvPicPr>
            <a:picLocks noChangeArrowheads="1"/>
          </p:cNvPicPr>
          <p:nvPr/>
        </p:nvPicPr>
        <p:blipFill>
          <a:blip r:embed="rId3" cstate="print"/>
          <a:srcRect/>
          <a:stretch>
            <a:fillRect/>
          </a:stretch>
        </p:blipFill>
        <p:spPr bwMode="auto">
          <a:xfrm>
            <a:off x="3657600" y="3430588"/>
            <a:ext cx="2741613" cy="3427412"/>
          </a:xfrm>
          <a:prstGeom prst="rect">
            <a:avLst/>
          </a:prstGeom>
          <a:noFill/>
        </p:spPr>
      </p:pic>
      <p:sp>
        <p:nvSpPr>
          <p:cNvPr id="57351" name="Text Box 7"/>
          <p:cNvSpPr txBox="1">
            <a:spLocks noChangeArrowheads="1"/>
          </p:cNvSpPr>
          <p:nvPr/>
        </p:nvSpPr>
        <p:spPr bwMode="auto">
          <a:xfrm>
            <a:off x="0" y="3429000"/>
            <a:ext cx="3657600" cy="3282950"/>
          </a:xfrm>
          <a:prstGeom prst="rect">
            <a:avLst/>
          </a:prstGeom>
          <a:noFill/>
          <a:ln w="9525">
            <a:noFill/>
            <a:miter lim="800000"/>
            <a:headEnd/>
            <a:tailEnd/>
          </a:ln>
          <a:effectLst/>
        </p:spPr>
        <p:txBody>
          <a:bodyPr>
            <a:spAutoFit/>
          </a:bodyPr>
          <a:lstStyle/>
          <a:p>
            <a:pPr>
              <a:spcBef>
                <a:spcPct val="50000"/>
              </a:spcBef>
              <a:buFontTx/>
              <a:buChar char="-"/>
            </a:pPr>
            <a:r>
              <a:rPr lang="en-US" sz="1400"/>
              <a:t> The </a:t>
            </a:r>
            <a:r>
              <a:rPr lang="en-US" sz="1400" b="1"/>
              <a:t>prostate gland</a:t>
            </a:r>
            <a:r>
              <a:rPr lang="en-US" sz="1400"/>
              <a:t> is shown to the right. The secretory glands, lined with simple columnar epithelium, differ somewhat in morphology as they move progressively from the urethra toward the gland periphery.</a:t>
            </a:r>
          </a:p>
          <a:p>
            <a:pPr>
              <a:spcBef>
                <a:spcPct val="50000"/>
              </a:spcBef>
              <a:buFontTx/>
              <a:buChar char="-"/>
            </a:pPr>
            <a:r>
              <a:rPr lang="en-US" sz="1400"/>
              <a:t> The glands near the urethra tend to enlarge with age and restrict the urethra, known as benign hypertrophy. Glands near the periphery are subject to carcinomatous change.</a:t>
            </a:r>
          </a:p>
          <a:p>
            <a:pPr>
              <a:spcBef>
                <a:spcPct val="50000"/>
              </a:spcBef>
              <a:buFontTx/>
              <a:buChar char="-"/>
            </a:pPr>
            <a:r>
              <a:rPr lang="en-US" sz="1400"/>
              <a:t> The glands have a characteristic folded appearance. There may also be distinct </a:t>
            </a:r>
            <a:r>
              <a:rPr lang="en-US" sz="1400" b="1"/>
              <a:t>concretions</a:t>
            </a:r>
            <a:r>
              <a:rPr lang="en-US" sz="1400"/>
              <a:t> that are spherical or oval concentrations of glycoprotein.</a:t>
            </a:r>
          </a:p>
        </p:txBody>
      </p:sp>
      <p:sp>
        <p:nvSpPr>
          <p:cNvPr id="57352" name="Text Box 8"/>
          <p:cNvSpPr txBox="1">
            <a:spLocks noChangeArrowheads="1"/>
          </p:cNvSpPr>
          <p:nvPr/>
        </p:nvSpPr>
        <p:spPr bwMode="auto">
          <a:xfrm>
            <a:off x="4632325" y="4227513"/>
            <a:ext cx="1352550" cy="366712"/>
          </a:xfrm>
          <a:prstGeom prst="rect">
            <a:avLst/>
          </a:prstGeom>
          <a:noFill/>
          <a:ln w="9525">
            <a:noFill/>
            <a:miter lim="800000"/>
            <a:headEnd/>
            <a:tailEnd/>
          </a:ln>
          <a:effectLst/>
        </p:spPr>
        <p:txBody>
          <a:bodyPr wrap="none">
            <a:spAutoFit/>
          </a:bodyPr>
          <a:lstStyle/>
          <a:p>
            <a:r>
              <a:rPr lang="en-US" b="1"/>
              <a:t>concretion</a:t>
            </a:r>
          </a:p>
        </p:txBody>
      </p:sp>
      <p:sp>
        <p:nvSpPr>
          <p:cNvPr id="57353" name="Line 9"/>
          <p:cNvSpPr>
            <a:spLocks noChangeShapeType="1"/>
          </p:cNvSpPr>
          <p:nvPr/>
        </p:nvSpPr>
        <p:spPr bwMode="auto">
          <a:xfrm flipV="1">
            <a:off x="5334000" y="4572000"/>
            <a:ext cx="0" cy="685800"/>
          </a:xfrm>
          <a:prstGeom prst="line">
            <a:avLst/>
          </a:prstGeom>
          <a:noFill/>
          <a:ln w="9525">
            <a:solidFill>
              <a:schemeClr val="tx1"/>
            </a:solidFill>
            <a:round/>
            <a:headEnd/>
            <a:tailEnd/>
          </a:ln>
          <a:effectLst/>
        </p:spPr>
        <p:txBody>
          <a:bodyPr/>
          <a:lstStyle/>
          <a:p>
            <a:endParaRPr lang="en-US"/>
          </a:p>
        </p:txBody>
      </p:sp>
      <p:pic>
        <p:nvPicPr>
          <p:cNvPr id="7" name="Picture 6" descr="L1319 - prostate gland"/>
          <p:cNvPicPr>
            <a:picLocks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vashishtsurgicalservices.co.uk/images/pics/pagett1.gif"/>
          <p:cNvPicPr>
            <a:picLocks noChangeAspect="1" noChangeArrowheads="1"/>
          </p:cNvPicPr>
          <p:nvPr/>
        </p:nvPicPr>
        <p:blipFill>
          <a:blip r:embed="rId2" cstate="print"/>
          <a:srcRect/>
          <a:stretch>
            <a:fillRect/>
          </a:stretch>
        </p:blipFill>
        <p:spPr bwMode="auto">
          <a:xfrm>
            <a:off x="2123728" y="1330229"/>
            <a:ext cx="4680520" cy="4794679"/>
          </a:xfrm>
          <a:prstGeom prst="rect">
            <a:avLst/>
          </a:prstGeom>
          <a:noFill/>
        </p:spPr>
      </p:pic>
      <p:sp>
        <p:nvSpPr>
          <p:cNvPr id="4" name="Rectangle 3"/>
          <p:cNvSpPr/>
          <p:nvPr/>
        </p:nvSpPr>
        <p:spPr>
          <a:xfrm>
            <a:off x="1475656" y="539055"/>
            <a:ext cx="5472608" cy="584775"/>
          </a:xfrm>
          <a:prstGeom prst="rect">
            <a:avLst/>
          </a:prstGeom>
        </p:spPr>
        <p:txBody>
          <a:bodyPr wrap="square">
            <a:spAutoFit/>
          </a:bodyPr>
          <a:lstStyle/>
          <a:p>
            <a:r>
              <a:rPr lang="en-US" sz="3200" b="1" dirty="0" smtClean="0"/>
              <a:t>Paget's disease of the nipple</a:t>
            </a:r>
            <a:endParaRPr lang="en-US" sz="3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scielo.br/img/revistas/abd/v85n3/en_a11fig02.gif"/>
          <p:cNvPicPr>
            <a:picLocks noChangeAspect="1" noChangeArrowheads="1"/>
          </p:cNvPicPr>
          <p:nvPr/>
        </p:nvPicPr>
        <p:blipFill>
          <a:blip r:embed="rId2" cstate="print"/>
          <a:srcRect/>
          <a:stretch>
            <a:fillRect/>
          </a:stretch>
        </p:blipFill>
        <p:spPr bwMode="auto">
          <a:xfrm>
            <a:off x="1259632" y="764704"/>
            <a:ext cx="6643079" cy="554768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aget's disease of the nipple"/>
          <p:cNvPicPr>
            <a:picLocks noChangeAspect="1" noChangeArrowheads="1"/>
          </p:cNvPicPr>
          <p:nvPr/>
        </p:nvPicPr>
        <p:blipFill>
          <a:blip r:embed="rId2" cstate="print"/>
          <a:srcRect/>
          <a:stretch>
            <a:fillRect/>
          </a:stretch>
        </p:blipFill>
        <p:spPr bwMode="auto">
          <a:xfrm>
            <a:off x="395536" y="260648"/>
            <a:ext cx="8280920" cy="5400600"/>
          </a:xfrm>
          <a:prstGeom prst="rect">
            <a:avLst/>
          </a:prstGeom>
          <a:noFill/>
        </p:spPr>
      </p:pic>
      <p:sp>
        <p:nvSpPr>
          <p:cNvPr id="4" name="Rectangle 3"/>
          <p:cNvSpPr/>
          <p:nvPr/>
        </p:nvSpPr>
        <p:spPr>
          <a:xfrm>
            <a:off x="2051720" y="6021288"/>
            <a:ext cx="4896543" cy="584775"/>
          </a:xfrm>
          <a:prstGeom prst="rect">
            <a:avLst/>
          </a:prstGeom>
        </p:spPr>
        <p:txBody>
          <a:bodyPr wrap="square">
            <a:spAutoFit/>
          </a:bodyPr>
          <a:lstStyle/>
          <a:p>
            <a:r>
              <a:rPr lang="en-US" sz="3200" dirty="0" smtClean="0"/>
              <a:t>Paget's disease of the nipple</a:t>
            </a:r>
            <a:endParaRPr lang="en-US" sz="3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www.webpathology.com/slides/slides/ExtGenitalia_Pagets2.jpg"/>
          <p:cNvPicPr>
            <a:picLocks noChangeAspect="1" noChangeArrowheads="1"/>
          </p:cNvPicPr>
          <p:nvPr/>
        </p:nvPicPr>
        <p:blipFill>
          <a:blip r:embed="rId2" cstate="print"/>
          <a:srcRect/>
          <a:stretch>
            <a:fillRect/>
          </a:stretch>
        </p:blipFill>
        <p:spPr bwMode="auto">
          <a:xfrm>
            <a:off x="395536" y="332656"/>
            <a:ext cx="8328856" cy="624664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Paget’s disease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and skin shows:</a:t>
            </a:r>
            <a:endParaRPr lang="en-US" sz="2800" i="1" dirty="0">
              <a:solidFill>
                <a:schemeClr val="accent1">
                  <a:satMod val="150000"/>
                </a:schemeClr>
              </a:solidFill>
              <a:latin typeface="Franklin Gothic Demi" pitchFamily="34" charset="0"/>
            </a:endParaRPr>
          </a:p>
        </p:txBody>
      </p:sp>
      <p:sp>
        <p:nvSpPr>
          <p:cNvPr id="77827" name="TextBox 2"/>
          <p:cNvSpPr txBox="1">
            <a:spLocks noChangeArrowheads="1"/>
          </p:cNvSpPr>
          <p:nvPr/>
        </p:nvSpPr>
        <p:spPr bwMode="auto">
          <a:xfrm>
            <a:off x="285750" y="1666875"/>
            <a:ext cx="8501063" cy="4524315"/>
          </a:xfrm>
          <a:prstGeom prst="rect">
            <a:avLst/>
          </a:prstGeom>
          <a:noFill/>
          <a:ln w="9525">
            <a:noFill/>
            <a:miter lim="800000"/>
            <a:headEnd/>
            <a:tailEnd/>
          </a:ln>
        </p:spPr>
        <p:txBody>
          <a:bodyPr>
            <a:spAutoFit/>
          </a:bodyPr>
          <a:lstStyle/>
          <a:p>
            <a:pPr marL="533400" indent="-533400" algn="just">
              <a:buFontTx/>
              <a:buBlip>
                <a:blip r:embed="rId3"/>
              </a:buBlip>
            </a:pPr>
            <a:r>
              <a:rPr lang="en-US" sz="2600" dirty="0">
                <a:latin typeface="Franklin Gothic Demi" pitchFamily="34" charset="0"/>
              </a:rPr>
              <a:t>Ulceration and invasion of epidermis by ductal carcinoma cells (Paget cells), present between  basal cells in elongated </a:t>
            </a:r>
            <a:r>
              <a:rPr lang="en-US" sz="2600" dirty="0" err="1">
                <a:latin typeface="Franklin Gothic Demi" pitchFamily="34" charset="0"/>
              </a:rPr>
              <a:t>rete</a:t>
            </a:r>
            <a:r>
              <a:rPr lang="en-US" sz="2600" dirty="0">
                <a:latin typeface="Franklin Gothic Demi" pitchFamily="34" charset="0"/>
              </a:rPr>
              <a:t> pegs.</a:t>
            </a:r>
          </a:p>
          <a:p>
            <a:pPr marL="533400" indent="-533400" algn="just">
              <a:buFontTx/>
              <a:buBlip>
                <a:blip r:embed="rId3"/>
              </a:buBlip>
            </a:pPr>
            <a:endParaRPr lang="en-US" dirty="0">
              <a:latin typeface="Franklin Gothic Demi" pitchFamily="34" charset="0"/>
            </a:endParaRPr>
          </a:p>
          <a:p>
            <a:pPr marL="533400" indent="-533400" algn="just">
              <a:buFontTx/>
              <a:buBlip>
                <a:blip r:embed="rId3"/>
              </a:buBlip>
            </a:pPr>
            <a:r>
              <a:rPr lang="en-US" sz="2600" dirty="0">
                <a:latin typeface="Franklin Gothic Demi" pitchFamily="34" charset="0"/>
              </a:rPr>
              <a:t>Paget cells are large, </a:t>
            </a:r>
            <a:r>
              <a:rPr lang="en-US" sz="2600" dirty="0" err="1">
                <a:latin typeface="Franklin Gothic Demi" pitchFamily="34" charset="0"/>
              </a:rPr>
              <a:t>anaplastic</a:t>
            </a:r>
            <a:r>
              <a:rPr lang="en-US" sz="2600" dirty="0">
                <a:latin typeface="Franklin Gothic Demi" pitchFamily="34" charset="0"/>
              </a:rPr>
              <a:t> cells having pale cytoplasm, </a:t>
            </a:r>
            <a:r>
              <a:rPr lang="en-US" sz="2600" dirty="0" err="1">
                <a:latin typeface="Franklin Gothic Demi" pitchFamily="34" charset="0"/>
              </a:rPr>
              <a:t>hyperchromatic</a:t>
            </a:r>
            <a:r>
              <a:rPr lang="en-US" sz="2600" dirty="0">
                <a:latin typeface="Franklin Gothic Demi" pitchFamily="34" charset="0"/>
              </a:rPr>
              <a:t> nuclei with occasional mitoses.</a:t>
            </a:r>
          </a:p>
          <a:p>
            <a:pPr marL="533400" indent="-533400" algn="just">
              <a:buFontTx/>
              <a:buBlip>
                <a:blip r:embed="rId3"/>
              </a:buBlip>
            </a:pPr>
            <a:endParaRPr lang="en-US" dirty="0">
              <a:latin typeface="Franklin Gothic Demi" pitchFamily="34" charset="0"/>
            </a:endParaRPr>
          </a:p>
          <a:p>
            <a:pPr marL="533400" indent="-533400" algn="just">
              <a:buFontTx/>
              <a:buBlip>
                <a:blip r:embed="rId3"/>
              </a:buBlip>
            </a:pPr>
            <a:r>
              <a:rPr lang="en-US" sz="2600" dirty="0">
                <a:latin typeface="Franklin Gothic Demi" pitchFamily="34" charset="0"/>
              </a:rPr>
              <a:t>Paget cells are preset either singly or in small groups of two or three surrounded by a clear zone or halo.</a:t>
            </a:r>
          </a:p>
          <a:p>
            <a:pPr marL="533400" indent="-533400" algn="just">
              <a:buFontTx/>
              <a:buBlip>
                <a:blip r:embed="rId3"/>
              </a:buBlip>
            </a:pPr>
            <a:endParaRPr lang="en-US" dirty="0">
              <a:latin typeface="Franklin Gothic Demi" pitchFamily="34" charset="0"/>
            </a:endParaRPr>
          </a:p>
          <a:p>
            <a:pPr marL="533400" indent="-533400" algn="just"/>
            <a:endParaRPr lang="en-US" sz="2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Gross and histopathology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86058"/>
            <a:ext cx="8439912" cy="1000132"/>
          </a:xfrm>
        </p:spPr>
        <p:txBody>
          <a:bodyPr/>
          <a:lstStyle/>
          <a:p>
            <a:pPr fontAlgn="auto">
              <a:spcAft>
                <a:spcPts val="0"/>
              </a:spcAft>
              <a:defRPr/>
            </a:pPr>
            <a:r>
              <a:rPr lang="en-US" dirty="0" smtClean="0"/>
              <a:t>         1-Prostatic  hyperplasia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683568" y="1268760"/>
            <a:ext cx="4225925" cy="5589240"/>
          </a:xfrm>
          <a:prstGeom prst="rect">
            <a:avLst/>
          </a:prstGeom>
          <a:noFill/>
        </p:spPr>
      </p:pic>
      <p:sp>
        <p:nvSpPr>
          <p:cNvPr id="8" name="Title 7"/>
          <p:cNvSpPr>
            <a:spLocks noGrp="1"/>
          </p:cNvSpPr>
          <p:nvPr>
            <p:ph type="title" idx="4294967295"/>
          </p:nvPr>
        </p:nvSpPr>
        <p:spPr>
          <a:xfrm>
            <a:off x="0" y="274638"/>
            <a:ext cx="8229600" cy="1143000"/>
          </a:xfrm>
        </p:spPr>
        <p:txBody>
          <a:bodyPr/>
          <a:lstStyle/>
          <a:p>
            <a:r>
              <a:rPr lang="en-US" dirty="0" smtClean="0"/>
              <a:t>Prostatic  hyperplasia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TotalTime>
  <Words>1246</Words>
  <Application>Microsoft Office PowerPoint</Application>
  <PresentationFormat>On-screen Show (4:3)</PresentationFormat>
  <Paragraphs>179</Paragraphs>
  <Slides>64</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Bitmap Image</vt:lpstr>
      <vt:lpstr>Reproductive practical block</vt:lpstr>
      <vt:lpstr>Male genital system</vt:lpstr>
      <vt:lpstr>Slide 3</vt:lpstr>
      <vt:lpstr>Slide 4</vt:lpstr>
      <vt:lpstr>Slide 5</vt:lpstr>
      <vt:lpstr>Slide 6</vt:lpstr>
      <vt:lpstr>Gross and histopathology</vt:lpstr>
      <vt:lpstr>         1-Prostatic  hyperplasia </vt:lpstr>
      <vt:lpstr>Prostatic  hyperplasia </vt:lpstr>
      <vt:lpstr>Slide 10</vt:lpstr>
      <vt:lpstr>Slide 11</vt:lpstr>
      <vt:lpstr>Slide 12</vt:lpstr>
      <vt:lpstr>Slide 13</vt:lpstr>
      <vt:lpstr>Hyperplasia of the prostate: Section of prostate shows:</vt:lpstr>
      <vt:lpstr>       2-Seminoma of the testis </vt:lpstr>
      <vt:lpstr>Testicular mass</vt:lpstr>
      <vt:lpstr>Slide 17</vt:lpstr>
      <vt:lpstr>Slide 18</vt:lpstr>
      <vt:lpstr>Slide 19</vt:lpstr>
      <vt:lpstr> SEMINOMA OF THE TESTIS</vt:lpstr>
      <vt:lpstr>Slide 21</vt:lpstr>
      <vt:lpstr>Seminoma of the testis:  Section of the testis shows: </vt:lpstr>
      <vt:lpstr>Female genital system </vt:lpstr>
      <vt:lpstr>Slide 24</vt:lpstr>
      <vt:lpstr>Slide 25</vt:lpstr>
      <vt:lpstr>Female genital system</vt:lpstr>
      <vt:lpstr>1-Multiple leiomyoma </vt:lpstr>
      <vt:lpstr>Multiple leiomyoma </vt:lpstr>
      <vt:lpstr>Slide 29</vt:lpstr>
      <vt:lpstr>Slide 30</vt:lpstr>
      <vt:lpstr>Slide 31</vt:lpstr>
      <vt:lpstr>Leiomyoma: Section of tumour shows:</vt:lpstr>
      <vt:lpstr>2-Dermoid cyst of the ovary </vt:lpstr>
      <vt:lpstr>Slide 34</vt:lpstr>
      <vt:lpstr>Slide 35</vt:lpstr>
      <vt:lpstr>Slide 36</vt:lpstr>
      <vt:lpstr> DERMOID CYST OF THE OVARY (BENIGN CYSTIC TERATOMA OF THE OVARY)</vt:lpstr>
      <vt:lpstr>Dermoid cyst of the ovary: section of the cyst wall shows:</vt:lpstr>
      <vt:lpstr>Breast</vt:lpstr>
      <vt:lpstr>Slide 40</vt:lpstr>
      <vt:lpstr>Slide 41</vt:lpstr>
      <vt:lpstr>Slide 42</vt:lpstr>
      <vt:lpstr>Slide 43</vt:lpstr>
      <vt:lpstr>GROSS AND HISTOPATHOLOGY</vt:lpstr>
      <vt:lpstr>      1-Fibroadenoma </vt:lpstr>
      <vt:lpstr>Slide 46</vt:lpstr>
      <vt:lpstr>FIBROADENOMA OF THE BREAST</vt:lpstr>
      <vt:lpstr> FIBROADENOMA OF THE BREAST</vt:lpstr>
      <vt:lpstr>Fibroadenoma of the Breast: Section shows breast tumour:</vt:lpstr>
      <vt:lpstr>Carcinoma of the breast  </vt:lpstr>
      <vt:lpstr>Slide 51</vt:lpstr>
      <vt:lpstr>Slide 52</vt:lpstr>
      <vt:lpstr> INTRADUCTAL CARCINOMA  OF THE BREAST</vt:lpstr>
      <vt:lpstr>DUCTAL CARCINOMA IN SITU (DCIS)  OF THE BREAST</vt:lpstr>
      <vt:lpstr>Ductal carcinoma in situ (DCIS) of the breast: Section of breast tumour shows:</vt:lpstr>
      <vt:lpstr> INVASIVE DUCTAL CARCINOMA</vt:lpstr>
      <vt:lpstr>Slide 57</vt:lpstr>
      <vt:lpstr>Slide 58</vt:lpstr>
      <vt:lpstr>Invasive ducts carcinoma of the breast: Section of breast tumour shows:</vt:lpstr>
      <vt:lpstr>Slide 60</vt:lpstr>
      <vt:lpstr>Slide 61</vt:lpstr>
      <vt:lpstr>Slide 62</vt:lpstr>
      <vt:lpstr>Slide 63</vt:lpstr>
      <vt:lpstr>Paget’s disease of the breast: Section of breast and skin shows: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Mr. Amer Shafie</dc:creator>
  <cp:lastModifiedBy>User</cp:lastModifiedBy>
  <cp:revision>62</cp:revision>
  <dcterms:created xsi:type="dcterms:W3CDTF">2010-04-12T07:10:38Z</dcterms:created>
  <dcterms:modified xsi:type="dcterms:W3CDTF">2013-04-22T13:01:15Z</dcterms:modified>
</cp:coreProperties>
</file>