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0" r:id="rId4"/>
    <p:sldId id="261" r:id="rId5"/>
    <p:sldId id="262" r:id="rId6"/>
    <p:sldId id="263" r:id="rId7"/>
    <p:sldId id="284" r:id="rId8"/>
    <p:sldId id="278" r:id="rId9"/>
    <p:sldId id="273" r:id="rId10"/>
    <p:sldId id="266" r:id="rId11"/>
    <p:sldId id="270" r:id="rId12"/>
    <p:sldId id="269" r:id="rId13"/>
    <p:sldId id="258" r:id="rId14"/>
    <p:sldId id="282" r:id="rId15"/>
    <p:sldId id="280" r:id="rId16"/>
    <p:sldId id="281" r:id="rId17"/>
    <p:sldId id="259" r:id="rId18"/>
    <p:sldId id="274" r:id="rId19"/>
    <p:sldId id="275" r:id="rId20"/>
    <p:sldId id="286" r:id="rId21"/>
    <p:sldId id="276" r:id="rId22"/>
    <p:sldId id="267" r:id="rId23"/>
    <p:sldId id="268"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F21E6-DACB-4A12-87B0-2DA80CFF5A12}" type="datetimeFigureOut">
              <a:rPr lang="en-US" smtClean="0"/>
              <a:pPr/>
              <a:t>9/13/2012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F21E6-DACB-4A12-87B0-2DA80CFF5A12}" type="datetimeFigureOut">
              <a:rPr lang="en-US" smtClean="0"/>
              <a:pPr/>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9/13/2012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blogs.seattleweekly.com/dailyweekly/stethoscope.jpg&amp;imgrefurl=http://blogs.seattleweekly.com/dailyweekly/2010/02/index.php?page=2&amp;usg=__rNdYSRN1K3ymkEJRtXO1CGjzHtw=&amp;h=1200&amp;w=1200&amp;sz=123&amp;hl=en&amp;start=5&amp;tbnid=FIVwsAhe4GONCM:&amp;tbnh=150&amp;tbnw=150&amp;prev=/images?q=stethoscope&amp;hl=en&amp;safe=active&amp;sa=G&amp;gbv=2&amp;tbs=isch:1&amp;itbs=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www.merrimack.edu/academics/science_engineering/Biology/concentrations/PublishingImages/stethoscope.jpg&amp;imgrefurl=http://www.merrimack.edu/academics/science_engineering/Biology/concentrations/Pages/PreMed_PreDentistry_PreVet.aspx&amp;usg=__djXYoJG2xi9PvRjx_l-rukfwhqM=&amp;h=396&amp;w=396&amp;sz=19&amp;hl=en&amp;start=133&amp;tbnid=f90bleyQTELFmM:&amp;tbnh=124&amp;tbnw=124&amp;prev=/images?q=a+professional+doctor&amp;start=120&amp;hl=en&amp;safe=active&amp;sa=N&amp;gbv=2&amp;tbs=isch:1&amp;itbs=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imgurl=http://www.gavilan.edu/pio/images/BookFair.jpg&amp;imgrefurl=http://www.gavilan.edu/pio/ArtInstructors.html&amp;usg=__XYF89MSrfScPQQMByHbXLNe_XsU=&amp;h=530&amp;w=600&amp;sz=46&amp;hl=en&amp;start=18&amp;tbnid=F7_pque8qiGyiM:&amp;tbnh=119&amp;tbnw=135&amp;prev=/images?q=book&amp;hl=en&amp;safe=active&amp;gbv=2&amp;tbs=isch:1&amp;itbs=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chemeClr val="tx1"/>
                </a:solidFill>
              </a:rPr>
              <a:t>Professionalism Course</a:t>
            </a:r>
            <a:br>
              <a:rPr lang="en-US" dirty="0" smtClean="0">
                <a:solidFill>
                  <a:schemeClr val="tx1"/>
                </a:solidFill>
              </a:rPr>
            </a:br>
            <a:r>
              <a:rPr lang="en-US" sz="4400" dirty="0" smtClean="0">
                <a:solidFill>
                  <a:schemeClr val="accent3">
                    <a:lumMod val="60000"/>
                    <a:lumOff val="40000"/>
                  </a:schemeClr>
                </a:solidFill>
              </a:rPr>
              <a:t>Skill 221 </a:t>
            </a:r>
            <a:r>
              <a:rPr lang="en-US" dirty="0" smtClean="0">
                <a:solidFill>
                  <a:schemeClr val="accent3">
                    <a:lumMod val="60000"/>
                    <a:lumOff val="40000"/>
                  </a:schemeClr>
                </a:solidFill>
              </a:rPr>
              <a:t/>
            </a:r>
            <a:br>
              <a:rPr lang="en-US" dirty="0" smtClean="0">
                <a:solidFill>
                  <a:schemeClr val="accent3">
                    <a:lumMod val="60000"/>
                    <a:lumOff val="40000"/>
                  </a:schemeClr>
                </a:solidFill>
              </a:rPr>
            </a:br>
            <a:r>
              <a:rPr lang="en-US" dirty="0" smtClean="0">
                <a:solidFill>
                  <a:schemeClr val="accent3">
                    <a:lumMod val="60000"/>
                    <a:lumOff val="40000"/>
                  </a:schemeClr>
                </a:solidFill>
              </a:rPr>
              <a:t>Overview</a:t>
            </a:r>
            <a:endParaRPr lang="en-US" dirty="0">
              <a:solidFill>
                <a:schemeClr val="accent3">
                  <a:lumMod val="60000"/>
                  <a:lumOff val="40000"/>
                </a:schemeClr>
              </a:solidFill>
            </a:endParaRPr>
          </a:p>
        </p:txBody>
      </p:sp>
      <p:sp>
        <p:nvSpPr>
          <p:cNvPr id="3" name="Subtitle 2"/>
          <p:cNvSpPr>
            <a:spLocks noGrp="1"/>
          </p:cNvSpPr>
          <p:nvPr>
            <p:ph type="subTitle" idx="1"/>
          </p:nvPr>
        </p:nvSpPr>
        <p:spPr/>
        <p:txBody>
          <a:bodyPr/>
          <a:lstStyle/>
          <a:p>
            <a:pPr algn="ctr"/>
            <a:r>
              <a:rPr lang="en-US" i="1" dirty="0" smtClean="0"/>
              <a:t>Prof. </a:t>
            </a:r>
            <a:r>
              <a:rPr lang="en-US" i="1" dirty="0" err="1" smtClean="0"/>
              <a:t>Hanan</a:t>
            </a:r>
            <a:r>
              <a:rPr lang="en-US" i="1" dirty="0" smtClean="0"/>
              <a:t> </a:t>
            </a:r>
            <a:r>
              <a:rPr lang="en-US" i="1" dirty="0" err="1" smtClean="0"/>
              <a:t>Habib</a:t>
            </a:r>
            <a:endParaRPr lang="en-US" i="1" dirty="0" smtClean="0"/>
          </a:p>
          <a:p>
            <a:pPr algn="ctr"/>
            <a:r>
              <a:rPr lang="en-US" i="1" dirty="0" smtClean="0"/>
              <a:t>College of Medicine</a:t>
            </a:r>
          </a:p>
          <a:p>
            <a:pPr algn="ctr"/>
            <a:r>
              <a:rPr lang="en-US" dirty="0" smtClean="0"/>
              <a:t>KSU</a:t>
            </a:r>
            <a:endParaRPr lang="en-US" dirty="0"/>
          </a:p>
        </p:txBody>
      </p:sp>
      <p:pic>
        <p:nvPicPr>
          <p:cNvPr id="22532" name="Picture 4" descr="http://t0.gstatic.com/images?q=tbn:FIVwsAhe4GONCM:http://blogs.seattleweekly.com/dailyweekly/stethoscope.jpg">
            <a:hlinkClick r:id="rId2"/>
          </p:cNvPr>
          <p:cNvPicPr>
            <a:picLocks noChangeAspect="1" noChangeArrowheads="1"/>
          </p:cNvPicPr>
          <p:nvPr/>
        </p:nvPicPr>
        <p:blipFill>
          <a:blip r:embed="rId3" cstate="print"/>
          <a:srcRect/>
          <a:stretch>
            <a:fillRect/>
          </a:stretch>
        </p:blipFill>
        <p:spPr bwMode="auto">
          <a:xfrm>
            <a:off x="685800" y="4724400"/>
            <a:ext cx="2057400"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مقدمة عن المهنة</a:t>
            </a:r>
            <a:endParaRPr lang="en-US" b="1" dirty="0"/>
          </a:p>
        </p:txBody>
      </p:sp>
      <p:sp>
        <p:nvSpPr>
          <p:cNvPr id="3" name="Content Placeholder 2"/>
          <p:cNvSpPr>
            <a:spLocks noGrp="1"/>
          </p:cNvSpPr>
          <p:nvPr>
            <p:ph idx="1"/>
          </p:nvPr>
        </p:nvSpPr>
        <p:spPr/>
        <p:txBody>
          <a:bodyPr>
            <a:normAutofit/>
          </a:bodyPr>
          <a:lstStyle/>
          <a:p>
            <a:pPr algn="r">
              <a:buNone/>
            </a:pPr>
            <a:r>
              <a:rPr lang="ar-SA" dirty="0" smtClean="0"/>
              <a:t>إن الطب مهنة إنسانية لها أثر عميق وجاذبية واحترام </a:t>
            </a:r>
            <a:r>
              <a:rPr lang="ar-SA" dirty="0" err="1" smtClean="0"/>
              <a:t>وتقديرالناس</a:t>
            </a:r>
            <a:r>
              <a:rPr lang="ar-SA" dirty="0" smtClean="0"/>
              <a:t>.</a:t>
            </a:r>
          </a:p>
          <a:p>
            <a:pPr algn="r">
              <a:buNone/>
            </a:pPr>
            <a:r>
              <a:rPr lang="ar-SA" dirty="0" smtClean="0"/>
              <a:t> الطب مسئولية عظيمة وشرعية كما أنها التزام اجتماعي, فأخلاقيات المهنة الطبية هي جزء مهم من مهنة الطبيب التي يزاولها وجزء من العلاج.</a:t>
            </a:r>
          </a:p>
          <a:p>
            <a:pPr algn="r">
              <a:buNone/>
            </a:pPr>
            <a:r>
              <a:rPr lang="ar-SA" b="1" dirty="0" smtClean="0">
                <a:solidFill>
                  <a:srgbClr val="C00000"/>
                </a:solidFill>
              </a:rPr>
              <a:t>ما هي أخلاقيات المهنة الطبية ؟ هل هي مكتسبة أم مفطورة؟</a:t>
            </a:r>
          </a:p>
          <a:p>
            <a:pPr algn="r">
              <a:buNone/>
            </a:pPr>
            <a:r>
              <a:rPr lang="ar-SA" dirty="0" smtClean="0"/>
              <a:t> </a:t>
            </a:r>
            <a:r>
              <a:rPr lang="ar-SA" b="1" dirty="0" smtClean="0"/>
              <a:t>أن يكون الطبيب حاذقاً متمرساً بمهنته</a:t>
            </a:r>
            <a:r>
              <a:rPr lang="ar-SA" dirty="0" smtClean="0"/>
              <a:t>, </a:t>
            </a:r>
            <a:r>
              <a:rPr lang="ar-SA" b="1" dirty="0" smtClean="0"/>
              <a:t>صبورا</a:t>
            </a:r>
            <a:r>
              <a:rPr lang="ar-SA" dirty="0" smtClean="0"/>
              <a:t> ,</a:t>
            </a:r>
            <a:r>
              <a:rPr lang="ar-SA" b="1" dirty="0" smtClean="0"/>
              <a:t>أمينا, حسن الهيئة </a:t>
            </a:r>
            <a:r>
              <a:rPr lang="ar-SA" dirty="0" smtClean="0"/>
              <a:t>,</a:t>
            </a:r>
            <a:r>
              <a:rPr lang="ar-SA" b="1" dirty="0" smtClean="0"/>
              <a:t>يبتعد</a:t>
            </a:r>
            <a:r>
              <a:rPr lang="ar-SA" dirty="0" smtClean="0"/>
              <a:t> </a:t>
            </a:r>
            <a:r>
              <a:rPr lang="ar-SA" b="1" dirty="0" smtClean="0"/>
              <a:t>عن الشبهات </a:t>
            </a:r>
            <a:r>
              <a:rPr lang="ar-SA" dirty="0" smtClean="0"/>
              <a:t>,</a:t>
            </a:r>
            <a:r>
              <a:rPr lang="ar-SA" b="1" dirty="0" smtClean="0"/>
              <a:t>متواضعاً</a:t>
            </a:r>
            <a:r>
              <a:rPr lang="ar-SA" dirty="0" smtClean="0"/>
              <a:t> , </a:t>
            </a:r>
            <a:r>
              <a:rPr lang="ar-SA" b="1" dirty="0" smtClean="0"/>
              <a:t>مساوياً بين الغني والفقير </a:t>
            </a:r>
            <a:r>
              <a:rPr lang="ar-SA" dirty="0" smtClean="0"/>
              <a:t>, </a:t>
            </a:r>
            <a:r>
              <a:rPr lang="ar-SA" b="1" dirty="0" smtClean="0"/>
              <a:t>يداوي المسلم وغير المسلم</a:t>
            </a:r>
            <a:r>
              <a:rPr lang="ar-SA" dirty="0" smtClean="0"/>
              <a:t> ,</a:t>
            </a:r>
            <a:r>
              <a:rPr lang="ar-SA" b="1" dirty="0" smtClean="0"/>
              <a:t>يتحلى بالإنصاف </a:t>
            </a:r>
            <a:r>
              <a:rPr lang="ar-SA" dirty="0" smtClean="0"/>
              <a:t>, </a:t>
            </a:r>
            <a:r>
              <a:rPr lang="ar-SA" b="1" dirty="0" smtClean="0"/>
              <a:t>مواكبا بركب العلم </a:t>
            </a:r>
            <a:r>
              <a:rPr lang="ar-SA" dirty="0" smtClean="0"/>
              <a:t>,</a:t>
            </a:r>
            <a:r>
              <a:rPr lang="ar-SA" b="1" dirty="0" smtClean="0"/>
              <a:t>ملماً بالأحكام الشرعية</a:t>
            </a:r>
            <a:r>
              <a:rPr lang="ar-SA"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الدين والمهنة</a:t>
            </a:r>
            <a:endParaRPr lang="en-US" dirty="0"/>
          </a:p>
        </p:txBody>
      </p:sp>
      <p:sp>
        <p:nvSpPr>
          <p:cNvPr id="3" name="Content Placeholder 2"/>
          <p:cNvSpPr>
            <a:spLocks noGrp="1"/>
          </p:cNvSpPr>
          <p:nvPr>
            <p:ph idx="1"/>
          </p:nvPr>
        </p:nvSpPr>
        <p:spPr/>
        <p:txBody>
          <a:bodyPr/>
          <a:lstStyle/>
          <a:p>
            <a:pPr algn="r">
              <a:buNone/>
            </a:pPr>
            <a:r>
              <a:rPr lang="ar-SA" b="1" dirty="0" smtClean="0"/>
              <a:t>يحمل الطبيب المسلم أمانة الإسلام والمحافظة على صحة المرضى فيجب عليه الالتزام بخلق  دين الإسلام وان يكون ذلك جزء من طبعه وتشمل الصدق والأمانة  </a:t>
            </a:r>
            <a:r>
              <a:rPr lang="en-US" b="1" dirty="0" smtClean="0"/>
              <a:t> </a:t>
            </a:r>
          </a:p>
          <a:p>
            <a:pPr algn="r">
              <a:buNone/>
            </a:pPr>
            <a:r>
              <a:rPr lang="ar-SA" b="1" dirty="0" smtClean="0"/>
              <a:t>وقد وردت العديد من الآيات في القرآن الكريم والأحاديث من السنة الشريفة   </a:t>
            </a:r>
            <a:r>
              <a:rPr lang="en-US" b="1" dirty="0" smtClean="0"/>
              <a:t> </a:t>
            </a:r>
            <a:r>
              <a:rPr lang="ar-SA" b="1" dirty="0" smtClean="0"/>
              <a:t>   تحث على طلب العلم والعمل والتحلي بالأخلاق الحميدة </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66CC"/>
                </a:solidFill>
              </a:rPr>
              <a:t>الدين والمهنة</a:t>
            </a:r>
            <a:endParaRPr lang="en-US" b="1" dirty="0">
              <a:solidFill>
                <a:srgbClr val="0066CC"/>
              </a:solidFill>
            </a:endParaRPr>
          </a:p>
        </p:txBody>
      </p:sp>
      <p:sp>
        <p:nvSpPr>
          <p:cNvPr id="3" name="Content Placeholder 2"/>
          <p:cNvSpPr>
            <a:spLocks noGrp="1"/>
          </p:cNvSpPr>
          <p:nvPr>
            <p:ph idx="1"/>
          </p:nvPr>
        </p:nvSpPr>
        <p:spPr/>
        <p:txBody>
          <a:bodyPr/>
          <a:lstStyle/>
          <a:p>
            <a:pPr algn="r">
              <a:buNone/>
            </a:pPr>
            <a:r>
              <a:rPr lang="ar-SA" b="1" dirty="0" smtClean="0">
                <a:solidFill>
                  <a:srgbClr val="0066CC"/>
                </a:solidFill>
              </a:rPr>
              <a:t>قال تعالى </a:t>
            </a:r>
            <a:r>
              <a:rPr lang="ar-SA" b="1" dirty="0" smtClean="0"/>
              <a:t>: ( كل نفس بما كسبت رهينة ).</a:t>
            </a:r>
          </a:p>
          <a:p>
            <a:pPr algn="r">
              <a:buNone/>
            </a:pPr>
            <a:r>
              <a:rPr lang="ar-SA" b="1" dirty="0" smtClean="0">
                <a:solidFill>
                  <a:srgbClr val="0066CC"/>
                </a:solidFill>
              </a:rPr>
              <a:t>قال تعالى</a:t>
            </a:r>
            <a:r>
              <a:rPr lang="ar-SA" b="1" dirty="0" smtClean="0"/>
              <a:t>: </a:t>
            </a:r>
            <a:r>
              <a:rPr lang="ar-SA" b="1" dirty="0" smtClean="0">
                <a:sym typeface="Wingdings" pitchFamily="2" charset="2"/>
              </a:rPr>
              <a:t>( بل الإنسان على نفسه بصيرة ولو ألقى معاذيره )</a:t>
            </a:r>
          </a:p>
          <a:p>
            <a:pPr algn="r">
              <a:buNone/>
            </a:pPr>
            <a:r>
              <a:rPr lang="ar-SA" b="1" dirty="0" smtClean="0">
                <a:solidFill>
                  <a:srgbClr val="0066CC"/>
                </a:solidFill>
                <a:sym typeface="Wingdings" pitchFamily="2" charset="2"/>
              </a:rPr>
              <a:t>قال النبي محمد عليه الصلاة والسلام </a:t>
            </a:r>
            <a:r>
              <a:rPr lang="ar-SA" b="1" dirty="0" smtClean="0">
                <a:sym typeface="Wingdings" pitchFamily="2" charset="2"/>
              </a:rPr>
              <a:t>:(إنما بعثت لأتمم مكارم الأخلاق )</a:t>
            </a:r>
          </a:p>
          <a:p>
            <a:pPr algn="r">
              <a:buNone/>
            </a:pPr>
            <a:r>
              <a:rPr lang="ar-SA" b="1" dirty="0" smtClean="0">
                <a:sym typeface="Wingdings" pitchFamily="2" charset="2"/>
              </a:rPr>
              <a:t> ( فمن تطبب ولم يعلم منه طب فهو ضامن ), ( كلكم راع وكلكم مسئول عن رعيته )</a:t>
            </a:r>
          </a:p>
          <a:p>
            <a:pPr algn="r">
              <a:buNone/>
            </a:pPr>
            <a:r>
              <a:rPr lang="ar-SA" b="1" dirty="0" smtClean="0">
                <a:solidFill>
                  <a:srgbClr val="0066CC"/>
                </a:solidFill>
              </a:rPr>
              <a:t>وقال</a:t>
            </a:r>
            <a:r>
              <a:rPr lang="ar-SA" b="1" dirty="0" smtClean="0"/>
              <a:t> :(إنما العلم بالتعلم , وإنما الحلم بالتحلم , ومن يتحر الخير يعطه , ومن يتق الشر يوقه </a:t>
            </a:r>
            <a:r>
              <a:rPr lang="ar-SA"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dirty="0" smtClean="0"/>
              <a:t>There is a great increase in interest in developing medical professionalism.</a:t>
            </a:r>
          </a:p>
          <a:p>
            <a:r>
              <a:rPr lang="en-US" dirty="0" smtClean="0"/>
              <a:t>The ethical demands upon medical profession have increased due to changes in the traditional modes of health care delivery, increased complexity in the methods of reimbursement, and developing national trends toward managed care.</a:t>
            </a:r>
          </a:p>
          <a:p>
            <a:r>
              <a:rPr lang="en-US" dirty="0" smtClean="0"/>
              <a:t>Medical professionalism sets out  three principles</a:t>
            </a:r>
            <a:r>
              <a:rPr lang="en-US" smtClean="0"/>
              <a:t>: </a:t>
            </a:r>
            <a:r>
              <a:rPr lang="en-US" smtClean="0">
                <a:solidFill>
                  <a:srgbClr val="C00000"/>
                </a:solidFill>
              </a:rPr>
              <a:t>ethical </a:t>
            </a:r>
            <a:r>
              <a:rPr lang="en-US" dirty="0" smtClean="0">
                <a:solidFill>
                  <a:srgbClr val="C00000"/>
                </a:solidFill>
              </a:rPr>
              <a:t>principles, knowledge and skills &amp; selflessness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Most people desire to be treated by physicians who, in addition to being competent ,care deeply about their patients.</a:t>
            </a:r>
          </a:p>
          <a:p>
            <a:r>
              <a:rPr lang="en-US" b="1" dirty="0" smtClean="0">
                <a:solidFill>
                  <a:srgbClr val="7030A0"/>
                </a:solidFill>
              </a:rPr>
              <a:t>Professionalism and humanism sometimes confused as being synonymous.</a:t>
            </a:r>
          </a:p>
          <a:p>
            <a:r>
              <a:rPr lang="en-US" b="1" dirty="0" smtClean="0"/>
              <a:t>Professionalism </a:t>
            </a:r>
            <a:r>
              <a:rPr lang="en-US" dirty="0" smtClean="0"/>
              <a:t>denotes a way of behaving in accordance with certain normative values.</a:t>
            </a:r>
          </a:p>
          <a:p>
            <a:r>
              <a:rPr lang="en-US" b="1" dirty="0" smtClean="0"/>
              <a:t>Humanism</a:t>
            </a:r>
            <a:r>
              <a:rPr lang="en-US" dirty="0" smtClean="0"/>
              <a:t> are intrinsic set of deep-seated convictions about one’s obligations towards others.</a:t>
            </a:r>
          </a:p>
          <a:p>
            <a:r>
              <a:rPr lang="en-US" b="1" dirty="0" smtClean="0">
                <a:solidFill>
                  <a:srgbClr val="002060"/>
                </a:solidFill>
              </a:rPr>
              <a:t>Humanism is the passion that animated professionalism.</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Medicine</a:t>
            </a:r>
            <a:endParaRPr lang="en-US" b="1" dirty="0"/>
          </a:p>
        </p:txBody>
      </p:sp>
      <p:sp>
        <p:nvSpPr>
          <p:cNvPr id="3" name="Content Placeholder 2"/>
          <p:cNvSpPr>
            <a:spLocks noGrp="1"/>
          </p:cNvSpPr>
          <p:nvPr>
            <p:ph idx="1"/>
          </p:nvPr>
        </p:nvSpPr>
        <p:spPr/>
        <p:txBody>
          <a:bodyPr/>
          <a:lstStyle/>
          <a:p>
            <a:r>
              <a:rPr lang="en-US" b="1" dirty="0" smtClean="0">
                <a:solidFill>
                  <a:schemeClr val="accent1">
                    <a:lumMod val="75000"/>
                  </a:schemeClr>
                </a:solidFill>
              </a:rPr>
              <a:t>The holy </a:t>
            </a:r>
            <a:r>
              <a:rPr lang="en-US" b="1" dirty="0" err="1" smtClean="0">
                <a:solidFill>
                  <a:schemeClr val="accent1">
                    <a:lumMod val="75000"/>
                  </a:schemeClr>
                </a:solidFill>
              </a:rPr>
              <a:t>Qura’an</a:t>
            </a:r>
            <a:r>
              <a:rPr lang="en-US" b="1" dirty="0" smtClean="0">
                <a:solidFill>
                  <a:schemeClr val="accent1">
                    <a:lumMod val="75000"/>
                  </a:schemeClr>
                </a:solidFill>
              </a:rPr>
              <a:t> and Al-</a:t>
            </a:r>
            <a:r>
              <a:rPr lang="en-US" b="1" dirty="0" err="1" smtClean="0">
                <a:solidFill>
                  <a:schemeClr val="accent1">
                    <a:lumMod val="75000"/>
                  </a:schemeClr>
                </a:solidFill>
              </a:rPr>
              <a:t>Hadith</a:t>
            </a:r>
            <a:r>
              <a:rPr lang="en-US" b="1" dirty="0" smtClean="0">
                <a:solidFill>
                  <a:schemeClr val="accent1">
                    <a:lumMod val="75000"/>
                  </a:schemeClr>
                </a:solidFill>
              </a:rPr>
              <a:t> </a:t>
            </a:r>
            <a:r>
              <a:rPr lang="en-US" dirty="0" smtClean="0"/>
              <a:t>have stated that Muslims has duty to care for the sick and this often referred to  ‘‘</a:t>
            </a:r>
            <a:r>
              <a:rPr lang="en-US" b="1" dirty="0" smtClean="0">
                <a:solidFill>
                  <a:srgbClr val="C00000"/>
                </a:solidFill>
              </a:rPr>
              <a:t>Medicine of Prophet</a:t>
            </a:r>
            <a:r>
              <a:rPr lang="en-US" b="1" dirty="0" smtClean="0"/>
              <a:t>’.</a:t>
            </a:r>
          </a:p>
          <a:p>
            <a:r>
              <a:rPr lang="en-US" dirty="0" smtClean="0"/>
              <a:t>According to the sayings of the Prophet Mohamed’ </a:t>
            </a:r>
            <a:r>
              <a:rPr lang="en-US" i="1" dirty="0" smtClean="0"/>
              <a:t>peace be upon him</a:t>
            </a:r>
            <a:r>
              <a:rPr lang="en-US" dirty="0" smtClean="0"/>
              <a:t>’ that ‘Allah has sent a cure for aliment and that it was the duty of Muslim to care of the body and spirit.</a:t>
            </a:r>
          </a:p>
          <a:p>
            <a:r>
              <a:rPr lang="en-US" b="1" dirty="0" smtClean="0">
                <a:solidFill>
                  <a:srgbClr val="002060"/>
                </a:solidFill>
              </a:rPr>
              <a:t>This includes improving the quality of care and ensures access of healthcare to every body</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Physicians</a:t>
            </a:r>
            <a:endParaRPr lang="en-US" b="1" dirty="0"/>
          </a:p>
        </p:txBody>
      </p:sp>
      <p:sp>
        <p:nvSpPr>
          <p:cNvPr id="3" name="Content Placeholder 2"/>
          <p:cNvSpPr>
            <a:spLocks noGrp="1"/>
          </p:cNvSpPr>
          <p:nvPr>
            <p:ph idx="1"/>
          </p:nvPr>
        </p:nvSpPr>
        <p:spPr/>
        <p:txBody>
          <a:bodyPr>
            <a:normAutofit lnSpcReduction="10000"/>
          </a:bodyPr>
          <a:lstStyle/>
          <a:p>
            <a:r>
              <a:rPr lang="en-US" dirty="0" smtClean="0"/>
              <a:t>Many have made  outstanding discoveries in all aspects of medicine during the Islamic golden age. Examples:</a:t>
            </a:r>
          </a:p>
          <a:p>
            <a:r>
              <a:rPr lang="en-US" b="1" dirty="0" smtClean="0">
                <a:solidFill>
                  <a:srgbClr val="C00000"/>
                </a:solidFill>
              </a:rPr>
              <a:t>AL-RAZI</a:t>
            </a:r>
            <a:r>
              <a:rPr lang="en-US" dirty="0" smtClean="0"/>
              <a:t>-produced over 200 books about medicine and philosophy.</a:t>
            </a:r>
          </a:p>
          <a:p>
            <a:r>
              <a:rPr lang="en-US" b="1" dirty="0" smtClean="0">
                <a:solidFill>
                  <a:srgbClr val="C00000"/>
                </a:solidFill>
              </a:rPr>
              <a:t>IBN-SINA</a:t>
            </a:r>
            <a:r>
              <a:rPr lang="en-US" dirty="0" smtClean="0"/>
              <a:t>- the true polymath excelled in many  academic fields including Islamic  medicine philosophy, and natural sciences.</a:t>
            </a:r>
          </a:p>
          <a:p>
            <a:r>
              <a:rPr lang="en-US" b="1" dirty="0" smtClean="0">
                <a:solidFill>
                  <a:srgbClr val="C00000"/>
                </a:solidFill>
              </a:rPr>
              <a:t>AL-KINDY</a:t>
            </a:r>
            <a:r>
              <a:rPr lang="en-US" dirty="0" smtClean="0"/>
              <a:t>- medical formulary.</a:t>
            </a:r>
          </a:p>
          <a:p>
            <a:r>
              <a:rPr lang="en-US" b="1" dirty="0" smtClean="0">
                <a:solidFill>
                  <a:srgbClr val="C00000"/>
                </a:solidFill>
              </a:rPr>
              <a:t>IBN-AL-NAFES</a:t>
            </a:r>
            <a:r>
              <a:rPr lang="en-US" dirty="0" smtClean="0"/>
              <a:t>- first to understands cardio-respiratory system.</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p:txBody>
          <a:bodyPr/>
          <a:lstStyle/>
          <a:p>
            <a:r>
              <a:rPr lang="en-US" b="1" i="1" dirty="0" smtClean="0">
                <a:solidFill>
                  <a:srgbClr val="C00000"/>
                </a:solidFill>
              </a:rPr>
              <a:t>Profess</a:t>
            </a:r>
            <a:r>
              <a:rPr lang="en-US" dirty="0" smtClean="0"/>
              <a:t> :  to proclaim something publicly.</a:t>
            </a:r>
          </a:p>
          <a:p>
            <a:r>
              <a:rPr lang="en-US" b="1" i="1" dirty="0" smtClean="0">
                <a:solidFill>
                  <a:srgbClr val="C00000"/>
                </a:solidFill>
              </a:rPr>
              <a:t>Profession</a:t>
            </a:r>
            <a:r>
              <a:rPr lang="en-US" dirty="0" smtClean="0"/>
              <a:t> : an occupation whose core element is work, based on the mastery of a complex body of knowledge and skills.            </a:t>
            </a:r>
            <a:r>
              <a:rPr lang="en-US" sz="1400" b="1" i="1" dirty="0" smtClean="0">
                <a:solidFill>
                  <a:srgbClr val="00B0F0"/>
                </a:solidFill>
              </a:rPr>
              <a:t>Oxford English Dictionary</a:t>
            </a:r>
            <a:endParaRPr lang="en-US" sz="1400" b="1" dirty="0" smtClean="0">
              <a:solidFill>
                <a:srgbClr val="00B0F0"/>
              </a:solidFill>
            </a:endParaRPr>
          </a:p>
          <a:p>
            <a:r>
              <a:rPr lang="en-US" b="1" i="1" dirty="0" smtClean="0">
                <a:solidFill>
                  <a:srgbClr val="C00000"/>
                </a:solidFill>
              </a:rPr>
              <a:t>Professionalism</a:t>
            </a:r>
            <a:r>
              <a:rPr lang="en-US" dirty="0" smtClean="0"/>
              <a:t> :</a:t>
            </a:r>
            <a:r>
              <a:rPr lang="en-US" i="1" dirty="0" smtClean="0">
                <a:solidFill>
                  <a:srgbClr val="C00000"/>
                </a:solidFill>
              </a:rPr>
              <a:t>’</a:t>
            </a:r>
            <a:r>
              <a:rPr lang="en-US" i="1" dirty="0" smtClean="0"/>
              <a:t>constituting those attitudes and behaviors that serve to maintain patient interest above physician self-interest</a:t>
            </a:r>
            <a:r>
              <a:rPr lang="en-US" i="1" dirty="0" smtClean="0">
                <a:solidFill>
                  <a:srgbClr val="C00000"/>
                </a:solidFill>
              </a:rPr>
              <a:t>’.</a:t>
            </a:r>
            <a:endParaRPr lang="en-US" i="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Medical Professionalism</a:t>
            </a:r>
            <a:endParaRPr lang="en-US" b="1" dirty="0"/>
          </a:p>
        </p:txBody>
      </p:sp>
      <p:sp>
        <p:nvSpPr>
          <p:cNvPr id="3" name="Content Placeholder 2"/>
          <p:cNvSpPr>
            <a:spLocks noGrp="1"/>
          </p:cNvSpPr>
          <p:nvPr>
            <p:ph idx="1"/>
          </p:nvPr>
        </p:nvSpPr>
        <p:spPr/>
        <p:txBody>
          <a:bodyPr/>
          <a:lstStyle/>
          <a:p>
            <a:r>
              <a:rPr lang="en-US" b="1" dirty="0" smtClean="0"/>
              <a:t>The ability to meet the relationship-centered expectations required to practice medicine competently.</a:t>
            </a:r>
            <a:r>
              <a:rPr lang="en-US" dirty="0" smtClean="0"/>
              <a:t>              </a:t>
            </a:r>
          </a:p>
          <a:p>
            <a:pPr>
              <a:buNone/>
            </a:pPr>
            <a:r>
              <a:rPr lang="en-US" dirty="0" smtClean="0"/>
              <a:t>                                                      </a:t>
            </a:r>
            <a:r>
              <a:rPr lang="en-US" sz="1600" dirty="0" smtClean="0"/>
              <a:t>(</a:t>
            </a:r>
            <a:r>
              <a:rPr lang="en-US" sz="1400" i="1" dirty="0" err="1" smtClean="0"/>
              <a:t>Kuczewski</a:t>
            </a:r>
            <a:r>
              <a:rPr lang="en-US" sz="1400" i="1" dirty="0" smtClean="0"/>
              <a:t> et al, 2003</a:t>
            </a:r>
            <a:r>
              <a:rPr lang="en-US" sz="1400" dirty="0" smtClean="0"/>
              <a:t>)</a:t>
            </a:r>
          </a:p>
          <a:p>
            <a:pPr>
              <a:buNone/>
            </a:pPr>
            <a:r>
              <a:rPr lang="en-US" sz="1800" b="1" dirty="0" smtClean="0">
                <a:solidFill>
                  <a:srgbClr val="FF0000"/>
                </a:solidFill>
              </a:rPr>
              <a:t>Examples:</a:t>
            </a:r>
          </a:p>
          <a:p>
            <a:r>
              <a:rPr lang="en-US" sz="1800" dirty="0" smtClean="0"/>
              <a:t>Patient-physician relation ship</a:t>
            </a:r>
          </a:p>
          <a:p>
            <a:r>
              <a:rPr lang="en-US" sz="1800" dirty="0" smtClean="0"/>
              <a:t>Community-physician relationship</a:t>
            </a:r>
          </a:p>
          <a:p>
            <a:r>
              <a:rPr lang="en-US" sz="1800" dirty="0" smtClean="0"/>
              <a:t>Health care system-physician relationship</a:t>
            </a:r>
          </a:p>
          <a:p>
            <a:r>
              <a:rPr lang="en-US" sz="1800" dirty="0" smtClean="0"/>
              <a:t>Physician –physician relationship</a:t>
            </a:r>
          </a:p>
          <a:p>
            <a:r>
              <a:rPr lang="en-US" sz="1800" dirty="0" smtClean="0"/>
              <a:t>Self-physician relationship</a:t>
            </a: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Medical profession aim is to </a:t>
            </a:r>
            <a:r>
              <a:rPr lang="en-US" b="1" dirty="0" smtClean="0">
                <a:solidFill>
                  <a:srgbClr val="FF0000"/>
                </a:solidFill>
              </a:rPr>
              <a:t>HEAL.</a:t>
            </a:r>
          </a:p>
          <a:p>
            <a:r>
              <a:rPr lang="en-US" b="1" dirty="0" smtClean="0">
                <a:solidFill>
                  <a:srgbClr val="002060"/>
                </a:solidFill>
              </a:rPr>
              <a:t>Right healing action </a:t>
            </a:r>
            <a:r>
              <a:rPr lang="en-US" dirty="0" smtClean="0"/>
              <a:t>is one informed by scientific and clinical evidence.</a:t>
            </a:r>
          </a:p>
          <a:p>
            <a:r>
              <a:rPr lang="en-US" b="1" dirty="0" smtClean="0">
                <a:solidFill>
                  <a:srgbClr val="002060"/>
                </a:solidFill>
              </a:rPr>
              <a:t>Good healing action </a:t>
            </a:r>
            <a:r>
              <a:rPr lang="en-US" dirty="0" smtClean="0"/>
              <a:t>takes into account patient’s values ,preferences and is consistent with clinician’s own clinical judgment.</a:t>
            </a:r>
          </a:p>
          <a:p>
            <a:r>
              <a:rPr lang="en-US" b="1" dirty="0" smtClean="0"/>
              <a:t>Clinical judgment consists of: </a:t>
            </a:r>
            <a:r>
              <a:rPr lang="en-US" b="1" dirty="0" smtClean="0">
                <a:solidFill>
                  <a:srgbClr val="7030A0"/>
                </a:solidFill>
              </a:rPr>
              <a:t>diagnosis</a:t>
            </a:r>
            <a:r>
              <a:rPr lang="en-US" dirty="0" smtClean="0"/>
              <a:t> ( </a:t>
            </a:r>
            <a:r>
              <a:rPr lang="en-US" i="1" dirty="0" smtClean="0"/>
              <a:t>history </a:t>
            </a:r>
            <a:r>
              <a:rPr lang="en-US" dirty="0" smtClean="0"/>
              <a:t>&amp; </a:t>
            </a:r>
            <a:r>
              <a:rPr lang="en-US" i="1" dirty="0" smtClean="0"/>
              <a:t>clinical examination</a:t>
            </a:r>
            <a:r>
              <a:rPr lang="en-US" dirty="0" smtClean="0"/>
              <a:t>) ,</a:t>
            </a:r>
            <a:r>
              <a:rPr lang="en-US" b="1" dirty="0" smtClean="0">
                <a:solidFill>
                  <a:srgbClr val="7030A0"/>
                </a:solidFill>
              </a:rPr>
              <a:t>choice of therapy</a:t>
            </a:r>
            <a:r>
              <a:rPr lang="en-US" dirty="0" smtClean="0"/>
              <a:t>, and  </a:t>
            </a:r>
            <a:r>
              <a:rPr lang="en-US" b="1" dirty="0" smtClean="0">
                <a:solidFill>
                  <a:srgbClr val="7030A0"/>
                </a:solidFill>
              </a:rPr>
              <a:t>involvement of the patient to determine the best option of management best for him.</a:t>
            </a:r>
            <a:endParaRPr lang="en-US" b="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Goals &amp; objectives of the course</a:t>
            </a:r>
          </a:p>
          <a:p>
            <a:r>
              <a:rPr lang="en-US" dirty="0" smtClean="0"/>
              <a:t>Contents of the course</a:t>
            </a:r>
          </a:p>
          <a:p>
            <a:r>
              <a:rPr lang="en-US" dirty="0" smtClean="0"/>
              <a:t>Teaching strategy</a:t>
            </a:r>
          </a:p>
          <a:p>
            <a:r>
              <a:rPr lang="en-US" dirty="0" smtClean="0"/>
              <a:t>Assessment of the students &amp; course evaluation/</a:t>
            </a:r>
          </a:p>
          <a:p>
            <a:r>
              <a:rPr lang="en-US" dirty="0" smtClean="0"/>
              <a:t>Overview about professionalism  </a:t>
            </a:r>
          </a:p>
          <a:p>
            <a:r>
              <a:rPr lang="en-US" dirty="0" smtClean="0"/>
              <a:t>Definitions</a:t>
            </a:r>
          </a:p>
          <a:p>
            <a:r>
              <a:rPr lang="en-US" dirty="0" smtClean="0"/>
              <a:t>What makes a professional ?</a:t>
            </a:r>
          </a:p>
          <a:p>
            <a:r>
              <a:rPr lang="en-US" dirty="0" smtClean="0"/>
              <a:t>Characteristics of a professional</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solidFill>
                  <a:schemeClr val="accent2"/>
                </a:solidFill>
              </a:rPr>
              <a:t>MEDICINE</a:t>
            </a:r>
            <a:r>
              <a:rPr lang="en-US" dirty="0" smtClean="0"/>
              <a:t> is a vocation in which a doctor’s knowledge, clinical skills ,and judgment are put in the service of protecting and restoring human well-being.</a:t>
            </a:r>
          </a:p>
          <a:p>
            <a:r>
              <a:rPr lang="en-US" dirty="0" smtClean="0">
                <a:solidFill>
                  <a:srgbClr val="C00000"/>
                </a:solidFill>
              </a:rPr>
              <a:t>This purpose is realized through a partnership between a patient and doctor, one based on mutual respect ,individual responsibility and appropriate accountability.</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 Charter</a:t>
            </a:r>
            <a:endParaRPr lang="en-US" b="1" dirty="0"/>
          </a:p>
        </p:txBody>
      </p:sp>
      <p:sp>
        <p:nvSpPr>
          <p:cNvPr id="3" name="Content Placeholder 2"/>
          <p:cNvSpPr>
            <a:spLocks noGrp="1"/>
          </p:cNvSpPr>
          <p:nvPr>
            <p:ph idx="1"/>
          </p:nvPr>
        </p:nvSpPr>
        <p:spPr/>
        <p:txBody>
          <a:bodyPr>
            <a:normAutofit lnSpcReduction="10000"/>
          </a:bodyPr>
          <a:lstStyle/>
          <a:p>
            <a:r>
              <a:rPr lang="en-US" b="1" dirty="0" smtClean="0"/>
              <a:t>Launched by the American board of internal medicine foundation and other bodies .</a:t>
            </a:r>
          </a:p>
          <a:p>
            <a:r>
              <a:rPr lang="en-US" b="1" dirty="0" smtClean="0">
                <a:solidFill>
                  <a:schemeClr val="accent2">
                    <a:lumMod val="75000"/>
                  </a:schemeClr>
                </a:solidFill>
              </a:rPr>
              <a:t>Professionalism charter defined three principles </a:t>
            </a:r>
            <a:r>
              <a:rPr lang="en-US" dirty="0" smtClean="0"/>
              <a:t>:</a:t>
            </a:r>
          </a:p>
          <a:p>
            <a:pPr>
              <a:buNone/>
            </a:pPr>
            <a:r>
              <a:rPr lang="en-US" dirty="0" smtClean="0"/>
              <a:t>    1- </a:t>
            </a:r>
            <a:r>
              <a:rPr lang="en-US" b="1" dirty="0" smtClean="0">
                <a:solidFill>
                  <a:srgbClr val="C00000"/>
                </a:solidFill>
              </a:rPr>
              <a:t>The primacy of patient welfare </a:t>
            </a:r>
            <a:r>
              <a:rPr lang="en-US" dirty="0" smtClean="0"/>
              <a:t>which focused on : altruism, trust and patient interest.</a:t>
            </a:r>
          </a:p>
          <a:p>
            <a:pPr>
              <a:buNone/>
            </a:pPr>
            <a:r>
              <a:rPr lang="en-US" dirty="0" smtClean="0"/>
              <a:t>    2- </a:t>
            </a:r>
            <a:r>
              <a:rPr lang="en-US" b="1" dirty="0" smtClean="0">
                <a:solidFill>
                  <a:srgbClr val="C00000"/>
                </a:solidFill>
              </a:rPr>
              <a:t>Patient autonomy </a:t>
            </a:r>
            <a:r>
              <a:rPr lang="en-US" dirty="0" smtClean="0"/>
              <a:t>: honesty with patients and appropriate medical decisions.</a:t>
            </a:r>
          </a:p>
          <a:p>
            <a:pPr>
              <a:buNone/>
            </a:pPr>
            <a:r>
              <a:rPr lang="en-US" dirty="0" smtClean="0"/>
              <a:t>   3- </a:t>
            </a:r>
            <a:r>
              <a:rPr lang="en-US" b="1" dirty="0" smtClean="0">
                <a:solidFill>
                  <a:srgbClr val="C00000"/>
                </a:solidFill>
              </a:rPr>
              <a:t>Social justice</a:t>
            </a:r>
            <a:r>
              <a:rPr lang="en-US" dirty="0" smtClean="0"/>
              <a:t>: addresses physicians’ societal contract and distributive justice, the available resources and needs of patients while taking care of individual patient.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Makes a Professional ?</a:t>
            </a:r>
            <a:endParaRPr lang="en-US" b="1" dirty="0"/>
          </a:p>
        </p:txBody>
      </p:sp>
      <p:sp>
        <p:nvSpPr>
          <p:cNvPr id="3" name="Content Placeholder 2"/>
          <p:cNvSpPr>
            <a:spLocks noGrp="1"/>
          </p:cNvSpPr>
          <p:nvPr>
            <p:ph idx="1"/>
          </p:nvPr>
        </p:nvSpPr>
        <p:spPr/>
        <p:txBody>
          <a:bodyPr/>
          <a:lstStyle/>
          <a:p>
            <a:r>
              <a:rPr lang="en-US" dirty="0" smtClean="0"/>
              <a:t>Education</a:t>
            </a:r>
          </a:p>
          <a:p>
            <a:r>
              <a:rPr lang="en-US" dirty="0" smtClean="0"/>
              <a:t>Career field</a:t>
            </a:r>
          </a:p>
          <a:p>
            <a:r>
              <a:rPr lang="en-US" dirty="0" smtClean="0"/>
              <a:t>Behavior</a:t>
            </a:r>
          </a:p>
          <a:p>
            <a:r>
              <a:rPr lang="en-US" dirty="0" smtClean="0"/>
              <a:t>Practice</a:t>
            </a:r>
          </a:p>
          <a:p>
            <a:r>
              <a:rPr lang="en-US" dirty="0" smtClean="0"/>
              <a:t>Thinking and behaving as a professional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Characteristics of a Professional</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Knowledge and skills of a profession</a:t>
            </a:r>
          </a:p>
          <a:p>
            <a:r>
              <a:rPr lang="en-US" dirty="0" smtClean="0"/>
              <a:t>Commitment to self-improvement</a:t>
            </a:r>
          </a:p>
          <a:p>
            <a:r>
              <a:rPr lang="en-US" dirty="0" smtClean="0"/>
              <a:t>Service orientation</a:t>
            </a:r>
          </a:p>
          <a:p>
            <a:r>
              <a:rPr lang="en-US" dirty="0" smtClean="0"/>
              <a:t>Pride in the profession</a:t>
            </a:r>
          </a:p>
          <a:p>
            <a:r>
              <a:rPr lang="en-US" dirty="0" smtClean="0"/>
              <a:t>Creativity and innovation</a:t>
            </a:r>
          </a:p>
          <a:p>
            <a:r>
              <a:rPr lang="en-US" dirty="0" smtClean="0"/>
              <a:t>Conscience and trustworthiness</a:t>
            </a:r>
          </a:p>
          <a:p>
            <a:r>
              <a:rPr lang="en-US" dirty="0" smtClean="0"/>
              <a:t>Accountability for his/her work</a:t>
            </a:r>
          </a:p>
          <a:p>
            <a:r>
              <a:rPr lang="en-US" dirty="0" smtClean="0"/>
              <a:t>Ethically sound decision making</a:t>
            </a:r>
          </a:p>
          <a:p>
            <a:r>
              <a:rPr lang="en-US" dirty="0" smtClean="0"/>
              <a:t>leadership</a:t>
            </a:r>
          </a:p>
          <a:p>
            <a:endParaRPr lang="en-US" dirty="0"/>
          </a:p>
        </p:txBody>
      </p:sp>
      <p:pic>
        <p:nvPicPr>
          <p:cNvPr id="23554" name="Picture 2" descr="http://t3.gstatic.com/images?q=tbn:f90bleyQTELFmM:http://www.merrimack.edu/academics/science_engineering/Biology/concentrations/PublishingImages/stethoscope.jpg">
            <a:hlinkClick r:id="rId2"/>
          </p:cNvPr>
          <p:cNvPicPr>
            <a:picLocks noChangeAspect="1" noChangeArrowheads="1"/>
          </p:cNvPicPr>
          <p:nvPr/>
        </p:nvPicPr>
        <p:blipFill>
          <a:blip r:embed="rId3" cstate="print"/>
          <a:srcRect/>
          <a:stretch>
            <a:fillRect/>
          </a:stretch>
        </p:blipFill>
        <p:spPr bwMode="auto">
          <a:xfrm>
            <a:off x="7162800" y="2209800"/>
            <a:ext cx="1181100" cy="118110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lstStyle/>
          <a:p>
            <a:r>
              <a:rPr lang="en-US" b="1" i="1" dirty="0" smtClean="0"/>
              <a:t>Feldman MD, Christensen JF</a:t>
            </a:r>
            <a:r>
              <a:rPr lang="en-US" dirty="0" smtClean="0"/>
              <a:t>( 2007). </a:t>
            </a:r>
            <a:r>
              <a:rPr lang="en-US" dirty="0" err="1" smtClean="0"/>
              <a:t>Behavioural</a:t>
            </a:r>
            <a:r>
              <a:rPr lang="en-US" dirty="0" smtClean="0"/>
              <a:t> medicine. a guide for clinical practice. McGraw Hill  Lang, UK.</a:t>
            </a:r>
          </a:p>
          <a:p>
            <a:r>
              <a:rPr lang="en-US" b="1" i="1" dirty="0" smtClean="0"/>
              <a:t>Stern DT </a:t>
            </a:r>
            <a:r>
              <a:rPr lang="en-US" dirty="0" smtClean="0"/>
              <a:t>(2005). Measuring medical professionalism. Oxford University </a:t>
            </a:r>
            <a:r>
              <a:rPr lang="en-US" dirty="0" err="1" smtClean="0"/>
              <a:t>Press,UK</a:t>
            </a:r>
            <a:r>
              <a:rPr lang="en-US" dirty="0" smtClean="0"/>
              <a:t>.</a:t>
            </a:r>
          </a:p>
          <a:p>
            <a:r>
              <a:rPr lang="en-US" b="1" i="1" dirty="0" err="1" smtClean="0"/>
              <a:t>Spandorfer</a:t>
            </a:r>
            <a:r>
              <a:rPr lang="en-US" b="1" i="1" dirty="0" smtClean="0"/>
              <a:t> J, Pohl CA, </a:t>
            </a:r>
            <a:r>
              <a:rPr lang="en-US" b="1" i="1" dirty="0" err="1" smtClean="0"/>
              <a:t>Rattner</a:t>
            </a:r>
            <a:r>
              <a:rPr lang="en-US" b="1" i="1" dirty="0" smtClean="0"/>
              <a:t> SL, </a:t>
            </a:r>
            <a:r>
              <a:rPr lang="en-US" b="1" i="1" dirty="0" err="1" smtClean="0"/>
              <a:t>Nasca</a:t>
            </a:r>
            <a:r>
              <a:rPr lang="en-US" b="1" i="1" dirty="0" smtClean="0"/>
              <a:t> TJ </a:t>
            </a:r>
            <a:r>
              <a:rPr lang="en-US" dirty="0" smtClean="0"/>
              <a:t>(2010). Professionalism in medicine. A case-based guide for medical students. Cambridge University Press. UK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Goals and objectives of the course</a:t>
            </a:r>
            <a:endParaRPr lang="en-US" b="1" dirty="0"/>
          </a:p>
        </p:txBody>
      </p:sp>
      <p:sp>
        <p:nvSpPr>
          <p:cNvPr id="3" name="Content Placeholder 2"/>
          <p:cNvSpPr>
            <a:spLocks noGrp="1"/>
          </p:cNvSpPr>
          <p:nvPr>
            <p:ph idx="1"/>
          </p:nvPr>
        </p:nvSpPr>
        <p:spPr/>
        <p:txBody>
          <a:bodyPr/>
          <a:lstStyle/>
          <a:p>
            <a:r>
              <a:rPr lang="en-US" dirty="0" smtClean="0"/>
              <a:t>To grasp the professionalism concept.</a:t>
            </a:r>
          </a:p>
          <a:p>
            <a:r>
              <a:rPr lang="en-US" dirty="0" smtClean="0"/>
              <a:t>To be motivated into acquiring and understanding the values and attributes related to professionalism.</a:t>
            </a:r>
          </a:p>
          <a:p>
            <a:r>
              <a:rPr lang="en-US" dirty="0" smtClean="0"/>
              <a:t>To be guided into acting and behaving along the guidelines of professionalism.</a:t>
            </a:r>
          </a:p>
          <a:p>
            <a:r>
              <a:rPr lang="en-US" dirty="0" smtClean="0"/>
              <a:t>To refine the different skills and reach the highest standards of professionalism.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Course Contents-    Skill 221</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Profession and professionalism.</a:t>
            </a:r>
          </a:p>
          <a:p>
            <a:r>
              <a:rPr lang="en-US" dirty="0" smtClean="0"/>
              <a:t>The history and evolution of professionalism in the medical profession</a:t>
            </a:r>
          </a:p>
          <a:p>
            <a:r>
              <a:rPr lang="en-US" dirty="0" smtClean="0"/>
              <a:t>Psychological aspects.</a:t>
            </a:r>
          </a:p>
          <a:p>
            <a:r>
              <a:rPr lang="en-US" dirty="0" smtClean="0"/>
              <a:t>Communication skills</a:t>
            </a:r>
          </a:p>
          <a:p>
            <a:r>
              <a:rPr lang="en-US" dirty="0" smtClean="0"/>
              <a:t>Community responsibilities.</a:t>
            </a:r>
            <a:endParaRPr lang="en-US" dirty="0"/>
          </a:p>
        </p:txBody>
      </p:sp>
      <p:pic>
        <p:nvPicPr>
          <p:cNvPr id="18434" name="Picture 2" descr="http://t1.gstatic.com/images?q=tbn:F7_pque8qiGyiM:http://www.gavilan.edu/pio/images/BookFair.jpg">
            <a:hlinkClick r:id="rId2"/>
          </p:cNvPr>
          <p:cNvPicPr>
            <a:picLocks noChangeAspect="1" noChangeArrowheads="1"/>
          </p:cNvPicPr>
          <p:nvPr/>
        </p:nvPicPr>
        <p:blipFill>
          <a:blip r:embed="rId3" cstate="print"/>
          <a:srcRect/>
          <a:stretch>
            <a:fillRect/>
          </a:stretch>
        </p:blipFill>
        <p:spPr bwMode="auto">
          <a:xfrm>
            <a:off x="6629400" y="4572000"/>
            <a:ext cx="1285875" cy="11334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Teaching Strategy</a:t>
            </a:r>
            <a:endParaRPr lang="en-US" b="1" dirty="0"/>
          </a:p>
        </p:txBody>
      </p:sp>
      <p:sp>
        <p:nvSpPr>
          <p:cNvPr id="3" name="Content Placeholder 2"/>
          <p:cNvSpPr>
            <a:spLocks noGrp="1"/>
          </p:cNvSpPr>
          <p:nvPr>
            <p:ph idx="1"/>
          </p:nvPr>
        </p:nvSpPr>
        <p:spPr/>
        <p:txBody>
          <a:bodyPr/>
          <a:lstStyle/>
          <a:p>
            <a:r>
              <a:rPr lang="en-US" dirty="0" smtClean="0"/>
              <a:t>Skill 221   , 6 credit hours.</a:t>
            </a:r>
          </a:p>
          <a:p>
            <a:r>
              <a:rPr lang="en-US" dirty="0" smtClean="0"/>
              <a:t>First &amp; Second Semesters……………..</a:t>
            </a:r>
            <a:r>
              <a:rPr lang="en-US" b="1" dirty="0" smtClean="0">
                <a:solidFill>
                  <a:srgbClr val="C00000"/>
                </a:solidFill>
              </a:rPr>
              <a:t>16</a:t>
            </a:r>
            <a:r>
              <a:rPr lang="en-US" dirty="0" smtClean="0"/>
              <a:t> </a:t>
            </a:r>
            <a:r>
              <a:rPr lang="en-US" b="1" dirty="0" smtClean="0">
                <a:solidFill>
                  <a:srgbClr val="C00000"/>
                </a:solidFill>
              </a:rPr>
              <a:t>weeks</a:t>
            </a:r>
            <a:r>
              <a:rPr lang="en-US" dirty="0" smtClean="0"/>
              <a:t> each</a:t>
            </a:r>
          </a:p>
          <a:p>
            <a:r>
              <a:rPr lang="en-US" dirty="0" smtClean="0"/>
              <a:t>A session </a:t>
            </a:r>
            <a:r>
              <a:rPr lang="en-US" dirty="0" smtClean="0"/>
              <a:t>include: </a:t>
            </a:r>
            <a:r>
              <a:rPr lang="en-US" b="1" dirty="0" smtClean="0">
                <a:solidFill>
                  <a:srgbClr val="FF0000"/>
                </a:solidFill>
              </a:rPr>
              <a:t>lecture and </a:t>
            </a:r>
            <a:r>
              <a:rPr lang="en-US" b="1" dirty="0" smtClean="0">
                <a:solidFill>
                  <a:srgbClr val="FF0000"/>
                </a:solidFill>
              </a:rPr>
              <a:t>discussion</a:t>
            </a:r>
            <a:r>
              <a:rPr lang="en-US" dirty="0" smtClean="0"/>
              <a:t> </a:t>
            </a:r>
            <a:r>
              <a:rPr lang="en-US" dirty="0" smtClean="0"/>
              <a:t>which include interactive application of the subject in the form of a case study or a scenario with discussion in a small group and presentation to all other students.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Assessment of Students</a:t>
            </a:r>
            <a:endParaRPr lang="en-US" b="1" dirty="0">
              <a:solidFill>
                <a:srgbClr val="0070C0"/>
              </a:solidFill>
            </a:endParaRPr>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Assessment is based on </a:t>
            </a:r>
            <a:r>
              <a:rPr lang="en-US" b="1" dirty="0" smtClean="0">
                <a:solidFill>
                  <a:srgbClr val="FF0000"/>
                </a:solidFill>
              </a:rPr>
              <a:t>assignments and short questions /or evaluation.</a:t>
            </a:r>
            <a:endParaRPr lang="en-US" b="1" dirty="0" smtClean="0">
              <a:solidFill>
                <a:srgbClr val="FF0000"/>
              </a:solidFill>
            </a:endParaRPr>
          </a:p>
          <a:p>
            <a:r>
              <a:rPr lang="en-US" b="1" dirty="0" smtClean="0">
                <a:solidFill>
                  <a:srgbClr val="7030A0"/>
                </a:solidFill>
              </a:rPr>
              <a:t>Prepare </a:t>
            </a:r>
            <a:r>
              <a:rPr lang="en-US" b="1" dirty="0" smtClean="0">
                <a:solidFill>
                  <a:srgbClr val="7030A0"/>
                </a:solidFill>
              </a:rPr>
              <a:t>an essay for each.</a:t>
            </a:r>
          </a:p>
          <a:p>
            <a:r>
              <a:rPr lang="en-US" b="1" dirty="0" smtClean="0">
                <a:solidFill>
                  <a:srgbClr val="7030A0"/>
                </a:solidFill>
              </a:rPr>
              <a:t>All assignment papers should be well written and submitted in English using world processor.</a:t>
            </a:r>
          </a:p>
          <a:p>
            <a:r>
              <a:rPr lang="en-US" b="1" dirty="0" smtClean="0">
                <a:solidFill>
                  <a:srgbClr val="7030A0"/>
                </a:solidFill>
              </a:rPr>
              <a:t>Each essay written in 1-2 pages in a </a:t>
            </a:r>
            <a:r>
              <a:rPr lang="en-US" b="1" u="sng" dirty="0" smtClean="0">
                <a:solidFill>
                  <a:srgbClr val="7030A0"/>
                </a:solidFill>
              </a:rPr>
              <a:t>structured format (</a:t>
            </a:r>
            <a:r>
              <a:rPr lang="en-US" sz="1700" b="1" u="sng" dirty="0" smtClean="0">
                <a:solidFill>
                  <a:srgbClr val="7030A0"/>
                </a:solidFill>
              </a:rPr>
              <a:t>introduction, title each paragraph, conclusion, references).</a:t>
            </a:r>
          </a:p>
          <a:p>
            <a:r>
              <a:rPr lang="en-US" b="1" dirty="0" smtClean="0">
                <a:solidFill>
                  <a:srgbClr val="D60093"/>
                </a:solidFill>
              </a:rPr>
              <a:t>At the end of each semester </a:t>
            </a:r>
            <a:r>
              <a:rPr lang="en-US" b="1" dirty="0" smtClean="0">
                <a:solidFill>
                  <a:srgbClr val="D60093"/>
                </a:solidFill>
              </a:rPr>
              <a:t>assignments </a:t>
            </a:r>
            <a:r>
              <a:rPr lang="en-US" b="1" dirty="0" smtClean="0">
                <a:solidFill>
                  <a:srgbClr val="D60093"/>
                </a:solidFill>
              </a:rPr>
              <a:t>will be collected, all  </a:t>
            </a:r>
            <a:r>
              <a:rPr lang="en-US" b="1" dirty="0" smtClean="0">
                <a:solidFill>
                  <a:srgbClr val="D60093"/>
                </a:solidFill>
              </a:rPr>
              <a:t>will </a:t>
            </a:r>
            <a:r>
              <a:rPr lang="en-US" b="1" dirty="0" smtClean="0">
                <a:solidFill>
                  <a:srgbClr val="D60093"/>
                </a:solidFill>
              </a:rPr>
              <a:t>be evaluated at the end of year.</a:t>
            </a:r>
            <a:endParaRPr lang="en-US" b="1" dirty="0">
              <a:solidFill>
                <a:srgbClr val="D60093"/>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2060"/>
                </a:solidFill>
              </a:rPr>
              <a:t>All students must submit the </a:t>
            </a:r>
            <a:r>
              <a:rPr lang="en-US" b="1" dirty="0" smtClean="0">
                <a:solidFill>
                  <a:srgbClr val="7030A0"/>
                </a:solidFill>
              </a:rPr>
              <a:t>electronic copy </a:t>
            </a:r>
            <a:r>
              <a:rPr lang="en-US" b="1" dirty="0" smtClean="0">
                <a:solidFill>
                  <a:srgbClr val="002060"/>
                </a:solidFill>
              </a:rPr>
              <a:t>of all four assignments (at the end of academic year, dates will be announced ) </a:t>
            </a:r>
            <a:r>
              <a:rPr lang="en-US" b="1" dirty="0" smtClean="0">
                <a:solidFill>
                  <a:srgbClr val="7030A0"/>
                </a:solidFill>
              </a:rPr>
              <a:t>as well as a hard copy</a:t>
            </a:r>
            <a:r>
              <a:rPr lang="en-US" b="1" dirty="0" smtClean="0">
                <a:solidFill>
                  <a:srgbClr val="002060"/>
                </a:solidFill>
              </a:rPr>
              <a:t>.</a:t>
            </a:r>
          </a:p>
          <a:p>
            <a:r>
              <a:rPr lang="en-US" b="1" dirty="0" smtClean="0">
                <a:solidFill>
                  <a:srgbClr val="002060"/>
                </a:solidFill>
              </a:rPr>
              <a:t>At the start of  each block the topics to be covered  in that block will be announced.</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Evaluation of the assignments based on:</a:t>
            </a:r>
            <a:endParaRPr lang="ar-SA" b="1" dirty="0"/>
          </a:p>
        </p:txBody>
      </p:sp>
      <p:sp>
        <p:nvSpPr>
          <p:cNvPr id="3" name="Content Placeholder 2"/>
          <p:cNvSpPr>
            <a:spLocks noGrp="1"/>
          </p:cNvSpPr>
          <p:nvPr>
            <p:ph idx="1"/>
          </p:nvPr>
        </p:nvSpPr>
        <p:spPr/>
        <p:txBody>
          <a:bodyPr/>
          <a:lstStyle/>
          <a:p>
            <a:r>
              <a:rPr lang="en-US" b="1" dirty="0" smtClean="0">
                <a:solidFill>
                  <a:srgbClr val="002060"/>
                </a:solidFill>
              </a:rPr>
              <a:t>Basic understanding of the topic</a:t>
            </a:r>
          </a:p>
          <a:p>
            <a:r>
              <a:rPr lang="en-US" b="1" dirty="0" smtClean="0">
                <a:solidFill>
                  <a:srgbClr val="002060"/>
                </a:solidFill>
              </a:rPr>
              <a:t>Clarity of writing</a:t>
            </a:r>
          </a:p>
          <a:p>
            <a:r>
              <a:rPr lang="en-US" b="1" dirty="0" smtClean="0">
                <a:solidFill>
                  <a:srgbClr val="002060"/>
                </a:solidFill>
              </a:rPr>
              <a:t>Organization of the paper</a:t>
            </a:r>
          </a:p>
          <a:p>
            <a:r>
              <a:rPr lang="en-US" b="1" dirty="0" smtClean="0">
                <a:solidFill>
                  <a:srgbClr val="002060"/>
                </a:solidFill>
              </a:rPr>
              <a:t>Originality of the work</a:t>
            </a:r>
          </a:p>
          <a:p>
            <a:r>
              <a:rPr lang="en-US" b="1" dirty="0" smtClean="0">
                <a:solidFill>
                  <a:srgbClr val="002060"/>
                </a:solidFill>
              </a:rPr>
              <a:t>Signs of critical thinking and reflection on the subject</a:t>
            </a:r>
          </a:p>
          <a:p>
            <a:r>
              <a:rPr lang="en-US" b="1" dirty="0" smtClean="0">
                <a:solidFill>
                  <a:srgbClr val="002060"/>
                </a:solidFill>
              </a:rPr>
              <a:t>All assignments should be graded as </a:t>
            </a:r>
            <a:r>
              <a:rPr lang="en-US" b="1" dirty="0" smtClean="0">
                <a:solidFill>
                  <a:srgbClr val="FF0000"/>
                </a:solidFill>
              </a:rPr>
              <a:t>very poor</a:t>
            </a:r>
            <a:r>
              <a:rPr lang="en-US" b="1" dirty="0" smtClean="0">
                <a:solidFill>
                  <a:srgbClr val="002060"/>
                </a:solidFill>
              </a:rPr>
              <a:t>, </a:t>
            </a:r>
            <a:r>
              <a:rPr lang="en-US" b="1" dirty="0" smtClean="0">
                <a:solidFill>
                  <a:srgbClr val="FF0000"/>
                </a:solidFill>
              </a:rPr>
              <a:t>poor</a:t>
            </a:r>
            <a:r>
              <a:rPr lang="en-US" b="1" dirty="0" smtClean="0">
                <a:solidFill>
                  <a:srgbClr val="002060"/>
                </a:solidFill>
              </a:rPr>
              <a:t>, </a:t>
            </a:r>
            <a:r>
              <a:rPr lang="en-US" b="1" dirty="0" smtClean="0">
                <a:solidFill>
                  <a:srgbClr val="FF0000"/>
                </a:solidFill>
              </a:rPr>
              <a:t>acceptable </a:t>
            </a:r>
            <a:r>
              <a:rPr lang="en-US" b="1" dirty="0" smtClean="0">
                <a:solidFill>
                  <a:srgbClr val="002060"/>
                </a:solidFill>
              </a:rPr>
              <a:t>,</a:t>
            </a:r>
            <a:r>
              <a:rPr lang="en-US" b="1" dirty="0" smtClean="0">
                <a:solidFill>
                  <a:srgbClr val="FF0000"/>
                </a:solidFill>
              </a:rPr>
              <a:t>excellent.</a:t>
            </a:r>
          </a:p>
          <a:p>
            <a:endParaRPr lang="ar-SA"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lumMod val="95000"/>
                    <a:lumOff val="5000"/>
                  </a:schemeClr>
                </a:solidFill>
              </a:rPr>
              <a:t>Overview about Professionalism</a:t>
            </a:r>
            <a:endParaRPr lang="en-US"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TotalTime>
  <Words>1252</Words>
  <Application>Microsoft Office PowerPoint</Application>
  <PresentationFormat>عرض على الشاشة (3:4)‏</PresentationFormat>
  <Paragraphs>123</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Flow</vt:lpstr>
      <vt:lpstr>Professionalism Course Skill 221  Overview</vt:lpstr>
      <vt:lpstr>Contents</vt:lpstr>
      <vt:lpstr>Goals and objectives of the course</vt:lpstr>
      <vt:lpstr>Course Contents-    Skill 221</vt:lpstr>
      <vt:lpstr>Teaching Strategy</vt:lpstr>
      <vt:lpstr>Assessment of Students</vt:lpstr>
      <vt:lpstr>الشريحة 7</vt:lpstr>
      <vt:lpstr>Evaluation of the assignments based on:</vt:lpstr>
      <vt:lpstr>Overview about Professionalism</vt:lpstr>
      <vt:lpstr>مقدمة عن المهنة</vt:lpstr>
      <vt:lpstr>الدين والمهنة</vt:lpstr>
      <vt:lpstr>الدين والمهنة</vt:lpstr>
      <vt:lpstr>Introduction</vt:lpstr>
      <vt:lpstr>الشريحة 14</vt:lpstr>
      <vt:lpstr>Islamic Medicine</vt:lpstr>
      <vt:lpstr>Islamic Physicians</vt:lpstr>
      <vt:lpstr>Definitions</vt:lpstr>
      <vt:lpstr>Medical Professionalism</vt:lpstr>
      <vt:lpstr>الشريحة 19</vt:lpstr>
      <vt:lpstr>الشريحة 20</vt:lpstr>
      <vt:lpstr>Professional Charter</vt:lpstr>
      <vt:lpstr>What Makes a Professional ?</vt:lpstr>
      <vt:lpstr>Characteristics of a Professional</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aaaa</cp:lastModifiedBy>
  <cp:revision>73</cp:revision>
  <dcterms:created xsi:type="dcterms:W3CDTF">2010-08-07T09:19:20Z</dcterms:created>
  <dcterms:modified xsi:type="dcterms:W3CDTF">2012-09-13T12:04:26Z</dcterms:modified>
</cp:coreProperties>
</file>