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7"/>
  </p:notesMasterIdLst>
  <p:handoutMasterIdLst>
    <p:handoutMasterId r:id="rId28"/>
  </p:handoutMasterIdLst>
  <p:sldIdLst>
    <p:sldId id="256" r:id="rId2"/>
    <p:sldId id="368" r:id="rId3"/>
    <p:sldId id="264" r:id="rId4"/>
    <p:sldId id="353" r:id="rId5"/>
    <p:sldId id="389" r:id="rId6"/>
    <p:sldId id="354" r:id="rId7"/>
    <p:sldId id="371" r:id="rId8"/>
    <p:sldId id="372" r:id="rId9"/>
    <p:sldId id="373" r:id="rId10"/>
    <p:sldId id="374" r:id="rId11"/>
    <p:sldId id="388" r:id="rId12"/>
    <p:sldId id="359" r:id="rId13"/>
    <p:sldId id="390" r:id="rId14"/>
    <p:sldId id="391" r:id="rId15"/>
    <p:sldId id="392" r:id="rId16"/>
    <p:sldId id="384" r:id="rId17"/>
    <p:sldId id="375" r:id="rId18"/>
    <p:sldId id="376" r:id="rId19"/>
    <p:sldId id="377" r:id="rId20"/>
    <p:sldId id="361" r:id="rId21"/>
    <p:sldId id="362" r:id="rId22"/>
    <p:sldId id="380" r:id="rId23"/>
    <p:sldId id="381" r:id="rId24"/>
    <p:sldId id="382" r:id="rId25"/>
    <p:sldId id="383" r:id="rId26"/>
  </p:sldIdLst>
  <p:sldSz cx="9144000" cy="6858000" type="screen4x3"/>
  <p:notesSz cx="6858000" cy="9144000"/>
  <p:defaultTextStyle>
    <a:defPPr>
      <a:defRPr lang="en-US"/>
    </a:defPPr>
    <a:lvl1pPr algn="l" rtl="0" eaLnBrk="0" fontAlgn="base" hangingPunct="0">
      <a:spcBef>
        <a:spcPct val="0"/>
      </a:spcBef>
      <a:spcAft>
        <a:spcPct val="0"/>
      </a:spcAft>
      <a:defRPr sz="7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72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72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72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7200" kern="1200">
        <a:solidFill>
          <a:schemeClr val="tx1"/>
        </a:solidFill>
        <a:latin typeface="Garamond" pitchFamily="18" charset="0"/>
        <a:ea typeface="+mn-ea"/>
        <a:cs typeface="+mn-cs"/>
      </a:defRPr>
    </a:lvl5pPr>
    <a:lvl6pPr marL="2286000" algn="l" defTabSz="914400" rtl="0" eaLnBrk="1" latinLnBrk="0" hangingPunct="1">
      <a:defRPr sz="7200" kern="1200">
        <a:solidFill>
          <a:schemeClr val="tx1"/>
        </a:solidFill>
        <a:latin typeface="Garamond" pitchFamily="18" charset="0"/>
        <a:ea typeface="+mn-ea"/>
        <a:cs typeface="+mn-cs"/>
      </a:defRPr>
    </a:lvl6pPr>
    <a:lvl7pPr marL="2743200" algn="l" defTabSz="914400" rtl="0" eaLnBrk="1" latinLnBrk="0" hangingPunct="1">
      <a:defRPr sz="7200" kern="1200">
        <a:solidFill>
          <a:schemeClr val="tx1"/>
        </a:solidFill>
        <a:latin typeface="Garamond" pitchFamily="18" charset="0"/>
        <a:ea typeface="+mn-ea"/>
        <a:cs typeface="+mn-cs"/>
      </a:defRPr>
    </a:lvl7pPr>
    <a:lvl8pPr marL="3200400" algn="l" defTabSz="914400" rtl="0" eaLnBrk="1" latinLnBrk="0" hangingPunct="1">
      <a:defRPr sz="7200" kern="1200">
        <a:solidFill>
          <a:schemeClr val="tx1"/>
        </a:solidFill>
        <a:latin typeface="Garamond" pitchFamily="18" charset="0"/>
        <a:ea typeface="+mn-ea"/>
        <a:cs typeface="+mn-cs"/>
      </a:defRPr>
    </a:lvl8pPr>
    <a:lvl9pPr marL="3657600" algn="l" defTabSz="914400" rtl="0" eaLnBrk="1" latinLnBrk="0" hangingPunct="1">
      <a:defRPr sz="7200"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6"/>
  <p:clrMru>
    <a:srgbClr val="FF3399"/>
    <a:srgbClr val="FF0066"/>
    <a:srgbClr val="0033CC"/>
    <a:srgbClr val="669900"/>
    <a:srgbClr val="FF6600"/>
    <a:srgbClr val="0000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851" autoAdjust="0"/>
    <p:restoredTop sz="94709" autoAdjust="0"/>
  </p:normalViewPr>
  <p:slideViewPr>
    <p:cSldViewPr>
      <p:cViewPr varScale="1">
        <p:scale>
          <a:sx n="69" d="100"/>
          <a:sy n="69" d="100"/>
        </p:scale>
        <p:origin x="-1488"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120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A7EAA794-8130-4218-8EAD-E8323F86DCE2}" type="datetimeFigureOut">
              <a:rPr lang="en-US"/>
              <a:pPr>
                <a:defRPr/>
              </a:pPr>
              <a:t>10/6/2012</a:t>
            </a:fld>
            <a:endParaRPr lang="en-US"/>
          </a:p>
        </p:txBody>
      </p:sp>
      <p:sp>
        <p:nvSpPr>
          <p:cNvPr id="5120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120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0682979-30D0-4B6A-BB36-ABCCE11459D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3DA6B709-8C02-4AE0-A316-D083B07B39F2}" type="datetimeFigureOut">
              <a:rPr lang="en-US"/>
              <a:pPr>
                <a:defRPr/>
              </a:pPr>
              <a:t>10/6/2012</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AU"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37131881-1C32-4AB9-9391-7F330C5C9589}" type="slidenum">
              <a:rPr lang="en-AU"/>
              <a:pPr>
                <a:defRPr/>
              </a:pPr>
              <a:t>‹#›</a:t>
            </a:fld>
            <a:endParaRPr lang="en-A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6A35DD0C-8512-4A31-969C-57F65A7434BB}" type="slidenum">
              <a:rPr lang="en-GB" smtClean="0"/>
              <a:pPr/>
              <a:t>12</a:t>
            </a:fld>
            <a:endParaRPr lang="en-GB" smtClean="0"/>
          </a:p>
        </p:txBody>
      </p:sp>
      <p:sp>
        <p:nvSpPr>
          <p:cNvPr id="28675" name="Rectangle 2"/>
          <p:cNvSpPr>
            <a:spLocks noRot="1" noChangeArrowheads="1" noTextEdit="1"/>
          </p:cNvSpPr>
          <p:nvPr>
            <p:ph type="sldImg"/>
          </p:nvPr>
        </p:nvSpPr>
        <p:spPr bwMode="auto">
          <a:noFill/>
          <a:ln>
            <a:solidFill>
              <a:srgbClr val="000000"/>
            </a:solidFill>
            <a:miter lim="800000"/>
            <a:headEnd/>
            <a:tailEnd/>
          </a:ln>
        </p:spPr>
      </p:sp>
      <p:sp>
        <p:nvSpPr>
          <p:cNvPr id="28676"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F5F97888-620B-4C8C-8A0F-4CA0B8ABF942}" type="slidenum">
              <a:rPr lang="en-GB" smtClean="0"/>
              <a:pPr/>
              <a:t>19</a:t>
            </a:fld>
            <a:endParaRPr lang="en-GB" smtClean="0"/>
          </a:p>
        </p:txBody>
      </p:sp>
      <p:sp>
        <p:nvSpPr>
          <p:cNvPr id="29699" name="Rectangle 2"/>
          <p:cNvSpPr>
            <a:spLocks noRot="1" noChangeArrowheads="1" noTextEdit="1"/>
          </p:cNvSpPr>
          <p:nvPr>
            <p:ph type="sldImg"/>
          </p:nvPr>
        </p:nvSpPr>
        <p:spPr bwMode="auto">
          <a:noFill/>
          <a:ln>
            <a:solidFill>
              <a:srgbClr val="000000"/>
            </a:solidFill>
            <a:miter lim="800000"/>
            <a:headEnd/>
            <a:tailEnd/>
          </a:ln>
        </p:spPr>
      </p:sp>
      <p:sp>
        <p:nvSpPr>
          <p:cNvPr id="2970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DDCC0609-305F-4AFF-A682-B8365B4404F7}" type="slidenum">
              <a:rPr lang="en-GB" smtClean="0"/>
              <a:pPr/>
              <a:t>20</a:t>
            </a:fld>
            <a:endParaRPr lang="en-GB" smtClean="0"/>
          </a:p>
        </p:txBody>
      </p:sp>
      <p:sp>
        <p:nvSpPr>
          <p:cNvPr id="30723" name="Rectangle 2"/>
          <p:cNvSpPr>
            <a:spLocks noRot="1" noChangeArrowheads="1" noTextEdit="1"/>
          </p:cNvSpPr>
          <p:nvPr>
            <p:ph type="sldImg"/>
          </p:nvPr>
        </p:nvSpPr>
        <p:spPr bwMode="auto">
          <a:noFill/>
          <a:ln>
            <a:solidFill>
              <a:srgbClr val="000000"/>
            </a:solidFill>
            <a:miter lim="800000"/>
            <a:headEnd/>
            <a:tailEnd/>
          </a:ln>
        </p:spPr>
      </p:sp>
      <p:sp>
        <p:nvSpPr>
          <p:cNvPr id="30724"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0DA10222-0FF3-4ECF-A779-5A4DC8A3550A}" type="slidenum">
              <a:rPr lang="en-GB" smtClean="0"/>
              <a:pPr/>
              <a:t>21</a:t>
            </a:fld>
            <a:endParaRPr lang="en-GB" smtClean="0"/>
          </a:p>
        </p:txBody>
      </p:sp>
      <p:sp>
        <p:nvSpPr>
          <p:cNvPr id="31747" name="Rectangle 2"/>
          <p:cNvSpPr>
            <a:spLocks noRot="1" noChangeArrowheads="1" noTextEdit="1"/>
          </p:cNvSpPr>
          <p:nvPr>
            <p:ph type="sldImg"/>
          </p:nvPr>
        </p:nvSpPr>
        <p:spPr bwMode="auto">
          <a:noFill/>
          <a:ln>
            <a:solidFill>
              <a:srgbClr val="000000"/>
            </a:solidFill>
            <a:miter lim="800000"/>
            <a:headEnd/>
            <a:tailEnd/>
          </a:ln>
        </p:spPr>
      </p:sp>
      <p:sp>
        <p:nvSpPr>
          <p:cNvPr id="31748"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5FA4C0F1-D2E9-4FA2-ADEB-2C0BB30C005E}" type="slidenum">
              <a:rPr lang="en-GB" smtClean="0"/>
              <a:pPr/>
              <a:t>22</a:t>
            </a:fld>
            <a:endParaRPr lang="en-GB" smtClean="0"/>
          </a:p>
        </p:txBody>
      </p:sp>
      <p:sp>
        <p:nvSpPr>
          <p:cNvPr id="32771" name="Rectangle 2"/>
          <p:cNvSpPr>
            <a:spLocks noRo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FE09142C-A2F6-40A0-916B-FC933BB01B8B}" type="slidenum">
              <a:rPr lang="en-GB" smtClean="0"/>
              <a:pPr/>
              <a:t>23</a:t>
            </a:fld>
            <a:endParaRPr lang="en-GB" smtClean="0"/>
          </a:p>
        </p:txBody>
      </p:sp>
      <p:sp>
        <p:nvSpPr>
          <p:cNvPr id="33795" name="Rectangle 2"/>
          <p:cNvSpPr>
            <a:spLocks noRot="1" noChangeArrowheads="1" noTextEdit="1"/>
          </p:cNvSpPr>
          <p:nvPr>
            <p:ph type="sldImg"/>
          </p:nvPr>
        </p:nvSpPr>
        <p:spPr bwMode="auto">
          <a:noFill/>
          <a:ln>
            <a:solidFill>
              <a:srgbClr val="000000"/>
            </a:solidFill>
            <a:miter lim="800000"/>
            <a:headEnd/>
            <a:tailEnd/>
          </a:ln>
        </p:spPr>
      </p:sp>
      <p:sp>
        <p:nvSpPr>
          <p:cNvPr id="33796"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F3296F3A-AC1C-41DC-A856-1D8175416E67}" type="slidenum">
              <a:rPr lang="en-GB" smtClean="0"/>
              <a:pPr/>
              <a:t>24</a:t>
            </a:fld>
            <a:endParaRPr lang="en-GB" smtClean="0"/>
          </a:p>
        </p:txBody>
      </p:sp>
      <p:sp>
        <p:nvSpPr>
          <p:cNvPr id="34819" name="Rectangle 2"/>
          <p:cNvSpPr>
            <a:spLocks noRo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EC6DEC7B-F0A4-4B86-AF3A-99EA8C40B0DB}" type="slidenum">
              <a:rPr lang="en-GB" smtClean="0"/>
              <a:pPr/>
              <a:t>25</a:t>
            </a:fld>
            <a:endParaRPr lang="en-GB" smtClean="0"/>
          </a:p>
        </p:txBody>
      </p:sp>
      <p:sp>
        <p:nvSpPr>
          <p:cNvPr id="35843" name="Rectangle 2"/>
          <p:cNvSpPr>
            <a:spLocks noRot="1" noChangeArrowheads="1" noTextEdit="1"/>
          </p:cNvSpPr>
          <p:nvPr>
            <p:ph type="sldImg"/>
          </p:nvPr>
        </p:nvSpPr>
        <p:spPr bwMode="auto">
          <a:noFill/>
          <a:ln>
            <a:solidFill>
              <a:srgbClr val="000000"/>
            </a:solidFill>
            <a:miter lim="800000"/>
            <a:headEnd/>
            <a:tailEnd/>
          </a:ln>
        </p:spPr>
      </p:sp>
      <p:sp>
        <p:nvSpPr>
          <p:cNvPr id="35844"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Azer APT (c) 2008</a:t>
            </a:r>
          </a:p>
        </p:txBody>
      </p:sp>
      <p:sp>
        <p:nvSpPr>
          <p:cNvPr id="6" name="Slide Number Placeholder 5"/>
          <p:cNvSpPr>
            <a:spLocks noGrp="1"/>
          </p:cNvSpPr>
          <p:nvPr>
            <p:ph type="sldNum" sz="quarter" idx="12"/>
          </p:nvPr>
        </p:nvSpPr>
        <p:spPr/>
        <p:txBody>
          <a:bodyPr/>
          <a:lstStyle>
            <a:lvl1pPr>
              <a:defRPr/>
            </a:lvl1pPr>
          </a:lstStyle>
          <a:p>
            <a:pPr>
              <a:defRPr/>
            </a:pPr>
            <a:fld id="{1E590B2D-003B-4784-A2BC-164AD57031F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Azer APT (c) 2008</a:t>
            </a:r>
          </a:p>
        </p:txBody>
      </p:sp>
      <p:sp>
        <p:nvSpPr>
          <p:cNvPr id="6" name="Slide Number Placeholder 5"/>
          <p:cNvSpPr>
            <a:spLocks noGrp="1"/>
          </p:cNvSpPr>
          <p:nvPr>
            <p:ph type="sldNum" sz="quarter" idx="12"/>
          </p:nvPr>
        </p:nvSpPr>
        <p:spPr/>
        <p:txBody>
          <a:bodyPr/>
          <a:lstStyle>
            <a:lvl1pPr>
              <a:defRPr/>
            </a:lvl1pPr>
          </a:lstStyle>
          <a:p>
            <a:pPr>
              <a:defRPr/>
            </a:pPr>
            <a:fld id="{E07CFD18-3990-43A0-B92B-A678AC5C8DD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Azer APT (c) 2008</a:t>
            </a:r>
          </a:p>
        </p:txBody>
      </p:sp>
      <p:sp>
        <p:nvSpPr>
          <p:cNvPr id="6" name="Slide Number Placeholder 5"/>
          <p:cNvSpPr>
            <a:spLocks noGrp="1"/>
          </p:cNvSpPr>
          <p:nvPr>
            <p:ph type="sldNum" sz="quarter" idx="12"/>
          </p:nvPr>
        </p:nvSpPr>
        <p:spPr/>
        <p:txBody>
          <a:bodyPr/>
          <a:lstStyle>
            <a:lvl1pPr>
              <a:defRPr/>
            </a:lvl1pPr>
          </a:lstStyle>
          <a:p>
            <a:pPr>
              <a:defRPr/>
            </a:pPr>
            <a:fld id="{66116E7D-01C8-4B11-A197-CBC9D4658FD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Azer APT (c) 2008</a:t>
            </a:r>
          </a:p>
        </p:txBody>
      </p:sp>
      <p:sp>
        <p:nvSpPr>
          <p:cNvPr id="6" name="Slide Number Placeholder 5"/>
          <p:cNvSpPr>
            <a:spLocks noGrp="1"/>
          </p:cNvSpPr>
          <p:nvPr>
            <p:ph type="sldNum" sz="quarter" idx="12"/>
          </p:nvPr>
        </p:nvSpPr>
        <p:spPr/>
        <p:txBody>
          <a:bodyPr/>
          <a:lstStyle>
            <a:lvl1pPr>
              <a:defRPr/>
            </a:lvl1pPr>
          </a:lstStyle>
          <a:p>
            <a:pPr>
              <a:defRPr/>
            </a:pPr>
            <a:fld id="{5C7B3CA9-4123-492E-9AA9-B6A04F75322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Azer APT (c) 2008</a:t>
            </a:r>
          </a:p>
        </p:txBody>
      </p:sp>
      <p:sp>
        <p:nvSpPr>
          <p:cNvPr id="6" name="Slide Number Placeholder 5"/>
          <p:cNvSpPr>
            <a:spLocks noGrp="1"/>
          </p:cNvSpPr>
          <p:nvPr>
            <p:ph type="sldNum" sz="quarter" idx="12"/>
          </p:nvPr>
        </p:nvSpPr>
        <p:spPr/>
        <p:txBody>
          <a:bodyPr/>
          <a:lstStyle>
            <a:lvl1pPr>
              <a:defRPr/>
            </a:lvl1pPr>
          </a:lstStyle>
          <a:p>
            <a:pPr>
              <a:defRPr/>
            </a:pPr>
            <a:fld id="{90F4167B-750E-4B73-8521-BE800F71C23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Azer APT (c) 2008</a:t>
            </a:r>
          </a:p>
        </p:txBody>
      </p:sp>
      <p:sp>
        <p:nvSpPr>
          <p:cNvPr id="7" name="Slide Number Placeholder 5"/>
          <p:cNvSpPr>
            <a:spLocks noGrp="1"/>
          </p:cNvSpPr>
          <p:nvPr>
            <p:ph type="sldNum" sz="quarter" idx="12"/>
          </p:nvPr>
        </p:nvSpPr>
        <p:spPr/>
        <p:txBody>
          <a:bodyPr/>
          <a:lstStyle>
            <a:lvl1pPr>
              <a:defRPr/>
            </a:lvl1pPr>
          </a:lstStyle>
          <a:p>
            <a:pPr>
              <a:defRPr/>
            </a:pPr>
            <a:fld id="{3468BF7F-97BF-4997-99B2-4FB956A5B7B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r>
              <a:rPr lang="en-US"/>
              <a:t>Azer APT (c) 2008</a:t>
            </a:r>
          </a:p>
        </p:txBody>
      </p:sp>
      <p:sp>
        <p:nvSpPr>
          <p:cNvPr id="9" name="Slide Number Placeholder 5"/>
          <p:cNvSpPr>
            <a:spLocks noGrp="1"/>
          </p:cNvSpPr>
          <p:nvPr>
            <p:ph type="sldNum" sz="quarter" idx="12"/>
          </p:nvPr>
        </p:nvSpPr>
        <p:spPr/>
        <p:txBody>
          <a:bodyPr/>
          <a:lstStyle>
            <a:lvl1pPr>
              <a:defRPr/>
            </a:lvl1pPr>
          </a:lstStyle>
          <a:p>
            <a:pPr>
              <a:defRPr/>
            </a:pPr>
            <a:fld id="{250948CF-65F8-487E-B65C-DED9BDDB178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r>
              <a:rPr lang="en-US"/>
              <a:t>Azer APT (c) 2008</a:t>
            </a:r>
          </a:p>
        </p:txBody>
      </p:sp>
      <p:sp>
        <p:nvSpPr>
          <p:cNvPr id="5" name="Slide Number Placeholder 5"/>
          <p:cNvSpPr>
            <a:spLocks noGrp="1"/>
          </p:cNvSpPr>
          <p:nvPr>
            <p:ph type="sldNum" sz="quarter" idx="12"/>
          </p:nvPr>
        </p:nvSpPr>
        <p:spPr/>
        <p:txBody>
          <a:bodyPr/>
          <a:lstStyle>
            <a:lvl1pPr>
              <a:defRPr/>
            </a:lvl1pPr>
          </a:lstStyle>
          <a:p>
            <a:pPr>
              <a:defRPr/>
            </a:pPr>
            <a:fld id="{C4545B10-A953-4938-8FCC-2ED5C36F63B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r>
              <a:rPr lang="en-US"/>
              <a:t>Azer APT (c) 2008</a:t>
            </a:r>
          </a:p>
        </p:txBody>
      </p:sp>
      <p:sp>
        <p:nvSpPr>
          <p:cNvPr id="4" name="Slide Number Placeholder 5"/>
          <p:cNvSpPr>
            <a:spLocks noGrp="1"/>
          </p:cNvSpPr>
          <p:nvPr>
            <p:ph type="sldNum" sz="quarter" idx="12"/>
          </p:nvPr>
        </p:nvSpPr>
        <p:spPr/>
        <p:txBody>
          <a:bodyPr/>
          <a:lstStyle>
            <a:lvl1pPr>
              <a:defRPr/>
            </a:lvl1pPr>
          </a:lstStyle>
          <a:p>
            <a:pPr>
              <a:defRPr/>
            </a:pPr>
            <a:fld id="{DDCC76BB-A123-43C7-9F74-5BAC2E4DA5C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Azer APT (c) 2008</a:t>
            </a:r>
          </a:p>
        </p:txBody>
      </p:sp>
      <p:sp>
        <p:nvSpPr>
          <p:cNvPr id="7" name="Slide Number Placeholder 5"/>
          <p:cNvSpPr>
            <a:spLocks noGrp="1"/>
          </p:cNvSpPr>
          <p:nvPr>
            <p:ph type="sldNum" sz="quarter" idx="12"/>
          </p:nvPr>
        </p:nvSpPr>
        <p:spPr/>
        <p:txBody>
          <a:bodyPr/>
          <a:lstStyle>
            <a:lvl1pPr>
              <a:defRPr/>
            </a:lvl1pPr>
          </a:lstStyle>
          <a:p>
            <a:pPr>
              <a:defRPr/>
            </a:pPr>
            <a:fld id="{77BDF088-DFAA-4506-B640-C1BA89C5EDE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Azer APT (c) 2008</a:t>
            </a:r>
          </a:p>
        </p:txBody>
      </p:sp>
      <p:sp>
        <p:nvSpPr>
          <p:cNvPr id="7" name="Slide Number Placeholder 5"/>
          <p:cNvSpPr>
            <a:spLocks noGrp="1"/>
          </p:cNvSpPr>
          <p:nvPr>
            <p:ph type="sldNum" sz="quarter" idx="12"/>
          </p:nvPr>
        </p:nvSpPr>
        <p:spPr/>
        <p:txBody>
          <a:bodyPr/>
          <a:lstStyle>
            <a:lvl1pPr>
              <a:defRPr/>
            </a:lvl1pPr>
          </a:lstStyle>
          <a:p>
            <a:pPr>
              <a:defRPr/>
            </a:pPr>
            <a:fld id="{E632184E-6E9A-4989-B36B-2CF835ADEAD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AU"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Azer APT (c) 2008</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F16FE60-940D-4410-887F-EEF18107A86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Georgia" pitchFamily="18" charset="0"/>
        </a:defRPr>
      </a:lvl2pPr>
      <a:lvl3pPr algn="ctr" rtl="0" eaLnBrk="0" fontAlgn="base" hangingPunct="0">
        <a:spcBef>
          <a:spcPct val="0"/>
        </a:spcBef>
        <a:spcAft>
          <a:spcPct val="0"/>
        </a:spcAft>
        <a:defRPr sz="4400">
          <a:solidFill>
            <a:schemeClr val="tx1"/>
          </a:solidFill>
          <a:latin typeface="Georgia" pitchFamily="18" charset="0"/>
        </a:defRPr>
      </a:lvl3pPr>
      <a:lvl4pPr algn="ctr" rtl="0" eaLnBrk="0" fontAlgn="base" hangingPunct="0">
        <a:spcBef>
          <a:spcPct val="0"/>
        </a:spcBef>
        <a:spcAft>
          <a:spcPct val="0"/>
        </a:spcAft>
        <a:defRPr sz="4400">
          <a:solidFill>
            <a:schemeClr val="tx1"/>
          </a:solidFill>
          <a:latin typeface="Georgia" pitchFamily="18" charset="0"/>
        </a:defRPr>
      </a:lvl4pPr>
      <a:lvl5pPr algn="ctr" rtl="0" eaLnBrk="0" fontAlgn="base" hangingPunct="0">
        <a:spcBef>
          <a:spcPct val="0"/>
        </a:spcBef>
        <a:spcAft>
          <a:spcPct val="0"/>
        </a:spcAft>
        <a:defRPr sz="4400">
          <a:solidFill>
            <a:schemeClr val="tx1"/>
          </a:solidFill>
          <a:latin typeface="Georgia" pitchFamily="18" charset="0"/>
        </a:defRPr>
      </a:lvl5pPr>
      <a:lvl6pPr marL="457200" algn="ctr" rtl="0" fontAlgn="base">
        <a:spcBef>
          <a:spcPct val="0"/>
        </a:spcBef>
        <a:spcAft>
          <a:spcPct val="0"/>
        </a:spcAft>
        <a:defRPr sz="4400">
          <a:solidFill>
            <a:schemeClr val="tx1"/>
          </a:solidFill>
          <a:latin typeface="Georgia" pitchFamily="18" charset="0"/>
        </a:defRPr>
      </a:lvl6pPr>
      <a:lvl7pPr marL="914400" algn="ctr" rtl="0" fontAlgn="base">
        <a:spcBef>
          <a:spcPct val="0"/>
        </a:spcBef>
        <a:spcAft>
          <a:spcPct val="0"/>
        </a:spcAft>
        <a:defRPr sz="4400">
          <a:solidFill>
            <a:schemeClr val="tx1"/>
          </a:solidFill>
          <a:latin typeface="Georgia" pitchFamily="18" charset="0"/>
        </a:defRPr>
      </a:lvl7pPr>
      <a:lvl8pPr marL="1371600" algn="ctr" rtl="0" fontAlgn="base">
        <a:spcBef>
          <a:spcPct val="0"/>
        </a:spcBef>
        <a:spcAft>
          <a:spcPct val="0"/>
        </a:spcAft>
        <a:defRPr sz="4400">
          <a:solidFill>
            <a:schemeClr val="tx1"/>
          </a:solidFill>
          <a:latin typeface="Georgia" pitchFamily="18" charset="0"/>
        </a:defRPr>
      </a:lvl8pPr>
      <a:lvl9pPr marL="1828800" algn="ctr" rtl="0" fontAlgn="base">
        <a:spcBef>
          <a:spcPct val="0"/>
        </a:spcBef>
        <a:spcAft>
          <a:spcPct val="0"/>
        </a:spcAft>
        <a:defRPr sz="4400">
          <a:solidFill>
            <a:schemeClr val="tx1"/>
          </a:solidFill>
          <a:latin typeface="Georgia" pitchFamily="18"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381000"/>
            <a:ext cx="7772400" cy="3733800"/>
          </a:xfrm>
        </p:spPr>
        <p:txBody>
          <a:bodyPr/>
          <a:lstStyle/>
          <a:p>
            <a:pPr eaLnBrk="1" hangingPunct="1"/>
            <a:r>
              <a:rPr lang="en-US" sz="4000" smtClean="0"/>
              <a:t/>
            </a:r>
            <a:br>
              <a:rPr lang="en-US" sz="4000" smtClean="0"/>
            </a:br>
            <a:r>
              <a:rPr lang="en-US" sz="2200" b="1" smtClean="0">
                <a:solidFill>
                  <a:srgbClr val="FF3399"/>
                </a:solidFill>
              </a:rPr>
              <a:t/>
            </a:r>
            <a:br>
              <a:rPr lang="en-US" sz="2200" b="1" smtClean="0">
                <a:solidFill>
                  <a:srgbClr val="FF3399"/>
                </a:solidFill>
              </a:rPr>
            </a:br>
            <a:r>
              <a:rPr lang="en-US" sz="7300" b="1" smtClean="0">
                <a:solidFill>
                  <a:srgbClr val="FF3399"/>
                </a:solidFill>
              </a:rPr>
              <a:t> Accountability </a:t>
            </a:r>
            <a:r>
              <a:rPr lang="en-US" b="1" smtClean="0">
                <a:solidFill>
                  <a:srgbClr val="FF3399"/>
                </a:solidFill>
              </a:rPr>
              <a:t>&amp; Professional Responsibility</a:t>
            </a:r>
            <a:br>
              <a:rPr lang="en-US" b="1" smtClean="0">
                <a:solidFill>
                  <a:srgbClr val="FF3399"/>
                </a:solidFill>
              </a:rPr>
            </a:br>
            <a:r>
              <a:rPr lang="en-US" sz="2400" b="1" smtClean="0">
                <a:solidFill>
                  <a:srgbClr val="FF3399"/>
                </a:solidFill>
              </a:rPr>
              <a:t>SKILL-221</a:t>
            </a:r>
            <a:r>
              <a:rPr lang="en-US" sz="7300" b="1" smtClean="0">
                <a:solidFill>
                  <a:srgbClr val="FF3399"/>
                </a:solidFill>
              </a:rPr>
              <a:t/>
            </a:r>
            <a:br>
              <a:rPr lang="en-US" sz="7300" b="1" smtClean="0">
                <a:solidFill>
                  <a:srgbClr val="FF3399"/>
                </a:solidFill>
              </a:rPr>
            </a:br>
            <a:r>
              <a:rPr lang="en-US" sz="2200" b="1" smtClean="0">
                <a:solidFill>
                  <a:srgbClr val="FF0000"/>
                </a:solidFill>
              </a:rPr>
              <a:t/>
            </a:r>
            <a:br>
              <a:rPr lang="en-US" sz="2200" b="1" smtClean="0">
                <a:solidFill>
                  <a:srgbClr val="FF0000"/>
                </a:solidFill>
              </a:rPr>
            </a:br>
            <a:endParaRPr lang="en-US" sz="2200" b="1" smtClean="0">
              <a:solidFill>
                <a:srgbClr val="FF0000"/>
              </a:solidFill>
            </a:endParaRPr>
          </a:p>
        </p:txBody>
      </p:sp>
      <p:sp>
        <p:nvSpPr>
          <p:cNvPr id="2051" name="Rectangle 3"/>
          <p:cNvSpPr>
            <a:spLocks noGrp="1" noChangeArrowheads="1"/>
          </p:cNvSpPr>
          <p:nvPr>
            <p:ph type="subTitle" idx="1"/>
          </p:nvPr>
        </p:nvSpPr>
        <p:spPr>
          <a:xfrm>
            <a:off x="1219200" y="4038600"/>
            <a:ext cx="6705600" cy="2209800"/>
          </a:xfrm>
        </p:spPr>
        <p:txBody>
          <a:bodyPr rtlCol="0">
            <a:normAutofit/>
          </a:bodyPr>
          <a:lstStyle/>
          <a:p>
            <a:pPr eaLnBrk="1" fontAlgn="auto" hangingPunct="1">
              <a:lnSpc>
                <a:spcPct val="80000"/>
              </a:lnSpc>
              <a:spcAft>
                <a:spcPts val="0"/>
              </a:spcAft>
              <a:buFont typeface="Arial" pitchFamily="34" charset="0"/>
              <a:buNone/>
              <a:defRPr/>
            </a:pPr>
            <a:endParaRPr lang="en-US" sz="2800" b="1" dirty="0" smtClean="0">
              <a:solidFill>
                <a:schemeClr val="tx1"/>
              </a:solidFill>
            </a:endParaRPr>
          </a:p>
          <a:p>
            <a:pPr eaLnBrk="1" fontAlgn="auto" hangingPunct="1">
              <a:lnSpc>
                <a:spcPct val="80000"/>
              </a:lnSpc>
              <a:spcAft>
                <a:spcPts val="0"/>
              </a:spcAft>
              <a:buFont typeface="Arial" pitchFamily="34" charset="0"/>
              <a:buNone/>
              <a:defRPr/>
            </a:pPr>
            <a:r>
              <a:rPr lang="en-US" sz="2400" b="1" dirty="0" smtClean="0">
                <a:solidFill>
                  <a:schemeClr val="tx1"/>
                </a:solidFill>
              </a:rPr>
              <a:t>Professor </a:t>
            </a:r>
            <a:r>
              <a:rPr lang="en-US" sz="2400" b="1" i="1" dirty="0" err="1" smtClean="0">
                <a:solidFill>
                  <a:schemeClr val="tx1"/>
                </a:solidFill>
              </a:rPr>
              <a:t>Samy</a:t>
            </a:r>
            <a:r>
              <a:rPr lang="en-US" sz="2400" b="1" i="1" dirty="0" smtClean="0">
                <a:solidFill>
                  <a:schemeClr val="tx1"/>
                </a:solidFill>
              </a:rPr>
              <a:t> </a:t>
            </a:r>
            <a:r>
              <a:rPr lang="en-US" sz="2400" b="1" i="1" dirty="0" err="1" smtClean="0">
                <a:solidFill>
                  <a:schemeClr val="tx1"/>
                </a:solidFill>
              </a:rPr>
              <a:t>Azer</a:t>
            </a:r>
            <a:r>
              <a:rPr lang="en-US" sz="2400" b="1" i="1" dirty="0" smtClean="0">
                <a:solidFill>
                  <a:schemeClr val="tx1"/>
                </a:solidFill>
              </a:rPr>
              <a:t> </a:t>
            </a:r>
            <a:r>
              <a:rPr lang="en-US" sz="2400" b="1" dirty="0" smtClean="0">
                <a:solidFill>
                  <a:schemeClr val="tx1"/>
                </a:solidFill>
              </a:rPr>
              <a:t>&amp; Professor </a:t>
            </a:r>
            <a:r>
              <a:rPr lang="en-US" sz="2400" b="1" i="1" dirty="0" err="1" smtClean="0">
                <a:solidFill>
                  <a:schemeClr val="tx1"/>
                </a:solidFill>
              </a:rPr>
              <a:t>Hanan</a:t>
            </a:r>
            <a:r>
              <a:rPr lang="en-US" sz="2400" b="1" i="1" dirty="0" smtClean="0">
                <a:solidFill>
                  <a:schemeClr val="tx1"/>
                </a:solidFill>
              </a:rPr>
              <a:t> </a:t>
            </a:r>
            <a:r>
              <a:rPr lang="en-US" sz="2400" b="1" i="1" dirty="0" err="1" smtClean="0">
                <a:solidFill>
                  <a:schemeClr val="tx1"/>
                </a:solidFill>
              </a:rPr>
              <a:t>Habib</a:t>
            </a:r>
            <a:endParaRPr lang="en-US" sz="2400" b="1" i="1" dirty="0" smtClean="0">
              <a:solidFill>
                <a:schemeClr val="tx1"/>
              </a:solidFill>
            </a:endParaRPr>
          </a:p>
          <a:p>
            <a:pPr eaLnBrk="1" fontAlgn="auto" hangingPunct="1">
              <a:lnSpc>
                <a:spcPct val="80000"/>
              </a:lnSpc>
              <a:spcAft>
                <a:spcPts val="0"/>
              </a:spcAft>
              <a:buFont typeface="Arial" pitchFamily="34" charset="0"/>
              <a:buNone/>
              <a:defRPr/>
            </a:pPr>
            <a:r>
              <a:rPr lang="en-US" sz="1800" b="1" dirty="0" smtClean="0">
                <a:solidFill>
                  <a:schemeClr val="tx1">
                    <a:lumMod val="85000"/>
                    <a:lumOff val="15000"/>
                  </a:schemeClr>
                </a:solidFill>
              </a:rPr>
              <a:t>College of Medicine, </a:t>
            </a:r>
          </a:p>
          <a:p>
            <a:pPr eaLnBrk="1" fontAlgn="auto" hangingPunct="1">
              <a:lnSpc>
                <a:spcPct val="80000"/>
              </a:lnSpc>
              <a:spcAft>
                <a:spcPts val="0"/>
              </a:spcAft>
              <a:buFont typeface="Arial" pitchFamily="34" charset="0"/>
              <a:buNone/>
              <a:defRPr/>
            </a:pPr>
            <a:r>
              <a:rPr lang="en-US" sz="1800" b="1" dirty="0" smtClean="0">
                <a:solidFill>
                  <a:schemeClr val="tx1">
                    <a:lumMod val="85000"/>
                    <a:lumOff val="15000"/>
                  </a:schemeClr>
                </a:solidFill>
              </a:rPr>
              <a:t>King Saud University</a:t>
            </a:r>
          </a:p>
          <a:p>
            <a:pPr eaLnBrk="1" fontAlgn="auto" hangingPunct="1">
              <a:lnSpc>
                <a:spcPct val="80000"/>
              </a:lnSpc>
              <a:spcAft>
                <a:spcPts val="0"/>
              </a:spcAft>
              <a:buFont typeface="Arial" pitchFamily="34" charset="0"/>
              <a:buNone/>
              <a:defRPr/>
            </a:pPr>
            <a:r>
              <a:rPr lang="en-US" sz="1800" b="1" dirty="0" smtClean="0">
                <a:solidFill>
                  <a:schemeClr val="tx1">
                    <a:lumMod val="85000"/>
                    <a:lumOff val="15000"/>
                  </a:schemeClr>
                </a:solidFill>
              </a:rPr>
              <a:t>Saudi Arabia</a:t>
            </a:r>
            <a:endParaRPr lang="en-US" sz="2000" dirty="0" smtClean="0"/>
          </a:p>
        </p:txBody>
      </p:sp>
      <p:sp>
        <p:nvSpPr>
          <p:cNvPr id="2052" name="Text Box 4"/>
          <p:cNvSpPr txBox="1">
            <a:spLocks noChangeArrowheads="1"/>
          </p:cNvSpPr>
          <p:nvPr/>
        </p:nvSpPr>
        <p:spPr bwMode="auto">
          <a:xfrm>
            <a:off x="609600" y="5692775"/>
            <a:ext cx="1828800" cy="366713"/>
          </a:xfrm>
          <a:prstGeom prst="rect">
            <a:avLst/>
          </a:prstGeom>
          <a:noFill/>
          <a:ln w="9525">
            <a:noFill/>
            <a:miter lim="800000"/>
            <a:headEnd/>
            <a:tailEnd/>
          </a:ln>
        </p:spPr>
        <p:txBody>
          <a:bodyPr>
            <a:spAutoFit/>
          </a:bodyPr>
          <a:lstStyle/>
          <a:p>
            <a:pPr>
              <a:spcBef>
                <a:spcPct val="50000"/>
              </a:spcBef>
            </a:pPr>
            <a:endParaRPr lang="en-US" sz="1800"/>
          </a:p>
        </p:txBody>
      </p:sp>
      <p:sp>
        <p:nvSpPr>
          <p:cNvPr id="2053"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AU"/>
          </a:p>
        </p:txBody>
      </p:sp>
      <p:sp>
        <p:nvSpPr>
          <p:cNvPr id="6" name="Footer Placeholder 5"/>
          <p:cNvSpPr>
            <a:spLocks noGrp="1"/>
          </p:cNvSpPr>
          <p:nvPr>
            <p:ph type="ftr" sz="quarter" idx="11"/>
          </p:nvPr>
        </p:nvSpPr>
        <p:spPr/>
        <p:txBody>
          <a:bodyPr/>
          <a:lstStyle/>
          <a:p>
            <a:pPr>
              <a:defRPr/>
            </a:pPr>
            <a:r>
              <a:rPr lang="en-US"/>
              <a:t>Azer APT (c) 2008</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685800" y="685800"/>
            <a:ext cx="7772400" cy="1447800"/>
          </a:xfrm>
        </p:spPr>
        <p:txBody>
          <a:bodyPr/>
          <a:lstStyle/>
          <a:p>
            <a:pPr eaLnBrk="1" hangingPunct="1"/>
            <a:r>
              <a:rPr lang="en-US" sz="3600" b="1" smtClean="0">
                <a:solidFill>
                  <a:srgbClr val="FF3399"/>
                </a:solidFill>
              </a:rPr>
              <a:t>Meanings of accountability</a:t>
            </a:r>
          </a:p>
        </p:txBody>
      </p:sp>
      <p:sp>
        <p:nvSpPr>
          <p:cNvPr id="17411" name="Rectangle 3"/>
          <p:cNvSpPr>
            <a:spLocks noGrp="1" noChangeArrowheads="1"/>
          </p:cNvSpPr>
          <p:nvPr>
            <p:ph type="subTitle" idx="1"/>
          </p:nvPr>
        </p:nvSpPr>
        <p:spPr>
          <a:xfrm>
            <a:off x="1447800" y="1447800"/>
            <a:ext cx="6934200" cy="4800600"/>
          </a:xfrm>
        </p:spPr>
        <p:txBody>
          <a:bodyPr rtlCol="0">
            <a:normAutofit/>
          </a:bodyPr>
          <a:lstStyle/>
          <a:p>
            <a:pPr algn="l">
              <a:defRPr/>
            </a:pPr>
            <a:r>
              <a:rPr lang="en-US" sz="9600" dirty="0" smtClean="0">
                <a:solidFill>
                  <a:schemeClr val="tx1"/>
                </a:solidFill>
              </a:rPr>
              <a:t>5</a:t>
            </a:r>
            <a:r>
              <a:rPr lang="en-US" dirty="0" smtClean="0">
                <a:solidFill>
                  <a:schemeClr val="tx1"/>
                </a:solidFill>
              </a:rPr>
              <a:t>. </a:t>
            </a:r>
          </a:p>
          <a:p>
            <a:pPr algn="l">
              <a:defRPr/>
            </a:pPr>
            <a:r>
              <a:rPr lang="en-US" u="sng" dirty="0" smtClean="0">
                <a:solidFill>
                  <a:schemeClr val="tx1"/>
                </a:solidFill>
              </a:rPr>
              <a:t>Free acceptance of duty to serve public</a:t>
            </a:r>
            <a:r>
              <a:rPr lang="en-US" dirty="0" smtClean="0">
                <a:solidFill>
                  <a:schemeClr val="tx1"/>
                </a:solidFill>
              </a:rPr>
              <a:t>:  A doctor is accountable for improving the standards of the health care of their community, their country and worldwide</a:t>
            </a:r>
            <a:r>
              <a:rPr lang="en-US" dirty="0" smtClean="0"/>
              <a:t>. </a:t>
            </a:r>
            <a:endParaRPr lang="en-US" sz="2400" dirty="0"/>
          </a:p>
        </p:txBody>
      </p:sp>
      <p:sp>
        <p:nvSpPr>
          <p:cNvPr id="4" name="Footer Placeholder 3"/>
          <p:cNvSpPr>
            <a:spLocks noGrp="1"/>
          </p:cNvSpPr>
          <p:nvPr>
            <p:ph type="ftr" sz="quarter" idx="11"/>
          </p:nvPr>
        </p:nvSpPr>
        <p:spPr/>
        <p:txBody>
          <a:bodyPr/>
          <a:lstStyle/>
          <a:p>
            <a:pPr>
              <a:defRPr/>
            </a:pPr>
            <a:r>
              <a:rPr lang="en-US" dirty="0" err="1"/>
              <a:t>Azer</a:t>
            </a:r>
            <a:r>
              <a:rPr lang="en-US" dirty="0"/>
              <a:t> APT </a:t>
            </a:r>
            <a:r>
              <a:rPr lang="en-US" dirty="0" smtClean="0"/>
              <a:t>(C) </a:t>
            </a:r>
            <a:r>
              <a:rPr lang="en-US" dirty="0"/>
              <a:t>2008</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685800" y="685800"/>
            <a:ext cx="7772400" cy="1447800"/>
          </a:xfrm>
        </p:spPr>
        <p:txBody>
          <a:bodyPr/>
          <a:lstStyle/>
          <a:p>
            <a:pPr eaLnBrk="1" hangingPunct="1"/>
            <a:r>
              <a:rPr lang="en-US" sz="3600" b="1" smtClean="0">
                <a:solidFill>
                  <a:srgbClr val="FF3399"/>
                </a:solidFill>
              </a:rPr>
              <a:t>Meanings of accountability</a:t>
            </a:r>
          </a:p>
        </p:txBody>
      </p:sp>
      <p:sp>
        <p:nvSpPr>
          <p:cNvPr id="17411" name="Rectangle 3"/>
          <p:cNvSpPr>
            <a:spLocks noGrp="1" noChangeArrowheads="1"/>
          </p:cNvSpPr>
          <p:nvPr>
            <p:ph type="subTitle" idx="1"/>
          </p:nvPr>
        </p:nvSpPr>
        <p:spPr>
          <a:xfrm>
            <a:off x="1447800" y="1447800"/>
            <a:ext cx="6934200" cy="4800600"/>
          </a:xfrm>
        </p:spPr>
        <p:txBody>
          <a:bodyPr rtlCol="0">
            <a:normAutofit/>
          </a:bodyPr>
          <a:lstStyle/>
          <a:p>
            <a:pPr algn="l">
              <a:defRPr/>
            </a:pPr>
            <a:r>
              <a:rPr lang="en-US" sz="9600" dirty="0" smtClean="0">
                <a:solidFill>
                  <a:schemeClr val="tx1"/>
                </a:solidFill>
              </a:rPr>
              <a:t>6</a:t>
            </a:r>
            <a:r>
              <a:rPr lang="en-US" dirty="0" smtClean="0">
                <a:solidFill>
                  <a:schemeClr val="tx1"/>
                </a:solidFill>
              </a:rPr>
              <a:t>. </a:t>
            </a:r>
          </a:p>
          <a:p>
            <a:pPr algn="l">
              <a:defRPr/>
            </a:pPr>
            <a:r>
              <a:rPr lang="en-US" u="sng" dirty="0" smtClean="0">
                <a:solidFill>
                  <a:schemeClr val="tx1"/>
                </a:solidFill>
              </a:rPr>
              <a:t>Explain and give reasons for actions that could have caused harm to the patient, colleagues, and community</a:t>
            </a:r>
            <a:r>
              <a:rPr lang="en-US" dirty="0" smtClean="0">
                <a:solidFill>
                  <a:schemeClr val="tx1"/>
                </a:solidFill>
              </a:rPr>
              <a:t>:  A doctor is accountable for actions that could cause harm</a:t>
            </a:r>
            <a:r>
              <a:rPr lang="en-US" dirty="0" smtClean="0"/>
              <a:t>. </a:t>
            </a:r>
            <a:endParaRPr lang="en-US" sz="2400" dirty="0"/>
          </a:p>
        </p:txBody>
      </p:sp>
      <p:sp>
        <p:nvSpPr>
          <p:cNvPr id="4" name="Footer Placeholder 3"/>
          <p:cNvSpPr>
            <a:spLocks noGrp="1"/>
          </p:cNvSpPr>
          <p:nvPr>
            <p:ph type="ftr" sz="quarter" idx="11"/>
          </p:nvPr>
        </p:nvSpPr>
        <p:spPr/>
        <p:txBody>
          <a:bodyPr/>
          <a:lstStyle/>
          <a:p>
            <a:pPr>
              <a:defRPr/>
            </a:pPr>
            <a:r>
              <a:rPr lang="en-US" dirty="0" err="1"/>
              <a:t>Azer</a:t>
            </a:r>
            <a:r>
              <a:rPr lang="en-US" dirty="0"/>
              <a:t> APT </a:t>
            </a:r>
            <a:r>
              <a:rPr lang="en-US" dirty="0" smtClean="0"/>
              <a:t>(C) </a:t>
            </a:r>
            <a:r>
              <a:rPr lang="en-US" dirty="0"/>
              <a:t>2008</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1"/>
          </p:nvPr>
        </p:nvSpPr>
        <p:spPr>
          <a:xfrm>
            <a:off x="457200" y="6356350"/>
            <a:ext cx="2133600" cy="365125"/>
          </a:xfrm>
        </p:spPr>
        <p:txBody>
          <a:bodyPr/>
          <a:lstStyle/>
          <a:p>
            <a:pPr algn="l">
              <a:defRPr/>
            </a:pPr>
            <a:r>
              <a:rPr lang="en-GB" dirty="0" err="1"/>
              <a:t>Azer</a:t>
            </a:r>
            <a:r>
              <a:rPr lang="en-GB" dirty="0"/>
              <a:t> APT (c) </a:t>
            </a:r>
            <a:r>
              <a:rPr lang="en-GB" dirty="0" smtClean="0"/>
              <a:t>2010</a:t>
            </a:r>
            <a:endParaRPr lang="en-GB" dirty="0"/>
          </a:p>
        </p:txBody>
      </p:sp>
      <p:sp>
        <p:nvSpPr>
          <p:cNvPr id="13315" name="Rectangle 2"/>
          <p:cNvSpPr>
            <a:spLocks noGrp="1" noChangeArrowheads="1"/>
          </p:cNvSpPr>
          <p:nvPr>
            <p:ph type="body" idx="1"/>
          </p:nvPr>
        </p:nvSpPr>
        <p:spPr>
          <a:xfrm>
            <a:off x="990600" y="2133600"/>
            <a:ext cx="7816850" cy="3581400"/>
          </a:xfrm>
        </p:spPr>
        <p:txBody>
          <a:bodyPr/>
          <a:lstStyle/>
          <a:p>
            <a:pPr>
              <a:buFontTx/>
              <a:buNone/>
            </a:pPr>
            <a:r>
              <a:rPr lang="en-US" smtClean="0"/>
              <a:t>					</a:t>
            </a:r>
          </a:p>
          <a:p>
            <a:pPr>
              <a:buFontTx/>
              <a:buNone/>
            </a:pPr>
            <a:r>
              <a:rPr lang="en-US" smtClean="0"/>
              <a:t>			</a:t>
            </a:r>
          </a:p>
          <a:p>
            <a:pPr>
              <a:buFontTx/>
              <a:buNone/>
            </a:pPr>
            <a:r>
              <a:rPr lang="en-US" smtClean="0"/>
              <a:t>				</a:t>
            </a:r>
            <a:r>
              <a:rPr lang="en-US" sz="1400" smtClean="0">
                <a:solidFill>
                  <a:srgbClr val="CC9900"/>
                </a:solidFill>
                <a:latin typeface="Verdana" pitchFamily="34" charset="0"/>
              </a:rPr>
              <a:t>	</a:t>
            </a:r>
          </a:p>
          <a:p>
            <a:pPr>
              <a:buFontTx/>
              <a:buNone/>
            </a:pPr>
            <a:r>
              <a:rPr lang="en-US" sz="1400" smtClean="0">
                <a:latin typeface="Verdana" pitchFamily="34" charset="0"/>
              </a:rPr>
              <a:t>       </a:t>
            </a:r>
          </a:p>
          <a:p>
            <a:pPr>
              <a:buFontTx/>
              <a:buNone/>
            </a:pPr>
            <a:endParaRPr lang="en-US" smtClean="0">
              <a:solidFill>
                <a:srgbClr val="000066"/>
              </a:solidFill>
            </a:endParaRPr>
          </a:p>
        </p:txBody>
      </p:sp>
      <p:pic>
        <p:nvPicPr>
          <p:cNvPr id="13316" name="Picture 5" descr="accountability cartoons, accountability cartoon, accountability picture, accountability pictures, accountability image, accountability images, accountability illustration, accountability illustrations "/>
          <p:cNvPicPr>
            <a:picLocks noChangeAspect="1" noChangeArrowheads="1"/>
          </p:cNvPicPr>
          <p:nvPr/>
        </p:nvPicPr>
        <p:blipFill>
          <a:blip r:embed="rId3"/>
          <a:srcRect/>
          <a:stretch>
            <a:fillRect/>
          </a:stretch>
        </p:blipFill>
        <p:spPr bwMode="auto">
          <a:xfrm>
            <a:off x="762000" y="838200"/>
            <a:ext cx="7118350" cy="50292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gn="l"/>
            <a:r>
              <a:rPr lang="en-US" smtClean="0">
                <a:solidFill>
                  <a:srgbClr val="FF0000"/>
                </a:solidFill>
              </a:rPr>
              <a:t>Professionals are commitment to :</a:t>
            </a:r>
          </a:p>
        </p:txBody>
      </p:sp>
      <p:sp>
        <p:nvSpPr>
          <p:cNvPr id="14339" name="Content Placeholder 2"/>
          <p:cNvSpPr>
            <a:spLocks noGrp="1"/>
          </p:cNvSpPr>
          <p:nvPr>
            <p:ph idx="1"/>
          </p:nvPr>
        </p:nvSpPr>
        <p:spPr/>
        <p:txBody>
          <a:bodyPr/>
          <a:lstStyle/>
          <a:p>
            <a:r>
              <a:rPr lang="en-US" smtClean="0"/>
              <a:t>Professional competence</a:t>
            </a:r>
          </a:p>
          <a:p>
            <a:r>
              <a:rPr lang="en-US" smtClean="0"/>
              <a:t>Honesty with patients</a:t>
            </a:r>
          </a:p>
          <a:p>
            <a:r>
              <a:rPr lang="en-US" smtClean="0"/>
              <a:t>Patient confidentiality</a:t>
            </a:r>
          </a:p>
          <a:p>
            <a:r>
              <a:rPr lang="en-US" smtClean="0"/>
              <a:t>Maintaining appropriate relations with the  patients</a:t>
            </a:r>
          </a:p>
          <a:p>
            <a:r>
              <a:rPr lang="en-US" smtClean="0"/>
              <a:t>Improving quality of care and health of the community</a:t>
            </a:r>
          </a:p>
          <a:p>
            <a:r>
              <a:rPr lang="en-US" smtClean="0"/>
              <a:t>Improving access to care</a:t>
            </a:r>
          </a:p>
          <a:p>
            <a:endParaRPr lang="en-US" smtClean="0"/>
          </a:p>
        </p:txBody>
      </p:sp>
      <p:sp>
        <p:nvSpPr>
          <p:cNvPr id="4" name="Footer Placeholder 3"/>
          <p:cNvSpPr>
            <a:spLocks noGrp="1"/>
          </p:cNvSpPr>
          <p:nvPr>
            <p:ph type="ftr" sz="quarter" idx="11"/>
          </p:nvPr>
        </p:nvSpPr>
        <p:spPr/>
        <p:txBody>
          <a:bodyPr/>
          <a:lstStyle/>
          <a:p>
            <a:pPr>
              <a:defRPr/>
            </a:pPr>
            <a:r>
              <a:rPr lang="en-US" smtClean="0"/>
              <a:t>Azer APT (c) 2008</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endParaRPr lang="en-US" smtClean="0"/>
          </a:p>
        </p:txBody>
      </p:sp>
      <p:sp>
        <p:nvSpPr>
          <p:cNvPr id="15363" name="Content Placeholder 2"/>
          <p:cNvSpPr>
            <a:spLocks noGrp="1"/>
          </p:cNvSpPr>
          <p:nvPr>
            <p:ph idx="1"/>
          </p:nvPr>
        </p:nvSpPr>
        <p:spPr/>
        <p:txBody>
          <a:bodyPr/>
          <a:lstStyle/>
          <a:p>
            <a:r>
              <a:rPr lang="en-US" smtClean="0"/>
              <a:t>Just distribution of finite resources </a:t>
            </a:r>
          </a:p>
          <a:p>
            <a:r>
              <a:rPr lang="en-US" smtClean="0"/>
              <a:t>Scientific knowledge</a:t>
            </a:r>
          </a:p>
          <a:p>
            <a:r>
              <a:rPr lang="en-US" smtClean="0"/>
              <a:t>Maintaining trust by managing conflicts of interest </a:t>
            </a:r>
          </a:p>
          <a:p>
            <a:r>
              <a:rPr lang="en-US" smtClean="0"/>
              <a:t>Cooperation and collegiality</a:t>
            </a:r>
          </a:p>
          <a:p>
            <a:r>
              <a:rPr lang="en-US" smtClean="0"/>
              <a:t>Open and honest relationships with colleagues and third parties.</a:t>
            </a:r>
          </a:p>
        </p:txBody>
      </p:sp>
      <p:sp>
        <p:nvSpPr>
          <p:cNvPr id="4" name="Footer Placeholder 3"/>
          <p:cNvSpPr>
            <a:spLocks noGrp="1"/>
          </p:cNvSpPr>
          <p:nvPr>
            <p:ph type="ftr" sz="quarter" idx="11"/>
          </p:nvPr>
        </p:nvSpPr>
        <p:spPr/>
        <p:txBody>
          <a:bodyPr/>
          <a:lstStyle/>
          <a:p>
            <a:pPr>
              <a:defRPr/>
            </a:pPr>
            <a:r>
              <a:rPr lang="en-US" smtClean="0"/>
              <a:t>Azer APT (c) 2008</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solidFill>
                  <a:srgbClr val="FF3399"/>
                </a:solidFill>
              </a:rPr>
              <a:t>Responsible style</a:t>
            </a:r>
          </a:p>
        </p:txBody>
      </p:sp>
      <p:sp>
        <p:nvSpPr>
          <p:cNvPr id="16387" name="Content Placeholder 2"/>
          <p:cNvSpPr>
            <a:spLocks noGrp="1"/>
          </p:cNvSpPr>
          <p:nvPr>
            <p:ph idx="1"/>
          </p:nvPr>
        </p:nvSpPr>
        <p:spPr/>
        <p:txBody>
          <a:bodyPr/>
          <a:lstStyle/>
          <a:p>
            <a:r>
              <a:rPr lang="en-US" smtClean="0"/>
              <a:t>Promise only what can be delivered</a:t>
            </a:r>
          </a:p>
          <a:p>
            <a:pPr>
              <a:buFont typeface="Arial" charset="0"/>
              <a:buNone/>
            </a:pPr>
            <a:r>
              <a:rPr lang="en-US" sz="1600" smtClean="0">
                <a:solidFill>
                  <a:srgbClr val="C00000"/>
                </a:solidFill>
              </a:rPr>
              <a:t>Commitment ,delivered on time, accountability</a:t>
            </a:r>
          </a:p>
          <a:p>
            <a:r>
              <a:rPr lang="en-US" smtClean="0"/>
              <a:t>Support the basic tents of the profession</a:t>
            </a:r>
          </a:p>
          <a:p>
            <a:pPr>
              <a:buFont typeface="Arial" charset="0"/>
              <a:buNone/>
            </a:pPr>
            <a:r>
              <a:rPr lang="en-US" sz="1800" smtClean="0">
                <a:solidFill>
                  <a:srgbClr val="C00000"/>
                </a:solidFill>
              </a:rPr>
              <a:t>Develops a philosophy and sound rationale for professional practice</a:t>
            </a:r>
          </a:p>
          <a:p>
            <a:r>
              <a:rPr lang="en-US" smtClean="0"/>
              <a:t>Thinks before reacting</a:t>
            </a:r>
          </a:p>
          <a:p>
            <a:pPr>
              <a:buFont typeface="Arial" charset="0"/>
              <a:buNone/>
            </a:pPr>
            <a:r>
              <a:rPr lang="en-US" sz="1600" smtClean="0">
                <a:solidFill>
                  <a:srgbClr val="C00000"/>
                </a:solidFill>
              </a:rPr>
              <a:t>Foresees possible outcomes of professional, actions</a:t>
            </a:r>
          </a:p>
          <a:p>
            <a:r>
              <a:rPr lang="en-US" sz="2800" smtClean="0"/>
              <a:t>Evaluates his/her professional practice</a:t>
            </a:r>
          </a:p>
          <a:p>
            <a:pPr>
              <a:buFont typeface="Arial" charset="0"/>
              <a:buNone/>
            </a:pPr>
            <a:r>
              <a:rPr lang="en-US" sz="1600" smtClean="0">
                <a:solidFill>
                  <a:srgbClr val="C00000"/>
                </a:solidFill>
              </a:rPr>
              <a:t>Confronts discrepancies between intentions and actions</a:t>
            </a:r>
          </a:p>
        </p:txBody>
      </p:sp>
      <p:sp>
        <p:nvSpPr>
          <p:cNvPr id="4" name="Footer Placeholder 3"/>
          <p:cNvSpPr>
            <a:spLocks noGrp="1"/>
          </p:cNvSpPr>
          <p:nvPr>
            <p:ph type="ftr" sz="quarter" idx="11"/>
          </p:nvPr>
        </p:nvSpPr>
        <p:spPr/>
        <p:txBody>
          <a:bodyPr/>
          <a:lstStyle/>
          <a:p>
            <a:pPr>
              <a:defRPr/>
            </a:pPr>
            <a:r>
              <a:rPr lang="en-US" smtClean="0"/>
              <a:t>Azer APT (c) 2008</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685800" y="685800"/>
            <a:ext cx="7772400" cy="1447800"/>
          </a:xfrm>
        </p:spPr>
        <p:txBody>
          <a:bodyPr/>
          <a:lstStyle/>
          <a:p>
            <a:pPr eaLnBrk="1" hangingPunct="1"/>
            <a:r>
              <a:rPr lang="en-US" sz="3200" b="1" smtClean="0">
                <a:solidFill>
                  <a:srgbClr val="FF3399"/>
                </a:solidFill>
              </a:rPr>
              <a:t>Why do we need accountability</a:t>
            </a:r>
          </a:p>
        </p:txBody>
      </p:sp>
      <p:sp>
        <p:nvSpPr>
          <p:cNvPr id="17411" name="Rectangle 3"/>
          <p:cNvSpPr>
            <a:spLocks noGrp="1" noChangeArrowheads="1"/>
          </p:cNvSpPr>
          <p:nvPr>
            <p:ph type="subTitle" idx="1"/>
          </p:nvPr>
        </p:nvSpPr>
        <p:spPr>
          <a:xfrm>
            <a:off x="1447800" y="1447800"/>
            <a:ext cx="6934200" cy="4800600"/>
          </a:xfrm>
        </p:spPr>
        <p:txBody>
          <a:bodyPr rtlCol="0">
            <a:normAutofit/>
          </a:bodyPr>
          <a:lstStyle/>
          <a:p>
            <a:pPr algn="l">
              <a:defRPr/>
            </a:pPr>
            <a:endParaRPr lang="en-US" dirty="0" smtClean="0"/>
          </a:p>
          <a:p>
            <a:pPr>
              <a:defRPr/>
            </a:pPr>
            <a:r>
              <a:rPr lang="en-US" b="1" dirty="0" smtClean="0">
                <a:solidFill>
                  <a:srgbClr val="FF3399"/>
                </a:solidFill>
              </a:rPr>
              <a:t>??? </a:t>
            </a:r>
            <a:endParaRPr lang="en-US" sz="2400" b="1" dirty="0">
              <a:solidFill>
                <a:srgbClr val="FF3399"/>
              </a:solidFill>
            </a:endParaRPr>
          </a:p>
        </p:txBody>
      </p:sp>
      <p:sp>
        <p:nvSpPr>
          <p:cNvPr id="5" name="Footer Placeholder 4"/>
          <p:cNvSpPr>
            <a:spLocks noGrp="1"/>
          </p:cNvSpPr>
          <p:nvPr>
            <p:ph type="ftr" sz="quarter" idx="11"/>
          </p:nvPr>
        </p:nvSpPr>
        <p:spPr/>
        <p:txBody>
          <a:bodyPr/>
          <a:lstStyle/>
          <a:p>
            <a:pPr>
              <a:defRPr/>
            </a:pPr>
            <a:r>
              <a:rPr lang="en-US" dirty="0" err="1" smtClean="0"/>
              <a:t>Habib</a:t>
            </a:r>
            <a:r>
              <a:rPr lang="en-US" dirty="0" smtClean="0"/>
              <a:t> 2010</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685800" y="685800"/>
            <a:ext cx="7772400" cy="1447800"/>
          </a:xfrm>
        </p:spPr>
        <p:txBody>
          <a:bodyPr/>
          <a:lstStyle/>
          <a:p>
            <a:pPr eaLnBrk="1" hangingPunct="1"/>
            <a:r>
              <a:rPr lang="en-US" sz="3600" b="1" smtClean="0">
                <a:solidFill>
                  <a:srgbClr val="FF3399"/>
                </a:solidFill>
              </a:rPr>
              <a:t>Practical Example 1</a:t>
            </a:r>
          </a:p>
        </p:txBody>
      </p:sp>
      <p:sp>
        <p:nvSpPr>
          <p:cNvPr id="17411" name="Rectangle 3"/>
          <p:cNvSpPr>
            <a:spLocks noGrp="1" noChangeArrowheads="1"/>
          </p:cNvSpPr>
          <p:nvPr>
            <p:ph type="subTitle" idx="1"/>
          </p:nvPr>
        </p:nvSpPr>
        <p:spPr>
          <a:xfrm>
            <a:off x="762000" y="2057400"/>
            <a:ext cx="7620000" cy="4191000"/>
          </a:xfrm>
        </p:spPr>
        <p:txBody>
          <a:bodyPr rtlCol="0">
            <a:normAutofit/>
          </a:bodyPr>
          <a:lstStyle/>
          <a:p>
            <a:pPr algn="l">
              <a:defRPr/>
            </a:pPr>
            <a:r>
              <a:rPr lang="en-US" sz="1600" dirty="0" smtClean="0">
                <a:solidFill>
                  <a:schemeClr val="tx1"/>
                </a:solidFill>
              </a:rPr>
              <a:t>Dr Jamal Ahmad is a known urology surgeon working in one of the Ministry of Health hospitals.   One of his patients  has a chronic renal failure and is recommended for a kidney transplantation.  Dr Jamal agrees to conduct the operation.  Over the next four weeks he works on preparing the patient for the operation.   Two days before the operation, Dr Jamal’s nurse rang the family and inform them that Dr Jamal is travelling overseas  and the operation will be postponed.  They will be informed about the time of the operation when Dr Jamal is back in two month. </a:t>
            </a:r>
          </a:p>
          <a:p>
            <a:pPr algn="l">
              <a:defRPr/>
            </a:pPr>
            <a:endParaRPr lang="en-US" sz="1600" dirty="0" smtClean="0">
              <a:solidFill>
                <a:schemeClr val="tx1"/>
              </a:solidFill>
            </a:endParaRPr>
          </a:p>
          <a:p>
            <a:pPr algn="l">
              <a:defRPr/>
            </a:pPr>
            <a:r>
              <a:rPr lang="en-US" sz="1600" dirty="0" smtClean="0">
                <a:solidFill>
                  <a:schemeClr val="tx1"/>
                </a:solidFill>
              </a:rPr>
              <a:t>What do you think about Dr Jamal attitude? Explain your views.</a:t>
            </a:r>
          </a:p>
          <a:p>
            <a:pPr algn="l">
              <a:defRPr/>
            </a:pPr>
            <a:r>
              <a:rPr lang="en-US" sz="1600" dirty="0" smtClean="0">
                <a:solidFill>
                  <a:schemeClr val="tx1"/>
                </a:solidFill>
              </a:rPr>
              <a:t>What would you do differently if you were doctor Jamal?</a:t>
            </a:r>
          </a:p>
          <a:p>
            <a:pPr algn="l">
              <a:defRPr/>
            </a:pPr>
            <a:endParaRPr lang="en-US" sz="1600" dirty="0" smtClean="0">
              <a:solidFill>
                <a:schemeClr val="tx1"/>
              </a:solidFill>
            </a:endParaRPr>
          </a:p>
          <a:p>
            <a:pPr algn="l">
              <a:defRPr/>
            </a:pPr>
            <a:endParaRPr lang="en-US" sz="1400" dirty="0" smtClean="0"/>
          </a:p>
          <a:p>
            <a:pPr algn="l">
              <a:defRPr/>
            </a:pPr>
            <a:r>
              <a:rPr lang="en-US" sz="2400" dirty="0" smtClean="0"/>
              <a:t> </a:t>
            </a:r>
            <a:endParaRPr lang="en-US" sz="2400" dirty="0"/>
          </a:p>
        </p:txBody>
      </p:sp>
      <p:sp>
        <p:nvSpPr>
          <p:cNvPr id="4" name="Footer Placeholder 3"/>
          <p:cNvSpPr>
            <a:spLocks noGrp="1"/>
          </p:cNvSpPr>
          <p:nvPr>
            <p:ph type="ftr" sz="quarter" idx="11"/>
          </p:nvPr>
        </p:nvSpPr>
        <p:spPr/>
        <p:txBody>
          <a:bodyPr/>
          <a:lstStyle/>
          <a:p>
            <a:pPr>
              <a:defRPr/>
            </a:pPr>
            <a:r>
              <a:rPr lang="en-US" dirty="0" err="1"/>
              <a:t>Azer</a:t>
            </a:r>
            <a:r>
              <a:rPr lang="en-US" dirty="0"/>
              <a:t> APT (c) </a:t>
            </a:r>
            <a:r>
              <a:rPr lang="en-US" dirty="0" smtClean="0"/>
              <a:t>2010</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685800"/>
            <a:ext cx="7772400" cy="1447800"/>
          </a:xfrm>
        </p:spPr>
        <p:txBody>
          <a:bodyPr/>
          <a:lstStyle/>
          <a:p>
            <a:pPr eaLnBrk="1" hangingPunct="1"/>
            <a:r>
              <a:rPr lang="en-US" sz="3600" b="1" smtClean="0">
                <a:solidFill>
                  <a:srgbClr val="FF3399"/>
                </a:solidFill>
              </a:rPr>
              <a:t>Practical Example 2</a:t>
            </a:r>
          </a:p>
        </p:txBody>
      </p:sp>
      <p:sp>
        <p:nvSpPr>
          <p:cNvPr id="17411" name="Rectangle 3"/>
          <p:cNvSpPr>
            <a:spLocks noGrp="1" noChangeArrowheads="1"/>
          </p:cNvSpPr>
          <p:nvPr>
            <p:ph type="subTitle" idx="1"/>
          </p:nvPr>
        </p:nvSpPr>
        <p:spPr>
          <a:xfrm>
            <a:off x="762000" y="2057400"/>
            <a:ext cx="7620000" cy="4191000"/>
          </a:xfrm>
        </p:spPr>
        <p:txBody>
          <a:bodyPr rtlCol="0">
            <a:normAutofit/>
          </a:bodyPr>
          <a:lstStyle/>
          <a:p>
            <a:pPr algn="l">
              <a:defRPr/>
            </a:pPr>
            <a:r>
              <a:rPr lang="en-US" sz="1600" dirty="0" smtClean="0">
                <a:solidFill>
                  <a:schemeClr val="tx1"/>
                </a:solidFill>
              </a:rPr>
              <a:t>Dr  </a:t>
            </a:r>
            <a:r>
              <a:rPr lang="en-US" sz="1600" dirty="0" err="1" smtClean="0">
                <a:solidFill>
                  <a:schemeClr val="tx1"/>
                </a:solidFill>
              </a:rPr>
              <a:t>Hamdy</a:t>
            </a:r>
            <a:r>
              <a:rPr lang="en-US" sz="1600" dirty="0" smtClean="0">
                <a:solidFill>
                  <a:schemeClr val="tx1"/>
                </a:solidFill>
              </a:rPr>
              <a:t> is a known surgeon .   One of his patients  has undergone  an abdominal operation.  Although the operation was successful several complications occurred postoperatively.  Dr </a:t>
            </a:r>
            <a:r>
              <a:rPr lang="en-US" sz="1600" dirty="0" err="1" smtClean="0">
                <a:solidFill>
                  <a:schemeClr val="tx1"/>
                </a:solidFill>
              </a:rPr>
              <a:t>Hamdy</a:t>
            </a:r>
            <a:r>
              <a:rPr lang="en-US" sz="1600" dirty="0" smtClean="0">
                <a:solidFill>
                  <a:schemeClr val="tx1"/>
                </a:solidFill>
              </a:rPr>
              <a:t> became unhappy with these outcomes.  Instead of  helping the patient to recover, he blamed his registrar and the nursing staff for the patient’s problems.   He became unable to resolve the conflict  with the patient.   The patient’s family also was not happy with these outcomes.</a:t>
            </a:r>
          </a:p>
          <a:p>
            <a:pPr algn="l">
              <a:defRPr/>
            </a:pPr>
            <a:endParaRPr lang="en-US" sz="1600" dirty="0" smtClean="0">
              <a:solidFill>
                <a:schemeClr val="tx1"/>
              </a:solidFill>
            </a:endParaRPr>
          </a:p>
          <a:p>
            <a:pPr algn="l">
              <a:defRPr/>
            </a:pPr>
            <a:r>
              <a:rPr lang="en-US" sz="1600" dirty="0" smtClean="0">
                <a:solidFill>
                  <a:schemeClr val="tx1"/>
                </a:solidFill>
              </a:rPr>
              <a:t>What do you think about Dr </a:t>
            </a:r>
            <a:r>
              <a:rPr lang="en-US" sz="1600" dirty="0" err="1" smtClean="0">
                <a:solidFill>
                  <a:schemeClr val="tx1"/>
                </a:solidFill>
              </a:rPr>
              <a:t>Hamdy</a:t>
            </a:r>
            <a:r>
              <a:rPr lang="en-US" sz="1600" dirty="0" smtClean="0">
                <a:solidFill>
                  <a:schemeClr val="tx1"/>
                </a:solidFill>
              </a:rPr>
              <a:t>  attitude?</a:t>
            </a:r>
          </a:p>
          <a:p>
            <a:pPr algn="l">
              <a:defRPr/>
            </a:pPr>
            <a:r>
              <a:rPr lang="en-US" sz="1600" dirty="0" smtClean="0">
                <a:solidFill>
                  <a:schemeClr val="tx1"/>
                </a:solidFill>
              </a:rPr>
              <a:t>What would you do if you were in Dr </a:t>
            </a:r>
            <a:r>
              <a:rPr lang="en-US" sz="1600" dirty="0" err="1" smtClean="0">
                <a:solidFill>
                  <a:schemeClr val="tx1"/>
                </a:solidFill>
              </a:rPr>
              <a:t>Hamdy</a:t>
            </a:r>
            <a:r>
              <a:rPr lang="en-US" sz="1600" dirty="0" smtClean="0">
                <a:solidFill>
                  <a:schemeClr val="tx1"/>
                </a:solidFill>
              </a:rPr>
              <a:t> situation? Explain why</a:t>
            </a:r>
          </a:p>
          <a:p>
            <a:pPr algn="l">
              <a:defRPr/>
            </a:pPr>
            <a:endParaRPr lang="en-US" sz="1600" dirty="0" smtClean="0">
              <a:solidFill>
                <a:schemeClr val="tx1"/>
              </a:solidFill>
            </a:endParaRPr>
          </a:p>
          <a:p>
            <a:pPr algn="l">
              <a:defRPr/>
            </a:pPr>
            <a:endParaRPr lang="en-US" sz="1400" dirty="0" smtClean="0"/>
          </a:p>
          <a:p>
            <a:pPr algn="l">
              <a:defRPr/>
            </a:pPr>
            <a:r>
              <a:rPr lang="en-US" sz="2400" dirty="0" smtClean="0"/>
              <a:t> </a:t>
            </a:r>
            <a:endParaRPr lang="en-US" sz="2400" dirty="0"/>
          </a:p>
        </p:txBody>
      </p:sp>
      <p:sp>
        <p:nvSpPr>
          <p:cNvPr id="4" name="Footer Placeholder 3"/>
          <p:cNvSpPr>
            <a:spLocks noGrp="1"/>
          </p:cNvSpPr>
          <p:nvPr>
            <p:ph type="ftr" sz="quarter" idx="11"/>
          </p:nvPr>
        </p:nvSpPr>
        <p:spPr/>
        <p:txBody>
          <a:bodyPr/>
          <a:lstStyle/>
          <a:p>
            <a:pPr>
              <a:defRPr/>
            </a:pPr>
            <a:r>
              <a:rPr lang="en-US" dirty="0" err="1"/>
              <a:t>Azer</a:t>
            </a:r>
            <a:r>
              <a:rPr lang="en-US" dirty="0"/>
              <a:t> APT (c) </a:t>
            </a:r>
            <a:r>
              <a:rPr lang="en-US" dirty="0" smtClean="0"/>
              <a:t>2010</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1"/>
          </p:nvPr>
        </p:nvSpPr>
        <p:spPr>
          <a:xfrm>
            <a:off x="457200" y="6356350"/>
            <a:ext cx="2133600" cy="365125"/>
          </a:xfrm>
        </p:spPr>
        <p:txBody>
          <a:bodyPr/>
          <a:lstStyle/>
          <a:p>
            <a:pPr algn="l">
              <a:defRPr/>
            </a:pPr>
            <a:r>
              <a:rPr lang="en-GB"/>
              <a:t>Azer APT (c) 2008</a:t>
            </a:r>
          </a:p>
        </p:txBody>
      </p:sp>
      <p:sp>
        <p:nvSpPr>
          <p:cNvPr id="20483" name="Rectangle 2"/>
          <p:cNvSpPr>
            <a:spLocks noGrp="1" noChangeArrowheads="1"/>
          </p:cNvSpPr>
          <p:nvPr>
            <p:ph type="body" idx="1"/>
          </p:nvPr>
        </p:nvSpPr>
        <p:spPr>
          <a:xfrm>
            <a:off x="990600" y="2133600"/>
            <a:ext cx="7816850" cy="3581400"/>
          </a:xfrm>
        </p:spPr>
        <p:txBody>
          <a:bodyPr/>
          <a:lstStyle/>
          <a:p>
            <a:pPr>
              <a:buFontTx/>
              <a:buNone/>
            </a:pPr>
            <a:r>
              <a:rPr lang="en-US" smtClean="0"/>
              <a:t>					</a:t>
            </a:r>
          </a:p>
          <a:p>
            <a:pPr>
              <a:buFontTx/>
              <a:buNone/>
            </a:pPr>
            <a:r>
              <a:rPr lang="en-US" smtClean="0"/>
              <a:t>			</a:t>
            </a:r>
          </a:p>
          <a:p>
            <a:pPr>
              <a:buFontTx/>
              <a:buNone/>
            </a:pPr>
            <a:r>
              <a:rPr lang="en-US" smtClean="0"/>
              <a:t>				</a:t>
            </a:r>
            <a:r>
              <a:rPr lang="en-US" sz="1400" smtClean="0">
                <a:solidFill>
                  <a:srgbClr val="CC9900"/>
                </a:solidFill>
                <a:latin typeface="Verdana" pitchFamily="34" charset="0"/>
              </a:rPr>
              <a:t>	</a:t>
            </a:r>
          </a:p>
          <a:p>
            <a:pPr>
              <a:buFontTx/>
              <a:buNone/>
            </a:pPr>
            <a:r>
              <a:rPr lang="en-US" sz="1400" smtClean="0">
                <a:latin typeface="Verdana" pitchFamily="34" charset="0"/>
              </a:rPr>
              <a:t>       </a:t>
            </a:r>
          </a:p>
          <a:p>
            <a:pPr>
              <a:buFontTx/>
              <a:buNone/>
            </a:pPr>
            <a:endParaRPr lang="en-US" smtClean="0">
              <a:solidFill>
                <a:srgbClr val="000066"/>
              </a:solidFill>
            </a:endParaRPr>
          </a:p>
        </p:txBody>
      </p:sp>
      <p:pic>
        <p:nvPicPr>
          <p:cNvPr id="20484" name="Picture 2" descr="accountability cartoons, accountability cartoon, accountability picture, accountability pictures, accountability image, accountability images, accountability illustration, accountability illustrations "/>
          <p:cNvPicPr>
            <a:picLocks noChangeAspect="1" noChangeArrowheads="1"/>
          </p:cNvPicPr>
          <p:nvPr/>
        </p:nvPicPr>
        <p:blipFill>
          <a:blip r:embed="rId3"/>
          <a:srcRect/>
          <a:stretch>
            <a:fillRect/>
          </a:stretch>
        </p:blipFill>
        <p:spPr bwMode="auto">
          <a:xfrm>
            <a:off x="1143000" y="914400"/>
            <a:ext cx="6172200" cy="52578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685800"/>
            <a:ext cx="7772400" cy="1447800"/>
          </a:xfrm>
        </p:spPr>
        <p:txBody>
          <a:bodyPr/>
          <a:lstStyle/>
          <a:p>
            <a:pPr eaLnBrk="1" hangingPunct="1"/>
            <a:r>
              <a:rPr lang="en-US" sz="3600" b="1" smtClean="0">
                <a:solidFill>
                  <a:srgbClr val="FF3399"/>
                </a:solidFill>
              </a:rPr>
              <a:t>Objectives</a:t>
            </a:r>
          </a:p>
        </p:txBody>
      </p:sp>
      <p:sp>
        <p:nvSpPr>
          <p:cNvPr id="17411" name="Rectangle 3"/>
          <p:cNvSpPr>
            <a:spLocks noGrp="1" noChangeArrowheads="1"/>
          </p:cNvSpPr>
          <p:nvPr>
            <p:ph type="subTitle" idx="1"/>
          </p:nvPr>
        </p:nvSpPr>
        <p:spPr>
          <a:xfrm>
            <a:off x="914400" y="1752600"/>
            <a:ext cx="7467600" cy="4495800"/>
          </a:xfrm>
        </p:spPr>
        <p:txBody>
          <a:bodyPr rtlCol="0">
            <a:normAutofit fontScale="92500"/>
          </a:bodyPr>
          <a:lstStyle/>
          <a:p>
            <a:pPr>
              <a:defRPr/>
            </a:pPr>
            <a:r>
              <a:rPr lang="en-US" sz="3000" dirty="0" smtClean="0">
                <a:solidFill>
                  <a:schemeClr val="accent2">
                    <a:lumMod val="75000"/>
                  </a:schemeClr>
                </a:solidFill>
              </a:rPr>
              <a:t>Upon completion of this lecture, students should be able to:</a:t>
            </a:r>
            <a:endParaRPr lang="en-US" sz="3000" u="words" dirty="0" smtClean="0">
              <a:solidFill>
                <a:schemeClr val="accent2">
                  <a:lumMod val="75000"/>
                </a:schemeClr>
              </a:solidFill>
            </a:endParaRPr>
          </a:p>
          <a:p>
            <a:pPr lvl="1" algn="l">
              <a:buFont typeface="Arial" pitchFamily="34" charset="0"/>
              <a:buChar char="•"/>
              <a:defRPr/>
            </a:pPr>
            <a:r>
              <a:rPr lang="en-US" sz="2400" dirty="0" smtClean="0">
                <a:solidFill>
                  <a:schemeClr val="tx1"/>
                </a:solidFill>
              </a:rPr>
              <a:t> Understand the meaning of accountability.</a:t>
            </a:r>
          </a:p>
          <a:p>
            <a:pPr lvl="1" algn="l">
              <a:buFont typeface="Arial" pitchFamily="34" charset="0"/>
              <a:buChar char="•"/>
              <a:defRPr/>
            </a:pPr>
            <a:r>
              <a:rPr lang="en-US" sz="2400" dirty="0" smtClean="0">
                <a:solidFill>
                  <a:schemeClr val="tx1"/>
                </a:solidFill>
              </a:rPr>
              <a:t> Discuss the place of accountability in professionalism. </a:t>
            </a:r>
          </a:p>
          <a:p>
            <a:pPr lvl="1" algn="l">
              <a:buFont typeface="Arial" pitchFamily="34" charset="0"/>
              <a:buChar char="•"/>
              <a:defRPr/>
            </a:pPr>
            <a:r>
              <a:rPr lang="en-US" sz="2400" dirty="0" smtClean="0">
                <a:solidFill>
                  <a:schemeClr val="tx1"/>
                </a:solidFill>
              </a:rPr>
              <a:t> Understand why accountability is needed in the medical profession. </a:t>
            </a:r>
          </a:p>
          <a:p>
            <a:pPr lvl="1" algn="l">
              <a:buFont typeface="Arial" pitchFamily="34" charset="0"/>
              <a:buChar char="•"/>
              <a:defRPr/>
            </a:pPr>
            <a:r>
              <a:rPr lang="en-US" sz="2400" dirty="0" smtClean="0">
                <a:solidFill>
                  <a:schemeClr val="tx1"/>
                </a:solidFill>
              </a:rPr>
              <a:t> Understand the key components of accountability.</a:t>
            </a:r>
          </a:p>
          <a:p>
            <a:pPr lvl="1" algn="l">
              <a:buFont typeface="Arial" pitchFamily="34" charset="0"/>
              <a:buChar char="•"/>
              <a:defRPr/>
            </a:pPr>
            <a:r>
              <a:rPr lang="en-US" sz="2400" dirty="0" smtClean="0">
                <a:solidFill>
                  <a:schemeClr val="tx1"/>
                </a:solidFill>
              </a:rPr>
              <a:t> Discuss some practical examples about accountability.</a:t>
            </a:r>
          </a:p>
          <a:p>
            <a:pPr lvl="1" algn="l">
              <a:buFont typeface="Arial" pitchFamily="34" charset="0"/>
              <a:buChar char="•"/>
              <a:defRPr/>
            </a:pPr>
            <a:r>
              <a:rPr lang="en-US" sz="2400" dirty="0" smtClean="0">
                <a:solidFill>
                  <a:schemeClr val="tx1"/>
                </a:solidFill>
              </a:rPr>
              <a:t>  Apply knowledge learnt to a case scenario</a:t>
            </a:r>
            <a:r>
              <a:rPr lang="en-US" sz="2400" dirty="0" smtClean="0"/>
              <a:t>.</a:t>
            </a:r>
          </a:p>
          <a:p>
            <a:pPr algn="l">
              <a:defRPr/>
            </a:pPr>
            <a:endParaRPr lang="en-US" sz="2400" dirty="0"/>
          </a:p>
        </p:txBody>
      </p:sp>
      <p:sp>
        <p:nvSpPr>
          <p:cNvPr id="5" name="Footer Placeholder 4"/>
          <p:cNvSpPr>
            <a:spLocks noGrp="1"/>
          </p:cNvSpPr>
          <p:nvPr>
            <p:ph type="ftr" sz="quarter" idx="11"/>
          </p:nvPr>
        </p:nvSpPr>
        <p:spPr/>
        <p:txBody>
          <a:bodyPr/>
          <a:lstStyle/>
          <a:p>
            <a:pPr>
              <a:defRPr/>
            </a:pPr>
            <a:r>
              <a:rPr lang="en-US"/>
              <a:t>Azer APT (c) 2008</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834" name="Rectangle 2"/>
          <p:cNvSpPr>
            <a:spLocks noGrp="1" noChangeArrowheads="1"/>
          </p:cNvSpPr>
          <p:nvPr>
            <p:ph type="ctrTitle"/>
          </p:nvPr>
        </p:nvSpPr>
        <p:spPr>
          <a:xfrm>
            <a:off x="0" y="0"/>
            <a:ext cx="9144000" cy="990600"/>
          </a:xfrm>
          <a:solidFill>
            <a:schemeClr val="accent3">
              <a:lumMod val="75000"/>
            </a:schemeClr>
          </a:solidFill>
        </p:spPr>
        <p:txBody>
          <a:bodyPr/>
          <a:lstStyle/>
          <a:p>
            <a:pPr>
              <a:defRPr/>
            </a:pPr>
            <a:r>
              <a:rPr lang="en-US" sz="3200" dirty="0" smtClean="0">
                <a:solidFill>
                  <a:schemeClr val="bg2"/>
                </a:solidFill>
                <a:effectLst>
                  <a:outerShdw blurRad="38100" dist="38100" dir="2700000" algn="tl">
                    <a:srgbClr val="000000"/>
                  </a:outerShdw>
                </a:effectLst>
              </a:rPr>
              <a:t>Take Home Message</a:t>
            </a:r>
          </a:p>
        </p:txBody>
      </p:sp>
      <p:sp>
        <p:nvSpPr>
          <p:cNvPr id="23555" name="Rectangle 3"/>
          <p:cNvSpPr>
            <a:spLocks noGrp="1" noChangeArrowheads="1"/>
          </p:cNvSpPr>
          <p:nvPr>
            <p:ph type="subTitle" idx="1"/>
          </p:nvPr>
        </p:nvSpPr>
        <p:spPr>
          <a:xfrm>
            <a:off x="4191000" y="1447800"/>
            <a:ext cx="4572000" cy="4648200"/>
          </a:xfrm>
        </p:spPr>
        <p:txBody>
          <a:bodyPr/>
          <a:lstStyle/>
          <a:p>
            <a:pPr>
              <a:defRPr/>
            </a:pPr>
            <a:r>
              <a:rPr lang="en-GB" sz="6600" b="1" dirty="0" smtClean="0">
                <a:solidFill>
                  <a:srgbClr val="006600"/>
                </a:solidFill>
                <a:latin typeface="Times New Roman" pitchFamily="18" charset="0"/>
              </a:rPr>
              <a:t>1</a:t>
            </a:r>
          </a:p>
          <a:p>
            <a:pPr>
              <a:defRPr/>
            </a:pPr>
            <a:endParaRPr lang="en-GB" sz="3600" dirty="0" smtClean="0">
              <a:latin typeface="Times New Roman" pitchFamily="18" charset="0"/>
            </a:endParaRPr>
          </a:p>
          <a:p>
            <a:pPr algn="l">
              <a:defRPr/>
            </a:pPr>
            <a:r>
              <a:rPr lang="en-GB" sz="3600" dirty="0" smtClean="0">
                <a:solidFill>
                  <a:schemeClr val="tx1"/>
                </a:solidFill>
                <a:latin typeface="Times New Roman" pitchFamily="18" charset="0"/>
              </a:rPr>
              <a:t>Accountability = Responsibility.</a:t>
            </a:r>
          </a:p>
          <a:p>
            <a:pPr>
              <a:defRPr/>
            </a:pPr>
            <a:endParaRPr lang="en-GB" sz="3600" dirty="0" smtClean="0">
              <a:latin typeface="Times New Roman" pitchFamily="18" charset="0"/>
            </a:endParaRPr>
          </a:p>
          <a:p>
            <a:pPr>
              <a:defRPr/>
            </a:pPr>
            <a:endParaRPr lang="en-GB" sz="3600" dirty="0" smtClean="0">
              <a:solidFill>
                <a:schemeClr val="bg2"/>
              </a:solidFill>
            </a:endParaRPr>
          </a:p>
          <a:p>
            <a:pPr>
              <a:defRPr/>
            </a:pPr>
            <a:endParaRPr lang="en-GB" dirty="0" smtClean="0">
              <a:solidFill>
                <a:schemeClr val="tx1"/>
              </a:solidFill>
            </a:endParaRPr>
          </a:p>
          <a:p>
            <a:pPr algn="l">
              <a:spcBef>
                <a:spcPct val="50000"/>
              </a:spcBef>
              <a:buFontTx/>
              <a:buChar char="•"/>
              <a:defRPr/>
            </a:pPr>
            <a:endParaRPr lang="en-GB" sz="2800" dirty="0" smtClean="0">
              <a:solidFill>
                <a:schemeClr val="tx1"/>
              </a:solidFill>
              <a:latin typeface="Times New Roman" pitchFamily="18" charset="0"/>
            </a:endParaRPr>
          </a:p>
        </p:txBody>
      </p:sp>
      <p:sp>
        <p:nvSpPr>
          <p:cNvPr id="21508" name="Text Box 4"/>
          <p:cNvSpPr txBox="1">
            <a:spLocks noChangeArrowheads="1"/>
          </p:cNvSpPr>
          <p:nvPr/>
        </p:nvSpPr>
        <p:spPr bwMode="auto">
          <a:xfrm>
            <a:off x="1447800" y="762000"/>
            <a:ext cx="2819400" cy="779463"/>
          </a:xfrm>
          <a:prstGeom prst="rect">
            <a:avLst/>
          </a:prstGeom>
          <a:noFill/>
          <a:ln w="9525">
            <a:noFill/>
            <a:miter lim="800000"/>
            <a:headEnd/>
            <a:tailEnd/>
          </a:ln>
        </p:spPr>
        <p:txBody>
          <a:bodyPr>
            <a:spAutoFit/>
          </a:bodyPr>
          <a:lstStyle/>
          <a:p>
            <a:pPr eaLnBrk="1" hangingPunct="1">
              <a:spcBef>
                <a:spcPct val="50000"/>
              </a:spcBef>
            </a:pPr>
            <a:endParaRPr lang="en-US" sz="1800">
              <a:latin typeface="Arial" charset="0"/>
              <a:cs typeface="Arial" charset="0"/>
            </a:endParaRPr>
          </a:p>
          <a:p>
            <a:pPr eaLnBrk="1" hangingPunct="1">
              <a:spcBef>
                <a:spcPct val="50000"/>
              </a:spcBef>
            </a:pPr>
            <a:endParaRPr lang="en-US" sz="1800">
              <a:latin typeface="Arial" charset="0"/>
              <a:cs typeface="Arial" charset="0"/>
            </a:endParaRPr>
          </a:p>
        </p:txBody>
      </p:sp>
      <p:pic>
        <p:nvPicPr>
          <p:cNvPr id="21509" name="Picture 6" descr="diagnose 1"/>
          <p:cNvPicPr>
            <a:picLocks noChangeAspect="1" noChangeArrowheads="1"/>
          </p:cNvPicPr>
          <p:nvPr/>
        </p:nvPicPr>
        <p:blipFill>
          <a:blip r:embed="rId3"/>
          <a:srcRect/>
          <a:stretch>
            <a:fillRect/>
          </a:stretch>
        </p:blipFill>
        <p:spPr bwMode="auto">
          <a:xfrm>
            <a:off x="914400" y="2514600"/>
            <a:ext cx="2438400" cy="3200400"/>
          </a:xfrm>
          <a:prstGeom prst="rect">
            <a:avLst/>
          </a:prstGeom>
          <a:noFill/>
          <a:ln w="9525">
            <a:noFill/>
            <a:miter lim="800000"/>
            <a:headEnd/>
            <a:tailEnd/>
          </a:ln>
        </p:spPr>
      </p:pic>
      <p:sp>
        <p:nvSpPr>
          <p:cNvPr id="7" name="Footer Placeholder 6"/>
          <p:cNvSpPr>
            <a:spLocks noGrp="1"/>
          </p:cNvSpPr>
          <p:nvPr>
            <p:ph type="ftr" sz="quarter" idx="11"/>
          </p:nvPr>
        </p:nvSpPr>
        <p:spPr/>
        <p:txBody>
          <a:bodyPr/>
          <a:lstStyle/>
          <a:p>
            <a:pPr>
              <a:defRPr/>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2" name="Rectangle 2"/>
          <p:cNvSpPr>
            <a:spLocks noGrp="1" noChangeArrowheads="1"/>
          </p:cNvSpPr>
          <p:nvPr>
            <p:ph type="ctrTitle"/>
          </p:nvPr>
        </p:nvSpPr>
        <p:spPr>
          <a:xfrm>
            <a:off x="0" y="0"/>
            <a:ext cx="9144000" cy="990600"/>
          </a:xfrm>
          <a:solidFill>
            <a:schemeClr val="accent3">
              <a:lumMod val="75000"/>
            </a:schemeClr>
          </a:solidFill>
          <a:ln>
            <a:solidFill>
              <a:schemeClr val="accent3">
                <a:lumMod val="50000"/>
              </a:schemeClr>
            </a:solidFill>
          </a:ln>
        </p:spPr>
        <p:txBody>
          <a:bodyPr/>
          <a:lstStyle/>
          <a:p>
            <a:pPr>
              <a:defRPr/>
            </a:pPr>
            <a:r>
              <a:rPr lang="en-US" sz="3200" dirty="0" smtClean="0">
                <a:solidFill>
                  <a:schemeClr val="bg2"/>
                </a:solidFill>
                <a:effectLst>
                  <a:outerShdw blurRad="38100" dist="38100" dir="2700000" algn="tl">
                    <a:srgbClr val="000000"/>
                  </a:outerShdw>
                </a:effectLst>
              </a:rPr>
              <a:t>Take Home Message</a:t>
            </a:r>
          </a:p>
        </p:txBody>
      </p:sp>
      <p:sp>
        <p:nvSpPr>
          <p:cNvPr id="24579" name="Rectangle 3"/>
          <p:cNvSpPr>
            <a:spLocks noGrp="1" noChangeArrowheads="1"/>
          </p:cNvSpPr>
          <p:nvPr>
            <p:ph type="subTitle" idx="1"/>
          </p:nvPr>
        </p:nvSpPr>
        <p:spPr>
          <a:xfrm>
            <a:off x="4191000" y="1447800"/>
            <a:ext cx="4572000" cy="4648200"/>
          </a:xfrm>
        </p:spPr>
        <p:txBody>
          <a:bodyPr/>
          <a:lstStyle/>
          <a:p>
            <a:pPr>
              <a:lnSpc>
                <a:spcPct val="90000"/>
              </a:lnSpc>
              <a:defRPr/>
            </a:pPr>
            <a:r>
              <a:rPr lang="en-GB" sz="6600" b="1" dirty="0" smtClean="0">
                <a:solidFill>
                  <a:srgbClr val="0033CC"/>
                </a:solidFill>
                <a:latin typeface="Times New Roman" pitchFamily="18" charset="0"/>
              </a:rPr>
              <a:t>2</a:t>
            </a:r>
          </a:p>
          <a:p>
            <a:pPr algn="l">
              <a:lnSpc>
                <a:spcPct val="90000"/>
              </a:lnSpc>
              <a:defRPr/>
            </a:pPr>
            <a:r>
              <a:rPr lang="en-GB" sz="3600" dirty="0" smtClean="0">
                <a:solidFill>
                  <a:schemeClr val="tx1"/>
                </a:solidFill>
                <a:latin typeface="Times New Roman" pitchFamily="18" charset="0"/>
              </a:rPr>
              <a:t>To be accountable you need to have self-regulation in your day-to-day actions.</a:t>
            </a:r>
          </a:p>
          <a:p>
            <a:pPr>
              <a:lnSpc>
                <a:spcPct val="90000"/>
              </a:lnSpc>
              <a:defRPr/>
            </a:pPr>
            <a:endParaRPr lang="en-GB" sz="3600" dirty="0" smtClean="0">
              <a:latin typeface="Times New Roman" pitchFamily="18" charset="0"/>
            </a:endParaRPr>
          </a:p>
          <a:p>
            <a:pPr>
              <a:lnSpc>
                <a:spcPct val="90000"/>
              </a:lnSpc>
              <a:defRPr/>
            </a:pPr>
            <a:endParaRPr lang="en-GB" dirty="0" smtClean="0">
              <a:solidFill>
                <a:schemeClr val="bg2"/>
              </a:solidFill>
            </a:endParaRPr>
          </a:p>
          <a:p>
            <a:pPr>
              <a:lnSpc>
                <a:spcPct val="90000"/>
              </a:lnSpc>
              <a:defRPr/>
            </a:pPr>
            <a:endParaRPr lang="en-GB" dirty="0" smtClean="0">
              <a:solidFill>
                <a:schemeClr val="tx1"/>
              </a:solidFill>
            </a:endParaRPr>
          </a:p>
          <a:p>
            <a:pPr algn="l">
              <a:lnSpc>
                <a:spcPct val="90000"/>
              </a:lnSpc>
              <a:spcBef>
                <a:spcPct val="50000"/>
              </a:spcBef>
              <a:buFontTx/>
              <a:buChar char="•"/>
              <a:defRPr/>
            </a:pPr>
            <a:endParaRPr lang="en-GB" sz="2800" dirty="0" smtClean="0">
              <a:solidFill>
                <a:schemeClr val="tx1"/>
              </a:solidFill>
              <a:latin typeface="Times New Roman" pitchFamily="18" charset="0"/>
            </a:endParaRPr>
          </a:p>
        </p:txBody>
      </p:sp>
      <p:sp>
        <p:nvSpPr>
          <p:cNvPr id="22532" name="Text Box 4"/>
          <p:cNvSpPr txBox="1">
            <a:spLocks noChangeArrowheads="1"/>
          </p:cNvSpPr>
          <p:nvPr/>
        </p:nvSpPr>
        <p:spPr bwMode="auto">
          <a:xfrm>
            <a:off x="1447800" y="762000"/>
            <a:ext cx="2819400" cy="779463"/>
          </a:xfrm>
          <a:prstGeom prst="rect">
            <a:avLst/>
          </a:prstGeom>
          <a:noFill/>
          <a:ln w="9525">
            <a:noFill/>
            <a:miter lim="800000"/>
            <a:headEnd/>
            <a:tailEnd/>
          </a:ln>
        </p:spPr>
        <p:txBody>
          <a:bodyPr>
            <a:spAutoFit/>
          </a:bodyPr>
          <a:lstStyle/>
          <a:p>
            <a:pPr eaLnBrk="1" hangingPunct="1">
              <a:spcBef>
                <a:spcPct val="50000"/>
              </a:spcBef>
            </a:pPr>
            <a:endParaRPr lang="en-US" sz="1800">
              <a:latin typeface="Arial" charset="0"/>
              <a:cs typeface="Arial" charset="0"/>
            </a:endParaRPr>
          </a:p>
          <a:p>
            <a:pPr eaLnBrk="1" hangingPunct="1">
              <a:spcBef>
                <a:spcPct val="50000"/>
              </a:spcBef>
            </a:pPr>
            <a:endParaRPr lang="en-US" sz="1800">
              <a:latin typeface="Arial" charset="0"/>
              <a:cs typeface="Arial" charset="0"/>
            </a:endParaRPr>
          </a:p>
        </p:txBody>
      </p:sp>
      <p:pic>
        <p:nvPicPr>
          <p:cNvPr id="22533" name="Picture 6" descr="diagnose 1"/>
          <p:cNvPicPr>
            <a:picLocks noChangeAspect="1" noChangeArrowheads="1"/>
          </p:cNvPicPr>
          <p:nvPr/>
        </p:nvPicPr>
        <p:blipFill>
          <a:blip r:embed="rId3"/>
          <a:srcRect/>
          <a:stretch>
            <a:fillRect/>
          </a:stretch>
        </p:blipFill>
        <p:spPr bwMode="auto">
          <a:xfrm>
            <a:off x="914400" y="1828800"/>
            <a:ext cx="2438400" cy="3886200"/>
          </a:xfrm>
          <a:prstGeom prst="rect">
            <a:avLst/>
          </a:prstGeom>
          <a:noFill/>
          <a:ln w="9525">
            <a:noFill/>
            <a:miter lim="800000"/>
            <a:headEnd/>
            <a:tailEnd/>
          </a:ln>
        </p:spPr>
      </p:pic>
      <p:sp>
        <p:nvSpPr>
          <p:cNvPr id="7" name="Footer Placeholder 6"/>
          <p:cNvSpPr>
            <a:spLocks noGrp="1"/>
          </p:cNvSpPr>
          <p:nvPr>
            <p:ph type="ftr" sz="quarter" idx="11"/>
          </p:nvPr>
        </p:nvSpPr>
        <p:spPr/>
        <p:txBody>
          <a:bodyPr/>
          <a:lstStyle/>
          <a:p>
            <a:pPr>
              <a:defRPr/>
            </a:pP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2" name="Rectangle 2"/>
          <p:cNvSpPr>
            <a:spLocks noGrp="1" noChangeArrowheads="1"/>
          </p:cNvSpPr>
          <p:nvPr>
            <p:ph type="ctrTitle"/>
          </p:nvPr>
        </p:nvSpPr>
        <p:spPr>
          <a:xfrm>
            <a:off x="0" y="0"/>
            <a:ext cx="9144000" cy="990600"/>
          </a:xfrm>
          <a:solidFill>
            <a:schemeClr val="accent3">
              <a:lumMod val="75000"/>
            </a:schemeClr>
          </a:solidFill>
          <a:ln>
            <a:solidFill>
              <a:schemeClr val="accent3">
                <a:lumMod val="50000"/>
              </a:schemeClr>
            </a:solidFill>
          </a:ln>
        </p:spPr>
        <p:txBody>
          <a:bodyPr/>
          <a:lstStyle/>
          <a:p>
            <a:pPr>
              <a:defRPr/>
            </a:pPr>
            <a:r>
              <a:rPr lang="en-US" sz="3200" dirty="0" smtClean="0">
                <a:solidFill>
                  <a:schemeClr val="bg2"/>
                </a:solidFill>
                <a:effectLst>
                  <a:outerShdw blurRad="38100" dist="38100" dir="2700000" algn="tl">
                    <a:srgbClr val="000000"/>
                  </a:outerShdw>
                </a:effectLst>
              </a:rPr>
              <a:t>Take Home Message</a:t>
            </a:r>
          </a:p>
        </p:txBody>
      </p:sp>
      <p:sp>
        <p:nvSpPr>
          <p:cNvPr id="24579" name="Rectangle 3"/>
          <p:cNvSpPr>
            <a:spLocks noGrp="1" noChangeArrowheads="1"/>
          </p:cNvSpPr>
          <p:nvPr>
            <p:ph type="subTitle" idx="1"/>
          </p:nvPr>
        </p:nvSpPr>
        <p:spPr>
          <a:xfrm>
            <a:off x="4114800" y="1447800"/>
            <a:ext cx="4572000" cy="4648200"/>
          </a:xfrm>
        </p:spPr>
        <p:txBody>
          <a:bodyPr/>
          <a:lstStyle/>
          <a:p>
            <a:pPr>
              <a:lnSpc>
                <a:spcPct val="90000"/>
              </a:lnSpc>
              <a:defRPr/>
            </a:pPr>
            <a:r>
              <a:rPr lang="en-GB" sz="6600" b="1" dirty="0" smtClean="0">
                <a:solidFill>
                  <a:srgbClr val="0033CC"/>
                </a:solidFill>
                <a:latin typeface="Times New Roman" pitchFamily="18" charset="0"/>
              </a:rPr>
              <a:t>3</a:t>
            </a:r>
          </a:p>
          <a:p>
            <a:pPr algn="l">
              <a:lnSpc>
                <a:spcPct val="90000"/>
              </a:lnSpc>
              <a:defRPr/>
            </a:pPr>
            <a:r>
              <a:rPr lang="en-GB" sz="3600" dirty="0" smtClean="0">
                <a:solidFill>
                  <a:schemeClr val="tx1"/>
                </a:solidFill>
                <a:latin typeface="Times New Roman" pitchFamily="18" charset="0"/>
              </a:rPr>
              <a:t>Accountability requires that we maintain standard setting.</a:t>
            </a:r>
          </a:p>
          <a:p>
            <a:pPr>
              <a:lnSpc>
                <a:spcPct val="90000"/>
              </a:lnSpc>
              <a:defRPr/>
            </a:pPr>
            <a:endParaRPr lang="en-GB" sz="3600" dirty="0" smtClean="0">
              <a:latin typeface="Times New Roman" pitchFamily="18" charset="0"/>
            </a:endParaRPr>
          </a:p>
          <a:p>
            <a:pPr>
              <a:lnSpc>
                <a:spcPct val="90000"/>
              </a:lnSpc>
              <a:defRPr/>
            </a:pPr>
            <a:endParaRPr lang="en-GB" dirty="0" smtClean="0">
              <a:solidFill>
                <a:schemeClr val="bg2"/>
              </a:solidFill>
            </a:endParaRPr>
          </a:p>
          <a:p>
            <a:pPr>
              <a:lnSpc>
                <a:spcPct val="90000"/>
              </a:lnSpc>
              <a:defRPr/>
            </a:pPr>
            <a:endParaRPr lang="en-GB" dirty="0" smtClean="0">
              <a:solidFill>
                <a:schemeClr val="tx1"/>
              </a:solidFill>
            </a:endParaRPr>
          </a:p>
          <a:p>
            <a:pPr algn="l">
              <a:lnSpc>
                <a:spcPct val="90000"/>
              </a:lnSpc>
              <a:spcBef>
                <a:spcPct val="50000"/>
              </a:spcBef>
              <a:buFontTx/>
              <a:buChar char="•"/>
              <a:defRPr/>
            </a:pPr>
            <a:endParaRPr lang="en-GB" sz="2800" dirty="0" smtClean="0">
              <a:solidFill>
                <a:schemeClr val="tx1"/>
              </a:solidFill>
              <a:latin typeface="Times New Roman" pitchFamily="18" charset="0"/>
            </a:endParaRPr>
          </a:p>
        </p:txBody>
      </p:sp>
      <p:sp>
        <p:nvSpPr>
          <p:cNvPr id="23556" name="Text Box 4"/>
          <p:cNvSpPr txBox="1">
            <a:spLocks noChangeArrowheads="1"/>
          </p:cNvSpPr>
          <p:nvPr/>
        </p:nvSpPr>
        <p:spPr bwMode="auto">
          <a:xfrm>
            <a:off x="1447800" y="762000"/>
            <a:ext cx="2819400" cy="779463"/>
          </a:xfrm>
          <a:prstGeom prst="rect">
            <a:avLst/>
          </a:prstGeom>
          <a:noFill/>
          <a:ln w="9525">
            <a:noFill/>
            <a:miter lim="800000"/>
            <a:headEnd/>
            <a:tailEnd/>
          </a:ln>
        </p:spPr>
        <p:txBody>
          <a:bodyPr>
            <a:spAutoFit/>
          </a:bodyPr>
          <a:lstStyle/>
          <a:p>
            <a:pPr eaLnBrk="1" hangingPunct="1">
              <a:spcBef>
                <a:spcPct val="50000"/>
              </a:spcBef>
            </a:pPr>
            <a:endParaRPr lang="en-US" sz="1800">
              <a:latin typeface="Arial" charset="0"/>
              <a:cs typeface="Arial" charset="0"/>
            </a:endParaRPr>
          </a:p>
          <a:p>
            <a:pPr eaLnBrk="1" hangingPunct="1">
              <a:spcBef>
                <a:spcPct val="50000"/>
              </a:spcBef>
            </a:pPr>
            <a:endParaRPr lang="en-US" sz="1800">
              <a:latin typeface="Arial" charset="0"/>
              <a:cs typeface="Arial" charset="0"/>
            </a:endParaRPr>
          </a:p>
        </p:txBody>
      </p:sp>
      <p:pic>
        <p:nvPicPr>
          <p:cNvPr id="23557" name="Picture 6" descr="diagnose 1"/>
          <p:cNvPicPr>
            <a:picLocks noChangeAspect="1" noChangeArrowheads="1"/>
          </p:cNvPicPr>
          <p:nvPr/>
        </p:nvPicPr>
        <p:blipFill>
          <a:blip r:embed="rId3"/>
          <a:srcRect/>
          <a:stretch>
            <a:fillRect/>
          </a:stretch>
        </p:blipFill>
        <p:spPr bwMode="auto">
          <a:xfrm>
            <a:off x="914400" y="2286000"/>
            <a:ext cx="2438400" cy="3429000"/>
          </a:xfrm>
          <a:prstGeom prst="rect">
            <a:avLst/>
          </a:prstGeom>
          <a:noFill/>
          <a:ln w="9525">
            <a:noFill/>
            <a:miter lim="800000"/>
            <a:headEnd/>
            <a:tailEnd/>
          </a:ln>
        </p:spPr>
      </p:pic>
      <p:sp>
        <p:nvSpPr>
          <p:cNvPr id="7" name="Footer Placeholder 6"/>
          <p:cNvSpPr>
            <a:spLocks noGrp="1"/>
          </p:cNvSpPr>
          <p:nvPr>
            <p:ph type="ftr" sz="quarter" idx="11"/>
          </p:nvPr>
        </p:nvSpPr>
        <p:spPr/>
        <p:txBody>
          <a:bodyPr/>
          <a:lstStyle/>
          <a:p>
            <a:pPr>
              <a:defRPr/>
            </a:pP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2" name="Rectangle 2"/>
          <p:cNvSpPr>
            <a:spLocks noGrp="1" noChangeArrowheads="1"/>
          </p:cNvSpPr>
          <p:nvPr>
            <p:ph type="ctrTitle"/>
          </p:nvPr>
        </p:nvSpPr>
        <p:spPr>
          <a:xfrm>
            <a:off x="0" y="0"/>
            <a:ext cx="9144000" cy="990600"/>
          </a:xfrm>
          <a:solidFill>
            <a:schemeClr val="accent3">
              <a:lumMod val="75000"/>
            </a:schemeClr>
          </a:solidFill>
          <a:ln>
            <a:solidFill>
              <a:schemeClr val="accent3">
                <a:lumMod val="50000"/>
              </a:schemeClr>
            </a:solidFill>
          </a:ln>
        </p:spPr>
        <p:txBody>
          <a:bodyPr/>
          <a:lstStyle/>
          <a:p>
            <a:pPr>
              <a:defRPr/>
            </a:pPr>
            <a:r>
              <a:rPr lang="en-US" sz="3200" dirty="0" smtClean="0">
                <a:solidFill>
                  <a:schemeClr val="bg2"/>
                </a:solidFill>
                <a:effectLst>
                  <a:outerShdw blurRad="38100" dist="38100" dir="2700000" algn="tl">
                    <a:srgbClr val="000000"/>
                  </a:outerShdw>
                </a:effectLst>
              </a:rPr>
              <a:t>Take Home Message</a:t>
            </a:r>
          </a:p>
        </p:txBody>
      </p:sp>
      <p:sp>
        <p:nvSpPr>
          <p:cNvPr id="24579" name="Rectangle 3"/>
          <p:cNvSpPr>
            <a:spLocks noGrp="1" noChangeArrowheads="1"/>
          </p:cNvSpPr>
          <p:nvPr>
            <p:ph type="subTitle" idx="1"/>
          </p:nvPr>
        </p:nvSpPr>
        <p:spPr>
          <a:xfrm>
            <a:off x="4191000" y="1447800"/>
            <a:ext cx="4572000" cy="4648200"/>
          </a:xfrm>
        </p:spPr>
        <p:txBody>
          <a:bodyPr/>
          <a:lstStyle/>
          <a:p>
            <a:pPr>
              <a:lnSpc>
                <a:spcPct val="90000"/>
              </a:lnSpc>
              <a:defRPr/>
            </a:pPr>
            <a:r>
              <a:rPr lang="en-GB" sz="6600" b="1" dirty="0" smtClean="0">
                <a:solidFill>
                  <a:srgbClr val="0033CC"/>
                </a:solidFill>
                <a:latin typeface="Times New Roman" pitchFamily="18" charset="0"/>
              </a:rPr>
              <a:t>4</a:t>
            </a:r>
          </a:p>
          <a:p>
            <a:pPr algn="l">
              <a:lnSpc>
                <a:spcPct val="90000"/>
              </a:lnSpc>
              <a:defRPr/>
            </a:pPr>
            <a:r>
              <a:rPr lang="en-GB" sz="3600" dirty="0" smtClean="0">
                <a:solidFill>
                  <a:schemeClr val="tx1"/>
                </a:solidFill>
                <a:latin typeface="Times New Roman" pitchFamily="18" charset="0"/>
              </a:rPr>
              <a:t>Accountability requires that we resolve conflicts (financial, ethical, moral, pharmaceutical etc). </a:t>
            </a:r>
          </a:p>
          <a:p>
            <a:pPr>
              <a:lnSpc>
                <a:spcPct val="90000"/>
              </a:lnSpc>
              <a:defRPr/>
            </a:pPr>
            <a:endParaRPr lang="en-GB" sz="3600" dirty="0" smtClean="0">
              <a:latin typeface="Times New Roman" pitchFamily="18" charset="0"/>
            </a:endParaRPr>
          </a:p>
          <a:p>
            <a:pPr>
              <a:lnSpc>
                <a:spcPct val="90000"/>
              </a:lnSpc>
              <a:defRPr/>
            </a:pPr>
            <a:endParaRPr lang="en-GB" dirty="0" smtClean="0">
              <a:solidFill>
                <a:schemeClr val="bg2"/>
              </a:solidFill>
            </a:endParaRPr>
          </a:p>
          <a:p>
            <a:pPr>
              <a:lnSpc>
                <a:spcPct val="90000"/>
              </a:lnSpc>
              <a:defRPr/>
            </a:pPr>
            <a:endParaRPr lang="en-GB" dirty="0" smtClean="0">
              <a:solidFill>
                <a:schemeClr val="tx1"/>
              </a:solidFill>
            </a:endParaRPr>
          </a:p>
          <a:p>
            <a:pPr algn="l">
              <a:lnSpc>
                <a:spcPct val="90000"/>
              </a:lnSpc>
              <a:spcBef>
                <a:spcPct val="50000"/>
              </a:spcBef>
              <a:buFontTx/>
              <a:buChar char="•"/>
              <a:defRPr/>
            </a:pPr>
            <a:endParaRPr lang="en-GB" sz="2800" dirty="0" smtClean="0">
              <a:solidFill>
                <a:schemeClr val="tx1"/>
              </a:solidFill>
              <a:latin typeface="Times New Roman" pitchFamily="18" charset="0"/>
            </a:endParaRPr>
          </a:p>
        </p:txBody>
      </p:sp>
      <p:sp>
        <p:nvSpPr>
          <p:cNvPr id="24580" name="Text Box 4"/>
          <p:cNvSpPr txBox="1">
            <a:spLocks noChangeArrowheads="1"/>
          </p:cNvSpPr>
          <p:nvPr/>
        </p:nvSpPr>
        <p:spPr bwMode="auto">
          <a:xfrm>
            <a:off x="1447800" y="762000"/>
            <a:ext cx="2819400" cy="779463"/>
          </a:xfrm>
          <a:prstGeom prst="rect">
            <a:avLst/>
          </a:prstGeom>
          <a:noFill/>
          <a:ln w="9525">
            <a:noFill/>
            <a:miter lim="800000"/>
            <a:headEnd/>
            <a:tailEnd/>
          </a:ln>
        </p:spPr>
        <p:txBody>
          <a:bodyPr>
            <a:spAutoFit/>
          </a:bodyPr>
          <a:lstStyle/>
          <a:p>
            <a:pPr eaLnBrk="1" hangingPunct="1">
              <a:spcBef>
                <a:spcPct val="50000"/>
              </a:spcBef>
            </a:pPr>
            <a:endParaRPr lang="en-US" sz="1800">
              <a:latin typeface="Arial" charset="0"/>
              <a:cs typeface="Arial" charset="0"/>
            </a:endParaRPr>
          </a:p>
          <a:p>
            <a:pPr eaLnBrk="1" hangingPunct="1">
              <a:spcBef>
                <a:spcPct val="50000"/>
              </a:spcBef>
            </a:pPr>
            <a:endParaRPr lang="en-US" sz="1800">
              <a:latin typeface="Arial" charset="0"/>
              <a:cs typeface="Arial" charset="0"/>
            </a:endParaRPr>
          </a:p>
        </p:txBody>
      </p:sp>
      <p:pic>
        <p:nvPicPr>
          <p:cNvPr id="24581" name="Picture 6" descr="diagnose 1"/>
          <p:cNvPicPr>
            <a:picLocks noChangeAspect="1" noChangeArrowheads="1"/>
          </p:cNvPicPr>
          <p:nvPr/>
        </p:nvPicPr>
        <p:blipFill>
          <a:blip r:embed="rId3"/>
          <a:srcRect/>
          <a:stretch>
            <a:fillRect/>
          </a:stretch>
        </p:blipFill>
        <p:spPr bwMode="auto">
          <a:xfrm>
            <a:off x="914400" y="2133600"/>
            <a:ext cx="2438400" cy="3581400"/>
          </a:xfrm>
          <a:prstGeom prst="rect">
            <a:avLst/>
          </a:prstGeom>
          <a:noFill/>
          <a:ln w="9525">
            <a:noFill/>
            <a:miter lim="800000"/>
            <a:headEnd/>
            <a:tailEnd/>
          </a:ln>
        </p:spPr>
      </p:pic>
      <p:sp>
        <p:nvSpPr>
          <p:cNvPr id="7" name="Footer Placeholder 6"/>
          <p:cNvSpPr>
            <a:spLocks noGrp="1"/>
          </p:cNvSpPr>
          <p:nvPr>
            <p:ph type="ftr" sz="quarter" idx="11"/>
          </p:nvPr>
        </p:nvSpPr>
        <p:spPr/>
        <p:txBody>
          <a:bodyPr/>
          <a:lstStyle/>
          <a:p>
            <a:pPr>
              <a:defRPr/>
            </a:pP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2" name="Rectangle 2"/>
          <p:cNvSpPr>
            <a:spLocks noGrp="1" noChangeArrowheads="1"/>
          </p:cNvSpPr>
          <p:nvPr>
            <p:ph type="ctrTitle"/>
          </p:nvPr>
        </p:nvSpPr>
        <p:spPr>
          <a:xfrm>
            <a:off x="0" y="0"/>
            <a:ext cx="9144000" cy="990600"/>
          </a:xfrm>
          <a:solidFill>
            <a:schemeClr val="accent3">
              <a:lumMod val="75000"/>
            </a:schemeClr>
          </a:solidFill>
          <a:ln>
            <a:solidFill>
              <a:schemeClr val="accent3">
                <a:lumMod val="50000"/>
              </a:schemeClr>
            </a:solidFill>
          </a:ln>
        </p:spPr>
        <p:txBody>
          <a:bodyPr/>
          <a:lstStyle/>
          <a:p>
            <a:pPr>
              <a:defRPr/>
            </a:pPr>
            <a:r>
              <a:rPr lang="en-US" sz="3200" dirty="0" smtClean="0">
                <a:solidFill>
                  <a:schemeClr val="bg2"/>
                </a:solidFill>
                <a:effectLst>
                  <a:outerShdw blurRad="38100" dist="38100" dir="2700000" algn="tl">
                    <a:srgbClr val="000000"/>
                  </a:outerShdw>
                </a:effectLst>
              </a:rPr>
              <a:t>Take Home Message</a:t>
            </a:r>
          </a:p>
        </p:txBody>
      </p:sp>
      <p:sp>
        <p:nvSpPr>
          <p:cNvPr id="24579" name="Rectangle 3"/>
          <p:cNvSpPr>
            <a:spLocks noGrp="1" noChangeArrowheads="1"/>
          </p:cNvSpPr>
          <p:nvPr>
            <p:ph type="subTitle" idx="1"/>
          </p:nvPr>
        </p:nvSpPr>
        <p:spPr>
          <a:xfrm>
            <a:off x="4191000" y="1447800"/>
            <a:ext cx="4572000" cy="4648200"/>
          </a:xfrm>
        </p:spPr>
        <p:txBody>
          <a:bodyPr/>
          <a:lstStyle/>
          <a:p>
            <a:pPr>
              <a:lnSpc>
                <a:spcPct val="90000"/>
              </a:lnSpc>
              <a:defRPr/>
            </a:pPr>
            <a:r>
              <a:rPr lang="en-GB" sz="6600" b="1" dirty="0" smtClean="0">
                <a:solidFill>
                  <a:srgbClr val="0033CC"/>
                </a:solidFill>
                <a:latin typeface="Times New Roman" pitchFamily="18" charset="0"/>
              </a:rPr>
              <a:t>5</a:t>
            </a:r>
          </a:p>
          <a:p>
            <a:pPr algn="l">
              <a:lnSpc>
                <a:spcPct val="90000"/>
              </a:lnSpc>
              <a:defRPr/>
            </a:pPr>
            <a:r>
              <a:rPr lang="en-GB" sz="3600" dirty="0" smtClean="0">
                <a:solidFill>
                  <a:schemeClr val="tx1"/>
                </a:solidFill>
                <a:latin typeface="Times New Roman" pitchFamily="18" charset="0"/>
              </a:rPr>
              <a:t>Accountability requires that we accept duties for the public.</a:t>
            </a:r>
          </a:p>
          <a:p>
            <a:pPr>
              <a:lnSpc>
                <a:spcPct val="90000"/>
              </a:lnSpc>
              <a:defRPr/>
            </a:pPr>
            <a:endParaRPr lang="en-GB" sz="3600" dirty="0" smtClean="0">
              <a:latin typeface="Times New Roman" pitchFamily="18" charset="0"/>
            </a:endParaRPr>
          </a:p>
          <a:p>
            <a:pPr>
              <a:lnSpc>
                <a:spcPct val="90000"/>
              </a:lnSpc>
              <a:defRPr/>
            </a:pPr>
            <a:endParaRPr lang="en-GB" dirty="0" smtClean="0">
              <a:solidFill>
                <a:schemeClr val="bg2"/>
              </a:solidFill>
            </a:endParaRPr>
          </a:p>
          <a:p>
            <a:pPr>
              <a:lnSpc>
                <a:spcPct val="90000"/>
              </a:lnSpc>
              <a:defRPr/>
            </a:pPr>
            <a:endParaRPr lang="en-GB" dirty="0" smtClean="0">
              <a:solidFill>
                <a:schemeClr val="tx1"/>
              </a:solidFill>
            </a:endParaRPr>
          </a:p>
          <a:p>
            <a:pPr algn="l">
              <a:lnSpc>
                <a:spcPct val="90000"/>
              </a:lnSpc>
              <a:spcBef>
                <a:spcPct val="50000"/>
              </a:spcBef>
              <a:buFontTx/>
              <a:buChar char="•"/>
              <a:defRPr/>
            </a:pPr>
            <a:endParaRPr lang="en-GB" sz="2800" dirty="0" smtClean="0">
              <a:solidFill>
                <a:schemeClr val="tx1"/>
              </a:solidFill>
              <a:latin typeface="Times New Roman" pitchFamily="18" charset="0"/>
            </a:endParaRPr>
          </a:p>
        </p:txBody>
      </p:sp>
      <p:sp>
        <p:nvSpPr>
          <p:cNvPr id="25604" name="Text Box 4"/>
          <p:cNvSpPr txBox="1">
            <a:spLocks noChangeArrowheads="1"/>
          </p:cNvSpPr>
          <p:nvPr/>
        </p:nvSpPr>
        <p:spPr bwMode="auto">
          <a:xfrm>
            <a:off x="1447800" y="762000"/>
            <a:ext cx="2819400" cy="779463"/>
          </a:xfrm>
          <a:prstGeom prst="rect">
            <a:avLst/>
          </a:prstGeom>
          <a:noFill/>
          <a:ln w="9525">
            <a:noFill/>
            <a:miter lim="800000"/>
            <a:headEnd/>
            <a:tailEnd/>
          </a:ln>
        </p:spPr>
        <p:txBody>
          <a:bodyPr>
            <a:spAutoFit/>
          </a:bodyPr>
          <a:lstStyle/>
          <a:p>
            <a:pPr eaLnBrk="1" hangingPunct="1">
              <a:spcBef>
                <a:spcPct val="50000"/>
              </a:spcBef>
            </a:pPr>
            <a:endParaRPr lang="en-US" sz="1800">
              <a:latin typeface="Arial" charset="0"/>
              <a:cs typeface="Arial" charset="0"/>
            </a:endParaRPr>
          </a:p>
          <a:p>
            <a:pPr eaLnBrk="1" hangingPunct="1">
              <a:spcBef>
                <a:spcPct val="50000"/>
              </a:spcBef>
            </a:pPr>
            <a:endParaRPr lang="en-US" sz="1800">
              <a:latin typeface="Arial" charset="0"/>
              <a:cs typeface="Arial" charset="0"/>
            </a:endParaRPr>
          </a:p>
        </p:txBody>
      </p:sp>
      <p:pic>
        <p:nvPicPr>
          <p:cNvPr id="25605" name="Picture 6" descr="diagnose 1"/>
          <p:cNvPicPr>
            <a:picLocks noChangeAspect="1" noChangeArrowheads="1"/>
          </p:cNvPicPr>
          <p:nvPr/>
        </p:nvPicPr>
        <p:blipFill>
          <a:blip r:embed="rId3"/>
          <a:srcRect/>
          <a:stretch>
            <a:fillRect/>
          </a:stretch>
        </p:blipFill>
        <p:spPr bwMode="auto">
          <a:xfrm>
            <a:off x="914400" y="2133600"/>
            <a:ext cx="2438400" cy="3581400"/>
          </a:xfrm>
          <a:prstGeom prst="rect">
            <a:avLst/>
          </a:prstGeom>
          <a:noFill/>
          <a:ln w="9525">
            <a:noFill/>
            <a:miter lim="800000"/>
            <a:headEnd/>
            <a:tailEnd/>
          </a:ln>
        </p:spPr>
      </p:pic>
      <p:sp>
        <p:nvSpPr>
          <p:cNvPr id="7" name="Footer Placeholder 6"/>
          <p:cNvSpPr>
            <a:spLocks noGrp="1"/>
          </p:cNvSpPr>
          <p:nvPr>
            <p:ph type="ftr" sz="quarter" idx="11"/>
          </p:nvPr>
        </p:nvSpPr>
        <p:spPr/>
        <p:txBody>
          <a:bodyPr/>
          <a:lstStyle/>
          <a:p>
            <a:pPr>
              <a:defRPr/>
            </a:pP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2" name="Rectangle 2"/>
          <p:cNvSpPr>
            <a:spLocks noGrp="1" noChangeArrowheads="1"/>
          </p:cNvSpPr>
          <p:nvPr>
            <p:ph type="ctrTitle"/>
          </p:nvPr>
        </p:nvSpPr>
        <p:spPr>
          <a:xfrm>
            <a:off x="0" y="0"/>
            <a:ext cx="9144000" cy="990600"/>
          </a:xfrm>
          <a:solidFill>
            <a:schemeClr val="accent3">
              <a:lumMod val="75000"/>
            </a:schemeClr>
          </a:solidFill>
          <a:ln>
            <a:solidFill>
              <a:schemeClr val="accent3">
                <a:lumMod val="50000"/>
              </a:schemeClr>
            </a:solidFill>
          </a:ln>
        </p:spPr>
        <p:txBody>
          <a:bodyPr/>
          <a:lstStyle/>
          <a:p>
            <a:pPr>
              <a:defRPr/>
            </a:pPr>
            <a:r>
              <a:rPr lang="en-US" sz="3200" dirty="0" smtClean="0">
                <a:solidFill>
                  <a:schemeClr val="bg2"/>
                </a:solidFill>
                <a:effectLst>
                  <a:outerShdw blurRad="38100" dist="38100" dir="2700000" algn="tl">
                    <a:srgbClr val="000000"/>
                  </a:outerShdw>
                </a:effectLst>
              </a:rPr>
              <a:t>Take Home Message</a:t>
            </a:r>
          </a:p>
        </p:txBody>
      </p:sp>
      <p:sp>
        <p:nvSpPr>
          <p:cNvPr id="24579" name="Rectangle 3"/>
          <p:cNvSpPr>
            <a:spLocks noGrp="1" noChangeArrowheads="1"/>
          </p:cNvSpPr>
          <p:nvPr>
            <p:ph type="subTitle" idx="1"/>
          </p:nvPr>
        </p:nvSpPr>
        <p:spPr>
          <a:xfrm>
            <a:off x="4191000" y="1371600"/>
            <a:ext cx="4572000" cy="4648200"/>
          </a:xfrm>
        </p:spPr>
        <p:txBody>
          <a:bodyPr/>
          <a:lstStyle/>
          <a:p>
            <a:pPr>
              <a:lnSpc>
                <a:spcPct val="90000"/>
              </a:lnSpc>
              <a:defRPr/>
            </a:pPr>
            <a:r>
              <a:rPr lang="en-GB" sz="6600" b="1" dirty="0" smtClean="0">
                <a:solidFill>
                  <a:srgbClr val="0033CC"/>
                </a:solidFill>
                <a:latin typeface="Times New Roman" pitchFamily="18" charset="0"/>
              </a:rPr>
              <a:t>6</a:t>
            </a:r>
          </a:p>
          <a:p>
            <a:pPr algn="l">
              <a:lnSpc>
                <a:spcPct val="90000"/>
              </a:lnSpc>
              <a:defRPr/>
            </a:pPr>
            <a:r>
              <a:rPr lang="en-GB" dirty="0" smtClean="0">
                <a:solidFill>
                  <a:schemeClr val="tx1"/>
                </a:solidFill>
                <a:latin typeface="Times New Roman" pitchFamily="18" charset="0"/>
              </a:rPr>
              <a:t>As medical students we need to demonstrate accountability in our small group discussion, student-led seminars, and when we are working with others in teams</a:t>
            </a:r>
            <a:r>
              <a:rPr lang="en-GB" dirty="0" smtClean="0">
                <a:latin typeface="Times New Roman" pitchFamily="18" charset="0"/>
              </a:rPr>
              <a:t>.</a:t>
            </a:r>
          </a:p>
          <a:p>
            <a:pPr>
              <a:lnSpc>
                <a:spcPct val="90000"/>
              </a:lnSpc>
              <a:defRPr/>
            </a:pPr>
            <a:endParaRPr lang="en-GB" sz="3600" dirty="0" smtClean="0">
              <a:latin typeface="Times New Roman" pitchFamily="18" charset="0"/>
            </a:endParaRPr>
          </a:p>
          <a:p>
            <a:pPr>
              <a:lnSpc>
                <a:spcPct val="90000"/>
              </a:lnSpc>
              <a:defRPr/>
            </a:pPr>
            <a:endParaRPr lang="en-GB" dirty="0" smtClean="0">
              <a:solidFill>
                <a:schemeClr val="bg2"/>
              </a:solidFill>
            </a:endParaRPr>
          </a:p>
          <a:p>
            <a:pPr>
              <a:lnSpc>
                <a:spcPct val="90000"/>
              </a:lnSpc>
              <a:defRPr/>
            </a:pPr>
            <a:endParaRPr lang="en-GB" dirty="0" smtClean="0">
              <a:solidFill>
                <a:schemeClr val="tx1"/>
              </a:solidFill>
            </a:endParaRPr>
          </a:p>
          <a:p>
            <a:pPr algn="l">
              <a:lnSpc>
                <a:spcPct val="90000"/>
              </a:lnSpc>
              <a:spcBef>
                <a:spcPct val="50000"/>
              </a:spcBef>
              <a:buFontTx/>
              <a:buChar char="•"/>
              <a:defRPr/>
            </a:pPr>
            <a:endParaRPr lang="en-GB" sz="2800" dirty="0" smtClean="0">
              <a:solidFill>
                <a:schemeClr val="tx1"/>
              </a:solidFill>
              <a:latin typeface="Times New Roman" pitchFamily="18" charset="0"/>
            </a:endParaRPr>
          </a:p>
        </p:txBody>
      </p:sp>
      <p:sp>
        <p:nvSpPr>
          <p:cNvPr id="26628" name="Text Box 4"/>
          <p:cNvSpPr txBox="1">
            <a:spLocks noChangeArrowheads="1"/>
          </p:cNvSpPr>
          <p:nvPr/>
        </p:nvSpPr>
        <p:spPr bwMode="auto">
          <a:xfrm>
            <a:off x="1447800" y="762000"/>
            <a:ext cx="2819400" cy="779463"/>
          </a:xfrm>
          <a:prstGeom prst="rect">
            <a:avLst/>
          </a:prstGeom>
          <a:noFill/>
          <a:ln w="9525">
            <a:noFill/>
            <a:miter lim="800000"/>
            <a:headEnd/>
            <a:tailEnd/>
          </a:ln>
        </p:spPr>
        <p:txBody>
          <a:bodyPr>
            <a:spAutoFit/>
          </a:bodyPr>
          <a:lstStyle/>
          <a:p>
            <a:pPr eaLnBrk="1" hangingPunct="1">
              <a:spcBef>
                <a:spcPct val="50000"/>
              </a:spcBef>
            </a:pPr>
            <a:endParaRPr lang="en-US" sz="1800">
              <a:latin typeface="Arial" charset="0"/>
              <a:cs typeface="Arial" charset="0"/>
            </a:endParaRPr>
          </a:p>
          <a:p>
            <a:pPr eaLnBrk="1" hangingPunct="1">
              <a:spcBef>
                <a:spcPct val="50000"/>
              </a:spcBef>
            </a:pPr>
            <a:endParaRPr lang="en-US" sz="1800">
              <a:latin typeface="Arial" charset="0"/>
              <a:cs typeface="Arial" charset="0"/>
            </a:endParaRPr>
          </a:p>
        </p:txBody>
      </p:sp>
      <p:pic>
        <p:nvPicPr>
          <p:cNvPr id="26629" name="Picture 6" descr="diagnose 1"/>
          <p:cNvPicPr>
            <a:picLocks noChangeAspect="1" noChangeArrowheads="1"/>
          </p:cNvPicPr>
          <p:nvPr/>
        </p:nvPicPr>
        <p:blipFill>
          <a:blip r:embed="rId3"/>
          <a:srcRect/>
          <a:stretch>
            <a:fillRect/>
          </a:stretch>
        </p:blipFill>
        <p:spPr bwMode="auto">
          <a:xfrm>
            <a:off x="914400" y="2286000"/>
            <a:ext cx="2438400" cy="3429000"/>
          </a:xfrm>
          <a:prstGeom prst="rect">
            <a:avLst/>
          </a:prstGeom>
          <a:noFill/>
          <a:ln w="9525">
            <a:noFill/>
            <a:miter lim="800000"/>
            <a:headEnd/>
            <a:tailEnd/>
          </a:ln>
        </p:spPr>
      </p:pic>
      <p:sp>
        <p:nvSpPr>
          <p:cNvPr id="7" name="Footer Placeholder 6"/>
          <p:cNvSpPr>
            <a:spLocks noGrp="1"/>
          </p:cNvSpPr>
          <p:nvPr>
            <p:ph type="ftr" sz="quarter" idx="11"/>
          </p:nvPr>
        </p:nvSpPr>
        <p:spPr/>
        <p:txBody>
          <a:bodyPr/>
          <a:lstStyle/>
          <a:p>
            <a:pPr>
              <a:defRPr/>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rot="10800000" flipV="1">
            <a:off x="-381000" y="838200"/>
            <a:ext cx="10210800" cy="762000"/>
          </a:xfrm>
        </p:spPr>
        <p:txBody>
          <a:bodyPr/>
          <a:lstStyle/>
          <a:p>
            <a:pPr eaLnBrk="1" hangingPunct="1"/>
            <a:r>
              <a:rPr lang="en-US" sz="4000" b="1" smtClean="0">
                <a:solidFill>
                  <a:srgbClr val="FF3399"/>
                </a:solidFill>
              </a:rPr>
              <a:t>Accountability…</a:t>
            </a:r>
          </a:p>
        </p:txBody>
      </p:sp>
      <p:sp>
        <p:nvSpPr>
          <p:cNvPr id="4099" name="Rectangle 3"/>
          <p:cNvSpPr>
            <a:spLocks noGrp="1" noChangeArrowheads="1"/>
          </p:cNvSpPr>
          <p:nvPr>
            <p:ph type="subTitle" idx="1"/>
          </p:nvPr>
        </p:nvSpPr>
        <p:spPr>
          <a:xfrm>
            <a:off x="1371600" y="2590800"/>
            <a:ext cx="6400800" cy="3048000"/>
          </a:xfrm>
        </p:spPr>
        <p:txBody>
          <a:bodyPr/>
          <a:lstStyle/>
          <a:p>
            <a:pPr algn="l" eaLnBrk="1" hangingPunct="1">
              <a:lnSpc>
                <a:spcPct val="90000"/>
              </a:lnSpc>
            </a:pPr>
            <a:r>
              <a:rPr lang="en-US" sz="2800" smtClean="0">
                <a:solidFill>
                  <a:schemeClr val="tx1"/>
                </a:solidFill>
              </a:rPr>
              <a:t>“… Without doctors’ accountability medical services will never reach the standards we would like to see in our hospitals and health care systems”</a:t>
            </a:r>
          </a:p>
          <a:p>
            <a:pPr algn="l" eaLnBrk="1" hangingPunct="1">
              <a:lnSpc>
                <a:spcPct val="90000"/>
              </a:lnSpc>
            </a:pPr>
            <a:r>
              <a:rPr lang="en-US" sz="2800" smtClean="0">
                <a:solidFill>
                  <a:schemeClr val="tx1"/>
                </a:solidFill>
              </a:rPr>
              <a:t> </a:t>
            </a:r>
          </a:p>
          <a:p>
            <a:pPr algn="r" eaLnBrk="1" hangingPunct="1">
              <a:lnSpc>
                <a:spcPct val="90000"/>
              </a:lnSpc>
            </a:pPr>
            <a:r>
              <a:rPr lang="en-US" sz="1800" smtClean="0">
                <a:solidFill>
                  <a:schemeClr val="tx1"/>
                </a:solidFill>
              </a:rPr>
              <a:t>- Samy Azer, 2008</a:t>
            </a:r>
          </a:p>
        </p:txBody>
      </p:sp>
      <p:sp>
        <p:nvSpPr>
          <p:cNvPr id="4" name="Footer Placeholder 3"/>
          <p:cNvSpPr>
            <a:spLocks noGrp="1"/>
          </p:cNvSpPr>
          <p:nvPr>
            <p:ph type="ftr" sz="quarter" idx="11"/>
          </p:nvPr>
        </p:nvSpPr>
        <p:spPr/>
        <p:txBody>
          <a:bodyPr/>
          <a:lstStyle/>
          <a:p>
            <a:pPr>
              <a:defRPr/>
            </a:pPr>
            <a:r>
              <a:rPr lang="en-US"/>
              <a:t>Azer APT (c) 2008</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685800"/>
            <a:ext cx="7772400" cy="1447800"/>
          </a:xfrm>
        </p:spPr>
        <p:txBody>
          <a:bodyPr/>
          <a:lstStyle/>
          <a:p>
            <a:pPr eaLnBrk="1" hangingPunct="1"/>
            <a:r>
              <a:rPr lang="en-US" sz="3600" b="1" smtClean="0">
                <a:solidFill>
                  <a:srgbClr val="FF3399"/>
                </a:solidFill>
              </a:rPr>
              <a:t>Definition of Accountability</a:t>
            </a:r>
          </a:p>
        </p:txBody>
      </p:sp>
      <p:sp>
        <p:nvSpPr>
          <p:cNvPr id="17411" name="Rectangle 3"/>
          <p:cNvSpPr>
            <a:spLocks noGrp="1" noChangeArrowheads="1"/>
          </p:cNvSpPr>
          <p:nvPr>
            <p:ph type="subTitle" idx="1"/>
          </p:nvPr>
        </p:nvSpPr>
        <p:spPr>
          <a:xfrm>
            <a:off x="1447800" y="2362200"/>
            <a:ext cx="6934200" cy="3886200"/>
          </a:xfrm>
        </p:spPr>
        <p:txBody>
          <a:bodyPr rtlCol="0">
            <a:normAutofit lnSpcReduction="10000"/>
          </a:bodyPr>
          <a:lstStyle/>
          <a:p>
            <a:pPr algn="l">
              <a:defRPr/>
            </a:pPr>
            <a:r>
              <a:rPr lang="en-US" sz="2800" dirty="0" smtClean="0">
                <a:solidFill>
                  <a:schemeClr val="tx1"/>
                </a:solidFill>
              </a:rPr>
              <a:t>“…Procedures and processes by which one party justifies and takes responsibility for its activities”</a:t>
            </a:r>
          </a:p>
          <a:p>
            <a:pPr algn="l">
              <a:buFont typeface="Arial" pitchFamily="34" charset="0"/>
              <a:buChar char="•"/>
              <a:defRPr/>
            </a:pPr>
            <a:r>
              <a:rPr lang="en-US" sz="2400" dirty="0" smtClean="0">
                <a:solidFill>
                  <a:schemeClr val="tx1"/>
                </a:solidFill>
              </a:rPr>
              <a:t> It comprises responsibilities to patients.</a:t>
            </a:r>
          </a:p>
          <a:p>
            <a:pPr algn="l">
              <a:buFont typeface="Arial" pitchFamily="34" charset="0"/>
              <a:buChar char="•"/>
              <a:defRPr/>
            </a:pPr>
            <a:r>
              <a:rPr lang="en-US" sz="2400" dirty="0" smtClean="0">
                <a:solidFill>
                  <a:schemeClr val="tx1"/>
                </a:solidFill>
              </a:rPr>
              <a:t> It comprises patient-physician relationship.</a:t>
            </a:r>
          </a:p>
          <a:p>
            <a:pPr algn="l">
              <a:buFont typeface="Arial" pitchFamily="34" charset="0"/>
              <a:buChar char="•"/>
              <a:defRPr/>
            </a:pPr>
            <a:r>
              <a:rPr lang="en-US" sz="2400" dirty="0" smtClean="0">
                <a:solidFill>
                  <a:schemeClr val="tx1"/>
                </a:solidFill>
              </a:rPr>
              <a:t> It comprises responsibilities to colleagues.</a:t>
            </a:r>
          </a:p>
          <a:p>
            <a:pPr algn="l">
              <a:buFont typeface="Arial" pitchFamily="34" charset="0"/>
              <a:buChar char="•"/>
              <a:defRPr/>
            </a:pPr>
            <a:r>
              <a:rPr lang="en-US" sz="2400" dirty="0" smtClean="0">
                <a:solidFill>
                  <a:schemeClr val="tx1"/>
                </a:solidFill>
              </a:rPr>
              <a:t> It comprises responsibilities to the profession.</a:t>
            </a:r>
          </a:p>
          <a:p>
            <a:pPr algn="l">
              <a:buFont typeface="Arial" pitchFamily="34" charset="0"/>
              <a:buChar char="•"/>
              <a:defRPr/>
            </a:pPr>
            <a:r>
              <a:rPr lang="en-US" sz="2400" dirty="0" smtClean="0">
                <a:solidFill>
                  <a:schemeClr val="tx1"/>
                </a:solidFill>
              </a:rPr>
              <a:t> It comprises responsibilities to the society and public.</a:t>
            </a:r>
            <a:endParaRPr lang="en-US" sz="2400" dirty="0">
              <a:solidFill>
                <a:schemeClr val="tx1"/>
              </a:solidFill>
            </a:endParaRPr>
          </a:p>
        </p:txBody>
      </p:sp>
      <p:sp>
        <p:nvSpPr>
          <p:cNvPr id="4" name="Footer Placeholder 3"/>
          <p:cNvSpPr>
            <a:spLocks noGrp="1"/>
          </p:cNvSpPr>
          <p:nvPr>
            <p:ph type="ftr" sz="quarter" idx="11"/>
          </p:nvPr>
        </p:nvSpPr>
        <p:spPr/>
        <p:txBody>
          <a:bodyPr/>
          <a:lstStyle/>
          <a:p>
            <a:pPr>
              <a:defRPr/>
            </a:pPr>
            <a:r>
              <a:rPr lang="en-US"/>
              <a:t>Azer APT (c) 2008</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endParaRPr lang="en-US" smtClean="0"/>
          </a:p>
        </p:txBody>
      </p:sp>
      <p:sp>
        <p:nvSpPr>
          <p:cNvPr id="6147" name="Content Placeholder 2"/>
          <p:cNvSpPr>
            <a:spLocks noGrp="1"/>
          </p:cNvSpPr>
          <p:nvPr>
            <p:ph idx="1"/>
          </p:nvPr>
        </p:nvSpPr>
        <p:spPr/>
        <p:txBody>
          <a:bodyPr/>
          <a:lstStyle/>
          <a:p>
            <a:r>
              <a:rPr lang="en-US" smtClean="0"/>
              <a:t>Accountability and responsibility are one of the key elements of professionalism.</a:t>
            </a:r>
          </a:p>
        </p:txBody>
      </p:sp>
      <p:sp>
        <p:nvSpPr>
          <p:cNvPr id="4" name="Footer Placeholder 3"/>
          <p:cNvSpPr>
            <a:spLocks noGrp="1"/>
          </p:cNvSpPr>
          <p:nvPr>
            <p:ph type="ftr" sz="quarter" idx="11"/>
          </p:nvPr>
        </p:nvSpPr>
        <p:spPr/>
        <p:txBody>
          <a:bodyPr/>
          <a:lstStyle/>
          <a:p>
            <a:pPr>
              <a:defRPr/>
            </a:pPr>
            <a:r>
              <a:rPr lang="en-US" smtClean="0"/>
              <a:t>Azer APT (c) 2008</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685800"/>
            <a:ext cx="7772400" cy="1447800"/>
          </a:xfrm>
        </p:spPr>
        <p:txBody>
          <a:bodyPr/>
          <a:lstStyle/>
          <a:p>
            <a:pPr eaLnBrk="1" hangingPunct="1"/>
            <a:r>
              <a:rPr lang="en-US" sz="3600" b="1" smtClean="0">
                <a:solidFill>
                  <a:srgbClr val="FF3399"/>
                </a:solidFill>
              </a:rPr>
              <a:t>Meanings of accountability</a:t>
            </a:r>
          </a:p>
        </p:txBody>
      </p:sp>
      <p:sp>
        <p:nvSpPr>
          <p:cNvPr id="17411" name="Rectangle 3"/>
          <p:cNvSpPr>
            <a:spLocks noGrp="1" noChangeArrowheads="1"/>
          </p:cNvSpPr>
          <p:nvPr>
            <p:ph type="subTitle" idx="1"/>
          </p:nvPr>
        </p:nvSpPr>
        <p:spPr>
          <a:xfrm>
            <a:off x="1447800" y="1447800"/>
            <a:ext cx="6934200" cy="4800600"/>
          </a:xfrm>
        </p:spPr>
        <p:txBody>
          <a:bodyPr rtlCol="0">
            <a:normAutofit lnSpcReduction="10000"/>
          </a:bodyPr>
          <a:lstStyle/>
          <a:p>
            <a:pPr algn="l">
              <a:defRPr/>
            </a:pPr>
            <a:r>
              <a:rPr lang="en-US" sz="9600" dirty="0" smtClean="0"/>
              <a:t>1</a:t>
            </a:r>
            <a:r>
              <a:rPr lang="en-US" dirty="0" smtClean="0"/>
              <a:t>. </a:t>
            </a:r>
          </a:p>
          <a:p>
            <a:pPr algn="l">
              <a:defRPr/>
            </a:pPr>
            <a:r>
              <a:rPr lang="en-US" u="sng" dirty="0" smtClean="0">
                <a:solidFill>
                  <a:schemeClr val="tx1"/>
                </a:solidFill>
              </a:rPr>
              <a:t>Responsibility</a:t>
            </a:r>
            <a:r>
              <a:rPr lang="en-US" dirty="0" smtClean="0">
                <a:solidFill>
                  <a:schemeClr val="tx1"/>
                </a:solidFill>
              </a:rPr>
              <a:t>: that means to become </a:t>
            </a:r>
            <a:r>
              <a:rPr lang="en-US" u="sng" dirty="0" smtClean="0">
                <a:solidFill>
                  <a:schemeClr val="tx1"/>
                </a:solidFill>
              </a:rPr>
              <a:t>responsible (accountable) to</a:t>
            </a:r>
            <a:r>
              <a:rPr lang="en-US" dirty="0" smtClean="0">
                <a:solidFill>
                  <a:schemeClr val="tx1"/>
                </a:solidFill>
              </a:rPr>
              <a:t> patients, their families,  society, community.</a:t>
            </a:r>
          </a:p>
          <a:p>
            <a:pPr algn="l">
              <a:defRPr/>
            </a:pPr>
            <a:r>
              <a:rPr lang="en-US" dirty="0" smtClean="0">
                <a:solidFill>
                  <a:schemeClr val="tx1"/>
                </a:solidFill>
              </a:rPr>
              <a:t>To become </a:t>
            </a:r>
            <a:r>
              <a:rPr lang="en-US" u="sng" dirty="0" smtClean="0">
                <a:solidFill>
                  <a:schemeClr val="tx1"/>
                </a:solidFill>
              </a:rPr>
              <a:t>accountable for </a:t>
            </a:r>
            <a:r>
              <a:rPr lang="en-US" dirty="0" smtClean="0">
                <a:solidFill>
                  <a:schemeClr val="tx1"/>
                </a:solidFill>
              </a:rPr>
              <a:t>quality of care, resolving conflict, and upholding principles.</a:t>
            </a:r>
          </a:p>
          <a:p>
            <a:pPr algn="l">
              <a:defRPr/>
            </a:pPr>
            <a:r>
              <a:rPr lang="en-US" sz="2400" dirty="0" smtClean="0"/>
              <a:t> </a:t>
            </a:r>
            <a:endParaRPr lang="en-US" sz="2400" dirty="0"/>
          </a:p>
        </p:txBody>
      </p:sp>
      <p:sp>
        <p:nvSpPr>
          <p:cNvPr id="4" name="Footer Placeholder 3"/>
          <p:cNvSpPr>
            <a:spLocks noGrp="1"/>
          </p:cNvSpPr>
          <p:nvPr>
            <p:ph type="ftr" sz="quarter" idx="11"/>
          </p:nvPr>
        </p:nvSpPr>
        <p:spPr/>
        <p:txBody>
          <a:bodyPr/>
          <a:lstStyle/>
          <a:p>
            <a:pPr>
              <a:defRPr/>
            </a:pPr>
            <a:r>
              <a:rPr lang="en-US"/>
              <a:t>Azer APT (c) 2008</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685800"/>
            <a:ext cx="7772400" cy="1447800"/>
          </a:xfrm>
        </p:spPr>
        <p:txBody>
          <a:bodyPr/>
          <a:lstStyle/>
          <a:p>
            <a:pPr eaLnBrk="1" hangingPunct="1"/>
            <a:r>
              <a:rPr lang="en-US" sz="3600" b="1" smtClean="0">
                <a:solidFill>
                  <a:srgbClr val="FF3399"/>
                </a:solidFill>
              </a:rPr>
              <a:t>Meanings of accountability</a:t>
            </a:r>
          </a:p>
        </p:txBody>
      </p:sp>
      <p:sp>
        <p:nvSpPr>
          <p:cNvPr id="17411" name="Rectangle 3"/>
          <p:cNvSpPr>
            <a:spLocks noGrp="1" noChangeArrowheads="1"/>
          </p:cNvSpPr>
          <p:nvPr>
            <p:ph type="subTitle" idx="1"/>
          </p:nvPr>
        </p:nvSpPr>
        <p:spPr>
          <a:xfrm>
            <a:off x="1447800" y="1447800"/>
            <a:ext cx="6934200" cy="4800600"/>
          </a:xfrm>
        </p:spPr>
        <p:txBody>
          <a:bodyPr rtlCol="0">
            <a:normAutofit/>
          </a:bodyPr>
          <a:lstStyle/>
          <a:p>
            <a:pPr algn="l">
              <a:defRPr/>
            </a:pPr>
            <a:r>
              <a:rPr lang="en-US" sz="9600" dirty="0" smtClean="0">
                <a:solidFill>
                  <a:schemeClr val="tx1"/>
                </a:solidFill>
              </a:rPr>
              <a:t>2</a:t>
            </a:r>
            <a:r>
              <a:rPr lang="en-US" dirty="0" smtClean="0">
                <a:solidFill>
                  <a:schemeClr val="tx1"/>
                </a:solidFill>
              </a:rPr>
              <a:t>. </a:t>
            </a:r>
          </a:p>
          <a:p>
            <a:pPr algn="l">
              <a:defRPr/>
            </a:pPr>
            <a:r>
              <a:rPr lang="en-US" u="sng" dirty="0" smtClean="0">
                <a:solidFill>
                  <a:schemeClr val="tx1"/>
                </a:solidFill>
              </a:rPr>
              <a:t>Self-regulation in activities</a:t>
            </a:r>
            <a:r>
              <a:rPr lang="en-US" dirty="0" smtClean="0">
                <a:solidFill>
                  <a:schemeClr val="tx1"/>
                </a:solidFill>
              </a:rPr>
              <a:t>:  This means that physicians’ actions and behavior should reflect legal, good ethical conduct, and no financial conflict in their performance</a:t>
            </a:r>
            <a:r>
              <a:rPr lang="en-US" dirty="0" smtClean="0"/>
              <a:t>. </a:t>
            </a:r>
          </a:p>
          <a:p>
            <a:pPr algn="l">
              <a:defRPr/>
            </a:pPr>
            <a:r>
              <a:rPr lang="en-US" sz="2400" dirty="0" smtClean="0"/>
              <a:t> </a:t>
            </a:r>
            <a:endParaRPr lang="en-US" sz="2400" dirty="0"/>
          </a:p>
        </p:txBody>
      </p:sp>
      <p:sp>
        <p:nvSpPr>
          <p:cNvPr id="4" name="Footer Placeholder 3"/>
          <p:cNvSpPr>
            <a:spLocks noGrp="1"/>
          </p:cNvSpPr>
          <p:nvPr>
            <p:ph type="ftr" sz="quarter" idx="11"/>
          </p:nvPr>
        </p:nvSpPr>
        <p:spPr/>
        <p:txBody>
          <a:bodyPr/>
          <a:lstStyle/>
          <a:p>
            <a:pPr>
              <a:defRPr/>
            </a:pPr>
            <a:r>
              <a:rPr lang="en-US"/>
              <a:t>Azer APT (c) 2008</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685800" y="685800"/>
            <a:ext cx="7772400" cy="1447800"/>
          </a:xfrm>
        </p:spPr>
        <p:txBody>
          <a:bodyPr/>
          <a:lstStyle/>
          <a:p>
            <a:pPr eaLnBrk="1" hangingPunct="1"/>
            <a:r>
              <a:rPr lang="en-US" sz="3600" b="1" smtClean="0">
                <a:solidFill>
                  <a:srgbClr val="FF3399"/>
                </a:solidFill>
              </a:rPr>
              <a:t>Meanings of accountability</a:t>
            </a:r>
          </a:p>
        </p:txBody>
      </p:sp>
      <p:sp>
        <p:nvSpPr>
          <p:cNvPr id="17411" name="Rectangle 3"/>
          <p:cNvSpPr>
            <a:spLocks noGrp="1" noChangeArrowheads="1"/>
          </p:cNvSpPr>
          <p:nvPr>
            <p:ph type="subTitle" idx="1"/>
          </p:nvPr>
        </p:nvSpPr>
        <p:spPr>
          <a:xfrm>
            <a:off x="1447800" y="1447800"/>
            <a:ext cx="6934200" cy="4800600"/>
          </a:xfrm>
        </p:spPr>
        <p:txBody>
          <a:bodyPr rtlCol="0">
            <a:normAutofit lnSpcReduction="10000"/>
          </a:bodyPr>
          <a:lstStyle/>
          <a:p>
            <a:pPr algn="l">
              <a:defRPr/>
            </a:pPr>
            <a:r>
              <a:rPr lang="en-US" sz="9600" dirty="0" smtClean="0">
                <a:solidFill>
                  <a:schemeClr val="tx1"/>
                </a:solidFill>
              </a:rPr>
              <a:t>3</a:t>
            </a:r>
            <a:r>
              <a:rPr lang="en-US" dirty="0" smtClean="0">
                <a:solidFill>
                  <a:schemeClr val="tx1"/>
                </a:solidFill>
              </a:rPr>
              <a:t>. </a:t>
            </a:r>
          </a:p>
          <a:p>
            <a:pPr algn="l">
              <a:defRPr/>
            </a:pPr>
            <a:r>
              <a:rPr lang="en-US" u="sng" dirty="0" smtClean="0">
                <a:solidFill>
                  <a:schemeClr val="tx1"/>
                </a:solidFill>
              </a:rPr>
              <a:t>Standard setting for current and future members of the profession</a:t>
            </a:r>
            <a:r>
              <a:rPr lang="en-US" dirty="0" smtClean="0">
                <a:solidFill>
                  <a:schemeClr val="tx1"/>
                </a:solidFill>
              </a:rPr>
              <a:t>:  Accountability is about our willingness to maintain these professional standards in our day-to-day practices.</a:t>
            </a:r>
          </a:p>
          <a:p>
            <a:pPr algn="l">
              <a:defRPr/>
            </a:pPr>
            <a:r>
              <a:rPr lang="en-US" sz="2400" dirty="0" smtClean="0"/>
              <a:t> </a:t>
            </a:r>
            <a:endParaRPr lang="en-US" sz="2400" dirty="0"/>
          </a:p>
        </p:txBody>
      </p:sp>
      <p:sp>
        <p:nvSpPr>
          <p:cNvPr id="4" name="Footer Placeholder 3"/>
          <p:cNvSpPr>
            <a:spLocks noGrp="1"/>
          </p:cNvSpPr>
          <p:nvPr>
            <p:ph type="ftr" sz="quarter" idx="11"/>
          </p:nvPr>
        </p:nvSpPr>
        <p:spPr/>
        <p:txBody>
          <a:bodyPr/>
          <a:lstStyle/>
          <a:p>
            <a:pPr>
              <a:defRPr/>
            </a:pPr>
            <a:r>
              <a:rPr lang="en-US"/>
              <a:t>Azer APT (c) 2008</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685800" y="685800"/>
            <a:ext cx="7772400" cy="1447800"/>
          </a:xfrm>
        </p:spPr>
        <p:txBody>
          <a:bodyPr/>
          <a:lstStyle/>
          <a:p>
            <a:pPr eaLnBrk="1" hangingPunct="1"/>
            <a:r>
              <a:rPr lang="en-US" sz="3600" b="1" smtClean="0">
                <a:solidFill>
                  <a:srgbClr val="FF3399"/>
                </a:solidFill>
              </a:rPr>
              <a:t>Meanings of accountability</a:t>
            </a:r>
          </a:p>
        </p:txBody>
      </p:sp>
      <p:sp>
        <p:nvSpPr>
          <p:cNvPr id="10243" name="Rectangle 3"/>
          <p:cNvSpPr>
            <a:spLocks noGrp="1" noChangeArrowheads="1"/>
          </p:cNvSpPr>
          <p:nvPr>
            <p:ph type="subTitle" idx="1"/>
          </p:nvPr>
        </p:nvSpPr>
        <p:spPr>
          <a:xfrm>
            <a:off x="1447800" y="1447800"/>
            <a:ext cx="6934200" cy="4800600"/>
          </a:xfrm>
        </p:spPr>
        <p:txBody>
          <a:bodyPr/>
          <a:lstStyle/>
          <a:p>
            <a:pPr algn="l"/>
            <a:r>
              <a:rPr lang="en-US" sz="9600" smtClean="0">
                <a:solidFill>
                  <a:schemeClr val="tx1"/>
                </a:solidFill>
              </a:rPr>
              <a:t>4</a:t>
            </a:r>
            <a:r>
              <a:rPr lang="en-US" smtClean="0">
                <a:solidFill>
                  <a:schemeClr val="tx1"/>
                </a:solidFill>
              </a:rPr>
              <a:t>. </a:t>
            </a:r>
          </a:p>
          <a:p>
            <a:pPr algn="l"/>
            <a:r>
              <a:rPr lang="en-US" u="sng" smtClean="0">
                <a:solidFill>
                  <a:schemeClr val="tx1"/>
                </a:solidFill>
              </a:rPr>
              <a:t>Ability to resolve conflict</a:t>
            </a:r>
            <a:r>
              <a:rPr lang="en-US" smtClean="0">
                <a:solidFill>
                  <a:schemeClr val="tx1"/>
                </a:solidFill>
              </a:rPr>
              <a:t>:  Conflict might be financial, pharmaceutical. There is a need to disclose any conflict that could damage doctor’s accountability. </a:t>
            </a:r>
            <a:endParaRPr lang="en-US" sz="2400" smtClean="0">
              <a:solidFill>
                <a:schemeClr val="tx1"/>
              </a:solidFill>
            </a:endParaRPr>
          </a:p>
        </p:txBody>
      </p:sp>
      <p:sp>
        <p:nvSpPr>
          <p:cNvPr id="4" name="Footer Placeholder 3"/>
          <p:cNvSpPr>
            <a:spLocks noGrp="1"/>
          </p:cNvSpPr>
          <p:nvPr>
            <p:ph type="ftr" sz="quarter" idx="11"/>
          </p:nvPr>
        </p:nvSpPr>
        <p:spPr/>
        <p:txBody>
          <a:bodyPr/>
          <a:lstStyle/>
          <a:p>
            <a:pPr>
              <a:defRPr/>
            </a:pPr>
            <a:r>
              <a:rPr lang="en-US"/>
              <a:t>Azer APT (c) 2008</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3195</TotalTime>
  <Words>921</Words>
  <Application>Microsoft Office PowerPoint</Application>
  <PresentationFormat>عرض على الشاشة (3:4)‏</PresentationFormat>
  <Paragraphs>154</Paragraphs>
  <Slides>25</Slides>
  <Notes>8</Notes>
  <HiddenSlides>0</HiddenSlides>
  <MMClips>0</MMClips>
  <ScaleCrop>false</ScaleCrop>
  <HeadingPairs>
    <vt:vector size="6" baseType="variant">
      <vt:variant>
        <vt:lpstr>الخطوط المستخدمة</vt:lpstr>
      </vt:variant>
      <vt:variant>
        <vt:i4>6</vt:i4>
      </vt:variant>
      <vt:variant>
        <vt:lpstr>سمة</vt:lpstr>
      </vt:variant>
      <vt:variant>
        <vt:i4>1</vt:i4>
      </vt:variant>
      <vt:variant>
        <vt:lpstr>عناوين الشرائح</vt:lpstr>
      </vt:variant>
      <vt:variant>
        <vt:i4>25</vt:i4>
      </vt:variant>
    </vt:vector>
  </HeadingPairs>
  <TitlesOfParts>
    <vt:vector size="32" baseType="lpstr">
      <vt:lpstr>Garamond</vt:lpstr>
      <vt:lpstr>Arial</vt:lpstr>
      <vt:lpstr>Georgia</vt:lpstr>
      <vt:lpstr>Calibri</vt:lpstr>
      <vt:lpstr>Verdana</vt:lpstr>
      <vt:lpstr>Times New Roman</vt:lpstr>
      <vt:lpstr>Office Theme</vt:lpstr>
      <vt:lpstr>   Accountability &amp; Professional Responsibility SKILL-221  </vt:lpstr>
      <vt:lpstr>Objectives</vt:lpstr>
      <vt:lpstr>Accountability…</vt:lpstr>
      <vt:lpstr>Definition of Accountability</vt:lpstr>
      <vt:lpstr>الشريحة 5</vt:lpstr>
      <vt:lpstr>Meanings of accountability</vt:lpstr>
      <vt:lpstr>Meanings of accountability</vt:lpstr>
      <vt:lpstr>Meanings of accountability</vt:lpstr>
      <vt:lpstr>Meanings of accountability</vt:lpstr>
      <vt:lpstr>Meanings of accountability</vt:lpstr>
      <vt:lpstr>Meanings of accountability</vt:lpstr>
      <vt:lpstr>الشريحة 12</vt:lpstr>
      <vt:lpstr>Professionals are commitment to :</vt:lpstr>
      <vt:lpstr>الشريحة 14</vt:lpstr>
      <vt:lpstr>Responsible style</vt:lpstr>
      <vt:lpstr>Why do we need accountability</vt:lpstr>
      <vt:lpstr>Practical Example 1</vt:lpstr>
      <vt:lpstr>Practical Example 2</vt:lpstr>
      <vt:lpstr>الشريحة 19</vt:lpstr>
      <vt:lpstr>Take Home Message</vt:lpstr>
      <vt:lpstr>Take Home Message</vt:lpstr>
      <vt:lpstr>Take Home Message</vt:lpstr>
      <vt:lpstr>Take Home Message</vt:lpstr>
      <vt:lpstr>Take Home Message</vt:lpstr>
      <vt:lpstr>Take Home Message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PBL Project Management</dc:title>
  <dc:creator>Samy Azer</dc:creator>
  <cp:lastModifiedBy>AA</cp:lastModifiedBy>
  <cp:revision>272</cp:revision>
  <dcterms:created xsi:type="dcterms:W3CDTF">2004-09-06T12:38:22Z</dcterms:created>
  <dcterms:modified xsi:type="dcterms:W3CDTF">2012-10-06T15:31:14Z</dcterms:modified>
</cp:coreProperties>
</file>