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2"/>
  </p:handoutMasterIdLst>
  <p:sldIdLst>
    <p:sldId id="256" r:id="rId2"/>
    <p:sldId id="279" r:id="rId3"/>
    <p:sldId id="257" r:id="rId4"/>
    <p:sldId id="258" r:id="rId5"/>
    <p:sldId id="260" r:id="rId6"/>
    <p:sldId id="259" r:id="rId7"/>
    <p:sldId id="281" r:id="rId8"/>
    <p:sldId id="261" r:id="rId9"/>
    <p:sldId id="262" r:id="rId10"/>
    <p:sldId id="263" r:id="rId11"/>
    <p:sldId id="275" r:id="rId12"/>
    <p:sldId id="264" r:id="rId13"/>
    <p:sldId id="265" r:id="rId14"/>
    <p:sldId id="287" r:id="rId15"/>
    <p:sldId id="288" r:id="rId16"/>
    <p:sldId id="266" r:id="rId17"/>
    <p:sldId id="267" r:id="rId18"/>
    <p:sldId id="268" r:id="rId19"/>
    <p:sldId id="269" r:id="rId20"/>
    <p:sldId id="270" r:id="rId21"/>
    <p:sldId id="271" r:id="rId22"/>
    <p:sldId id="272" r:id="rId23"/>
    <p:sldId id="273" r:id="rId24"/>
    <p:sldId id="283" r:id="rId25"/>
    <p:sldId id="284" r:id="rId26"/>
    <p:sldId id="285" r:id="rId27"/>
    <p:sldId id="286" r:id="rId28"/>
    <p:sldId id="274" r:id="rId29"/>
    <p:sldId id="282" r:id="rId30"/>
    <p:sldId id="2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0FB738-1B28-4FC8-BBFE-11CE9B1DFDDD}" type="datetimeFigureOut">
              <a:rPr lang="en-US" smtClean="0"/>
              <a:pPr/>
              <a:t>10/6/2012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642E6-2F3A-436F-AFAC-5137EE7988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10/6/2012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146D0-E85F-49F5-B9E5-3D191201BEDE}"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E146D0-E85F-49F5-B9E5-3D191201BEDE}"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34A0-5542-4F50-95AA-9AEE1D83A8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E146D0-E85F-49F5-B9E5-3D191201BEDE}"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E146D0-E85F-49F5-B9E5-3D191201BEDE}" type="datetimeFigureOut">
              <a:rPr lang="en-US" smtClean="0"/>
              <a:pPr/>
              <a:t>10/6/2012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E146D0-E85F-49F5-B9E5-3D191201BEDE}" type="datetimeFigureOut">
              <a:rPr lang="en-US" smtClean="0"/>
              <a:pPr/>
              <a:t>10/6/2012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146D0-E85F-49F5-B9E5-3D191201BEDE}" type="datetimeFigureOut">
              <a:rPr lang="en-US" smtClean="0"/>
              <a:pPr/>
              <a:t>10/6/2012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134A0-5542-4F50-95AA-9AEE1D83A8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E146D0-E85F-49F5-B9E5-3D191201BEDE}"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134A0-5542-4F50-95AA-9AEE1D83A86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8E146D0-E85F-49F5-B9E5-3D191201BEDE}" type="datetimeFigureOut">
              <a:rPr lang="en-US" smtClean="0"/>
              <a:pPr/>
              <a:t>10/6/2012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8C134A0-5542-4F50-95AA-9AEE1D83A8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8E146D0-E85F-49F5-B9E5-3D191201BEDE}" type="datetimeFigureOut">
              <a:rPr lang="en-US" smtClean="0"/>
              <a:pPr/>
              <a:t>10/6/2012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8C134A0-5542-4F50-95AA-9AEE1D83A8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imgurl=http://www.bloggingdad.com/images/HONESTY-175.jpg&amp;imgrefurl=http://www.bloggingdad.com/honestythe-best-policy-024274.php&amp;usg=__p2hVg_mS3l9iUQT0vVVqvgiv7aU=&amp;h=284&amp;w=446&amp;sz=16&amp;hl=en&amp;start=10&amp;tbnid=aWS9STLnC2DsqM:&amp;tbnh=81&amp;tbnw=127&amp;prev=/images?q=HONESTY&amp;hl=en&amp;safe=active&amp;sa=G&amp;gbv=2&amp;tbs=isch:1&amp;itbs=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Initiative,</a:t>
            </a:r>
            <a:br>
              <a:rPr lang="en-US" dirty="0" smtClean="0"/>
            </a:br>
            <a:r>
              <a:rPr lang="en-US" dirty="0" smtClean="0"/>
              <a:t>Integrity, Trustworthiness</a:t>
            </a:r>
            <a:br>
              <a:rPr lang="en-US" dirty="0" smtClean="0"/>
            </a:br>
            <a:r>
              <a:rPr lang="en-US" sz="3100" dirty="0" smtClean="0">
                <a:solidFill>
                  <a:srgbClr val="92D050"/>
                </a:solidFill>
              </a:rPr>
              <a:t>Professionalism course, SKILL 221</a:t>
            </a:r>
            <a:r>
              <a:rPr lang="en-US" sz="3100" dirty="0" smtClean="0"/>
              <a:t/>
            </a:r>
            <a:br>
              <a:rPr lang="en-US" sz="3100" dirty="0" smtClean="0"/>
            </a:br>
            <a:r>
              <a:rPr lang="en-US" sz="3100" dirty="0" smtClean="0"/>
              <a:t>                                                           </a:t>
            </a:r>
            <a:r>
              <a:rPr lang="en-US" sz="2700" i="1" dirty="0" smtClean="0">
                <a:solidFill>
                  <a:schemeClr val="bg2">
                    <a:lumMod val="20000"/>
                    <a:lumOff val="80000"/>
                  </a:schemeClr>
                </a:solidFill>
              </a:rPr>
              <a:t>Prof. </a:t>
            </a:r>
            <a:r>
              <a:rPr lang="en-US" sz="2700" i="1" dirty="0" err="1" smtClean="0">
                <a:solidFill>
                  <a:schemeClr val="bg2">
                    <a:lumMod val="20000"/>
                    <a:lumOff val="80000"/>
                  </a:schemeClr>
                </a:solidFill>
              </a:rPr>
              <a:t>Hanan</a:t>
            </a:r>
            <a:r>
              <a:rPr lang="en-US" sz="2700" i="1" dirty="0" smtClean="0">
                <a:solidFill>
                  <a:schemeClr val="bg2">
                    <a:lumMod val="20000"/>
                    <a:lumOff val="80000"/>
                  </a:schemeClr>
                </a:solidFill>
              </a:rPr>
              <a:t> </a:t>
            </a:r>
            <a:r>
              <a:rPr lang="en-US" sz="2700" i="1" dirty="0" err="1" smtClean="0">
                <a:solidFill>
                  <a:schemeClr val="bg2">
                    <a:lumMod val="20000"/>
                    <a:lumOff val="80000"/>
                  </a:schemeClr>
                </a:solidFill>
              </a:rPr>
              <a:t>Habib</a:t>
            </a:r>
            <a:r>
              <a:rPr lang="en-US" sz="2700" i="1" dirty="0" smtClean="0">
                <a:solidFill>
                  <a:schemeClr val="bg2">
                    <a:lumMod val="20000"/>
                    <a:lumOff val="80000"/>
                  </a:schemeClr>
                </a:solidFill>
              </a:rPr>
              <a:t/>
            </a:r>
            <a:br>
              <a:rPr lang="en-US" sz="2700" i="1" dirty="0" smtClean="0">
                <a:solidFill>
                  <a:schemeClr val="bg2">
                    <a:lumMod val="20000"/>
                    <a:lumOff val="80000"/>
                  </a:schemeClr>
                </a:solidFill>
              </a:rPr>
            </a:br>
            <a:r>
              <a:rPr lang="en-US" sz="2700" i="1" dirty="0" smtClean="0">
                <a:solidFill>
                  <a:schemeClr val="bg2">
                    <a:lumMod val="20000"/>
                    <a:lumOff val="80000"/>
                  </a:schemeClr>
                </a:solidFill>
              </a:rPr>
              <a:t>                                                              Department of Pathology ,KSU</a:t>
            </a:r>
            <a:endParaRPr lang="en-US" sz="2700" i="1" dirty="0">
              <a:solidFill>
                <a:schemeClr val="bg2">
                  <a:lumMod val="20000"/>
                  <a:lumOff val="80000"/>
                </a:schemeClr>
              </a:solidFill>
            </a:endParaRPr>
          </a:p>
        </p:txBody>
      </p:sp>
      <p:sp>
        <p:nvSpPr>
          <p:cNvPr id="3" name="Subtitle 2"/>
          <p:cNvSpPr>
            <a:spLocks noGrp="1"/>
          </p:cNvSpPr>
          <p:nvPr>
            <p:ph type="subTitle" idx="1"/>
          </p:nvPr>
        </p:nvSpPr>
        <p:spPr/>
        <p:txBody>
          <a:bodyPr/>
          <a:lstStyle/>
          <a:p>
            <a:r>
              <a:rPr lang="ar-SA" dirty="0" smtClean="0"/>
              <a:t>روح المبادرة , النزاهة , الجدارة بالثقة</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with Integrity</a:t>
            </a:r>
            <a:endParaRPr lang="en-US" dirty="0"/>
          </a:p>
        </p:txBody>
      </p:sp>
      <p:sp>
        <p:nvSpPr>
          <p:cNvPr id="3" name="Content Placeholder 2"/>
          <p:cNvSpPr>
            <a:spLocks noGrp="1"/>
          </p:cNvSpPr>
          <p:nvPr>
            <p:ph idx="1"/>
          </p:nvPr>
        </p:nvSpPr>
        <p:spPr/>
        <p:txBody>
          <a:bodyPr/>
          <a:lstStyle/>
          <a:p>
            <a:r>
              <a:rPr lang="en-US" sz="2800" b="1" dirty="0" smtClean="0"/>
              <a:t>Stand up for their beliefs openly and boldly.</a:t>
            </a:r>
          </a:p>
          <a:p>
            <a:r>
              <a:rPr lang="en-US" sz="2800" b="1" dirty="0" smtClean="0">
                <a:solidFill>
                  <a:srgbClr val="00B050"/>
                </a:solidFill>
              </a:rPr>
              <a:t>Listen to their consciences and live by their principles no matter what others say and no matter the personal cost.</a:t>
            </a:r>
          </a:p>
          <a:p>
            <a:r>
              <a:rPr lang="en-US" sz="2800" b="1" dirty="0" smtClean="0">
                <a:solidFill>
                  <a:srgbClr val="C00000"/>
                </a:solidFill>
              </a:rPr>
              <a:t>Are honorable and upright in all actions.</a:t>
            </a:r>
          </a:p>
          <a:p>
            <a:r>
              <a:rPr lang="en-US" sz="2800" b="1" dirty="0" smtClean="0">
                <a:solidFill>
                  <a:srgbClr val="0070C0"/>
                </a:solidFill>
              </a:rPr>
              <a:t>Have the courage to do what is hard or costly or failure is probable.</a:t>
            </a:r>
          </a:p>
          <a:p>
            <a:r>
              <a:rPr lang="en-US" sz="2800" b="1" dirty="0" smtClean="0"/>
              <a:t>Build and guard their reputations.</a:t>
            </a:r>
          </a:p>
          <a:p>
            <a:r>
              <a:rPr lang="en-US" sz="2800" b="1" dirty="0" smtClean="0">
                <a:solidFill>
                  <a:srgbClr val="CC00FF"/>
                </a:solidFill>
              </a:rPr>
              <a:t>Don’t do any thing he feels is wrong.</a:t>
            </a:r>
          </a:p>
          <a:p>
            <a:r>
              <a:rPr lang="en-US" sz="2800" b="1" dirty="0" smtClean="0"/>
              <a:t>Don’t  lose heart if they fail.</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1506" name="Picture 2" descr="http://www.communicationagents.com/steve_bosserman/Integrity/Integrity.JPG"/>
          <p:cNvPicPr>
            <a:picLocks noChangeAspect="1" noChangeArrowheads="1"/>
          </p:cNvPicPr>
          <p:nvPr/>
        </p:nvPicPr>
        <p:blipFill>
          <a:blip r:embed="rId2" cstate="print"/>
          <a:srcRect/>
          <a:stretch>
            <a:fillRect/>
          </a:stretch>
        </p:blipFill>
        <p:spPr bwMode="auto">
          <a:xfrm>
            <a:off x="63500" y="-136525"/>
            <a:ext cx="9144000" cy="685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Honesty</a:t>
            </a:r>
            <a:endParaRPr lang="en-US" dirty="0"/>
          </a:p>
        </p:txBody>
      </p:sp>
      <p:sp>
        <p:nvSpPr>
          <p:cNvPr id="3" name="Content Placeholder 2"/>
          <p:cNvSpPr>
            <a:spLocks noGrp="1"/>
          </p:cNvSpPr>
          <p:nvPr>
            <p:ph idx="1"/>
          </p:nvPr>
        </p:nvSpPr>
        <p:spPr/>
        <p:txBody>
          <a:bodyPr>
            <a:normAutofit/>
          </a:bodyPr>
          <a:lstStyle/>
          <a:p>
            <a:r>
              <a:rPr lang="en-US" b="1" dirty="0" smtClean="0"/>
              <a:t>Two types </a:t>
            </a:r>
            <a:r>
              <a:rPr lang="en-US" dirty="0" smtClean="0"/>
              <a:t>: </a:t>
            </a:r>
            <a:r>
              <a:rPr lang="en-US" b="1" dirty="0" smtClean="0">
                <a:solidFill>
                  <a:srgbClr val="00B050"/>
                </a:solidFill>
              </a:rPr>
              <a:t>Communications</a:t>
            </a:r>
            <a:r>
              <a:rPr lang="en-US" dirty="0" smtClean="0"/>
              <a:t> </a:t>
            </a:r>
            <a:r>
              <a:rPr lang="en-US" dirty="0" smtClean="0">
                <a:solidFill>
                  <a:srgbClr val="00B050"/>
                </a:solidFill>
              </a:rPr>
              <a:t>&amp; </a:t>
            </a:r>
            <a:r>
              <a:rPr lang="en-US" b="1" dirty="0" smtClean="0">
                <a:solidFill>
                  <a:srgbClr val="0070C0"/>
                </a:solidFill>
              </a:rPr>
              <a:t>Conduct</a:t>
            </a:r>
          </a:p>
          <a:p>
            <a:r>
              <a:rPr lang="en-US" b="1" dirty="0" smtClean="0">
                <a:solidFill>
                  <a:srgbClr val="00B050"/>
                </a:solidFill>
              </a:rPr>
              <a:t>Communicating honesty </a:t>
            </a:r>
            <a:r>
              <a:rPr lang="en-US" dirty="0" smtClean="0"/>
              <a:t>:</a:t>
            </a:r>
          </a:p>
          <a:p>
            <a:pPr>
              <a:buNone/>
            </a:pPr>
            <a:r>
              <a:rPr lang="en-US" dirty="0" smtClean="0"/>
              <a:t> </a:t>
            </a:r>
            <a:r>
              <a:rPr lang="en-US" b="1" i="1" dirty="0" smtClean="0">
                <a:solidFill>
                  <a:srgbClr val="C00000"/>
                </a:solidFill>
              </a:rPr>
              <a:t>a</a:t>
            </a:r>
            <a:r>
              <a:rPr lang="en-US" b="1" i="1" dirty="0" smtClean="0">
                <a:solidFill>
                  <a:schemeClr val="bg2">
                    <a:lumMod val="25000"/>
                  </a:schemeClr>
                </a:solidFill>
              </a:rPr>
              <a:t>-Being truthful in representing facts and intentions to the best of one’s knowledge.</a:t>
            </a:r>
          </a:p>
          <a:p>
            <a:pPr>
              <a:buNone/>
            </a:pPr>
            <a:r>
              <a:rPr lang="en-US" b="1" i="1" dirty="0" smtClean="0">
                <a:solidFill>
                  <a:srgbClr val="C00000"/>
                </a:solidFill>
              </a:rPr>
              <a:t>b</a:t>
            </a:r>
            <a:r>
              <a:rPr lang="en-US" b="1" i="1" dirty="0" smtClean="0">
                <a:solidFill>
                  <a:schemeClr val="bg2">
                    <a:lumMod val="25000"/>
                  </a:schemeClr>
                </a:solidFill>
              </a:rPr>
              <a:t>- Sincerity and candor </a:t>
            </a:r>
          </a:p>
          <a:p>
            <a:pPr>
              <a:buNone/>
            </a:pPr>
            <a:endParaRPr lang="en-US" dirty="0" smtClean="0"/>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Honesty</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Being honest in our conduct means playing by the rules and being trustworthy of another’s property and belongs.</a:t>
            </a:r>
          </a:p>
          <a:p>
            <a:r>
              <a:rPr lang="en-US" b="1" dirty="0" smtClean="0"/>
              <a:t>Dishonest conduct by ways of cheating can come in many forms, such as trickery ,fraud, misleading ,deliberately violating the rules, and swindling.</a:t>
            </a:r>
            <a:endParaRPr lang="en-US" b="1" dirty="0"/>
          </a:p>
        </p:txBody>
      </p:sp>
      <p:pic>
        <p:nvPicPr>
          <p:cNvPr id="31746" name="Picture 2" descr="http://t1.gstatic.com/images?q=tbn:aWS9STLnC2DsqM:http://www.bloggingdad.com/images/HONESTY-175.jpg">
            <a:hlinkClick r:id="rId2"/>
          </p:cNvPr>
          <p:cNvPicPr>
            <a:picLocks noChangeAspect="1" noChangeArrowheads="1"/>
          </p:cNvPicPr>
          <p:nvPr/>
        </p:nvPicPr>
        <p:blipFill>
          <a:blip r:embed="rId3" cstate="print"/>
          <a:srcRect/>
          <a:stretch>
            <a:fillRect/>
          </a:stretch>
        </p:blipFill>
        <p:spPr bwMode="auto">
          <a:xfrm>
            <a:off x="6934200" y="5638800"/>
            <a:ext cx="1209675" cy="7715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dishonesty include:</a:t>
            </a:r>
            <a:endParaRPr lang="en-US" dirty="0"/>
          </a:p>
        </p:txBody>
      </p:sp>
      <p:sp>
        <p:nvSpPr>
          <p:cNvPr id="3" name="Content Placeholder 2"/>
          <p:cNvSpPr>
            <a:spLocks noGrp="1"/>
          </p:cNvSpPr>
          <p:nvPr>
            <p:ph idx="1"/>
          </p:nvPr>
        </p:nvSpPr>
        <p:spPr/>
        <p:txBody>
          <a:bodyPr/>
          <a:lstStyle/>
          <a:p>
            <a:r>
              <a:rPr lang="en-US" b="1" dirty="0" smtClean="0">
                <a:solidFill>
                  <a:schemeClr val="accent6">
                    <a:lumMod val="75000"/>
                  </a:schemeClr>
                </a:solidFill>
              </a:rPr>
              <a:t>Cheating:</a:t>
            </a:r>
          </a:p>
          <a:p>
            <a:pPr marL="633222" indent="-514350">
              <a:buFont typeface="+mj-lt"/>
              <a:buAutoNum type="arabicPeriod"/>
            </a:pPr>
            <a:r>
              <a:rPr lang="en-US" dirty="0" smtClean="0"/>
              <a:t>Using unauthorized materials to achieve better grade.</a:t>
            </a:r>
          </a:p>
          <a:p>
            <a:pPr marL="633222" indent="-514350">
              <a:buFont typeface="+mj-lt"/>
              <a:buAutoNum type="arabicPeriod"/>
            </a:pPr>
            <a:r>
              <a:rPr lang="en-US" dirty="0" smtClean="0"/>
              <a:t>Falsification or invention of any information.</a:t>
            </a:r>
          </a:p>
          <a:p>
            <a:pPr marL="633222" indent="-514350">
              <a:buFont typeface="+mj-lt"/>
              <a:buAutoNum type="arabicPeriod"/>
            </a:pPr>
            <a:r>
              <a:rPr lang="en-US" dirty="0" smtClean="0"/>
              <a:t>Attempting to help another person in an act of cheating.</a:t>
            </a:r>
          </a:p>
          <a:p>
            <a:r>
              <a:rPr lang="en-US" b="1" dirty="0" smtClean="0">
                <a:solidFill>
                  <a:schemeClr val="accent6">
                    <a:lumMod val="75000"/>
                  </a:schemeClr>
                </a:solidFill>
              </a:rPr>
              <a:t>Plagiarism:</a:t>
            </a:r>
          </a:p>
          <a:p>
            <a:pPr marL="633222" indent="-514350">
              <a:buFont typeface="+mj-lt"/>
              <a:buAutoNum type="arabicPeriod"/>
            </a:pPr>
            <a:r>
              <a:rPr lang="en-US" dirty="0" smtClean="0"/>
              <a:t>Submitting an assignment as if it were one’s own work.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Submitting a work that is purchased  or obtained from internet source.</a:t>
            </a:r>
          </a:p>
          <a:p>
            <a:pPr marL="633222" indent="-514350">
              <a:buFont typeface="+mj-lt"/>
              <a:buAutoNum type="arabicPeriod"/>
            </a:pPr>
            <a:r>
              <a:rPr lang="en-US" dirty="0" smtClean="0"/>
              <a:t>Incorporating  a word or ideas of an author into one’s paper without giving the author due credit.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 -Keeping</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A vital moral aspect of reliability.</a:t>
            </a:r>
          </a:p>
          <a:p>
            <a:r>
              <a:rPr lang="en-US" b="1" dirty="0" smtClean="0"/>
              <a:t>Create duties beyond legal obligations</a:t>
            </a:r>
            <a:r>
              <a:rPr lang="en-US" dirty="0" smtClean="0"/>
              <a:t>.</a:t>
            </a:r>
          </a:p>
          <a:p>
            <a:r>
              <a:rPr lang="en-US" b="1" dirty="0" smtClean="0">
                <a:solidFill>
                  <a:srgbClr val="FF0000"/>
                </a:solidFill>
              </a:rPr>
              <a:t>Promise is a vow, pledge, a declaration assuring that one will or will  not do something.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Areas of Promise -Keeping</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Good Work Habits</a:t>
            </a:r>
          </a:p>
          <a:p>
            <a:pPr>
              <a:buNone/>
            </a:pPr>
            <a:r>
              <a:rPr lang="en-US" b="1" dirty="0" smtClean="0"/>
              <a:t>There is an </a:t>
            </a:r>
            <a:r>
              <a:rPr lang="en-US" b="1" i="1" dirty="0" smtClean="0">
                <a:solidFill>
                  <a:srgbClr val="7030A0"/>
                </a:solidFill>
              </a:rPr>
              <a:t>ethical</a:t>
            </a:r>
            <a:r>
              <a:rPr lang="en-US" b="1" dirty="0" smtClean="0"/>
              <a:t> </a:t>
            </a:r>
            <a:r>
              <a:rPr lang="en-US" b="1" i="1" dirty="0" smtClean="0">
                <a:solidFill>
                  <a:srgbClr val="7030A0"/>
                </a:solidFill>
              </a:rPr>
              <a:t>dimension</a:t>
            </a:r>
            <a:r>
              <a:rPr lang="en-US" b="1" dirty="0" smtClean="0"/>
              <a:t> to good work habits-the work ethic-when others depend on us to show up on time, we are prepared and ready to do our work and dedicated to stick with the job until it is done well</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Reliability</a:t>
            </a:r>
          </a:p>
          <a:p>
            <a:pPr>
              <a:buNone/>
            </a:pPr>
            <a:r>
              <a:rPr lang="en-US" dirty="0" smtClean="0"/>
              <a:t>Means keeping your word, honoring your commitments, and being dependable.</a:t>
            </a:r>
          </a:p>
          <a:p>
            <a:pPr>
              <a:buNone/>
            </a:pPr>
            <a:r>
              <a:rPr lang="en-US" b="1" dirty="0" smtClean="0"/>
              <a:t>Dependability requires one to do what is supposed to be done, </a:t>
            </a:r>
            <a:r>
              <a:rPr lang="en-US" b="1" dirty="0" err="1" smtClean="0"/>
              <a:t>eg</a:t>
            </a:r>
            <a:r>
              <a:rPr lang="en-US" dirty="0" smtClean="0"/>
              <a:t>. </a:t>
            </a:r>
            <a:r>
              <a:rPr lang="en-US" b="1" i="1" dirty="0" smtClean="0">
                <a:solidFill>
                  <a:srgbClr val="0070C0"/>
                </a:solidFill>
              </a:rPr>
              <a:t>return what you borrow, pay your debts, show up on time, and be prepared.</a:t>
            </a:r>
            <a:endParaRPr lang="en-US" b="1" i="1" dirty="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Loyalty</a:t>
            </a:r>
            <a:endParaRPr lang="en-US" dirty="0"/>
          </a:p>
        </p:txBody>
      </p:sp>
      <p:sp>
        <p:nvSpPr>
          <p:cNvPr id="3" name="Content Placeholder 2"/>
          <p:cNvSpPr>
            <a:spLocks noGrp="1"/>
          </p:cNvSpPr>
          <p:nvPr>
            <p:ph idx="1"/>
          </p:nvPr>
        </p:nvSpPr>
        <p:spPr/>
        <p:txBody>
          <a:bodyPr/>
          <a:lstStyle/>
          <a:p>
            <a:r>
              <a:rPr lang="en-US" b="1" dirty="0" smtClean="0"/>
              <a:t>A steadfast  and devoted attachment that is not easily turned aside.</a:t>
            </a:r>
          </a:p>
          <a:p>
            <a:r>
              <a:rPr lang="en-US" b="1" dirty="0" smtClean="0">
                <a:solidFill>
                  <a:srgbClr val="0070C0"/>
                </a:solidFill>
              </a:rPr>
              <a:t>This could be loyalty to an oath, one’s family, or an ideal</a:t>
            </a:r>
          </a:p>
          <a:p>
            <a:r>
              <a:rPr lang="en-US" b="1" dirty="0" smtClean="0">
                <a:solidFill>
                  <a:srgbClr val="C00000"/>
                </a:solidFill>
              </a:rPr>
              <a:t>It implies the unfailing fulfillment to one’s duties and obligations and strict adherence to vow or promise.</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rPr>
              <a:t>Upon completion of this lecture ,students should be able to :</a:t>
            </a:r>
          </a:p>
          <a:p>
            <a:r>
              <a:rPr lang="en-US" dirty="0" smtClean="0"/>
              <a:t>Discuss  the meaning and principles of initiative,  integrity and trustworthiness.</a:t>
            </a:r>
          </a:p>
          <a:p>
            <a:r>
              <a:rPr lang="en-US" dirty="0" smtClean="0"/>
              <a:t>Discuss the place of initiative , integrity and trustworthiness in medical professionalism.</a:t>
            </a:r>
          </a:p>
          <a:p>
            <a:r>
              <a:rPr lang="en-US" dirty="0" smtClean="0"/>
              <a:t>Discuss practical examples about initiative, integrity &amp; trustworthiness.</a:t>
            </a:r>
          </a:p>
          <a:p>
            <a:r>
              <a:rPr lang="en-US" dirty="0" smtClean="0"/>
              <a:t>Apply knowledge learnt to a case scenario.</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endParaRPr lang="en-US" dirty="0"/>
          </a:p>
        </p:txBody>
      </p:sp>
      <p:sp>
        <p:nvSpPr>
          <p:cNvPr id="3" name="Content Placeholder 2"/>
          <p:cNvSpPr>
            <a:spLocks noGrp="1"/>
          </p:cNvSpPr>
          <p:nvPr>
            <p:ph idx="1"/>
          </p:nvPr>
        </p:nvSpPr>
        <p:spPr/>
        <p:txBody>
          <a:bodyPr/>
          <a:lstStyle/>
          <a:p>
            <a:r>
              <a:rPr lang="en-US" b="1" dirty="0" smtClean="0"/>
              <a:t>Stand by, stick up for ,and protect your family, friends and country.</a:t>
            </a:r>
          </a:p>
          <a:p>
            <a:r>
              <a:rPr lang="en-US" b="1" dirty="0" smtClean="0"/>
              <a:t>Bee a good friend</a:t>
            </a:r>
          </a:p>
          <a:p>
            <a:r>
              <a:rPr lang="en-US" b="1" dirty="0" smtClean="0"/>
              <a:t>Look out for those who care about you</a:t>
            </a:r>
          </a:p>
          <a:p>
            <a:r>
              <a:rPr lang="en-US" b="1" dirty="0" smtClean="0"/>
              <a:t>Keep secrets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a:t>
            </a:r>
            <a:endParaRPr lang="en-US" dirty="0"/>
          </a:p>
        </p:txBody>
      </p:sp>
      <p:sp>
        <p:nvSpPr>
          <p:cNvPr id="3" name="Content Placeholder 2"/>
          <p:cNvSpPr>
            <a:spLocks noGrp="1"/>
          </p:cNvSpPr>
          <p:nvPr>
            <p:ph idx="1"/>
          </p:nvPr>
        </p:nvSpPr>
        <p:spPr/>
        <p:txBody>
          <a:bodyPr/>
          <a:lstStyle/>
          <a:p>
            <a:r>
              <a:rPr lang="en-US" b="1" dirty="0" smtClean="0"/>
              <a:t>Betray a trust</a:t>
            </a:r>
          </a:p>
          <a:p>
            <a:r>
              <a:rPr lang="en-US" b="1" dirty="0" smtClean="0"/>
              <a:t>Let your friend hurt themselves</a:t>
            </a:r>
          </a:p>
          <a:p>
            <a:r>
              <a:rPr lang="en-US" b="1" dirty="0" smtClean="0"/>
              <a:t>Ask a friend to do anything wrong</a:t>
            </a:r>
          </a:p>
          <a:p>
            <a:r>
              <a:rPr lang="en-US" b="1" dirty="0" smtClean="0"/>
              <a:t>Spread hurtful rumors of gossip</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Trustworthiness in medicine</a:t>
            </a:r>
            <a:endParaRPr lang="en-US" dirty="0"/>
          </a:p>
        </p:txBody>
      </p:sp>
      <p:sp>
        <p:nvSpPr>
          <p:cNvPr id="3" name="Content Placeholder 2"/>
          <p:cNvSpPr>
            <a:spLocks noGrp="1"/>
          </p:cNvSpPr>
          <p:nvPr>
            <p:ph idx="1"/>
          </p:nvPr>
        </p:nvSpPr>
        <p:spPr/>
        <p:txBody>
          <a:bodyPr/>
          <a:lstStyle/>
          <a:p>
            <a:r>
              <a:rPr lang="en-US" dirty="0" smtClean="0"/>
              <a:t>The patient must always be confident that the physician has put the needs of the patient first.</a:t>
            </a:r>
          </a:p>
          <a:p>
            <a:r>
              <a:rPr lang="en-US" b="1" dirty="0" smtClean="0">
                <a:solidFill>
                  <a:srgbClr val="C00000"/>
                </a:solidFill>
              </a:rPr>
              <a:t>Physicians are expected to make patients’ needs the first priority.</a:t>
            </a:r>
          </a:p>
          <a:p>
            <a:r>
              <a:rPr lang="en-US" dirty="0" smtClean="0"/>
              <a:t>Physicians should consider their contributions to their individual patients, to their own practice, the community and the health care system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Physicians should :</a:t>
            </a:r>
            <a:endParaRPr lang="en-US" dirty="0"/>
          </a:p>
        </p:txBody>
      </p:sp>
      <p:sp>
        <p:nvSpPr>
          <p:cNvPr id="3" name="Content Placeholder 2"/>
          <p:cNvSpPr>
            <a:spLocks noGrp="1"/>
          </p:cNvSpPr>
          <p:nvPr>
            <p:ph idx="1"/>
          </p:nvPr>
        </p:nvSpPr>
        <p:spPr/>
        <p:txBody>
          <a:bodyPr>
            <a:normAutofit/>
          </a:bodyPr>
          <a:lstStyle/>
          <a:p>
            <a:r>
              <a:rPr lang="en-US" b="1" dirty="0" smtClean="0">
                <a:solidFill>
                  <a:srgbClr val="00B050"/>
                </a:solidFill>
              </a:rPr>
              <a:t>Demonstrate professional competence</a:t>
            </a:r>
          </a:p>
          <a:p>
            <a:r>
              <a:rPr lang="en-US" b="1" dirty="0" smtClean="0"/>
              <a:t>Be aware of their deficiencies </a:t>
            </a:r>
            <a:r>
              <a:rPr lang="en-US" dirty="0" smtClean="0"/>
              <a:t>.</a:t>
            </a:r>
          </a:p>
          <a:p>
            <a:r>
              <a:rPr lang="en-US" dirty="0" smtClean="0"/>
              <a:t>Obtain help when needed.</a:t>
            </a:r>
          </a:p>
          <a:p>
            <a:r>
              <a:rPr lang="en-US" b="1" dirty="0" smtClean="0">
                <a:solidFill>
                  <a:srgbClr val="7030A0"/>
                </a:solidFill>
              </a:rPr>
              <a:t>Be honest and communication of information in complete confidence.</a:t>
            </a:r>
          </a:p>
          <a:p>
            <a:r>
              <a:rPr lang="en-US" dirty="0" smtClean="0"/>
              <a:t>In communications with the community, physicians must ensure that representations they make are, to the best of their knowledge, </a:t>
            </a:r>
            <a:r>
              <a:rPr lang="en-US" b="1" dirty="0" smtClean="0">
                <a:solidFill>
                  <a:srgbClr val="FF0000"/>
                </a:solidFill>
              </a:rPr>
              <a:t>truthful</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Nahid</a:t>
            </a:r>
            <a:r>
              <a:rPr lang="en-US" b="1" dirty="0" smtClean="0"/>
              <a:t> </a:t>
            </a:r>
            <a:r>
              <a:rPr lang="en-US" dirty="0" smtClean="0"/>
              <a:t> is a graduate of medical school. She has just moved to a non-English speaking country for post-graduate study. It was hard for her to  fit in ,understand the language and make friends and concentrate in the class.</a:t>
            </a:r>
          </a:p>
          <a:p>
            <a:r>
              <a:rPr lang="en-US" dirty="0" smtClean="0"/>
              <a:t>She is taking a basic science exam, which turned to be harder than she  thought it would be. The answers has to be marked on a separate  computer sheet. </a:t>
            </a:r>
            <a:r>
              <a:rPr lang="en-US" b="1" dirty="0" err="1" smtClean="0"/>
              <a:t>Nahid</a:t>
            </a:r>
            <a:r>
              <a:rPr lang="en-US" dirty="0" smtClean="0"/>
              <a:t> could not answer most of the MCQs. She hands in her answer sheet and sits down at her desk await the end on the class.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her right , </a:t>
            </a:r>
            <a:r>
              <a:rPr lang="en-US" b="1" dirty="0" smtClean="0"/>
              <a:t>Samar</a:t>
            </a:r>
            <a:r>
              <a:rPr lang="en-US" dirty="0" smtClean="0"/>
              <a:t> is working on her exam sheet  and seems to have no trouble in answering . Glancing at </a:t>
            </a:r>
            <a:r>
              <a:rPr lang="en-US" b="1" dirty="0" smtClean="0"/>
              <a:t>Samar</a:t>
            </a:r>
            <a:r>
              <a:rPr lang="en-US" dirty="0" smtClean="0"/>
              <a:t> answer sheet, </a:t>
            </a:r>
            <a:r>
              <a:rPr lang="en-US" b="1" dirty="0" err="1" smtClean="0"/>
              <a:t>Nahid</a:t>
            </a:r>
            <a:r>
              <a:rPr lang="en-US" dirty="0" smtClean="0"/>
              <a:t>  sees that she marked several answers differently than her. </a:t>
            </a:r>
            <a:r>
              <a:rPr lang="en-US" b="1" dirty="0" err="1" smtClean="0"/>
              <a:t>Nahid</a:t>
            </a:r>
            <a:r>
              <a:rPr lang="en-US" dirty="0" smtClean="0"/>
              <a:t> asked the invigilator  to get back her answer sheet, saying that she just remembered she did not correctly put her ID number.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She quickly erased and changed some answers to reflect what she saw on </a:t>
            </a:r>
            <a:r>
              <a:rPr lang="en-US" b="1" dirty="0" smtClean="0"/>
              <a:t>Samar’s</a:t>
            </a:r>
            <a:r>
              <a:rPr lang="en-US" dirty="0" smtClean="0"/>
              <a:t> paper and hands back it again. Sometime later , the instructor inform </a:t>
            </a:r>
            <a:r>
              <a:rPr lang="en-US" b="1" dirty="0" err="1" smtClean="0"/>
              <a:t>Nahid</a:t>
            </a:r>
            <a:r>
              <a:rPr lang="en-US" dirty="0" smtClean="0"/>
              <a:t> that the invigilator saw her change her answers. She is going to be given an </a:t>
            </a:r>
            <a:r>
              <a:rPr lang="en-US" b="1" dirty="0" smtClean="0">
                <a:solidFill>
                  <a:schemeClr val="accent6"/>
                </a:solidFill>
              </a:rPr>
              <a:t>‘F’</a:t>
            </a:r>
            <a:r>
              <a:rPr lang="en-US" dirty="0" smtClean="0"/>
              <a:t> for the test. </a:t>
            </a:r>
            <a:r>
              <a:rPr lang="en-US" b="1" dirty="0" err="1" smtClean="0"/>
              <a:t>Nahid</a:t>
            </a:r>
            <a:r>
              <a:rPr lang="en-US" dirty="0" err="1" smtClean="0"/>
              <a:t>thinks</a:t>
            </a:r>
            <a:r>
              <a:rPr lang="en-US" dirty="0" smtClean="0"/>
              <a:t>  her action do not constitute plagiarism or academic dishonesty ,and the sanction is too harsh especially after she describes about her situation.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the case</a:t>
            </a:r>
            <a:endParaRPr lang="en-US" dirty="0"/>
          </a:p>
        </p:txBody>
      </p:sp>
      <p:sp>
        <p:nvSpPr>
          <p:cNvPr id="3" name="Content Placeholder 2"/>
          <p:cNvSpPr>
            <a:spLocks noGrp="1"/>
          </p:cNvSpPr>
          <p:nvPr>
            <p:ph idx="1"/>
          </p:nvPr>
        </p:nvSpPr>
        <p:spPr/>
        <p:txBody>
          <a:bodyPr/>
          <a:lstStyle/>
          <a:p>
            <a:r>
              <a:rPr lang="en-US" dirty="0" smtClean="0"/>
              <a:t>Is </a:t>
            </a:r>
            <a:r>
              <a:rPr lang="en-US" dirty="0" err="1" smtClean="0"/>
              <a:t>Nahid</a:t>
            </a:r>
            <a:r>
              <a:rPr lang="en-US" dirty="0" smtClean="0"/>
              <a:t> right in her behaviors ? What do you think about what she has done ?</a:t>
            </a:r>
          </a:p>
          <a:p>
            <a:r>
              <a:rPr lang="en-US" dirty="0" smtClean="0"/>
              <a:t>Does </a:t>
            </a:r>
            <a:r>
              <a:rPr lang="en-US" dirty="0" err="1" smtClean="0"/>
              <a:t>Nahid</a:t>
            </a:r>
            <a:r>
              <a:rPr lang="en-US" dirty="0" smtClean="0"/>
              <a:t> have to accept the instructor’s sanction ?</a:t>
            </a:r>
          </a:p>
          <a:p>
            <a:r>
              <a:rPr lang="en-US" dirty="0" smtClean="0"/>
              <a:t>Do you have any idea about better ways for </a:t>
            </a:r>
            <a:r>
              <a:rPr lang="en-US" dirty="0" err="1" smtClean="0"/>
              <a:t>Nahid</a:t>
            </a:r>
            <a:r>
              <a:rPr lang="en-US" dirty="0" smtClean="0"/>
              <a:t> to handle her problem in the future.</a:t>
            </a:r>
          </a:p>
          <a:p>
            <a:r>
              <a:rPr lang="en-US" dirty="0" smtClean="0"/>
              <a:t>If you were in the exam and saw a student behaving similar to </a:t>
            </a:r>
            <a:r>
              <a:rPr lang="en-US" dirty="0" err="1" smtClean="0"/>
              <a:t>Nahid</a:t>
            </a:r>
            <a:r>
              <a:rPr lang="en-US" dirty="0" smtClean="0"/>
              <a:t> what do you do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lstStyle/>
          <a:p>
            <a:r>
              <a:rPr lang="en-US" b="1" i="1" dirty="0" smtClean="0"/>
              <a:t>If you have made mistakes, even serious ones, there is always another chance for you. What we call failure is not the failing down, but the staying down.</a:t>
            </a:r>
          </a:p>
          <a:p>
            <a:pPr>
              <a:buNone/>
            </a:pPr>
            <a:r>
              <a:rPr lang="en-US" dirty="0" smtClean="0"/>
              <a:t>                                                                </a:t>
            </a:r>
            <a:r>
              <a:rPr lang="en-US" sz="1800" b="1" i="1" dirty="0" smtClean="0"/>
              <a:t>Mary Pickford</a:t>
            </a:r>
          </a:p>
          <a:p>
            <a:r>
              <a:rPr lang="en-US" b="1" i="1" dirty="0" smtClean="0">
                <a:solidFill>
                  <a:srgbClr val="7030A0"/>
                </a:solidFill>
              </a:rPr>
              <a:t>Integrity without knowledge is weak and useless, and knowledge without integrity is dangerous and dreadful.</a:t>
            </a:r>
          </a:p>
          <a:p>
            <a:pPr>
              <a:buNone/>
            </a:pPr>
            <a:r>
              <a:rPr lang="en-US" b="1" dirty="0" smtClean="0"/>
              <a:t>                                                                 </a:t>
            </a:r>
            <a:r>
              <a:rPr lang="en-US" sz="1800" b="1" i="1" dirty="0" err="1" smtClean="0"/>
              <a:t>Samule</a:t>
            </a:r>
            <a:r>
              <a:rPr lang="en-US" sz="1800" b="1" i="1" dirty="0" smtClean="0"/>
              <a:t> Johnson</a:t>
            </a:r>
            <a:endParaRPr lang="en-US" sz="1800" b="1"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lstStyle/>
          <a:p>
            <a:r>
              <a:rPr lang="en-US" b="1" dirty="0" smtClean="0"/>
              <a:t>To be an initiator you need to communicate, train and hope.</a:t>
            </a:r>
          </a:p>
          <a:p>
            <a:r>
              <a:rPr lang="en-US" b="1" dirty="0" smtClean="0"/>
              <a:t>Trustworthiness is the cornerstone of the practice of medicine.</a:t>
            </a:r>
          </a:p>
          <a:p>
            <a:r>
              <a:rPr lang="en-US" b="1" dirty="0" smtClean="0"/>
              <a:t>Integrity is the most important factor in trust</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rgbClr val="0070C0"/>
                </a:solidFill>
              </a:rPr>
              <a:t>Definitions:</a:t>
            </a:r>
          </a:p>
          <a:p>
            <a:r>
              <a:rPr lang="en-US" dirty="0" smtClean="0"/>
              <a:t>The action of creating or starting.</a:t>
            </a:r>
          </a:p>
          <a:p>
            <a:r>
              <a:rPr lang="en-US" dirty="0" smtClean="0">
                <a:solidFill>
                  <a:srgbClr val="C00000"/>
                </a:solidFill>
              </a:rPr>
              <a:t>To make a conscious effort to do things without being told to and to find alternatives if an option is not possible.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pi.ning.com/files/86PkRxo0xhh-SaDg2PwCcy5OFqkKeaUmteGEqGL5BWsKZNJbeq-*Lfzfgd1U94VTj7XE-ThUGms7ttE5kf08Z5UrajmyUCU5/Sales_Cartoon_Big_Initiative.jpg"/>
          <p:cNvPicPr>
            <a:picLocks noChangeAspect="1" noChangeArrowheads="1"/>
          </p:cNvPicPr>
          <p:nvPr/>
        </p:nvPicPr>
        <p:blipFill>
          <a:blip r:embed="rId2" cstate="print"/>
          <a:srcRect/>
          <a:stretch>
            <a:fillRect/>
          </a:stretch>
        </p:blipFill>
        <p:spPr bwMode="auto">
          <a:xfrm>
            <a:off x="609600" y="304800"/>
            <a:ext cx="7620000" cy="5905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an Initiative</a:t>
            </a:r>
            <a:endParaRPr lang="en-US" dirty="0"/>
          </a:p>
        </p:txBody>
      </p:sp>
      <p:sp>
        <p:nvSpPr>
          <p:cNvPr id="3" name="Content Placeholder 2"/>
          <p:cNvSpPr>
            <a:spLocks noGrp="1"/>
          </p:cNvSpPr>
          <p:nvPr>
            <p:ph idx="1"/>
          </p:nvPr>
        </p:nvSpPr>
        <p:spPr/>
        <p:txBody>
          <a:bodyPr/>
          <a:lstStyle/>
          <a:p>
            <a:r>
              <a:rPr lang="en-US" dirty="0" smtClean="0"/>
              <a:t>People with initiative character are starters and self-motivators.</a:t>
            </a:r>
          </a:p>
          <a:p>
            <a:r>
              <a:rPr lang="en-US" dirty="0" smtClean="0"/>
              <a:t>Have the ability to begin or to follow energetically with a plan or task.</a:t>
            </a:r>
          </a:p>
          <a:p>
            <a:r>
              <a:rPr lang="en-US" dirty="0" smtClean="0"/>
              <a:t>Took the initiative in trying to solve the problem.</a:t>
            </a:r>
          </a:p>
          <a:p>
            <a:r>
              <a:rPr lang="en-US" dirty="0" smtClean="0"/>
              <a:t>Have the power to or right to introduce a new legislative measure.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Trustworthiness</a:t>
            </a:r>
            <a:endParaRPr lang="en-US" dirty="0"/>
          </a:p>
        </p:txBody>
      </p:sp>
      <p:sp>
        <p:nvSpPr>
          <p:cNvPr id="3" name="Content Placeholder 2"/>
          <p:cNvSpPr>
            <a:spLocks noGrp="1"/>
          </p:cNvSpPr>
          <p:nvPr>
            <p:ph idx="1"/>
          </p:nvPr>
        </p:nvSpPr>
        <p:spPr/>
        <p:txBody>
          <a:bodyPr/>
          <a:lstStyle/>
          <a:p>
            <a:r>
              <a:rPr lang="en-US" dirty="0" smtClean="0"/>
              <a:t>Deserving of trust or confidence.</a:t>
            </a:r>
          </a:p>
          <a:p>
            <a:r>
              <a:rPr lang="en-US" b="1" dirty="0" smtClean="0">
                <a:solidFill>
                  <a:srgbClr val="0070C0"/>
                </a:solidFill>
              </a:rPr>
              <a:t>Synonyms</a:t>
            </a:r>
            <a:r>
              <a:rPr lang="en-US" dirty="0" smtClean="0"/>
              <a:t>: </a:t>
            </a:r>
            <a:r>
              <a:rPr lang="en-US" b="1" i="1" dirty="0" smtClean="0">
                <a:solidFill>
                  <a:srgbClr val="0070C0"/>
                </a:solidFill>
              </a:rPr>
              <a:t>true, accurate, honest, faithful</a:t>
            </a:r>
            <a:r>
              <a:rPr lang="en-US" dirty="0" smtClean="0"/>
              <a:t>.</a:t>
            </a:r>
          </a:p>
          <a:p>
            <a:r>
              <a:rPr lang="en-US" dirty="0" smtClean="0"/>
              <a:t>Trustworthiness is the most complicated of the core ethical values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Trustworthiness</a:t>
            </a:r>
            <a:endParaRPr lang="en-US" dirty="0"/>
          </a:p>
        </p:txBody>
      </p:sp>
      <p:sp>
        <p:nvSpPr>
          <p:cNvPr id="3" name="Content Placeholder 2"/>
          <p:cNvSpPr>
            <a:spLocks noGrp="1"/>
          </p:cNvSpPr>
          <p:nvPr>
            <p:ph idx="1"/>
          </p:nvPr>
        </p:nvSpPr>
        <p:spPr/>
        <p:txBody>
          <a:bodyPr>
            <a:normAutofit/>
          </a:bodyPr>
          <a:lstStyle/>
          <a:p>
            <a:r>
              <a:rPr lang="en-US" dirty="0" smtClean="0">
                <a:solidFill>
                  <a:srgbClr val="0070C0"/>
                </a:solidFill>
              </a:rPr>
              <a:t>The corner stone of the practice of medicine</a:t>
            </a:r>
          </a:p>
          <a:p>
            <a:r>
              <a:rPr lang="en-US" dirty="0" smtClean="0">
                <a:solidFill>
                  <a:srgbClr val="0070C0"/>
                </a:solidFill>
              </a:rPr>
              <a:t>Without trust a good doctor-patient relationship cannot exist.</a:t>
            </a:r>
          </a:p>
          <a:p>
            <a:r>
              <a:rPr lang="en-US" dirty="0" smtClean="0"/>
              <a:t>The demonstration of compassion, service and altruism that earns the medicine profession the trust of the public.</a:t>
            </a:r>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newscientist.com/blog/shortsharpscience/uploaded_images/Finalist3-700413.jpg"/>
          <p:cNvPicPr>
            <a:picLocks noChangeAspect="1" noChangeArrowheads="1"/>
          </p:cNvPicPr>
          <p:nvPr/>
        </p:nvPicPr>
        <p:blipFill>
          <a:blip r:embed="rId2" cstate="print"/>
          <a:srcRect/>
          <a:stretch>
            <a:fillRect/>
          </a:stretch>
        </p:blipFill>
        <p:spPr bwMode="auto">
          <a:xfrm>
            <a:off x="1219200" y="914400"/>
            <a:ext cx="7239000" cy="45243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Trustworthiness</a:t>
            </a:r>
            <a:endParaRPr lang="en-US" dirty="0"/>
          </a:p>
        </p:txBody>
      </p:sp>
      <p:sp>
        <p:nvSpPr>
          <p:cNvPr id="3" name="Content Placeholder 2"/>
          <p:cNvSpPr>
            <a:spLocks noGrp="1"/>
          </p:cNvSpPr>
          <p:nvPr>
            <p:ph idx="1"/>
          </p:nvPr>
        </p:nvSpPr>
        <p:spPr/>
        <p:txBody>
          <a:bodyPr/>
          <a:lstStyle/>
          <a:p>
            <a:r>
              <a:rPr lang="en-US" b="1" dirty="0" smtClean="0"/>
              <a:t>Trustworthy people keep their promise</a:t>
            </a:r>
          </a:p>
          <a:p>
            <a:r>
              <a:rPr lang="en-US" b="1" dirty="0" smtClean="0"/>
              <a:t>Are honest, reliable and principled</a:t>
            </a:r>
          </a:p>
          <a:p>
            <a:r>
              <a:rPr lang="en-US" b="1" dirty="0" smtClean="0"/>
              <a:t>Never inappropriately betray a confidence</a:t>
            </a:r>
            <a:r>
              <a:rPr lang="en-US" dirty="0" smtClean="0"/>
              <a:t>.</a:t>
            </a:r>
          </a:p>
          <a:p>
            <a:r>
              <a:rPr lang="en-US" b="1" dirty="0" smtClean="0">
                <a:solidFill>
                  <a:schemeClr val="accent3">
                    <a:lumMod val="75000"/>
                  </a:schemeClr>
                </a:solidFill>
              </a:rPr>
              <a:t>It embodies FOUR ethical principles</a:t>
            </a:r>
            <a:r>
              <a:rPr lang="en-US" dirty="0" smtClean="0"/>
              <a:t>:</a:t>
            </a:r>
          </a:p>
          <a:p>
            <a:pPr>
              <a:buNone/>
            </a:pPr>
            <a:r>
              <a:rPr lang="en-US" dirty="0" smtClean="0"/>
              <a:t>   </a:t>
            </a:r>
            <a:r>
              <a:rPr lang="en-US" b="1" dirty="0" smtClean="0">
                <a:solidFill>
                  <a:schemeClr val="accent3">
                    <a:lumMod val="75000"/>
                  </a:schemeClr>
                </a:solidFill>
              </a:rPr>
              <a:t>a</a:t>
            </a:r>
            <a:r>
              <a:rPr lang="en-US" dirty="0" smtClean="0"/>
              <a:t>- </a:t>
            </a:r>
            <a:r>
              <a:rPr lang="en-US" b="1" i="1" dirty="0" smtClean="0">
                <a:solidFill>
                  <a:schemeClr val="accent1">
                    <a:lumMod val="50000"/>
                  </a:schemeClr>
                </a:solidFill>
              </a:rPr>
              <a:t>Integrity</a:t>
            </a:r>
            <a:r>
              <a:rPr lang="en-US" b="1" dirty="0" smtClean="0">
                <a:solidFill>
                  <a:schemeClr val="accent1">
                    <a:lumMod val="50000"/>
                  </a:schemeClr>
                </a:solidFill>
              </a:rPr>
              <a:t>  </a:t>
            </a:r>
            <a:r>
              <a:rPr lang="en-US" dirty="0" smtClean="0"/>
              <a:t>                      </a:t>
            </a:r>
            <a:r>
              <a:rPr lang="en-US" b="1" dirty="0" smtClean="0">
                <a:solidFill>
                  <a:schemeClr val="accent3">
                    <a:lumMod val="75000"/>
                  </a:schemeClr>
                </a:solidFill>
              </a:rPr>
              <a:t>c</a:t>
            </a:r>
            <a:r>
              <a:rPr lang="en-US" dirty="0" smtClean="0"/>
              <a:t>- </a:t>
            </a:r>
            <a:r>
              <a:rPr lang="en-US" b="1" i="1" dirty="0" smtClean="0">
                <a:solidFill>
                  <a:schemeClr val="accent1">
                    <a:lumMod val="50000"/>
                  </a:schemeClr>
                </a:solidFill>
              </a:rPr>
              <a:t>Promise – Keeping</a:t>
            </a:r>
          </a:p>
          <a:p>
            <a:pPr>
              <a:buNone/>
            </a:pPr>
            <a:r>
              <a:rPr lang="en-US" dirty="0"/>
              <a:t> </a:t>
            </a:r>
            <a:r>
              <a:rPr lang="en-US" dirty="0" smtClean="0"/>
              <a:t>  </a:t>
            </a:r>
            <a:r>
              <a:rPr lang="en-US" b="1" dirty="0" smtClean="0">
                <a:solidFill>
                  <a:schemeClr val="accent3">
                    <a:lumMod val="75000"/>
                  </a:schemeClr>
                </a:solidFill>
              </a:rPr>
              <a:t>b</a:t>
            </a:r>
            <a:r>
              <a:rPr lang="en-US" dirty="0" smtClean="0"/>
              <a:t>- </a:t>
            </a:r>
            <a:r>
              <a:rPr lang="en-US" b="1" i="1" dirty="0" smtClean="0">
                <a:solidFill>
                  <a:schemeClr val="accent1">
                    <a:lumMod val="50000"/>
                  </a:schemeClr>
                </a:solidFill>
              </a:rPr>
              <a:t>Honesty</a:t>
            </a:r>
            <a:r>
              <a:rPr lang="en-US" dirty="0" smtClean="0"/>
              <a:t>                        </a:t>
            </a:r>
            <a:r>
              <a:rPr lang="en-US" b="1" dirty="0" smtClean="0">
                <a:solidFill>
                  <a:schemeClr val="accent3">
                    <a:lumMod val="75000"/>
                  </a:schemeClr>
                </a:solidFill>
              </a:rPr>
              <a:t>d</a:t>
            </a:r>
            <a:r>
              <a:rPr lang="en-US" dirty="0" smtClean="0"/>
              <a:t>- </a:t>
            </a:r>
            <a:r>
              <a:rPr lang="en-US" b="1" i="1" dirty="0" smtClean="0">
                <a:solidFill>
                  <a:schemeClr val="accent1">
                    <a:lumMod val="50000"/>
                  </a:schemeClr>
                </a:solidFill>
              </a:rPr>
              <a:t>Loyalty</a:t>
            </a:r>
          </a:p>
          <a:p>
            <a:endParaRPr lang="en-US" b="1" dirty="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Integrity</a:t>
            </a:r>
            <a:endParaRPr lang="en-US" dirty="0"/>
          </a:p>
        </p:txBody>
      </p:sp>
      <p:sp>
        <p:nvSpPr>
          <p:cNvPr id="3" name="Content Placeholder 2"/>
          <p:cNvSpPr>
            <a:spLocks noGrp="1"/>
          </p:cNvSpPr>
          <p:nvPr>
            <p:ph idx="1"/>
          </p:nvPr>
        </p:nvSpPr>
        <p:spPr/>
        <p:txBody>
          <a:bodyPr/>
          <a:lstStyle/>
          <a:p>
            <a:r>
              <a:rPr lang="en-US" b="1" dirty="0" smtClean="0"/>
              <a:t>The most important factor in trust.</a:t>
            </a:r>
          </a:p>
          <a:p>
            <a:r>
              <a:rPr lang="en-US" b="1" dirty="0" smtClean="0">
                <a:solidFill>
                  <a:srgbClr val="C00000"/>
                </a:solidFill>
              </a:rPr>
              <a:t>Integrity carries the sense of wholeness: a person of integrity, like a whole number, is a whole person, undivided, complete</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557</TotalTime>
  <Words>1256</Words>
  <Application>Microsoft Office PowerPoint</Application>
  <PresentationFormat>عرض على الشاشة (3:4)‏</PresentationFormat>
  <Paragraphs>117</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Module</vt:lpstr>
      <vt:lpstr>Initiative, Integrity, Trustworthiness Professionalism course, SKILL 221                                                            Prof. Hanan Habib                                                               Department of Pathology ,KSU</vt:lpstr>
      <vt:lpstr>Objectives</vt:lpstr>
      <vt:lpstr>Initiative</vt:lpstr>
      <vt:lpstr>Characteristics of an Initiative</vt:lpstr>
      <vt:lpstr>Trustworthiness</vt:lpstr>
      <vt:lpstr>Importance of Trustworthiness</vt:lpstr>
      <vt:lpstr>الشريحة 7</vt:lpstr>
      <vt:lpstr>Trustworthiness</vt:lpstr>
      <vt:lpstr>Integrity</vt:lpstr>
      <vt:lpstr>Person with Integrity</vt:lpstr>
      <vt:lpstr>الشريحة 11</vt:lpstr>
      <vt:lpstr>Honesty</vt:lpstr>
      <vt:lpstr>Honesty</vt:lpstr>
      <vt:lpstr>Academic dishonesty include:</vt:lpstr>
      <vt:lpstr>Continue..</vt:lpstr>
      <vt:lpstr>Promise -Keeping</vt:lpstr>
      <vt:lpstr>Two Areas of Promise -Keeping</vt:lpstr>
      <vt:lpstr>الشريحة 18</vt:lpstr>
      <vt:lpstr>Loyalty</vt:lpstr>
      <vt:lpstr>Do</vt:lpstr>
      <vt:lpstr>Don’t</vt:lpstr>
      <vt:lpstr>Trustworthiness in medicine</vt:lpstr>
      <vt:lpstr>Physicians should :</vt:lpstr>
      <vt:lpstr>Case scenario</vt:lpstr>
      <vt:lpstr>الشريحة 25</vt:lpstr>
      <vt:lpstr>الشريحة 26</vt:lpstr>
      <vt:lpstr>Questions about the case</vt:lpstr>
      <vt:lpstr>Quotes</vt:lpstr>
      <vt:lpstr>TAKE HOME MESSAGES</vt:lpstr>
      <vt:lpstr>الشريحة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 integrity, trustworthiness</dc:title>
  <dc:creator>Dr.Hannan</dc:creator>
  <cp:lastModifiedBy>AA</cp:lastModifiedBy>
  <cp:revision>70</cp:revision>
  <dcterms:created xsi:type="dcterms:W3CDTF">2010-08-16T07:25:26Z</dcterms:created>
  <dcterms:modified xsi:type="dcterms:W3CDTF">2012-10-06T15:31:57Z</dcterms:modified>
</cp:coreProperties>
</file>