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87" r:id="rId3"/>
    <p:sldId id="257" r:id="rId4"/>
    <p:sldId id="292" r:id="rId5"/>
    <p:sldId id="261" r:id="rId6"/>
    <p:sldId id="262" r:id="rId7"/>
    <p:sldId id="293" r:id="rId8"/>
    <p:sldId id="284" r:id="rId9"/>
    <p:sldId id="294" r:id="rId10"/>
    <p:sldId id="268" r:id="rId11"/>
    <p:sldId id="269" r:id="rId12"/>
    <p:sldId id="273" r:id="rId13"/>
    <p:sldId id="270" r:id="rId14"/>
    <p:sldId id="271" r:id="rId15"/>
    <p:sldId id="275" r:id="rId16"/>
    <p:sldId id="272" r:id="rId17"/>
    <p:sldId id="278" r:id="rId18"/>
    <p:sldId id="289" r:id="rId19"/>
    <p:sldId id="263" r:id="rId20"/>
    <p:sldId id="295" r:id="rId21"/>
    <p:sldId id="280" r:id="rId22"/>
    <p:sldId id="265" r:id="rId23"/>
    <p:sldId id="266" r:id="rId24"/>
    <p:sldId id="267" r:id="rId25"/>
    <p:sldId id="291" r:id="rId26"/>
    <p:sldId id="29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2E8C-A90B-449D-B6E4-F67EA5B07422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5764D6-9B01-451A-BD14-5589B0C295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2E8C-A90B-449D-B6E4-F67EA5B07422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64D6-9B01-451A-BD14-5589B0C29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75764D6-9B01-451A-BD14-5589B0C295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2E8C-A90B-449D-B6E4-F67EA5B07422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2E8C-A90B-449D-B6E4-F67EA5B07422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75764D6-9B01-451A-BD14-5589B0C295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2E8C-A90B-449D-B6E4-F67EA5B07422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5764D6-9B01-451A-BD14-5589B0C295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752E8C-A90B-449D-B6E4-F67EA5B07422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64D6-9B01-451A-BD14-5589B0C295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2E8C-A90B-449D-B6E4-F67EA5B07422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75764D6-9B01-451A-BD14-5589B0C295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2E8C-A90B-449D-B6E4-F67EA5B07422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75764D6-9B01-451A-BD14-5589B0C29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2E8C-A90B-449D-B6E4-F67EA5B07422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5764D6-9B01-451A-BD14-5589B0C295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5764D6-9B01-451A-BD14-5589B0C295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2E8C-A90B-449D-B6E4-F67EA5B07422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75764D6-9B01-451A-BD14-5589B0C295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752E8C-A90B-449D-B6E4-F67EA5B07422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752E8C-A90B-449D-B6E4-F67EA5B07422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5764D6-9B01-451A-BD14-5589B0C295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2.bp.blogspot.com/_tCcjI6S-GTw/ScsV0HP4LvI/AAAAAAAAAwk/cXA69qLvDgI/s400/self-awareness+copy.jpg&amp;imgrefurl=http://elisafreschi.blogspot.com/2009/09/is-cognition-aware-of-itself-with-or.html&amp;usg=__UxMvYqClF27KRIn1zn9Ixn2lBSY=&amp;h=400&amp;w=312&amp;sz=30&amp;hl=en&amp;start=11&amp;zoom=1&amp;tbnid=b5w0xnhLF8k12M:&amp;tbnh=124&amp;tbnw=97&amp;prev=/images?q=SELF+AWARENESS&amp;hl=en&amp;safe=active&amp;sa=G&amp;gbv=2&amp;tbs=isch:1&amp;itbs=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www.hooah4health.com/toolbox/selfcare/SelfCareLogo.bmp&amp;imgrefurl=http://www.hooah4health.com/toolbox/selfcare/default.htm&amp;usg=__rgqbUNbLZGuS4TjZlYoeCcntfuQ=&amp;h=404&amp;w=274&amp;sz=326&amp;hl=en&amp;start=2&amp;zoom=1&amp;tbnid=bAT2ctN1GmRSZM:&amp;tbnh=124&amp;tbnw=84&amp;prev=/images?q=SELF+care&amp;hl=en&amp;safe=active&amp;sa=G&amp;gbv=2&amp;tbs=isch:1&amp;itb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six.somerset.gov.uk/eis/behaviour_images/1062009153216self-awareness.jpg&amp;imgrefurl=http://www.six.somerset.gov.uk/eis/content.asp?did=26155&amp;usg=__9yPvr48jwGE_utE-BHhZpwrCHPk=&amp;h=408&amp;w=650&amp;sz=25&amp;hl=en&amp;start=4&amp;zoom=1&amp;tbnid=emqwpHxMNEeDxM:&amp;tbnh=86&amp;tbnw=137&amp;prev=/images?q=SELF+AWARENESS&amp;hl=en&amp;safe=active&amp;sa=G&amp;gbv=2&amp;tbs=isch:1&amp;itb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err="1" smtClean="0"/>
              <a:t>Prof.Hanan</a:t>
            </a:r>
            <a:r>
              <a:rPr lang="en-US" i="1" dirty="0" smtClean="0"/>
              <a:t> </a:t>
            </a:r>
            <a:r>
              <a:rPr lang="en-US" i="1" dirty="0" err="1" smtClean="0"/>
              <a:t>Habib</a:t>
            </a:r>
            <a:endParaRPr lang="en-US" i="1" dirty="0" smtClean="0"/>
          </a:p>
          <a:p>
            <a:r>
              <a:rPr lang="en-US" dirty="0" smtClean="0"/>
              <a:t>Pathology Department ,Microbiology Unit</a:t>
            </a:r>
          </a:p>
          <a:p>
            <a:r>
              <a:rPr lang="en-US" dirty="0" smtClean="0"/>
              <a:t>College of medicine , </a:t>
            </a:r>
            <a:r>
              <a:rPr lang="en-US" dirty="0" err="1" smtClean="0"/>
              <a:t>ksu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Self Awareness &amp; Self Care</a:t>
            </a:r>
            <a:br>
              <a:rPr lang="en-US" b="1" dirty="0" smtClean="0"/>
            </a:br>
            <a:r>
              <a:rPr lang="en-US" sz="2000" b="1" dirty="0" smtClean="0"/>
              <a:t>Professionalism Course - skill 221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Identify your Strengths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 what you are good at and develop a realistic view  of those skills.</a:t>
            </a:r>
          </a:p>
          <a:p>
            <a:r>
              <a:rPr lang="en-US" dirty="0" smtClean="0"/>
              <a:t>Which ones should you utilize ?</a:t>
            </a:r>
          </a:p>
          <a:p>
            <a:r>
              <a:rPr lang="en-US" dirty="0" smtClean="0"/>
              <a:t>Which ones do you need to continue to hone in and improve ?</a:t>
            </a:r>
          </a:p>
          <a:p>
            <a:r>
              <a:rPr lang="en-US" dirty="0" smtClean="0"/>
              <a:t>Focus on developing those strengths</a:t>
            </a:r>
          </a:p>
          <a:p>
            <a:r>
              <a:rPr lang="en-US" dirty="0" smtClean="0"/>
              <a:t>Get your bearings straight and build your leadership around your natural abilities will lead to success.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Accept your Weaknesses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may be more hesitant to expose areas of vulnerability</a:t>
            </a:r>
          </a:p>
          <a:p>
            <a:r>
              <a:rPr lang="en-US" dirty="0" smtClean="0"/>
              <a:t>Recognizing weaknesses will help you determine how to compensate for them .</a:t>
            </a:r>
          </a:p>
          <a:p>
            <a:r>
              <a:rPr lang="en-US" dirty="0" smtClean="0"/>
              <a:t>Learn skills that you could learn.</a:t>
            </a:r>
          </a:p>
          <a:p>
            <a:r>
              <a:rPr lang="en-US" dirty="0" smtClean="0"/>
              <a:t>Do not spend too much time focusing on your weaknesses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savagechickens.com/images/chickenawaren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09600"/>
            <a:ext cx="6096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Recognize your Motives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deep underlying motives is often self-promotion and recognition.</a:t>
            </a:r>
          </a:p>
          <a:p>
            <a:r>
              <a:rPr lang="en-US" dirty="0" smtClean="0"/>
              <a:t>Fear, jealously and resentment are motives that hinder our performance</a:t>
            </a:r>
          </a:p>
          <a:p>
            <a:r>
              <a:rPr lang="en-US" dirty="0" smtClean="0"/>
              <a:t>Learning what our true intentions are will help to respond to ideas, obstacles and crisis objectively.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Discover your Passion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Leader lead best when they are passionate about what they are leading</a:t>
            </a:r>
          </a:p>
          <a:p>
            <a:r>
              <a:rPr lang="en-US" dirty="0" smtClean="0"/>
              <a:t>What is it that gets your fired up ?</a:t>
            </a:r>
          </a:p>
          <a:p>
            <a:r>
              <a:rPr lang="en-US" dirty="0" smtClean="0"/>
              <a:t>What stirs your heart into action ?</a:t>
            </a:r>
          </a:p>
          <a:p>
            <a:r>
              <a:rPr lang="en-US" dirty="0" smtClean="0"/>
              <a:t>What worth fighting for ?</a:t>
            </a:r>
          </a:p>
          <a:p>
            <a:r>
              <a:rPr lang="en-US" dirty="0" smtClean="0"/>
              <a:t>Capitalize on your natural zeal</a:t>
            </a:r>
          </a:p>
          <a:p>
            <a:r>
              <a:rPr lang="en-US" dirty="0" smtClean="0"/>
              <a:t>Utilize your passion so that you can communicate and cast your vision to others 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Development of Self Awareness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32770" name="Picture 2" descr="http://www.strategicpositioninginc.com/uploads/SPI/relationship_py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55626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Self Awareness Basics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Self awareness is the basic form of </a:t>
            </a:r>
            <a:r>
              <a:rPr lang="en-US" dirty="0" smtClean="0">
                <a:solidFill>
                  <a:srgbClr val="C00000"/>
                </a:solidFill>
              </a:rPr>
              <a:t>leadership.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Taking time and effort to learn about who you are and what you’re capable of will go a long way in helping you achieve your leadership goals.</a:t>
            </a:r>
            <a:endParaRPr lang="en-US" i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http://t0.gstatic.com/images?q=tbn:b5w0xnhLF8k12M:http://2.bp.blogspot.com/_tCcjI6S-GTw/ScsV0HP4LvI/AAAAAAAAAwk/cXA69qLvDgI/s400/self-awareness%2Bcop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572000"/>
            <a:ext cx="923925" cy="1181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leader3.com/leadership/img/diagram-m2-self-awareness-v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3990975" cy="4267200"/>
          </a:xfrm>
          <a:prstGeom prst="rect">
            <a:avLst/>
          </a:prstGeom>
          <a:noFill/>
        </p:spPr>
      </p:pic>
      <p:pic>
        <p:nvPicPr>
          <p:cNvPr id="36868" name="Picture 4" descr="Diagram demonstrating your personal developm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990600"/>
            <a:ext cx="3810000" cy="4762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Self care includes caring for the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Health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Career</a:t>
            </a:r>
          </a:p>
          <a:p>
            <a:r>
              <a:rPr lang="en-US" dirty="0" smtClean="0"/>
              <a:t>Relationships with others</a:t>
            </a:r>
          </a:p>
          <a:p>
            <a:r>
              <a:rPr lang="en-US" dirty="0" smtClean="0"/>
              <a:t>Environment.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Self Care and Professionalism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Physicians often face competing demands from patients, or the health care professionals, the health care system ,and from the expectations hold for him 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Stress, fatigue, </a:t>
            </a:r>
            <a:r>
              <a:rPr lang="en-US" b="1" dirty="0" err="1" smtClean="0">
                <a:solidFill>
                  <a:srgbClr val="0070C0"/>
                </a:solidFill>
              </a:rPr>
              <a:t>exhausion</a:t>
            </a:r>
            <a:r>
              <a:rPr lang="en-US" b="1" dirty="0" smtClean="0">
                <a:solidFill>
                  <a:srgbClr val="0070C0"/>
                </a:solidFill>
              </a:rPr>
              <a:t> and </a:t>
            </a:r>
            <a:r>
              <a:rPr lang="en-US" b="1" smtClean="0">
                <a:solidFill>
                  <a:srgbClr val="0070C0"/>
                </a:solidFill>
              </a:rPr>
              <a:t>frustration have </a:t>
            </a:r>
            <a:r>
              <a:rPr lang="en-US" b="1" dirty="0" smtClean="0">
                <a:solidFill>
                  <a:srgbClr val="0070C0"/>
                </a:solidFill>
              </a:rPr>
              <a:t>an impact on him personally and the care he provide to his patients.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124" name="Picture 4" descr="http://t2.gstatic.com/images?q=tbn:bAT2ctN1GmRSZM:http://www.hooah4health.com/toolbox/selfcare/SelfCareLogo.bm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381000"/>
            <a:ext cx="800100" cy="876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Objectives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Upon completion of this lecture, students should be able to:</a:t>
            </a:r>
          </a:p>
          <a:p>
            <a:r>
              <a:rPr lang="en-US" dirty="0" smtClean="0"/>
              <a:t>Describe the meanings of self awareness and self care.</a:t>
            </a:r>
          </a:p>
          <a:p>
            <a:r>
              <a:rPr lang="en-US" dirty="0" smtClean="0"/>
              <a:t>Describe why self awareness and self care are important in medical professionalism .</a:t>
            </a:r>
          </a:p>
          <a:p>
            <a:r>
              <a:rPr lang="en-US" dirty="0" smtClean="0"/>
              <a:t>Discuss the key components of self awareness.</a:t>
            </a:r>
          </a:p>
          <a:p>
            <a:r>
              <a:rPr lang="en-US" dirty="0" smtClean="0"/>
              <a:t>Describe how self awareness can be developed.</a:t>
            </a:r>
          </a:p>
          <a:p>
            <a:r>
              <a:rPr lang="en-US" dirty="0" smtClean="0"/>
              <a:t>Describe options for self care  .</a:t>
            </a:r>
          </a:p>
          <a:p>
            <a:r>
              <a:rPr lang="en-US" dirty="0" smtClean="0"/>
              <a:t>Apply knowledge learned to a case scenario.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Why health self-care is important 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know if your health concern requires professional attention.</a:t>
            </a:r>
          </a:p>
          <a:p>
            <a:r>
              <a:rPr lang="en-US" dirty="0" smtClean="0"/>
              <a:t>How to seek medical attention if it’s needed.</a:t>
            </a:r>
          </a:p>
          <a:p>
            <a:r>
              <a:rPr lang="en-US" dirty="0" smtClean="0"/>
              <a:t>How you can treat yourself,  if medical attention isn’t needed.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Options of self care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8916" name="Picture 4" descr="http://www.bma.org.uk/images/graph-self-care_tcm41-1585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52600"/>
            <a:ext cx="4838700" cy="3009900"/>
          </a:xfrm>
          <a:prstGeom prst="rect">
            <a:avLst/>
          </a:prstGeom>
          <a:noFill/>
        </p:spPr>
      </p:pic>
      <p:pic>
        <p:nvPicPr>
          <p:cNvPr id="5" name="Picture 2" descr="http://www.dh.gov.uk/prod_consum_dh/groups/dh_digitalassets/@dh/@en/documents/digitalasset/dh_410048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4343400"/>
            <a:ext cx="2514600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Wellness of the Physician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the condition of good physical and mental health necessary to provide high quality care to patients and to fulfill the duties 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Physician wellness is a critical component of the professional practice of medicine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Physicians cannot serve their own patients if they are not well.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ensure that patients receive high quality care, physicians have the responsibility to :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1- Be aware of their own health.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2- Obtain help from colleagues, or others.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3- </a:t>
            </a:r>
            <a:r>
              <a:rPr lang="en-US" b="1" dirty="0" smtClean="0">
                <a:solidFill>
                  <a:srgbClr val="C00000"/>
                </a:solidFill>
              </a:rPr>
              <a:t>Balance his/her work schedule and life demands 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4-Create a healthy work space 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5-Develop a short list of top priorities each day.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6-Minimize postponement and maximize a sense of control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 physician knows that he /she has serious condition that can be passed on to patients, or his/her judgment or performance could be significantly affected by a condition or illness, or its treatment, </a:t>
            </a:r>
            <a:r>
              <a:rPr lang="en-US" dirty="0" smtClean="0">
                <a:solidFill>
                  <a:srgbClr val="C00000"/>
                </a:solidFill>
              </a:rPr>
              <a:t>he/she should seek professional advice about ongoing clinical practice.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Case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</a:rPr>
              <a:t>Fatima </a:t>
            </a:r>
            <a:r>
              <a:rPr lang="en-US" sz="2000" dirty="0" smtClean="0"/>
              <a:t>is an excellent  third year medical student. The primary care consultant has asked the student to conduct a research on the urinary tract infection among children seen at the clinic. </a:t>
            </a:r>
            <a:r>
              <a:rPr lang="en-US" sz="2000" i="1" dirty="0" smtClean="0">
                <a:solidFill>
                  <a:srgbClr val="C00000"/>
                </a:solidFill>
              </a:rPr>
              <a:t>Fatima </a:t>
            </a:r>
            <a:r>
              <a:rPr lang="en-US" sz="2000" dirty="0" smtClean="0"/>
              <a:t>went to the library and searched the internet .She found many researched done in this field. </a:t>
            </a:r>
            <a:r>
              <a:rPr lang="en-US" sz="2000" i="1" dirty="0" smtClean="0">
                <a:solidFill>
                  <a:srgbClr val="C00000"/>
                </a:solidFill>
              </a:rPr>
              <a:t>Fatim</a:t>
            </a:r>
            <a:r>
              <a:rPr lang="en-US" sz="2000" i="1" dirty="0" smtClean="0"/>
              <a:t>a</a:t>
            </a:r>
            <a:r>
              <a:rPr lang="en-US" sz="2000" dirty="0" smtClean="0"/>
              <a:t> choose one done in Africa and copied it and submit it to the doctor on time. Her friend </a:t>
            </a:r>
            <a:r>
              <a:rPr lang="en-US" sz="2000" b="1" i="1" dirty="0" err="1" smtClean="0">
                <a:solidFill>
                  <a:srgbClr val="7030A0"/>
                </a:solidFill>
              </a:rPr>
              <a:t>Amina</a:t>
            </a:r>
            <a:r>
              <a:rPr lang="en-US" sz="2000" dirty="0" smtClean="0"/>
              <a:t> asked her why she behaved like this ? Her answer was that she cannot conduct good research because she has low abilities and she is busy caring for her ill mother.</a:t>
            </a:r>
          </a:p>
          <a:p>
            <a:endParaRPr lang="en-US" sz="2000" dirty="0" smtClean="0"/>
          </a:p>
          <a:p>
            <a:r>
              <a:rPr lang="en-US" sz="2000" i="1" dirty="0" smtClean="0">
                <a:solidFill>
                  <a:srgbClr val="0070C0"/>
                </a:solidFill>
              </a:rPr>
              <a:t>What do you think is wrong with Fatima behavior?</a:t>
            </a:r>
          </a:p>
          <a:p>
            <a:r>
              <a:rPr lang="en-US" sz="2000" i="1" dirty="0" smtClean="0">
                <a:solidFill>
                  <a:srgbClr val="0070C0"/>
                </a:solidFill>
              </a:rPr>
              <a:t>What is the impact on her future career?</a:t>
            </a:r>
          </a:p>
          <a:p>
            <a:r>
              <a:rPr lang="en-US" sz="2000" i="1" dirty="0" smtClean="0">
                <a:solidFill>
                  <a:srgbClr val="0070C0"/>
                </a:solidFill>
              </a:rPr>
              <a:t>How can she cope with her mother illness and her study ?</a:t>
            </a:r>
            <a:endParaRPr lang="en-US" sz="20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ds.yahoo.com/_ylt=A0PDoX6nAqtMFTsAo0OjzbkF/SIG=12su63oom/EXP=1286362151/**http%3a/creatorscreate.com/wp-content/uploads/2009/10/quote_awarene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76200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What is Self Awareness 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Self awareness refers to those activities individuals undertake in promoting their own health, preventing their own disease, and restoring their own health.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These activities are undertaken without professional assistance.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6386" name="Picture 2" descr="http://t0.gstatic.com/images?q=tbn:emqwpHxMNEeDxM:http://www.six.somerset.gov.uk/eis/behaviour_images/1062009153216self-awaren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304800"/>
            <a:ext cx="1304925" cy="819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What is Self Awareness 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Self awareness means that we focus our attention on ourselves ,we evaluate and compare our current behavior to our internal standards and values.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Why Self Awareness is important?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have a better understanding of our empowered to make changes.</a:t>
            </a:r>
          </a:p>
          <a:p>
            <a:r>
              <a:rPr lang="en-US" dirty="0" smtClean="0"/>
              <a:t> To build on our areas of strength .</a:t>
            </a:r>
          </a:p>
          <a:p>
            <a:r>
              <a:rPr lang="en-US" dirty="0" smtClean="0"/>
              <a:t> To identify where we would like to make improvements.</a:t>
            </a:r>
          </a:p>
          <a:p>
            <a:r>
              <a:rPr lang="en-US" dirty="0" smtClean="0"/>
              <a:t>To explore our individual personalities, value systems, natural inclinations and tendencies.</a:t>
            </a:r>
          </a:p>
          <a:p>
            <a:r>
              <a:rPr lang="en-US" dirty="0" smtClean="0"/>
              <a:t>People will be negatively affected if they don’t live up to their personal standards.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Examples of Self Awareness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Preferred learning styles</a:t>
            </a:r>
          </a:p>
          <a:p>
            <a:r>
              <a:rPr lang="en-US" dirty="0" smtClean="0"/>
              <a:t>Aptitude for specific career fields</a:t>
            </a:r>
          </a:p>
          <a:p>
            <a:r>
              <a:rPr lang="en-US" dirty="0" smtClean="0"/>
              <a:t>Natural academic ability ( </a:t>
            </a:r>
            <a:r>
              <a:rPr lang="en-US" sz="1800" dirty="0" smtClean="0"/>
              <a:t>athletics, mathematics, …etc)</a:t>
            </a:r>
          </a:p>
          <a:p>
            <a:r>
              <a:rPr lang="en-US" dirty="0" smtClean="0"/>
              <a:t>Personality traits ( </a:t>
            </a:r>
            <a:r>
              <a:rPr lang="en-US" sz="1800" dirty="0" smtClean="0"/>
              <a:t>introvert, extrovert, sensitive, judgmental,..etc)</a:t>
            </a:r>
          </a:p>
          <a:p>
            <a:r>
              <a:rPr lang="en-US" dirty="0" smtClean="0"/>
              <a:t>Religious beliefs</a:t>
            </a:r>
          </a:p>
          <a:p>
            <a:r>
              <a:rPr lang="en-US" dirty="0" smtClean="0"/>
              <a:t>Political viewpoints</a:t>
            </a:r>
          </a:p>
          <a:p>
            <a:r>
              <a:rPr lang="en-US" dirty="0" smtClean="0"/>
              <a:t>Values ( </a:t>
            </a:r>
            <a:r>
              <a:rPr lang="en-US" sz="1800" dirty="0" smtClean="0"/>
              <a:t>ethical, with integrity,…..etc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Self Awareness in Medicine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Physicians should provide mentorship, support and care to one another, in order to ensure their patients receive quality care, as well as to maintain their own personal wellness.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Components of Self Awareness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3010" name="Picture 2" descr="http://www.healingcelebrations.com/images/selfcare_motiv_mod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0866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How to develop Self Awareness 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your strengths</a:t>
            </a:r>
          </a:p>
          <a:p>
            <a:r>
              <a:rPr lang="en-US" dirty="0" smtClean="0"/>
              <a:t>Accept your weaknesses</a:t>
            </a:r>
          </a:p>
          <a:p>
            <a:r>
              <a:rPr lang="en-US" dirty="0" smtClean="0"/>
              <a:t>Recognize your motives</a:t>
            </a:r>
          </a:p>
          <a:p>
            <a:r>
              <a:rPr lang="en-US" dirty="0" smtClean="0"/>
              <a:t>Discover your passion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335</TotalTime>
  <Words>979</Words>
  <Application>Microsoft Office PowerPoint</Application>
  <PresentationFormat>On-screen Show (4:3)</PresentationFormat>
  <Paragraphs>99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Self Awareness &amp; Self Care Professionalism Course - skill 221</vt:lpstr>
      <vt:lpstr>Objectives</vt:lpstr>
      <vt:lpstr>What is Self Awareness ?</vt:lpstr>
      <vt:lpstr>What is Self Awareness ?</vt:lpstr>
      <vt:lpstr>Why Self Awareness is important?</vt:lpstr>
      <vt:lpstr>Examples of Self Awareness</vt:lpstr>
      <vt:lpstr>Self Awareness in Medicine</vt:lpstr>
      <vt:lpstr>Components of Self Awareness</vt:lpstr>
      <vt:lpstr>How to develop Self Awareness ?</vt:lpstr>
      <vt:lpstr>Identify your Strengths</vt:lpstr>
      <vt:lpstr>Accept your Weaknesses</vt:lpstr>
      <vt:lpstr>Slide 12</vt:lpstr>
      <vt:lpstr>Recognize your Motives</vt:lpstr>
      <vt:lpstr>Discover your Passion</vt:lpstr>
      <vt:lpstr>Development of Self Awareness</vt:lpstr>
      <vt:lpstr>Self Awareness Basics  </vt:lpstr>
      <vt:lpstr>Slide 17</vt:lpstr>
      <vt:lpstr>Self care includes caring for the:</vt:lpstr>
      <vt:lpstr>Self Care and Professionalism</vt:lpstr>
      <vt:lpstr>Why health self-care is important ?</vt:lpstr>
      <vt:lpstr>Options of self care</vt:lpstr>
      <vt:lpstr>Wellness of the Physician</vt:lpstr>
      <vt:lpstr>Slide 23</vt:lpstr>
      <vt:lpstr>Slide 24</vt:lpstr>
      <vt:lpstr>Case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awareness &amp; self care professionalism course</dc:title>
  <dc:creator>Dr.Hannan</dc:creator>
  <cp:lastModifiedBy>DRHANNAN</cp:lastModifiedBy>
  <cp:revision>55</cp:revision>
  <dcterms:created xsi:type="dcterms:W3CDTF">2010-10-04T10:28:22Z</dcterms:created>
  <dcterms:modified xsi:type="dcterms:W3CDTF">2012-09-29T11:20:42Z</dcterms:modified>
</cp:coreProperties>
</file>