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510" r:id="rId2"/>
    <p:sldId id="363" r:id="rId3"/>
    <p:sldId id="364" r:id="rId4"/>
    <p:sldId id="580" r:id="rId5"/>
    <p:sldId id="570" r:id="rId6"/>
    <p:sldId id="511" r:id="rId7"/>
    <p:sldId id="577" r:id="rId8"/>
    <p:sldId id="514" r:id="rId9"/>
    <p:sldId id="581" r:id="rId10"/>
    <p:sldId id="576" r:id="rId11"/>
    <p:sldId id="513" r:id="rId12"/>
    <p:sldId id="512" r:id="rId13"/>
    <p:sldId id="416" r:id="rId14"/>
    <p:sldId id="569" r:id="rId15"/>
    <p:sldId id="414" r:id="rId16"/>
    <p:sldId id="413" r:id="rId17"/>
    <p:sldId id="557" r:id="rId18"/>
    <p:sldId id="558" r:id="rId19"/>
    <p:sldId id="559" r:id="rId20"/>
    <p:sldId id="560" r:id="rId21"/>
    <p:sldId id="561" r:id="rId22"/>
    <p:sldId id="562" r:id="rId23"/>
    <p:sldId id="582" r:id="rId24"/>
    <p:sldId id="563" r:id="rId25"/>
    <p:sldId id="564" r:id="rId26"/>
    <p:sldId id="427" r:id="rId27"/>
    <p:sldId id="523" r:id="rId28"/>
    <p:sldId id="524" r:id="rId29"/>
    <p:sldId id="522" r:id="rId30"/>
    <p:sldId id="565" r:id="rId31"/>
    <p:sldId id="483" r:id="rId32"/>
    <p:sldId id="526" r:id="rId33"/>
    <p:sldId id="484" r:id="rId34"/>
    <p:sldId id="566" r:id="rId35"/>
    <p:sldId id="567" r:id="rId36"/>
    <p:sldId id="568" r:id="rId37"/>
    <p:sldId id="583" r:id="rId38"/>
    <p:sldId id="486" r:id="rId39"/>
    <p:sldId id="573" r:id="rId40"/>
    <p:sldId id="571" r:id="rId41"/>
    <p:sldId id="572" r:id="rId42"/>
    <p:sldId id="487" r:id="rId43"/>
    <p:sldId id="516" r:id="rId44"/>
    <p:sldId id="544" r:id="rId45"/>
    <p:sldId id="545" r:id="rId46"/>
    <p:sldId id="488" r:id="rId47"/>
    <p:sldId id="489" r:id="rId48"/>
    <p:sldId id="490" r:id="rId49"/>
    <p:sldId id="383" r:id="rId50"/>
    <p:sldId id="550" r:id="rId51"/>
    <p:sldId id="492" r:id="rId52"/>
    <p:sldId id="553" r:id="rId53"/>
    <p:sldId id="555" r:id="rId54"/>
    <p:sldId id="579" r:id="rId55"/>
    <p:sldId id="584" r:id="rId56"/>
    <p:sldId id="585" r:id="rId57"/>
    <p:sldId id="586" r:id="rId58"/>
    <p:sldId id="525" r:id="rId59"/>
    <p:sldId id="574" r:id="rId60"/>
    <p:sldId id="57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83" autoAdjust="0"/>
    <p:restoredTop sz="86409" autoAdjust="0"/>
  </p:normalViewPr>
  <p:slideViewPr>
    <p:cSldViewPr>
      <p:cViewPr varScale="1">
        <p:scale>
          <a:sx n="77" d="100"/>
          <a:sy n="77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8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5290A-3219-479C-85FF-27E92075C846}" type="doc">
      <dgm:prSet loTypeId="urn:microsoft.com/office/officeart/2005/8/layout/pyramid1" loCatId="pyramid" qsTypeId="urn:microsoft.com/office/officeart/2005/8/quickstyle/3d3" qsCatId="3D" csTypeId="urn:microsoft.com/office/officeart/2005/8/colors/accent2_3" csCatId="accent2" phldr="1"/>
      <dgm:spPr/>
    </dgm:pt>
    <dgm:pt modelId="{2556983A-14C2-40EB-91C5-EB8CF292AE35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C000"/>
              </a:solidFill>
            </a:rPr>
            <a:t>Consultant</a:t>
          </a:r>
          <a:endParaRPr lang="en-US" sz="2800" dirty="0">
            <a:solidFill>
              <a:srgbClr val="FFC000"/>
            </a:solidFill>
          </a:endParaRPr>
        </a:p>
      </dgm:t>
    </dgm:pt>
    <dgm:pt modelId="{5B1CA80A-5750-4F39-BA82-57AE8CAFB1DB}" type="parTrans" cxnId="{E6BF0389-4E06-462A-BE8F-B3C5A5F65617}">
      <dgm:prSet/>
      <dgm:spPr/>
      <dgm:t>
        <a:bodyPr/>
        <a:lstStyle/>
        <a:p>
          <a:endParaRPr lang="en-US"/>
        </a:p>
      </dgm:t>
    </dgm:pt>
    <dgm:pt modelId="{C43944B7-73E6-49FA-87A2-DF69D2FF50C9}" type="sibTrans" cxnId="{E6BF0389-4E06-462A-BE8F-B3C5A5F65617}">
      <dgm:prSet/>
      <dgm:spPr/>
      <dgm:t>
        <a:bodyPr/>
        <a:lstStyle/>
        <a:p>
          <a:endParaRPr lang="en-US"/>
        </a:p>
      </dgm:t>
    </dgm:pt>
    <dgm:pt modelId="{4BF062FA-40C7-4D0E-9D03-42DE317C5D2D}">
      <dgm:prSet phldrT="[Text]"/>
      <dgm:spPr/>
      <dgm:t>
        <a:bodyPr/>
        <a:lstStyle/>
        <a:p>
          <a:r>
            <a:rPr lang="en-US" dirty="0" smtClean="0"/>
            <a:t>Intern</a:t>
          </a:r>
          <a:endParaRPr lang="en-US" dirty="0"/>
        </a:p>
      </dgm:t>
    </dgm:pt>
    <dgm:pt modelId="{0C0C2131-5092-415D-9EB0-1406A484835E}" type="parTrans" cxnId="{747726D8-5E5D-4032-8216-A99C2D37BF12}">
      <dgm:prSet/>
      <dgm:spPr/>
      <dgm:t>
        <a:bodyPr/>
        <a:lstStyle/>
        <a:p>
          <a:endParaRPr lang="en-US"/>
        </a:p>
      </dgm:t>
    </dgm:pt>
    <dgm:pt modelId="{0A345086-333C-4569-9506-3CBEE307A4CF}" type="sibTrans" cxnId="{747726D8-5E5D-4032-8216-A99C2D37BF12}">
      <dgm:prSet/>
      <dgm:spPr/>
      <dgm:t>
        <a:bodyPr/>
        <a:lstStyle/>
        <a:p>
          <a:endParaRPr lang="en-US"/>
        </a:p>
      </dgm:t>
    </dgm:pt>
    <dgm:pt modelId="{44F4CD0F-D39E-4DBE-B3CE-E5151718583D}">
      <dgm:prSet phldrT="[Text]"/>
      <dgm:spPr/>
      <dgm:t>
        <a:bodyPr/>
        <a:lstStyle/>
        <a:p>
          <a:r>
            <a:rPr lang="en-US" dirty="0" smtClean="0"/>
            <a:t>Medical student</a:t>
          </a:r>
          <a:endParaRPr lang="en-US" dirty="0"/>
        </a:p>
      </dgm:t>
    </dgm:pt>
    <dgm:pt modelId="{5DE02F32-9D96-48D2-96C9-3D050E45763C}" type="parTrans" cxnId="{2BB93990-B27C-4B82-8970-FD01ABD52CD1}">
      <dgm:prSet/>
      <dgm:spPr/>
      <dgm:t>
        <a:bodyPr/>
        <a:lstStyle/>
        <a:p>
          <a:endParaRPr lang="en-US"/>
        </a:p>
      </dgm:t>
    </dgm:pt>
    <dgm:pt modelId="{C14CBDA7-A59E-4010-A594-0033E9C5B27F}" type="sibTrans" cxnId="{2BB93990-B27C-4B82-8970-FD01ABD52CD1}">
      <dgm:prSet/>
      <dgm:spPr/>
      <dgm:t>
        <a:bodyPr/>
        <a:lstStyle/>
        <a:p>
          <a:endParaRPr lang="en-US"/>
        </a:p>
      </dgm:t>
    </dgm:pt>
    <dgm:pt modelId="{E9EE40B3-D5DC-4554-8920-51C87A0AF5C0}">
      <dgm:prSet/>
      <dgm:spPr/>
      <dgm:t>
        <a:bodyPr/>
        <a:lstStyle/>
        <a:p>
          <a:r>
            <a:rPr lang="en-US" dirty="0" smtClean="0"/>
            <a:t>Registrar</a:t>
          </a:r>
          <a:endParaRPr lang="en-US" dirty="0"/>
        </a:p>
      </dgm:t>
    </dgm:pt>
    <dgm:pt modelId="{8E7CCA13-200B-41BD-B817-DD2352268A85}" type="parTrans" cxnId="{36FA21E0-DA06-44C1-A275-F9A5B4A8F80B}">
      <dgm:prSet/>
      <dgm:spPr/>
      <dgm:t>
        <a:bodyPr/>
        <a:lstStyle/>
        <a:p>
          <a:endParaRPr lang="en-US"/>
        </a:p>
      </dgm:t>
    </dgm:pt>
    <dgm:pt modelId="{F483A320-54CF-4B2C-B1E9-E5EC245AB4CD}" type="sibTrans" cxnId="{36FA21E0-DA06-44C1-A275-F9A5B4A8F80B}">
      <dgm:prSet/>
      <dgm:spPr/>
      <dgm:t>
        <a:bodyPr/>
        <a:lstStyle/>
        <a:p>
          <a:endParaRPr lang="en-US"/>
        </a:p>
      </dgm:t>
    </dgm:pt>
    <dgm:pt modelId="{056DC25B-CBC6-4732-AFBB-D5830EEAFBE4}">
      <dgm:prSet/>
      <dgm:spPr/>
      <dgm:t>
        <a:bodyPr/>
        <a:lstStyle/>
        <a:p>
          <a:r>
            <a:rPr lang="en-US" dirty="0" smtClean="0"/>
            <a:t>Resident</a:t>
          </a:r>
          <a:endParaRPr lang="en-US" dirty="0"/>
        </a:p>
      </dgm:t>
    </dgm:pt>
    <dgm:pt modelId="{4FE63A87-A1C5-4A9F-BA63-C672EB848397}" type="parTrans" cxnId="{CA1C9617-5759-4726-A2A6-E9084956E15E}">
      <dgm:prSet/>
      <dgm:spPr/>
      <dgm:t>
        <a:bodyPr/>
        <a:lstStyle/>
        <a:p>
          <a:endParaRPr lang="en-US"/>
        </a:p>
      </dgm:t>
    </dgm:pt>
    <dgm:pt modelId="{2BBE6471-05C1-47D6-AD17-F149FA8B1EA3}" type="sibTrans" cxnId="{CA1C9617-5759-4726-A2A6-E9084956E15E}">
      <dgm:prSet/>
      <dgm:spPr/>
      <dgm:t>
        <a:bodyPr/>
        <a:lstStyle/>
        <a:p>
          <a:endParaRPr lang="en-US"/>
        </a:p>
      </dgm:t>
    </dgm:pt>
    <dgm:pt modelId="{8C97AE1D-3A0F-4F04-AF45-CBBBECC1745C}" type="pres">
      <dgm:prSet presAssocID="{E305290A-3219-479C-85FF-27E92075C846}" presName="Name0" presStyleCnt="0">
        <dgm:presLayoutVars>
          <dgm:dir/>
          <dgm:animLvl val="lvl"/>
          <dgm:resizeHandles val="exact"/>
        </dgm:presLayoutVars>
      </dgm:prSet>
      <dgm:spPr/>
    </dgm:pt>
    <dgm:pt modelId="{BDA027C4-61F1-4451-AA75-D45C7C96A551}" type="pres">
      <dgm:prSet presAssocID="{2556983A-14C2-40EB-91C5-EB8CF292AE35}" presName="Name8" presStyleCnt="0"/>
      <dgm:spPr/>
    </dgm:pt>
    <dgm:pt modelId="{63D0AC62-EEA3-4879-B59D-6B6485325424}" type="pres">
      <dgm:prSet presAssocID="{2556983A-14C2-40EB-91C5-EB8CF292AE35}" presName="level" presStyleLbl="node1" presStyleIdx="0" presStyleCnt="5" custScaleX="118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6DDAD-EE7B-46AD-B621-8D83D5657276}" type="pres">
      <dgm:prSet presAssocID="{2556983A-14C2-40EB-91C5-EB8CF292AE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B030D-A2B7-43DA-8162-FED4F8362ABA}" type="pres">
      <dgm:prSet presAssocID="{E9EE40B3-D5DC-4554-8920-51C87A0AF5C0}" presName="Name8" presStyleCnt="0"/>
      <dgm:spPr/>
    </dgm:pt>
    <dgm:pt modelId="{7C9C4E73-22CF-40B7-AE84-6D24C4CDA8F1}" type="pres">
      <dgm:prSet presAssocID="{E9EE40B3-D5DC-4554-8920-51C87A0AF5C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E93BC-C61C-4E41-ACB3-A2C142D673DE}" type="pres">
      <dgm:prSet presAssocID="{E9EE40B3-D5DC-4554-8920-51C87A0AF5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DAA6D-4E5A-4966-BE41-2FB56EAA5C66}" type="pres">
      <dgm:prSet presAssocID="{056DC25B-CBC6-4732-AFBB-D5830EEAFBE4}" presName="Name8" presStyleCnt="0"/>
      <dgm:spPr/>
    </dgm:pt>
    <dgm:pt modelId="{2DA6553D-1F63-4A48-9127-CCCCE18BF19C}" type="pres">
      <dgm:prSet presAssocID="{056DC25B-CBC6-4732-AFBB-D5830EEAFBE4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D1A34-7CCB-41BA-BF8D-9BFCB5317DB6}" type="pres">
      <dgm:prSet presAssocID="{056DC25B-CBC6-4732-AFBB-D5830EEAFB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F1BA4-FF3B-431D-B4B5-888398982D4E}" type="pres">
      <dgm:prSet presAssocID="{4BF062FA-40C7-4D0E-9D03-42DE317C5D2D}" presName="Name8" presStyleCnt="0"/>
      <dgm:spPr/>
    </dgm:pt>
    <dgm:pt modelId="{6968FB26-F9B9-4D58-95D0-02FCCDFC210C}" type="pres">
      <dgm:prSet presAssocID="{4BF062FA-40C7-4D0E-9D03-42DE317C5D2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A9394-A19C-4FC1-9969-E6C365211A79}" type="pres">
      <dgm:prSet presAssocID="{4BF062FA-40C7-4D0E-9D03-42DE317C5D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E982-C2F1-4077-8A09-B7158BFC2AA3}" type="pres">
      <dgm:prSet presAssocID="{44F4CD0F-D39E-4DBE-B3CE-E5151718583D}" presName="Name8" presStyleCnt="0"/>
      <dgm:spPr/>
    </dgm:pt>
    <dgm:pt modelId="{53C7062B-EE36-482D-A805-63D47354B05D}" type="pres">
      <dgm:prSet presAssocID="{44F4CD0F-D39E-4DBE-B3CE-E5151718583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0286-7796-412D-9A36-AFB367036851}" type="pres">
      <dgm:prSet presAssocID="{44F4CD0F-D39E-4DBE-B3CE-E515171858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7726D8-5E5D-4032-8216-A99C2D37BF12}" srcId="{E305290A-3219-479C-85FF-27E92075C846}" destId="{4BF062FA-40C7-4D0E-9D03-42DE317C5D2D}" srcOrd="3" destOrd="0" parTransId="{0C0C2131-5092-415D-9EB0-1406A484835E}" sibTransId="{0A345086-333C-4569-9506-3CBEE307A4CF}"/>
    <dgm:cxn modelId="{9A322FC1-95B9-48E8-B8C2-4C96369832F7}" type="presOf" srcId="{2556983A-14C2-40EB-91C5-EB8CF292AE35}" destId="{63D0AC62-EEA3-4879-B59D-6B6485325424}" srcOrd="0" destOrd="0" presId="urn:microsoft.com/office/officeart/2005/8/layout/pyramid1"/>
    <dgm:cxn modelId="{F92F3471-AA3B-4A17-8D59-AAA29EB6D2CB}" type="presOf" srcId="{E9EE40B3-D5DC-4554-8920-51C87A0AF5C0}" destId="{7C9C4E73-22CF-40B7-AE84-6D24C4CDA8F1}" srcOrd="0" destOrd="0" presId="urn:microsoft.com/office/officeart/2005/8/layout/pyramid1"/>
    <dgm:cxn modelId="{01A0EB35-0BEA-4428-BEB8-25C7EC9F3943}" type="presOf" srcId="{44F4CD0F-D39E-4DBE-B3CE-E5151718583D}" destId="{53C7062B-EE36-482D-A805-63D47354B05D}" srcOrd="0" destOrd="0" presId="urn:microsoft.com/office/officeart/2005/8/layout/pyramid1"/>
    <dgm:cxn modelId="{0E983061-6A23-426E-90BA-E765D725CE1A}" type="presOf" srcId="{056DC25B-CBC6-4732-AFBB-D5830EEAFBE4}" destId="{2DA6553D-1F63-4A48-9127-CCCCE18BF19C}" srcOrd="0" destOrd="0" presId="urn:microsoft.com/office/officeart/2005/8/layout/pyramid1"/>
    <dgm:cxn modelId="{CA1C9617-5759-4726-A2A6-E9084956E15E}" srcId="{E305290A-3219-479C-85FF-27E92075C846}" destId="{056DC25B-CBC6-4732-AFBB-D5830EEAFBE4}" srcOrd="2" destOrd="0" parTransId="{4FE63A87-A1C5-4A9F-BA63-C672EB848397}" sibTransId="{2BBE6471-05C1-47D6-AD17-F149FA8B1EA3}"/>
    <dgm:cxn modelId="{36FA21E0-DA06-44C1-A275-F9A5B4A8F80B}" srcId="{E305290A-3219-479C-85FF-27E92075C846}" destId="{E9EE40B3-D5DC-4554-8920-51C87A0AF5C0}" srcOrd="1" destOrd="0" parTransId="{8E7CCA13-200B-41BD-B817-DD2352268A85}" sibTransId="{F483A320-54CF-4B2C-B1E9-E5EC245AB4CD}"/>
    <dgm:cxn modelId="{2BB93990-B27C-4B82-8970-FD01ABD52CD1}" srcId="{E305290A-3219-479C-85FF-27E92075C846}" destId="{44F4CD0F-D39E-4DBE-B3CE-E5151718583D}" srcOrd="4" destOrd="0" parTransId="{5DE02F32-9D96-48D2-96C9-3D050E45763C}" sibTransId="{C14CBDA7-A59E-4010-A594-0033E9C5B27F}"/>
    <dgm:cxn modelId="{A2E925A2-9A8E-44D4-9B0B-CD09F9BDEB76}" type="presOf" srcId="{4BF062FA-40C7-4D0E-9D03-42DE317C5D2D}" destId="{6C3A9394-A19C-4FC1-9969-E6C365211A79}" srcOrd="1" destOrd="0" presId="urn:microsoft.com/office/officeart/2005/8/layout/pyramid1"/>
    <dgm:cxn modelId="{EB14007E-350B-4CEA-A643-50B7DC4BBF75}" type="presOf" srcId="{44F4CD0F-D39E-4DBE-B3CE-E5151718583D}" destId="{D36F0286-7796-412D-9A36-AFB367036851}" srcOrd="1" destOrd="0" presId="urn:microsoft.com/office/officeart/2005/8/layout/pyramid1"/>
    <dgm:cxn modelId="{27DC5719-F978-4E9C-804A-207C96C23A14}" type="presOf" srcId="{E305290A-3219-479C-85FF-27E92075C846}" destId="{8C97AE1D-3A0F-4F04-AF45-CBBBECC1745C}" srcOrd="0" destOrd="0" presId="urn:microsoft.com/office/officeart/2005/8/layout/pyramid1"/>
    <dgm:cxn modelId="{E6BF0389-4E06-462A-BE8F-B3C5A5F65617}" srcId="{E305290A-3219-479C-85FF-27E92075C846}" destId="{2556983A-14C2-40EB-91C5-EB8CF292AE35}" srcOrd="0" destOrd="0" parTransId="{5B1CA80A-5750-4F39-BA82-57AE8CAFB1DB}" sibTransId="{C43944B7-73E6-49FA-87A2-DF69D2FF50C9}"/>
    <dgm:cxn modelId="{A72CB05E-709E-471B-AF20-0A9C7AC299F9}" type="presOf" srcId="{2556983A-14C2-40EB-91C5-EB8CF292AE35}" destId="{52E6DDAD-EE7B-46AD-B621-8D83D5657276}" srcOrd="1" destOrd="0" presId="urn:microsoft.com/office/officeart/2005/8/layout/pyramid1"/>
    <dgm:cxn modelId="{AD6DC017-AE82-4BCB-851D-216132A0E3F5}" type="presOf" srcId="{056DC25B-CBC6-4732-AFBB-D5830EEAFBE4}" destId="{179D1A34-7CCB-41BA-BF8D-9BFCB5317DB6}" srcOrd="1" destOrd="0" presId="urn:microsoft.com/office/officeart/2005/8/layout/pyramid1"/>
    <dgm:cxn modelId="{71354021-2A9C-4AF9-801E-4E2963C2894D}" type="presOf" srcId="{4BF062FA-40C7-4D0E-9D03-42DE317C5D2D}" destId="{6968FB26-F9B9-4D58-95D0-02FCCDFC210C}" srcOrd="0" destOrd="0" presId="urn:microsoft.com/office/officeart/2005/8/layout/pyramid1"/>
    <dgm:cxn modelId="{EF9D1A85-3FEA-431D-BB06-B7E7A43E4E75}" type="presOf" srcId="{E9EE40B3-D5DC-4554-8920-51C87A0AF5C0}" destId="{968E93BC-C61C-4E41-ACB3-A2C142D673DE}" srcOrd="1" destOrd="0" presId="urn:microsoft.com/office/officeart/2005/8/layout/pyramid1"/>
    <dgm:cxn modelId="{CEE66706-D0E0-45A7-A513-DF25BB5A5A25}" type="presParOf" srcId="{8C97AE1D-3A0F-4F04-AF45-CBBBECC1745C}" destId="{BDA027C4-61F1-4451-AA75-D45C7C96A551}" srcOrd="0" destOrd="0" presId="urn:microsoft.com/office/officeart/2005/8/layout/pyramid1"/>
    <dgm:cxn modelId="{61188970-0771-4FB9-9E14-F22750E6172C}" type="presParOf" srcId="{BDA027C4-61F1-4451-AA75-D45C7C96A551}" destId="{63D0AC62-EEA3-4879-B59D-6B6485325424}" srcOrd="0" destOrd="0" presId="urn:microsoft.com/office/officeart/2005/8/layout/pyramid1"/>
    <dgm:cxn modelId="{2C1E2984-0FA8-40F2-A254-73639A810513}" type="presParOf" srcId="{BDA027C4-61F1-4451-AA75-D45C7C96A551}" destId="{52E6DDAD-EE7B-46AD-B621-8D83D5657276}" srcOrd="1" destOrd="0" presId="urn:microsoft.com/office/officeart/2005/8/layout/pyramid1"/>
    <dgm:cxn modelId="{039F033B-E084-4261-8AF1-27EE61292159}" type="presParOf" srcId="{8C97AE1D-3A0F-4F04-AF45-CBBBECC1745C}" destId="{A63B030D-A2B7-43DA-8162-FED4F8362ABA}" srcOrd="1" destOrd="0" presId="urn:microsoft.com/office/officeart/2005/8/layout/pyramid1"/>
    <dgm:cxn modelId="{D61BD179-B512-4C69-BBC0-DF57DA344906}" type="presParOf" srcId="{A63B030D-A2B7-43DA-8162-FED4F8362ABA}" destId="{7C9C4E73-22CF-40B7-AE84-6D24C4CDA8F1}" srcOrd="0" destOrd="0" presId="urn:microsoft.com/office/officeart/2005/8/layout/pyramid1"/>
    <dgm:cxn modelId="{31BAFA5D-688E-4813-94D7-8BC0FA387B66}" type="presParOf" srcId="{A63B030D-A2B7-43DA-8162-FED4F8362ABA}" destId="{968E93BC-C61C-4E41-ACB3-A2C142D673DE}" srcOrd="1" destOrd="0" presId="urn:microsoft.com/office/officeart/2005/8/layout/pyramid1"/>
    <dgm:cxn modelId="{8A803290-49B4-4259-82E8-B74679616410}" type="presParOf" srcId="{8C97AE1D-3A0F-4F04-AF45-CBBBECC1745C}" destId="{2E7DAA6D-4E5A-4966-BE41-2FB56EAA5C66}" srcOrd="2" destOrd="0" presId="urn:microsoft.com/office/officeart/2005/8/layout/pyramid1"/>
    <dgm:cxn modelId="{08345C5E-42AC-4521-9F5F-A607B4D6D94A}" type="presParOf" srcId="{2E7DAA6D-4E5A-4966-BE41-2FB56EAA5C66}" destId="{2DA6553D-1F63-4A48-9127-CCCCE18BF19C}" srcOrd="0" destOrd="0" presId="urn:microsoft.com/office/officeart/2005/8/layout/pyramid1"/>
    <dgm:cxn modelId="{36C0E62B-F141-4B50-A222-F91D63E7FEE6}" type="presParOf" srcId="{2E7DAA6D-4E5A-4966-BE41-2FB56EAA5C66}" destId="{179D1A34-7CCB-41BA-BF8D-9BFCB5317DB6}" srcOrd="1" destOrd="0" presId="urn:microsoft.com/office/officeart/2005/8/layout/pyramid1"/>
    <dgm:cxn modelId="{54208770-456E-4DD2-A2BD-6B1FAA831D9C}" type="presParOf" srcId="{8C97AE1D-3A0F-4F04-AF45-CBBBECC1745C}" destId="{C62F1BA4-FF3B-431D-B4B5-888398982D4E}" srcOrd="3" destOrd="0" presId="urn:microsoft.com/office/officeart/2005/8/layout/pyramid1"/>
    <dgm:cxn modelId="{85C8573D-6CA4-4CED-AF9C-BC0E1F0E2DF1}" type="presParOf" srcId="{C62F1BA4-FF3B-431D-B4B5-888398982D4E}" destId="{6968FB26-F9B9-4D58-95D0-02FCCDFC210C}" srcOrd="0" destOrd="0" presId="urn:microsoft.com/office/officeart/2005/8/layout/pyramid1"/>
    <dgm:cxn modelId="{291596F5-BB3C-47FF-8525-51F2320ED1AF}" type="presParOf" srcId="{C62F1BA4-FF3B-431D-B4B5-888398982D4E}" destId="{6C3A9394-A19C-4FC1-9969-E6C365211A79}" srcOrd="1" destOrd="0" presId="urn:microsoft.com/office/officeart/2005/8/layout/pyramid1"/>
    <dgm:cxn modelId="{3F5D1C69-5B91-425B-AD64-98D3A25DEEE6}" type="presParOf" srcId="{8C97AE1D-3A0F-4F04-AF45-CBBBECC1745C}" destId="{B7D6E982-C2F1-4077-8A09-B7158BFC2AA3}" srcOrd="4" destOrd="0" presId="urn:microsoft.com/office/officeart/2005/8/layout/pyramid1"/>
    <dgm:cxn modelId="{245314D0-4453-41B8-969A-14502F9E049F}" type="presParOf" srcId="{B7D6E982-C2F1-4077-8A09-B7158BFC2AA3}" destId="{53C7062B-EE36-482D-A805-63D47354B05D}" srcOrd="0" destOrd="0" presId="urn:microsoft.com/office/officeart/2005/8/layout/pyramid1"/>
    <dgm:cxn modelId="{C427A509-E3E3-4743-84E9-F879A2650106}" type="presParOf" srcId="{B7D6E982-C2F1-4077-8A09-B7158BFC2AA3}" destId="{D36F0286-7796-412D-9A36-AFB36703685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DDD2-9DFD-4EAA-9B39-33CBD2069D7D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FE4970E5-9A14-471C-8DB5-FB4630AE0543}">
      <dgm:prSet phldrT="[Text]"/>
      <dgm:spPr/>
      <dgm:t>
        <a:bodyPr/>
        <a:lstStyle/>
        <a:p>
          <a:r>
            <a:rPr lang="en-US" dirty="0" smtClean="0"/>
            <a:t>Novice </a:t>
          </a:r>
          <a:endParaRPr lang="en-US" dirty="0"/>
        </a:p>
      </dgm:t>
    </dgm:pt>
    <dgm:pt modelId="{27BC72B9-1985-455E-B3C8-507F05E19957}" type="parTrans" cxnId="{1B13CC31-6D7E-4CF0-8211-1D3BF44D3E9E}">
      <dgm:prSet/>
      <dgm:spPr/>
      <dgm:t>
        <a:bodyPr/>
        <a:lstStyle/>
        <a:p>
          <a:endParaRPr lang="en-US"/>
        </a:p>
      </dgm:t>
    </dgm:pt>
    <dgm:pt modelId="{5306FBA2-34E7-4AE0-8FBF-C840BDB69A8F}" type="sibTrans" cxnId="{1B13CC31-6D7E-4CF0-8211-1D3BF44D3E9E}">
      <dgm:prSet/>
      <dgm:spPr/>
      <dgm:t>
        <a:bodyPr/>
        <a:lstStyle/>
        <a:p>
          <a:endParaRPr lang="en-US"/>
        </a:p>
      </dgm:t>
    </dgm:pt>
    <dgm:pt modelId="{6A5292E9-98DD-40D3-830E-85D086C13DE9}">
      <dgm:prSet phldrT="[Text]"/>
      <dgm:spPr/>
      <dgm:t>
        <a:bodyPr/>
        <a:lstStyle/>
        <a:p>
          <a:r>
            <a:rPr lang="en-US" dirty="0" smtClean="0"/>
            <a:t>Advanced beginner</a:t>
          </a:r>
          <a:endParaRPr lang="en-US" dirty="0"/>
        </a:p>
      </dgm:t>
    </dgm:pt>
    <dgm:pt modelId="{BE0090E0-C253-42FC-8620-B9D2692AE938}" type="parTrans" cxnId="{A215EEC7-4738-4B92-9EC5-149D2128CE0E}">
      <dgm:prSet/>
      <dgm:spPr/>
      <dgm:t>
        <a:bodyPr/>
        <a:lstStyle/>
        <a:p>
          <a:endParaRPr lang="en-US"/>
        </a:p>
      </dgm:t>
    </dgm:pt>
    <dgm:pt modelId="{ED3F3461-0814-410D-AFFB-B67A2234DE84}" type="sibTrans" cxnId="{A215EEC7-4738-4B92-9EC5-149D2128CE0E}">
      <dgm:prSet/>
      <dgm:spPr/>
      <dgm:t>
        <a:bodyPr/>
        <a:lstStyle/>
        <a:p>
          <a:endParaRPr lang="en-US"/>
        </a:p>
      </dgm:t>
    </dgm:pt>
    <dgm:pt modelId="{BCB727ED-9351-483B-9C70-EB3F91BBAAA6}">
      <dgm:prSet phldrT="[Text]"/>
      <dgm:spPr/>
      <dgm:t>
        <a:bodyPr/>
        <a:lstStyle/>
        <a:p>
          <a:r>
            <a:rPr lang="en-US" dirty="0" smtClean="0"/>
            <a:t>Competent</a:t>
          </a:r>
          <a:endParaRPr lang="en-US" dirty="0"/>
        </a:p>
      </dgm:t>
    </dgm:pt>
    <dgm:pt modelId="{14399C29-CE94-4C58-84C7-14F33914C869}" type="parTrans" cxnId="{92264B10-0E30-421F-9896-EE3B7AC4309E}">
      <dgm:prSet/>
      <dgm:spPr/>
      <dgm:t>
        <a:bodyPr/>
        <a:lstStyle/>
        <a:p>
          <a:endParaRPr lang="en-US"/>
        </a:p>
      </dgm:t>
    </dgm:pt>
    <dgm:pt modelId="{89362B6C-27C3-421E-B786-253DDF37F510}" type="sibTrans" cxnId="{92264B10-0E30-421F-9896-EE3B7AC4309E}">
      <dgm:prSet/>
      <dgm:spPr/>
      <dgm:t>
        <a:bodyPr/>
        <a:lstStyle/>
        <a:p>
          <a:endParaRPr lang="en-US"/>
        </a:p>
      </dgm:t>
    </dgm:pt>
    <dgm:pt modelId="{7845B47F-39E1-4830-98DC-82B3AC1DA817}">
      <dgm:prSet/>
      <dgm:spPr/>
      <dgm:t>
        <a:bodyPr/>
        <a:lstStyle/>
        <a:p>
          <a:r>
            <a:rPr lang="en-US" dirty="0" smtClean="0"/>
            <a:t>Proficient</a:t>
          </a:r>
          <a:endParaRPr lang="en-US" dirty="0"/>
        </a:p>
      </dgm:t>
    </dgm:pt>
    <dgm:pt modelId="{064F0B98-0A19-4447-95D4-A6F07BD7D5A8}" type="parTrans" cxnId="{CBD22A9B-C0E9-4832-8FED-1EB89A5AA753}">
      <dgm:prSet/>
      <dgm:spPr/>
      <dgm:t>
        <a:bodyPr/>
        <a:lstStyle/>
        <a:p>
          <a:endParaRPr lang="en-US"/>
        </a:p>
      </dgm:t>
    </dgm:pt>
    <dgm:pt modelId="{84079D69-D341-48E9-A3D1-8CB69AA55D8F}" type="sibTrans" cxnId="{CBD22A9B-C0E9-4832-8FED-1EB89A5AA753}">
      <dgm:prSet/>
      <dgm:spPr/>
      <dgm:t>
        <a:bodyPr/>
        <a:lstStyle/>
        <a:p>
          <a:endParaRPr lang="en-US"/>
        </a:p>
      </dgm:t>
    </dgm:pt>
    <dgm:pt modelId="{D2C74DBF-CBAB-4C9E-BCA2-3012EAC19AF7}">
      <dgm:prSet/>
      <dgm:spPr/>
      <dgm:t>
        <a:bodyPr/>
        <a:lstStyle/>
        <a:p>
          <a:r>
            <a:rPr lang="en-US" dirty="0" smtClean="0"/>
            <a:t>Expert</a:t>
          </a:r>
          <a:endParaRPr lang="en-US" dirty="0"/>
        </a:p>
      </dgm:t>
    </dgm:pt>
    <dgm:pt modelId="{23E65096-96FB-4F59-A47E-73A940F0D2D8}" type="parTrans" cxnId="{8138DA47-C720-440C-A16F-6C69BADD0695}">
      <dgm:prSet/>
      <dgm:spPr/>
      <dgm:t>
        <a:bodyPr/>
        <a:lstStyle/>
        <a:p>
          <a:endParaRPr lang="en-US"/>
        </a:p>
      </dgm:t>
    </dgm:pt>
    <dgm:pt modelId="{A58ACC20-3F8E-4871-A3CD-01E5A3EB793B}" type="sibTrans" cxnId="{8138DA47-C720-440C-A16F-6C69BADD0695}">
      <dgm:prSet/>
      <dgm:spPr/>
      <dgm:t>
        <a:bodyPr/>
        <a:lstStyle/>
        <a:p>
          <a:endParaRPr lang="en-US"/>
        </a:p>
      </dgm:t>
    </dgm:pt>
    <dgm:pt modelId="{5D1A30E7-8D81-41F8-BD61-73E1108B0626}" type="pres">
      <dgm:prSet presAssocID="{36DBDDD2-9DFD-4EAA-9B39-33CBD2069D7D}" presName="Name0" presStyleCnt="0">
        <dgm:presLayoutVars>
          <dgm:dir/>
          <dgm:resizeHandles val="exact"/>
        </dgm:presLayoutVars>
      </dgm:prSet>
      <dgm:spPr/>
    </dgm:pt>
    <dgm:pt modelId="{525E4AEA-2CF6-4AE8-BF63-D4D2BD623442}" type="pres">
      <dgm:prSet presAssocID="{FE4970E5-9A14-471C-8DB5-FB4630AE054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9A44B-EEF0-484D-8B96-F637CA5B6E54}" type="pres">
      <dgm:prSet presAssocID="{5306FBA2-34E7-4AE0-8FBF-C840BDB69A8F}" presName="parSpace" presStyleCnt="0"/>
      <dgm:spPr/>
    </dgm:pt>
    <dgm:pt modelId="{73A419DC-702E-4043-B3E3-B6544E3EBB8E}" type="pres">
      <dgm:prSet presAssocID="{6A5292E9-98DD-40D3-830E-85D086C13DE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F3FD9-9758-4B22-94B6-7955F98E80DF}" type="pres">
      <dgm:prSet presAssocID="{ED3F3461-0814-410D-AFFB-B67A2234DE84}" presName="parSpace" presStyleCnt="0"/>
      <dgm:spPr/>
    </dgm:pt>
    <dgm:pt modelId="{CC78857D-8803-4B19-999C-2067BFC7D50E}" type="pres">
      <dgm:prSet presAssocID="{BCB727ED-9351-483B-9C70-EB3F91BBAAA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05247-09C1-4F68-91B8-E8CC70A83AA1}" type="pres">
      <dgm:prSet presAssocID="{89362B6C-27C3-421E-B786-253DDF37F510}" presName="parSpace" presStyleCnt="0"/>
      <dgm:spPr/>
    </dgm:pt>
    <dgm:pt modelId="{FDAEE9CA-1EBB-4DF4-AF9D-12A625CD91E2}" type="pres">
      <dgm:prSet presAssocID="{7845B47F-39E1-4830-98DC-82B3AC1DA81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91B65-AF43-4C47-A7E2-EE33EEF5D38C}" type="pres">
      <dgm:prSet presAssocID="{84079D69-D341-48E9-A3D1-8CB69AA55D8F}" presName="parSpace" presStyleCnt="0"/>
      <dgm:spPr/>
    </dgm:pt>
    <dgm:pt modelId="{64D5B07A-B648-4906-AE18-71324A6A0048}" type="pres">
      <dgm:prSet presAssocID="{D2C74DBF-CBAB-4C9E-BCA2-3012EAC19AF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519D30-698C-49D1-AFB6-B5258EA7B8F6}" type="presOf" srcId="{7845B47F-39E1-4830-98DC-82B3AC1DA817}" destId="{FDAEE9CA-1EBB-4DF4-AF9D-12A625CD91E2}" srcOrd="0" destOrd="0" presId="urn:microsoft.com/office/officeart/2005/8/layout/hChevron3"/>
    <dgm:cxn modelId="{A215EEC7-4738-4B92-9EC5-149D2128CE0E}" srcId="{36DBDDD2-9DFD-4EAA-9B39-33CBD2069D7D}" destId="{6A5292E9-98DD-40D3-830E-85D086C13DE9}" srcOrd="1" destOrd="0" parTransId="{BE0090E0-C253-42FC-8620-B9D2692AE938}" sibTransId="{ED3F3461-0814-410D-AFFB-B67A2234DE84}"/>
    <dgm:cxn modelId="{EC60C068-2F0E-47AF-9D57-6EB1359FDB92}" type="presOf" srcId="{6A5292E9-98DD-40D3-830E-85D086C13DE9}" destId="{73A419DC-702E-4043-B3E3-B6544E3EBB8E}" srcOrd="0" destOrd="0" presId="urn:microsoft.com/office/officeart/2005/8/layout/hChevron3"/>
    <dgm:cxn modelId="{1AABBC4B-9BBD-410C-8F1A-FBA4C86C2DC1}" type="presOf" srcId="{36DBDDD2-9DFD-4EAA-9B39-33CBD2069D7D}" destId="{5D1A30E7-8D81-41F8-BD61-73E1108B0626}" srcOrd="0" destOrd="0" presId="urn:microsoft.com/office/officeart/2005/8/layout/hChevron3"/>
    <dgm:cxn modelId="{D8DF9220-3D2B-4D62-8CCE-B9C31A1BD081}" type="presOf" srcId="{FE4970E5-9A14-471C-8DB5-FB4630AE0543}" destId="{525E4AEA-2CF6-4AE8-BF63-D4D2BD623442}" srcOrd="0" destOrd="0" presId="urn:microsoft.com/office/officeart/2005/8/layout/hChevron3"/>
    <dgm:cxn modelId="{2BA320A2-E30A-4F1E-8A4D-FD1079E77661}" type="presOf" srcId="{BCB727ED-9351-483B-9C70-EB3F91BBAAA6}" destId="{CC78857D-8803-4B19-999C-2067BFC7D50E}" srcOrd="0" destOrd="0" presId="urn:microsoft.com/office/officeart/2005/8/layout/hChevron3"/>
    <dgm:cxn modelId="{CBD22A9B-C0E9-4832-8FED-1EB89A5AA753}" srcId="{36DBDDD2-9DFD-4EAA-9B39-33CBD2069D7D}" destId="{7845B47F-39E1-4830-98DC-82B3AC1DA817}" srcOrd="3" destOrd="0" parTransId="{064F0B98-0A19-4447-95D4-A6F07BD7D5A8}" sibTransId="{84079D69-D341-48E9-A3D1-8CB69AA55D8F}"/>
    <dgm:cxn modelId="{92264B10-0E30-421F-9896-EE3B7AC4309E}" srcId="{36DBDDD2-9DFD-4EAA-9B39-33CBD2069D7D}" destId="{BCB727ED-9351-483B-9C70-EB3F91BBAAA6}" srcOrd="2" destOrd="0" parTransId="{14399C29-CE94-4C58-84C7-14F33914C869}" sibTransId="{89362B6C-27C3-421E-B786-253DDF37F510}"/>
    <dgm:cxn modelId="{8138DA47-C720-440C-A16F-6C69BADD0695}" srcId="{36DBDDD2-9DFD-4EAA-9B39-33CBD2069D7D}" destId="{D2C74DBF-CBAB-4C9E-BCA2-3012EAC19AF7}" srcOrd="4" destOrd="0" parTransId="{23E65096-96FB-4F59-A47E-73A940F0D2D8}" sibTransId="{A58ACC20-3F8E-4871-A3CD-01E5A3EB793B}"/>
    <dgm:cxn modelId="{1B13CC31-6D7E-4CF0-8211-1D3BF44D3E9E}" srcId="{36DBDDD2-9DFD-4EAA-9B39-33CBD2069D7D}" destId="{FE4970E5-9A14-471C-8DB5-FB4630AE0543}" srcOrd="0" destOrd="0" parTransId="{27BC72B9-1985-455E-B3C8-507F05E19957}" sibTransId="{5306FBA2-34E7-4AE0-8FBF-C840BDB69A8F}"/>
    <dgm:cxn modelId="{82579A49-18AF-4379-8A7A-3DF9CC45CB3E}" type="presOf" srcId="{D2C74DBF-CBAB-4C9E-BCA2-3012EAC19AF7}" destId="{64D5B07A-B648-4906-AE18-71324A6A0048}" srcOrd="0" destOrd="0" presId="urn:microsoft.com/office/officeart/2005/8/layout/hChevron3"/>
    <dgm:cxn modelId="{A5B78177-5E02-4427-86F0-0D03D74431AF}" type="presParOf" srcId="{5D1A30E7-8D81-41F8-BD61-73E1108B0626}" destId="{525E4AEA-2CF6-4AE8-BF63-D4D2BD623442}" srcOrd="0" destOrd="0" presId="urn:microsoft.com/office/officeart/2005/8/layout/hChevron3"/>
    <dgm:cxn modelId="{73AB8E3A-1E43-43B4-94DA-1CF2C84BEE90}" type="presParOf" srcId="{5D1A30E7-8D81-41F8-BD61-73E1108B0626}" destId="{D9E9A44B-EEF0-484D-8B96-F637CA5B6E54}" srcOrd="1" destOrd="0" presId="urn:microsoft.com/office/officeart/2005/8/layout/hChevron3"/>
    <dgm:cxn modelId="{BE3D6DEF-DF0B-4A6C-A912-376A0296EBF3}" type="presParOf" srcId="{5D1A30E7-8D81-41F8-BD61-73E1108B0626}" destId="{73A419DC-702E-4043-B3E3-B6544E3EBB8E}" srcOrd="2" destOrd="0" presId="urn:microsoft.com/office/officeart/2005/8/layout/hChevron3"/>
    <dgm:cxn modelId="{31CDE8CE-85B8-49C0-8EF9-47EF39444214}" type="presParOf" srcId="{5D1A30E7-8D81-41F8-BD61-73E1108B0626}" destId="{D90F3FD9-9758-4B22-94B6-7955F98E80DF}" srcOrd="3" destOrd="0" presId="urn:microsoft.com/office/officeart/2005/8/layout/hChevron3"/>
    <dgm:cxn modelId="{39A6DF94-A2EA-4C16-A4E5-19B7069C4D35}" type="presParOf" srcId="{5D1A30E7-8D81-41F8-BD61-73E1108B0626}" destId="{CC78857D-8803-4B19-999C-2067BFC7D50E}" srcOrd="4" destOrd="0" presId="urn:microsoft.com/office/officeart/2005/8/layout/hChevron3"/>
    <dgm:cxn modelId="{7C375439-1973-4F20-834C-8C71BE3D418D}" type="presParOf" srcId="{5D1A30E7-8D81-41F8-BD61-73E1108B0626}" destId="{14E05247-09C1-4F68-91B8-E8CC70A83AA1}" srcOrd="5" destOrd="0" presId="urn:microsoft.com/office/officeart/2005/8/layout/hChevron3"/>
    <dgm:cxn modelId="{533479CC-0558-48E4-853E-8BC83BD6DD5A}" type="presParOf" srcId="{5D1A30E7-8D81-41F8-BD61-73E1108B0626}" destId="{FDAEE9CA-1EBB-4DF4-AF9D-12A625CD91E2}" srcOrd="6" destOrd="0" presId="urn:microsoft.com/office/officeart/2005/8/layout/hChevron3"/>
    <dgm:cxn modelId="{A4331FB6-1B86-4658-A90A-A439078021FD}" type="presParOf" srcId="{5D1A30E7-8D81-41F8-BD61-73E1108B0626}" destId="{5F191B65-AF43-4C47-A7E2-EE33EEF5D38C}" srcOrd="7" destOrd="0" presId="urn:microsoft.com/office/officeart/2005/8/layout/hChevron3"/>
    <dgm:cxn modelId="{25339DBB-8581-4679-BA39-2E03520CA0A4}" type="presParOf" srcId="{5D1A30E7-8D81-41F8-BD61-73E1108B0626}" destId="{64D5B07A-B648-4906-AE18-71324A6A00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1C899-148F-4BFC-B0DE-6A5BDC053492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9E88C0DC-A598-4813-9413-052B55D745B8}">
      <dgm:prSet phldrT="[Text]"/>
      <dgm:spPr/>
      <dgm:t>
        <a:bodyPr/>
        <a:lstStyle/>
        <a:p>
          <a:r>
            <a:rPr lang="en-US" dirty="0" smtClean="0"/>
            <a:t>Medical student</a:t>
          </a:r>
          <a:endParaRPr lang="en-US" dirty="0"/>
        </a:p>
      </dgm:t>
    </dgm:pt>
    <dgm:pt modelId="{4007B586-1D9D-4619-AFC4-19A1A58ADB05}" type="parTrans" cxnId="{8F7D0B83-F807-42BE-8C1F-23D6AEFA005F}">
      <dgm:prSet/>
      <dgm:spPr/>
      <dgm:t>
        <a:bodyPr/>
        <a:lstStyle/>
        <a:p>
          <a:endParaRPr lang="en-US"/>
        </a:p>
      </dgm:t>
    </dgm:pt>
    <dgm:pt modelId="{9B013AB4-25AB-48DA-BD6B-7BA9275D5CBE}" type="sibTrans" cxnId="{8F7D0B83-F807-42BE-8C1F-23D6AEFA005F}">
      <dgm:prSet/>
      <dgm:spPr/>
      <dgm:t>
        <a:bodyPr/>
        <a:lstStyle/>
        <a:p>
          <a:endParaRPr lang="en-US"/>
        </a:p>
      </dgm:t>
    </dgm:pt>
    <dgm:pt modelId="{768B9A67-8B8D-41DC-B345-811F9EB4847A}">
      <dgm:prSet phldrT="[Text]"/>
      <dgm:spPr/>
      <dgm:t>
        <a:bodyPr/>
        <a:lstStyle/>
        <a:p>
          <a:r>
            <a:rPr lang="en-US" dirty="0" smtClean="0"/>
            <a:t>Resident</a:t>
          </a:r>
          <a:endParaRPr lang="en-US" dirty="0"/>
        </a:p>
      </dgm:t>
    </dgm:pt>
    <dgm:pt modelId="{470458E0-5895-42D3-92D7-357E3D7A2384}" type="parTrans" cxnId="{906E4C14-2D1D-4026-8806-FB03FBE0B632}">
      <dgm:prSet/>
      <dgm:spPr/>
      <dgm:t>
        <a:bodyPr/>
        <a:lstStyle/>
        <a:p>
          <a:endParaRPr lang="en-US"/>
        </a:p>
      </dgm:t>
    </dgm:pt>
    <dgm:pt modelId="{2D48F64F-BFEC-4959-A404-E4467E9EEEB9}" type="sibTrans" cxnId="{906E4C14-2D1D-4026-8806-FB03FBE0B632}">
      <dgm:prSet/>
      <dgm:spPr/>
      <dgm:t>
        <a:bodyPr/>
        <a:lstStyle/>
        <a:p>
          <a:endParaRPr lang="en-US"/>
        </a:p>
      </dgm:t>
    </dgm:pt>
    <dgm:pt modelId="{A6A9826F-F24E-4FFD-AB1C-8E5FCDF76B14}">
      <dgm:prSet phldrT="[Text]"/>
      <dgm:spPr/>
      <dgm:t>
        <a:bodyPr/>
        <a:lstStyle/>
        <a:p>
          <a:r>
            <a:rPr lang="en-US" dirty="0" smtClean="0"/>
            <a:t>Senior resident</a:t>
          </a:r>
          <a:endParaRPr lang="en-US" dirty="0"/>
        </a:p>
      </dgm:t>
    </dgm:pt>
    <dgm:pt modelId="{1F3A3F03-0ABF-4490-B43B-BFD59CE5EA6B}" type="parTrans" cxnId="{9E4FA13B-6328-4D3B-8E45-2D02204B1E88}">
      <dgm:prSet/>
      <dgm:spPr/>
      <dgm:t>
        <a:bodyPr/>
        <a:lstStyle/>
        <a:p>
          <a:endParaRPr lang="en-US"/>
        </a:p>
      </dgm:t>
    </dgm:pt>
    <dgm:pt modelId="{7D7F5722-5B83-47BF-A47A-2BADB114E0F5}" type="sibTrans" cxnId="{9E4FA13B-6328-4D3B-8E45-2D02204B1E88}">
      <dgm:prSet/>
      <dgm:spPr/>
      <dgm:t>
        <a:bodyPr/>
        <a:lstStyle/>
        <a:p>
          <a:endParaRPr lang="en-US"/>
        </a:p>
      </dgm:t>
    </dgm:pt>
    <dgm:pt modelId="{5E996FEC-FB51-4B62-9E87-E0A4BC891C5D}">
      <dgm:prSet/>
      <dgm:spPr/>
      <dgm:t>
        <a:bodyPr/>
        <a:lstStyle/>
        <a:p>
          <a:r>
            <a:rPr lang="en-US" dirty="0" smtClean="0"/>
            <a:t>Consultant</a:t>
          </a:r>
          <a:endParaRPr lang="en-US" dirty="0"/>
        </a:p>
      </dgm:t>
    </dgm:pt>
    <dgm:pt modelId="{CEA2430C-4CCE-43A7-BA90-4EDD38C80A58}" type="parTrans" cxnId="{8E3BF6AE-5485-4AC1-84E7-BFB5DDF31B84}">
      <dgm:prSet/>
      <dgm:spPr/>
      <dgm:t>
        <a:bodyPr/>
        <a:lstStyle/>
        <a:p>
          <a:endParaRPr lang="en-US"/>
        </a:p>
      </dgm:t>
    </dgm:pt>
    <dgm:pt modelId="{CB0C2D08-46D4-4D82-BF90-EFB2AC2A47EE}" type="sibTrans" cxnId="{8E3BF6AE-5485-4AC1-84E7-BFB5DDF31B84}">
      <dgm:prSet/>
      <dgm:spPr/>
      <dgm:t>
        <a:bodyPr/>
        <a:lstStyle/>
        <a:p>
          <a:endParaRPr lang="en-US"/>
        </a:p>
      </dgm:t>
    </dgm:pt>
    <dgm:pt modelId="{385A0B3E-D464-4E3B-AB24-D27EE9335702}" type="pres">
      <dgm:prSet presAssocID="{01A1C899-148F-4BFC-B0DE-6A5BDC053492}" presName="Name0" presStyleCnt="0">
        <dgm:presLayoutVars>
          <dgm:dir/>
          <dgm:resizeHandles val="exact"/>
        </dgm:presLayoutVars>
      </dgm:prSet>
      <dgm:spPr/>
    </dgm:pt>
    <dgm:pt modelId="{333E6569-23D1-46B1-BC08-BC597949DDBE}" type="pres">
      <dgm:prSet presAssocID="{9E88C0DC-A598-4813-9413-052B55D745B8}" presName="parTxOnly" presStyleLbl="node1" presStyleIdx="0" presStyleCnt="4" custScaleX="113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6EF21-EEEF-4C6D-8FEB-5A98E8BA3D94}" type="pres">
      <dgm:prSet presAssocID="{9B013AB4-25AB-48DA-BD6B-7BA9275D5CBE}" presName="parSpace" presStyleCnt="0"/>
      <dgm:spPr/>
    </dgm:pt>
    <dgm:pt modelId="{3A6AD729-E3D9-4521-BA6E-187E349708DE}" type="pres">
      <dgm:prSet presAssocID="{768B9A67-8B8D-41DC-B345-811F9EB4847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4ECA-32AD-49DD-A7C6-187571D82AED}" type="pres">
      <dgm:prSet presAssocID="{2D48F64F-BFEC-4959-A404-E4467E9EEEB9}" presName="parSpace" presStyleCnt="0"/>
      <dgm:spPr/>
    </dgm:pt>
    <dgm:pt modelId="{29B9DC11-EA95-4577-BAA3-BA85D6327FDA}" type="pres">
      <dgm:prSet presAssocID="{A6A9826F-F24E-4FFD-AB1C-8E5FCDF76B1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40AAA-E10E-44A0-B9E6-DE499AC108B1}" type="pres">
      <dgm:prSet presAssocID="{7D7F5722-5B83-47BF-A47A-2BADB114E0F5}" presName="parSpace" presStyleCnt="0"/>
      <dgm:spPr/>
    </dgm:pt>
    <dgm:pt modelId="{1BE28DA8-4C60-46F5-B210-1B2961C1AEF0}" type="pres">
      <dgm:prSet presAssocID="{5E996FEC-FB51-4B62-9E87-E0A4BC891C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C1E79-919F-426E-B498-4A499AAA5416}" type="presOf" srcId="{9E88C0DC-A598-4813-9413-052B55D745B8}" destId="{333E6569-23D1-46B1-BC08-BC597949DDBE}" srcOrd="0" destOrd="0" presId="urn:microsoft.com/office/officeart/2005/8/layout/hChevron3"/>
    <dgm:cxn modelId="{8E3BF6AE-5485-4AC1-84E7-BFB5DDF31B84}" srcId="{01A1C899-148F-4BFC-B0DE-6A5BDC053492}" destId="{5E996FEC-FB51-4B62-9E87-E0A4BC891C5D}" srcOrd="3" destOrd="0" parTransId="{CEA2430C-4CCE-43A7-BA90-4EDD38C80A58}" sibTransId="{CB0C2D08-46D4-4D82-BF90-EFB2AC2A47EE}"/>
    <dgm:cxn modelId="{17EBC6E1-A05A-4652-B8E0-1DE85F3BB5A3}" type="presOf" srcId="{A6A9826F-F24E-4FFD-AB1C-8E5FCDF76B14}" destId="{29B9DC11-EA95-4577-BAA3-BA85D6327FDA}" srcOrd="0" destOrd="0" presId="urn:microsoft.com/office/officeart/2005/8/layout/hChevron3"/>
    <dgm:cxn modelId="{48FBB19C-2970-467F-BAB3-8CFB8CC599F8}" type="presOf" srcId="{768B9A67-8B8D-41DC-B345-811F9EB4847A}" destId="{3A6AD729-E3D9-4521-BA6E-187E349708DE}" srcOrd="0" destOrd="0" presId="urn:microsoft.com/office/officeart/2005/8/layout/hChevron3"/>
    <dgm:cxn modelId="{26C1A6CB-2E3A-4AE2-A86C-B84D660D07BD}" type="presOf" srcId="{01A1C899-148F-4BFC-B0DE-6A5BDC053492}" destId="{385A0B3E-D464-4E3B-AB24-D27EE9335702}" srcOrd="0" destOrd="0" presId="urn:microsoft.com/office/officeart/2005/8/layout/hChevron3"/>
    <dgm:cxn modelId="{4B4859CE-B91E-4837-9413-F5ED5BC707FC}" type="presOf" srcId="{5E996FEC-FB51-4B62-9E87-E0A4BC891C5D}" destId="{1BE28DA8-4C60-46F5-B210-1B2961C1AEF0}" srcOrd="0" destOrd="0" presId="urn:microsoft.com/office/officeart/2005/8/layout/hChevron3"/>
    <dgm:cxn modelId="{906E4C14-2D1D-4026-8806-FB03FBE0B632}" srcId="{01A1C899-148F-4BFC-B0DE-6A5BDC053492}" destId="{768B9A67-8B8D-41DC-B345-811F9EB4847A}" srcOrd="1" destOrd="0" parTransId="{470458E0-5895-42D3-92D7-357E3D7A2384}" sibTransId="{2D48F64F-BFEC-4959-A404-E4467E9EEEB9}"/>
    <dgm:cxn modelId="{8F7D0B83-F807-42BE-8C1F-23D6AEFA005F}" srcId="{01A1C899-148F-4BFC-B0DE-6A5BDC053492}" destId="{9E88C0DC-A598-4813-9413-052B55D745B8}" srcOrd="0" destOrd="0" parTransId="{4007B586-1D9D-4619-AFC4-19A1A58ADB05}" sibTransId="{9B013AB4-25AB-48DA-BD6B-7BA9275D5CBE}"/>
    <dgm:cxn modelId="{9E4FA13B-6328-4D3B-8E45-2D02204B1E88}" srcId="{01A1C899-148F-4BFC-B0DE-6A5BDC053492}" destId="{A6A9826F-F24E-4FFD-AB1C-8E5FCDF76B14}" srcOrd="2" destOrd="0" parTransId="{1F3A3F03-0ABF-4490-B43B-BFD59CE5EA6B}" sibTransId="{7D7F5722-5B83-47BF-A47A-2BADB114E0F5}"/>
    <dgm:cxn modelId="{D3F29A68-B822-42FD-95EC-7E723755BD8D}" type="presParOf" srcId="{385A0B3E-D464-4E3B-AB24-D27EE9335702}" destId="{333E6569-23D1-46B1-BC08-BC597949DDBE}" srcOrd="0" destOrd="0" presId="urn:microsoft.com/office/officeart/2005/8/layout/hChevron3"/>
    <dgm:cxn modelId="{252796A4-E587-4A49-8670-F6FF3A7A5455}" type="presParOf" srcId="{385A0B3E-D464-4E3B-AB24-D27EE9335702}" destId="{C936EF21-EEEF-4C6D-8FEB-5A98E8BA3D94}" srcOrd="1" destOrd="0" presId="urn:microsoft.com/office/officeart/2005/8/layout/hChevron3"/>
    <dgm:cxn modelId="{3351DE5B-0CE6-4CA5-9919-23F871CC737B}" type="presParOf" srcId="{385A0B3E-D464-4E3B-AB24-D27EE9335702}" destId="{3A6AD729-E3D9-4521-BA6E-187E349708DE}" srcOrd="2" destOrd="0" presId="urn:microsoft.com/office/officeart/2005/8/layout/hChevron3"/>
    <dgm:cxn modelId="{6901337B-FEFB-4B3D-A130-ED760620C30A}" type="presParOf" srcId="{385A0B3E-D464-4E3B-AB24-D27EE9335702}" destId="{4EFD4ECA-32AD-49DD-A7C6-187571D82AED}" srcOrd="3" destOrd="0" presId="urn:microsoft.com/office/officeart/2005/8/layout/hChevron3"/>
    <dgm:cxn modelId="{FFB30BC1-7E6D-4ADE-9C0D-E27D958D2EDF}" type="presParOf" srcId="{385A0B3E-D464-4E3B-AB24-D27EE9335702}" destId="{29B9DC11-EA95-4577-BAA3-BA85D6327FDA}" srcOrd="4" destOrd="0" presId="urn:microsoft.com/office/officeart/2005/8/layout/hChevron3"/>
    <dgm:cxn modelId="{DBB86A8C-930C-49AC-A64F-6B16D5B6E9CA}" type="presParOf" srcId="{385A0B3E-D464-4E3B-AB24-D27EE9335702}" destId="{CDB40AAA-E10E-44A0-B9E6-DE499AC108B1}" srcOrd="5" destOrd="0" presId="urn:microsoft.com/office/officeart/2005/8/layout/hChevron3"/>
    <dgm:cxn modelId="{14A68EBF-FB48-49D6-9B22-882B2FB59792}" type="presParOf" srcId="{385A0B3E-D464-4E3B-AB24-D27EE9335702}" destId="{1BE28DA8-4C60-46F5-B210-1B2961C1AEF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2C5958-DEB2-4E6A-9860-5D677DBB1D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73AAE16-A6C4-4F7A-83B5-8F9FB98175F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MS PGothic" pitchFamily="34" charset="-128"/>
            </a:rPr>
            <a:t>Evaluation</a:t>
          </a:r>
        </a:p>
      </dgm:t>
    </dgm:pt>
    <dgm:pt modelId="{6D50E98A-B182-480C-B8D4-934AEC6DEFED}" type="parTrans" cxnId="{E4636D94-2F52-4258-8808-17E9EF29A315}">
      <dgm:prSet/>
      <dgm:spPr/>
      <dgm:t>
        <a:bodyPr/>
        <a:lstStyle/>
        <a:p>
          <a:pPr rtl="1"/>
          <a:endParaRPr lang="ar-SA"/>
        </a:p>
      </dgm:t>
    </dgm:pt>
    <dgm:pt modelId="{63433DC8-E636-4D2E-AC37-737B4307B41F}" type="sibTrans" cxnId="{E4636D94-2F52-4258-8808-17E9EF29A315}">
      <dgm:prSet/>
      <dgm:spPr/>
      <dgm:t>
        <a:bodyPr/>
        <a:lstStyle/>
        <a:p>
          <a:pPr rtl="1"/>
          <a:endParaRPr lang="ar-SA"/>
        </a:p>
      </dgm:t>
    </dgm:pt>
    <dgm:pt modelId="{F6FC98D7-0111-4DE1-A22C-0886D8E40CD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rPr>
            <a:t>Synthesis</a:t>
          </a:r>
        </a:p>
      </dgm:t>
    </dgm:pt>
    <dgm:pt modelId="{73457086-D852-4849-971F-7744C92AF045}" type="parTrans" cxnId="{76D96F6A-F9D5-4FBD-9346-19C578F18CAE}">
      <dgm:prSet/>
      <dgm:spPr/>
      <dgm:t>
        <a:bodyPr/>
        <a:lstStyle/>
        <a:p>
          <a:pPr rtl="1"/>
          <a:endParaRPr lang="ar-SA"/>
        </a:p>
      </dgm:t>
    </dgm:pt>
    <dgm:pt modelId="{3311723F-C840-4EDD-ABC8-04D74CA67C27}" type="sibTrans" cxnId="{76D96F6A-F9D5-4FBD-9346-19C578F18CAE}">
      <dgm:prSet/>
      <dgm:spPr/>
      <dgm:t>
        <a:bodyPr/>
        <a:lstStyle/>
        <a:p>
          <a:pPr rtl="1"/>
          <a:endParaRPr lang="ar-SA"/>
        </a:p>
      </dgm:t>
    </dgm:pt>
    <dgm:pt modelId="{BC00547C-761D-4E31-8B2D-C062E6FC198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rPr>
            <a:t>Analysis</a:t>
          </a:r>
        </a:p>
      </dgm:t>
    </dgm:pt>
    <dgm:pt modelId="{9E95FE5F-CA2F-4610-B45D-880BFFB8A9D2}" type="parTrans" cxnId="{FF14632E-96C7-42DD-8EB7-439FFEAE6C1C}">
      <dgm:prSet/>
      <dgm:spPr/>
      <dgm:t>
        <a:bodyPr/>
        <a:lstStyle/>
        <a:p>
          <a:pPr rtl="1"/>
          <a:endParaRPr lang="ar-SA"/>
        </a:p>
      </dgm:t>
    </dgm:pt>
    <dgm:pt modelId="{1B6DE263-DB01-4238-A01C-438E915C3C02}" type="sibTrans" cxnId="{FF14632E-96C7-42DD-8EB7-439FFEAE6C1C}">
      <dgm:prSet/>
      <dgm:spPr/>
      <dgm:t>
        <a:bodyPr/>
        <a:lstStyle/>
        <a:p>
          <a:pPr rtl="1"/>
          <a:endParaRPr lang="ar-SA"/>
        </a:p>
      </dgm:t>
    </dgm:pt>
    <dgm:pt modelId="{ACCD14E7-6551-4207-B7FB-976B583E45F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rPr>
            <a:t>Application</a:t>
          </a:r>
        </a:p>
      </dgm:t>
    </dgm:pt>
    <dgm:pt modelId="{70A04695-6A0E-473D-9DBF-E6D706FABAA1}" type="parTrans" cxnId="{B62743EF-31CE-4A78-8750-7FBF41BBC9B6}">
      <dgm:prSet/>
      <dgm:spPr/>
      <dgm:t>
        <a:bodyPr/>
        <a:lstStyle/>
        <a:p>
          <a:pPr rtl="1"/>
          <a:endParaRPr lang="ar-SA"/>
        </a:p>
      </dgm:t>
    </dgm:pt>
    <dgm:pt modelId="{F11FBEF0-3267-4368-B620-EC75C1AB7659}" type="sibTrans" cxnId="{B62743EF-31CE-4A78-8750-7FBF41BBC9B6}">
      <dgm:prSet/>
      <dgm:spPr/>
      <dgm:t>
        <a:bodyPr/>
        <a:lstStyle/>
        <a:p>
          <a:pPr rtl="1"/>
          <a:endParaRPr lang="ar-SA"/>
        </a:p>
      </dgm:t>
    </dgm:pt>
    <dgm:pt modelId="{4B47180C-2151-4E07-B3E5-90C26627B44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rPr>
            <a:t>Comprehension</a:t>
          </a:r>
        </a:p>
      </dgm:t>
    </dgm:pt>
    <dgm:pt modelId="{AEDA687C-5A13-4147-A528-8210D4AA1EB8}" type="parTrans" cxnId="{402AAEA8-0BCD-407D-BA8E-4DE560F41E30}">
      <dgm:prSet/>
      <dgm:spPr/>
      <dgm:t>
        <a:bodyPr/>
        <a:lstStyle/>
        <a:p>
          <a:pPr rtl="1"/>
          <a:endParaRPr lang="ar-SA"/>
        </a:p>
      </dgm:t>
    </dgm:pt>
    <dgm:pt modelId="{AB96B495-3572-482D-9365-C443E8086091}" type="sibTrans" cxnId="{402AAEA8-0BCD-407D-BA8E-4DE560F41E30}">
      <dgm:prSet/>
      <dgm:spPr/>
      <dgm:t>
        <a:bodyPr/>
        <a:lstStyle/>
        <a:p>
          <a:pPr rtl="1"/>
          <a:endParaRPr lang="ar-SA"/>
        </a:p>
      </dgm:t>
    </dgm:pt>
    <dgm:pt modelId="{2B33228F-09D0-4324-A4AB-503980DB00D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rPr>
            <a:t>Knowledge</a:t>
          </a:r>
        </a:p>
      </dgm:t>
    </dgm:pt>
    <dgm:pt modelId="{03E29FAA-1D6D-46E5-BA71-8C07DB9CF790}" type="parTrans" cxnId="{5EDF0807-5E7C-40A0-857D-3520DC49DABE}">
      <dgm:prSet/>
      <dgm:spPr/>
      <dgm:t>
        <a:bodyPr/>
        <a:lstStyle/>
        <a:p>
          <a:pPr rtl="1"/>
          <a:endParaRPr lang="ar-SA"/>
        </a:p>
      </dgm:t>
    </dgm:pt>
    <dgm:pt modelId="{1EB33A56-6970-484E-9D22-F4E168568AAE}" type="sibTrans" cxnId="{5EDF0807-5E7C-40A0-857D-3520DC49DABE}">
      <dgm:prSet/>
      <dgm:spPr/>
      <dgm:t>
        <a:bodyPr/>
        <a:lstStyle/>
        <a:p>
          <a:pPr rtl="1"/>
          <a:endParaRPr lang="ar-SA"/>
        </a:p>
      </dgm:t>
    </dgm:pt>
    <dgm:pt modelId="{221D6870-3BDE-4CCB-84F6-2FE11E5676BD}" type="pres">
      <dgm:prSet presAssocID="{C12C5958-DEB2-4E6A-9860-5D677DBB1D4B}" presName="Name0" presStyleCnt="0">
        <dgm:presLayoutVars>
          <dgm:dir/>
          <dgm:animLvl val="lvl"/>
          <dgm:resizeHandles val="exact"/>
        </dgm:presLayoutVars>
      </dgm:prSet>
      <dgm:spPr/>
    </dgm:pt>
    <dgm:pt modelId="{24F49C74-0FA7-47E8-B9FC-2689F8D89ACB}" type="pres">
      <dgm:prSet presAssocID="{773AAE16-A6C4-4F7A-83B5-8F9FB98175F7}" presName="Name8" presStyleCnt="0"/>
      <dgm:spPr/>
    </dgm:pt>
    <dgm:pt modelId="{246AB0BA-959D-4E51-B14A-AD4AD955948B}" type="pres">
      <dgm:prSet presAssocID="{773AAE16-A6C4-4F7A-83B5-8F9FB98175F7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9173CB-4F5C-4762-B18D-40440B890509}" type="pres">
      <dgm:prSet presAssocID="{773AAE16-A6C4-4F7A-83B5-8F9FB98175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637105-9AC9-4B8F-993A-E65988176E2D}" type="pres">
      <dgm:prSet presAssocID="{F6FC98D7-0111-4DE1-A22C-0886D8E40CD5}" presName="Name8" presStyleCnt="0"/>
      <dgm:spPr/>
    </dgm:pt>
    <dgm:pt modelId="{FCD6A17F-1594-4F48-B2C8-0566A0AA574E}" type="pres">
      <dgm:prSet presAssocID="{F6FC98D7-0111-4DE1-A22C-0886D8E40CD5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08696F-69C4-48EE-9DFE-271F9623ECF8}" type="pres">
      <dgm:prSet presAssocID="{F6FC98D7-0111-4DE1-A22C-0886D8E40C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1CCC17-4455-430F-B3CA-34EDB5201B7B}" type="pres">
      <dgm:prSet presAssocID="{BC00547C-761D-4E31-8B2D-C062E6FC198A}" presName="Name8" presStyleCnt="0"/>
      <dgm:spPr/>
    </dgm:pt>
    <dgm:pt modelId="{2532262B-E214-444F-A9D6-F40E7FFB6B64}" type="pres">
      <dgm:prSet presAssocID="{BC00547C-761D-4E31-8B2D-C062E6FC198A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66BB86-07AD-4A9C-88B8-B4DA2AE5489A}" type="pres">
      <dgm:prSet presAssocID="{BC00547C-761D-4E31-8B2D-C062E6FC19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2AFFCF-8B8C-4ACB-8614-EB9ABF8FEDDC}" type="pres">
      <dgm:prSet presAssocID="{ACCD14E7-6551-4207-B7FB-976B583E45FC}" presName="Name8" presStyleCnt="0"/>
      <dgm:spPr/>
    </dgm:pt>
    <dgm:pt modelId="{A411996F-4606-43CE-8C59-FFF4CD891315}" type="pres">
      <dgm:prSet presAssocID="{ACCD14E7-6551-4207-B7FB-976B583E45FC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255D26-216B-478C-BFC1-3EFD0868FD97}" type="pres">
      <dgm:prSet presAssocID="{ACCD14E7-6551-4207-B7FB-976B583E45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98735D-88FE-4E44-84ED-C2E56990F296}" type="pres">
      <dgm:prSet presAssocID="{4B47180C-2151-4E07-B3E5-90C26627B446}" presName="Name8" presStyleCnt="0"/>
      <dgm:spPr/>
    </dgm:pt>
    <dgm:pt modelId="{C5589039-CF13-4182-8714-0747A71FDC6B}" type="pres">
      <dgm:prSet presAssocID="{4B47180C-2151-4E07-B3E5-90C26627B446}" presName="level" presStyleLbl="node1" presStyleIdx="4" presStyleCnt="6" custLinFactNeighborX="-357" custLinFactNeighborY="-294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FD2C5B-1BEB-4612-8088-DC3013F33318}" type="pres">
      <dgm:prSet presAssocID="{4B47180C-2151-4E07-B3E5-90C26627B4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473E16-9C31-4152-91B6-32CF62C1AC78}" type="pres">
      <dgm:prSet presAssocID="{2B33228F-09D0-4324-A4AB-503980DB00DF}" presName="Name8" presStyleCnt="0"/>
      <dgm:spPr/>
    </dgm:pt>
    <dgm:pt modelId="{C8C53384-2A39-41F9-9388-2CBA13268804}" type="pres">
      <dgm:prSet presAssocID="{2B33228F-09D0-4324-A4AB-503980DB00DF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3F9D3A-D95D-447C-B873-27E67135C1FB}" type="pres">
      <dgm:prSet presAssocID="{2B33228F-09D0-4324-A4AB-503980DB00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72744A0-B46D-4F70-A16D-4E5AE4D9F2E5}" type="presOf" srcId="{F6FC98D7-0111-4DE1-A22C-0886D8E40CD5}" destId="{0808696F-69C4-48EE-9DFE-271F9623ECF8}" srcOrd="1" destOrd="0" presId="urn:microsoft.com/office/officeart/2005/8/layout/pyramid1"/>
    <dgm:cxn modelId="{3A32ADD7-804A-454E-88FF-6B80DB984D71}" type="presOf" srcId="{4B47180C-2151-4E07-B3E5-90C26627B446}" destId="{10FD2C5B-1BEB-4612-8088-DC3013F33318}" srcOrd="1" destOrd="0" presId="urn:microsoft.com/office/officeart/2005/8/layout/pyramid1"/>
    <dgm:cxn modelId="{31BD32A2-63C7-4AF1-8206-A78856763286}" type="presOf" srcId="{BC00547C-761D-4E31-8B2D-C062E6FC198A}" destId="{9866BB86-07AD-4A9C-88B8-B4DA2AE5489A}" srcOrd="1" destOrd="0" presId="urn:microsoft.com/office/officeart/2005/8/layout/pyramid1"/>
    <dgm:cxn modelId="{6006DEF8-4099-4223-9552-16F7CC8CDC77}" type="presOf" srcId="{2B33228F-09D0-4324-A4AB-503980DB00DF}" destId="{9C3F9D3A-D95D-447C-B873-27E67135C1FB}" srcOrd="1" destOrd="0" presId="urn:microsoft.com/office/officeart/2005/8/layout/pyramid1"/>
    <dgm:cxn modelId="{B62743EF-31CE-4A78-8750-7FBF41BBC9B6}" srcId="{C12C5958-DEB2-4E6A-9860-5D677DBB1D4B}" destId="{ACCD14E7-6551-4207-B7FB-976B583E45FC}" srcOrd="3" destOrd="0" parTransId="{70A04695-6A0E-473D-9DBF-E6D706FABAA1}" sibTransId="{F11FBEF0-3267-4368-B620-EC75C1AB7659}"/>
    <dgm:cxn modelId="{54677921-543D-482B-A7E0-90BFB0CAFA29}" type="presOf" srcId="{2B33228F-09D0-4324-A4AB-503980DB00DF}" destId="{C8C53384-2A39-41F9-9388-2CBA13268804}" srcOrd="0" destOrd="0" presId="urn:microsoft.com/office/officeart/2005/8/layout/pyramid1"/>
    <dgm:cxn modelId="{9FB03186-7119-44CF-B1C0-07DF179CE738}" type="presOf" srcId="{ACCD14E7-6551-4207-B7FB-976B583E45FC}" destId="{6A255D26-216B-478C-BFC1-3EFD0868FD97}" srcOrd="1" destOrd="0" presId="urn:microsoft.com/office/officeart/2005/8/layout/pyramid1"/>
    <dgm:cxn modelId="{FF14632E-96C7-42DD-8EB7-439FFEAE6C1C}" srcId="{C12C5958-DEB2-4E6A-9860-5D677DBB1D4B}" destId="{BC00547C-761D-4E31-8B2D-C062E6FC198A}" srcOrd="2" destOrd="0" parTransId="{9E95FE5F-CA2F-4610-B45D-880BFFB8A9D2}" sibTransId="{1B6DE263-DB01-4238-A01C-438E915C3C02}"/>
    <dgm:cxn modelId="{32C11412-1877-47E3-BB68-A2479CF589D9}" type="presOf" srcId="{BC00547C-761D-4E31-8B2D-C062E6FC198A}" destId="{2532262B-E214-444F-A9D6-F40E7FFB6B64}" srcOrd="0" destOrd="0" presId="urn:microsoft.com/office/officeart/2005/8/layout/pyramid1"/>
    <dgm:cxn modelId="{0F1B8897-783F-49CF-9851-5F505326C5E1}" type="presOf" srcId="{C12C5958-DEB2-4E6A-9860-5D677DBB1D4B}" destId="{221D6870-3BDE-4CCB-84F6-2FE11E5676BD}" srcOrd="0" destOrd="0" presId="urn:microsoft.com/office/officeart/2005/8/layout/pyramid1"/>
    <dgm:cxn modelId="{67983800-DC9B-4AA1-A1B5-06EDB2CF0ABC}" type="presOf" srcId="{F6FC98D7-0111-4DE1-A22C-0886D8E40CD5}" destId="{FCD6A17F-1594-4F48-B2C8-0566A0AA574E}" srcOrd="0" destOrd="0" presId="urn:microsoft.com/office/officeart/2005/8/layout/pyramid1"/>
    <dgm:cxn modelId="{44D27BF1-DCFD-4229-9207-B030598B6B92}" type="presOf" srcId="{4B47180C-2151-4E07-B3E5-90C26627B446}" destId="{C5589039-CF13-4182-8714-0747A71FDC6B}" srcOrd="0" destOrd="0" presId="urn:microsoft.com/office/officeart/2005/8/layout/pyramid1"/>
    <dgm:cxn modelId="{E4636D94-2F52-4258-8808-17E9EF29A315}" srcId="{C12C5958-DEB2-4E6A-9860-5D677DBB1D4B}" destId="{773AAE16-A6C4-4F7A-83B5-8F9FB98175F7}" srcOrd="0" destOrd="0" parTransId="{6D50E98A-B182-480C-B8D4-934AEC6DEFED}" sibTransId="{63433DC8-E636-4D2E-AC37-737B4307B41F}"/>
    <dgm:cxn modelId="{5EDF0807-5E7C-40A0-857D-3520DC49DABE}" srcId="{C12C5958-DEB2-4E6A-9860-5D677DBB1D4B}" destId="{2B33228F-09D0-4324-A4AB-503980DB00DF}" srcOrd="5" destOrd="0" parTransId="{03E29FAA-1D6D-46E5-BA71-8C07DB9CF790}" sibTransId="{1EB33A56-6970-484E-9D22-F4E168568AAE}"/>
    <dgm:cxn modelId="{8F56F682-19A2-4191-8701-A21C7F470AE8}" type="presOf" srcId="{ACCD14E7-6551-4207-B7FB-976B583E45FC}" destId="{A411996F-4606-43CE-8C59-FFF4CD891315}" srcOrd="0" destOrd="0" presId="urn:microsoft.com/office/officeart/2005/8/layout/pyramid1"/>
    <dgm:cxn modelId="{0547E5C6-548A-4AA9-9E43-7125362C406C}" type="presOf" srcId="{773AAE16-A6C4-4F7A-83B5-8F9FB98175F7}" destId="{246AB0BA-959D-4E51-B14A-AD4AD955948B}" srcOrd="0" destOrd="0" presId="urn:microsoft.com/office/officeart/2005/8/layout/pyramid1"/>
    <dgm:cxn modelId="{CB3662A3-5EF7-4ECE-B088-6A65A77936EE}" type="presOf" srcId="{773AAE16-A6C4-4F7A-83B5-8F9FB98175F7}" destId="{969173CB-4F5C-4762-B18D-40440B890509}" srcOrd="1" destOrd="0" presId="urn:microsoft.com/office/officeart/2005/8/layout/pyramid1"/>
    <dgm:cxn modelId="{402AAEA8-0BCD-407D-BA8E-4DE560F41E30}" srcId="{C12C5958-DEB2-4E6A-9860-5D677DBB1D4B}" destId="{4B47180C-2151-4E07-B3E5-90C26627B446}" srcOrd="4" destOrd="0" parTransId="{AEDA687C-5A13-4147-A528-8210D4AA1EB8}" sibTransId="{AB96B495-3572-482D-9365-C443E8086091}"/>
    <dgm:cxn modelId="{76D96F6A-F9D5-4FBD-9346-19C578F18CAE}" srcId="{C12C5958-DEB2-4E6A-9860-5D677DBB1D4B}" destId="{F6FC98D7-0111-4DE1-A22C-0886D8E40CD5}" srcOrd="1" destOrd="0" parTransId="{73457086-D852-4849-971F-7744C92AF045}" sibTransId="{3311723F-C840-4EDD-ABC8-04D74CA67C27}"/>
    <dgm:cxn modelId="{326F470F-508D-4BEB-B70E-6613CEE306CF}" type="presParOf" srcId="{221D6870-3BDE-4CCB-84F6-2FE11E5676BD}" destId="{24F49C74-0FA7-47E8-B9FC-2689F8D89ACB}" srcOrd="0" destOrd="0" presId="urn:microsoft.com/office/officeart/2005/8/layout/pyramid1"/>
    <dgm:cxn modelId="{77D94240-D619-4501-A6E8-DEAB7BFD31EA}" type="presParOf" srcId="{24F49C74-0FA7-47E8-B9FC-2689F8D89ACB}" destId="{246AB0BA-959D-4E51-B14A-AD4AD955948B}" srcOrd="0" destOrd="0" presId="urn:microsoft.com/office/officeart/2005/8/layout/pyramid1"/>
    <dgm:cxn modelId="{D6827491-A2B9-4710-B293-FA5D630DA5B7}" type="presParOf" srcId="{24F49C74-0FA7-47E8-B9FC-2689F8D89ACB}" destId="{969173CB-4F5C-4762-B18D-40440B890509}" srcOrd="1" destOrd="0" presId="urn:microsoft.com/office/officeart/2005/8/layout/pyramid1"/>
    <dgm:cxn modelId="{0C6D94D1-E54A-49ED-9B7C-17D4BDE381BF}" type="presParOf" srcId="{221D6870-3BDE-4CCB-84F6-2FE11E5676BD}" destId="{BF637105-9AC9-4B8F-993A-E65988176E2D}" srcOrd="1" destOrd="0" presId="urn:microsoft.com/office/officeart/2005/8/layout/pyramid1"/>
    <dgm:cxn modelId="{60548CB7-E0D2-4E91-A0ED-EE71BF36916E}" type="presParOf" srcId="{BF637105-9AC9-4B8F-993A-E65988176E2D}" destId="{FCD6A17F-1594-4F48-B2C8-0566A0AA574E}" srcOrd="0" destOrd="0" presId="urn:microsoft.com/office/officeart/2005/8/layout/pyramid1"/>
    <dgm:cxn modelId="{1645B4E5-6C7F-4D71-A2C0-EA5D3722F6A2}" type="presParOf" srcId="{BF637105-9AC9-4B8F-993A-E65988176E2D}" destId="{0808696F-69C4-48EE-9DFE-271F9623ECF8}" srcOrd="1" destOrd="0" presId="urn:microsoft.com/office/officeart/2005/8/layout/pyramid1"/>
    <dgm:cxn modelId="{241F8BA1-10DD-4510-BEA0-795E0F3A51C0}" type="presParOf" srcId="{221D6870-3BDE-4CCB-84F6-2FE11E5676BD}" destId="{901CCC17-4455-430F-B3CA-34EDB5201B7B}" srcOrd="2" destOrd="0" presId="urn:microsoft.com/office/officeart/2005/8/layout/pyramid1"/>
    <dgm:cxn modelId="{34E03C95-D90B-4679-8C83-CC0679B109C9}" type="presParOf" srcId="{901CCC17-4455-430F-B3CA-34EDB5201B7B}" destId="{2532262B-E214-444F-A9D6-F40E7FFB6B64}" srcOrd="0" destOrd="0" presId="urn:microsoft.com/office/officeart/2005/8/layout/pyramid1"/>
    <dgm:cxn modelId="{5483829C-87C6-4C69-845E-E13130D983E5}" type="presParOf" srcId="{901CCC17-4455-430F-B3CA-34EDB5201B7B}" destId="{9866BB86-07AD-4A9C-88B8-B4DA2AE5489A}" srcOrd="1" destOrd="0" presId="urn:microsoft.com/office/officeart/2005/8/layout/pyramid1"/>
    <dgm:cxn modelId="{95BBDA2D-C05E-46D8-BFFC-082A82AE325C}" type="presParOf" srcId="{221D6870-3BDE-4CCB-84F6-2FE11E5676BD}" destId="{922AFFCF-8B8C-4ACB-8614-EB9ABF8FEDDC}" srcOrd="3" destOrd="0" presId="urn:microsoft.com/office/officeart/2005/8/layout/pyramid1"/>
    <dgm:cxn modelId="{885DADEB-F414-42C0-B025-DBAF6D79DCDE}" type="presParOf" srcId="{922AFFCF-8B8C-4ACB-8614-EB9ABF8FEDDC}" destId="{A411996F-4606-43CE-8C59-FFF4CD891315}" srcOrd="0" destOrd="0" presId="urn:microsoft.com/office/officeart/2005/8/layout/pyramid1"/>
    <dgm:cxn modelId="{6193EE32-6A51-4B38-B6E6-8DC6A51215A9}" type="presParOf" srcId="{922AFFCF-8B8C-4ACB-8614-EB9ABF8FEDDC}" destId="{6A255D26-216B-478C-BFC1-3EFD0868FD97}" srcOrd="1" destOrd="0" presId="urn:microsoft.com/office/officeart/2005/8/layout/pyramid1"/>
    <dgm:cxn modelId="{8AE96BFD-72F8-4B50-A5BB-BF3F4A1E96D7}" type="presParOf" srcId="{221D6870-3BDE-4CCB-84F6-2FE11E5676BD}" destId="{0C98735D-88FE-4E44-84ED-C2E56990F296}" srcOrd="4" destOrd="0" presId="urn:microsoft.com/office/officeart/2005/8/layout/pyramid1"/>
    <dgm:cxn modelId="{854BD46D-51B9-4FE7-A11E-7267820BEBA9}" type="presParOf" srcId="{0C98735D-88FE-4E44-84ED-C2E56990F296}" destId="{C5589039-CF13-4182-8714-0747A71FDC6B}" srcOrd="0" destOrd="0" presId="urn:microsoft.com/office/officeart/2005/8/layout/pyramid1"/>
    <dgm:cxn modelId="{BD840275-37A7-40FB-B21E-D6436A02CBB9}" type="presParOf" srcId="{0C98735D-88FE-4E44-84ED-C2E56990F296}" destId="{10FD2C5B-1BEB-4612-8088-DC3013F33318}" srcOrd="1" destOrd="0" presId="urn:microsoft.com/office/officeart/2005/8/layout/pyramid1"/>
    <dgm:cxn modelId="{D9A1FDAF-E394-4559-A795-4E80172C22DC}" type="presParOf" srcId="{221D6870-3BDE-4CCB-84F6-2FE11E5676BD}" destId="{B2473E16-9C31-4152-91B6-32CF62C1AC78}" srcOrd="5" destOrd="0" presId="urn:microsoft.com/office/officeart/2005/8/layout/pyramid1"/>
    <dgm:cxn modelId="{D0BBBFCC-A07D-421E-B6A1-4F74C41E90A3}" type="presParOf" srcId="{B2473E16-9C31-4152-91B6-32CF62C1AC78}" destId="{C8C53384-2A39-41F9-9388-2CBA13268804}" srcOrd="0" destOrd="0" presId="urn:microsoft.com/office/officeart/2005/8/layout/pyramid1"/>
    <dgm:cxn modelId="{559C3E90-5219-42DB-93F5-0F932066FE96}" type="presParOf" srcId="{B2473E16-9C31-4152-91B6-32CF62C1AC78}" destId="{9C3F9D3A-D95D-447C-B873-27E67135C1F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9BB2EF-0323-408B-B905-964C76A957CB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D9EBC8-0FBC-43AF-B583-8B37C6FF1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endParaRPr 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CCDDA7-E2BA-43DF-8EC3-0EB1CFCDB97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9C056C-503C-44B5-999A-60AF4F18AEC2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A7D9E0-F449-4825-91FC-5907696AB695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0907AD-426D-4986-B981-448D556C43E7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0907AD-426D-4986-B981-448D556C43E7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828F7-701C-459A-B1E0-0679F8F15B75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3C9AD1-20B5-40EF-B381-17F1B1A2D7A0}" type="slidenum">
              <a:rPr lang="en-GB" smtClean="0"/>
              <a:pPr/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797F8-F1F6-4C2B-ACDA-3C5A45416189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C1DBAA-B708-49EB-BAE9-C50F3ED3B2BE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C455D-DC04-430E-9736-172BBF814D32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CCD7B3-F8CC-4BDF-A34D-3362040FB037}" type="slidenum">
              <a:rPr lang="en-GB" smtClean="0"/>
              <a:pPr/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9C056C-503C-44B5-999A-60AF4F18AEC2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A1BA68-61F7-4B9D-A2F2-29CFB70B6B5A}" type="slidenum">
              <a:rPr lang="en-GB" smtClean="0">
                <a:latin typeface="Arial" pitchFamily="34" charset="0"/>
              </a:rPr>
              <a:pPr/>
              <a:t>52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D566B4-A922-4AB4-9FFD-2E8379425A21}" type="slidenum">
              <a:rPr lang="en-GB" smtClean="0">
                <a:latin typeface="Arial" pitchFamily="34" charset="0"/>
              </a:rPr>
              <a:pPr/>
              <a:t>53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9" y="801975"/>
            <a:ext cx="4556125" cy="3196019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3531AD3-E9DD-4DFD-9B69-39DF7EEF1AF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8753E-C28A-4AB6-AAAA-594444B1139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C504C5-8BEF-4801-B668-576CCDF1E1D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8B366-0E39-4D2E-98A2-570BCEA4000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last objective is kept here that we are ready to apply it in our daily work.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5AC24-12A3-49D5-8AFC-2C284452592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9EBC8-0FBC-43AF-B583-8B37C6FF1B4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5DC0-5DDE-4A4D-9668-6B3793D192E5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354C66-D5C9-4F4B-8CBB-F8002817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D995-C173-4E27-BDA4-FE6242C916DB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D6D-C8B6-4570-B9B7-3FDB52C5D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2434-4C57-4626-AA32-A54A1A6509E9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1D59-5C95-4E02-86D0-DD148B299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41FC-C89D-408C-A1E3-E8EAE7A8D6C8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7048-FBF7-4558-B7EA-C8A42EB84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314B-258E-4ED1-A299-E9CAFDB2CD82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ED55-661B-4929-B9C0-3CF299CC8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2F67-1572-41A4-9B07-84235473A2CD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1A0B-6EBA-4493-B231-3B3C3EFAD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A4CA70-DE5F-43EF-A9EE-CE27D5639C10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2276E4-0A0A-4B29-B682-CBD0760A0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6903-58E3-4C40-A14A-A2ABE9A73C43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6BD7-F187-44C8-A3B0-43087156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21C5-A969-4DF7-920B-B6B3242369C6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0E61-6061-4B64-B854-FC246A65E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656C-FE83-4540-9066-1BFFAFC4B2FB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5A21-4F99-4C45-8A3A-08806CD41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F643-555E-4AF6-B962-654FAC297A10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EC51-33DC-44F6-A65E-5C3E36917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E9860-31A1-4924-A52A-7588003A6D18}" type="datetimeFigureOut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868A24-1C43-4C60-973C-60F806349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1" r:id="rId2"/>
    <p:sldLayoutId id="2147483812" r:id="rId3"/>
    <p:sldLayoutId id="2147483813" r:id="rId4"/>
    <p:sldLayoutId id="2147483820" r:id="rId5"/>
    <p:sldLayoutId id="2147483821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sz="3600" b="1" dirty="0" smtClean="0"/>
              <a:t>KSU Medical College Outcomes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45910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Communication and consultation skills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Clinical care 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 </a:t>
            </a:r>
            <a:r>
              <a:rPr lang="en-US" sz="2400" b="1" dirty="0" smtClean="0"/>
              <a:t>Health promotion and disease prevention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The family and community context of healthcare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Personal and professional development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Use of technology and information gathering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Attitudes, ethics and professionalism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 smtClean="0"/>
              <a:t>Research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1016000"/>
          </a:xfrm>
        </p:spPr>
        <p:txBody>
          <a:bodyPr>
            <a:sp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sz="6000" dirty="0" smtClean="0">
                <a:latin typeface="Bernard MT Condensed" pitchFamily="18" charset="0"/>
                <a:ea typeface="+mj-ea"/>
                <a:cs typeface="+mj-cs"/>
              </a:rPr>
              <a:t>Think, Pair &amp; Share </a:t>
            </a:r>
            <a:endParaRPr lang="en-GB" sz="6000" dirty="0">
              <a:latin typeface="Bernard MT Condensed" pitchFamily="18" charset="0"/>
              <a:ea typeface="+mj-ea"/>
              <a:cs typeface="+mj-cs"/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219200" y="2133600"/>
            <a:ext cx="6705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Bernard MT Condensed" pitchFamily="18" charset="0"/>
              </a:rPr>
              <a:t>Every five of </a:t>
            </a:r>
            <a:r>
              <a:rPr lang="en-US" sz="5400" dirty="0" smtClean="0">
                <a:latin typeface="Bernard MT Condensed" pitchFamily="18" charset="0"/>
              </a:rPr>
              <a:t>you.</a:t>
            </a:r>
          </a:p>
          <a:p>
            <a:pPr algn="ctr"/>
            <a:r>
              <a:rPr lang="en-US" sz="5400" dirty="0" smtClean="0">
                <a:latin typeface="Bernard MT Condensed" pitchFamily="18" charset="0"/>
              </a:rPr>
              <a:t>How you can analyze the following case Scenario. </a:t>
            </a:r>
            <a:endParaRPr lang="en-GB" sz="5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>
            <a:spLocks noGrp="1" noChangeArrowheads="1"/>
          </p:cNvSpPr>
          <p:nvPr>
            <p:ph type="title"/>
          </p:nvPr>
        </p:nvSpPr>
        <p:spPr>
          <a:xfrm>
            <a:off x="457200" y="1291679"/>
            <a:ext cx="8229600" cy="769441"/>
          </a:xfrm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latin typeface="Bernard MT Condensed" pitchFamily="18" charset="0"/>
              </a:rPr>
              <a:t>Scenario (1):</a:t>
            </a:r>
            <a:endParaRPr lang="en-GB" sz="4400" dirty="0" smtClean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2249488"/>
            <a:ext cx="8229600" cy="2793072"/>
          </a:xfrm>
        </p:spPr>
        <p:txBody>
          <a:bodyPr wrap="squar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 50-year-old healthy man came to clinic. He says that today he passed  stool which was red in color . He says that he has taken some “</a:t>
            </a:r>
            <a:r>
              <a:rPr lang="en-US" dirty="0" err="1" smtClean="0">
                <a:latin typeface="Bernard MT Condensed" pitchFamily="18" charset="0"/>
              </a:rPr>
              <a:t>Vimto</a:t>
            </a:r>
            <a:r>
              <a:rPr lang="en-US" dirty="0" smtClean="0">
                <a:latin typeface="Bernard MT Condensed" pitchFamily="18" charset="0"/>
              </a:rPr>
              <a:t>” drink which was red.</a:t>
            </a:r>
          </a:p>
          <a:p>
            <a:endParaRPr lang="en-US" dirty="0" smtClean="0">
              <a:latin typeface="Bernard MT Condensed" pitchFamily="18" charset="0"/>
            </a:endParaRPr>
          </a:p>
          <a:p>
            <a:endParaRPr lang="en-US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en-US" dirty="0" smtClean="0">
                <a:latin typeface="Bernard MT Condensed" pitchFamily="18" charset="0"/>
              </a:rPr>
              <a:t> </a:t>
            </a:r>
            <a:endParaRPr lang="en-GB" dirty="0" smtClean="0">
              <a:latin typeface="Bernard MT Condensed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1148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latin typeface="Bernard MT Condensed" pitchFamily="18" charset="0"/>
                <a:cs typeface="+mn-cs"/>
              </a:rPr>
              <a:t>He added that, possibly</a:t>
            </a:r>
            <a:r>
              <a:rPr lang="en-US" sz="2800" dirty="0">
                <a:latin typeface="Bernard MT Condensed" pitchFamily="18" charset="0"/>
                <a:cs typeface="+mn-cs"/>
              </a:rPr>
              <a:t>, this red colored stool is due to this drink.</a:t>
            </a:r>
            <a:endParaRPr lang="en-GB" sz="2800" dirty="0">
              <a:latin typeface="Bernard MT Condensed" pitchFamily="18" charset="0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competence:</a:t>
            </a:r>
            <a:endParaRPr lang="en-GB" dirty="0" smtClean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971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838200" y="1981200"/>
          <a:ext cx="7272808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competence: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6000" smtClean="0"/>
              <a:t>What is Competence?</a:t>
            </a:r>
            <a:endParaRPr lang="en-GB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competence:</a:t>
            </a:r>
            <a:endParaRPr lang="en-GB" dirty="0" smtClean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Competence can be defined as: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“ the ability to perform a specific task in a manner that yields desirable outcomes”.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Aspect of Competence</a:t>
            </a:r>
            <a:endParaRPr lang="en-GB" dirty="0" smtClean="0"/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Competence is defined in the context of particulars: </a:t>
            </a:r>
          </a:p>
          <a:p>
            <a:pPr lvl="1"/>
            <a:r>
              <a:rPr lang="en-US" i="1" dirty="0" smtClean="0"/>
              <a:t>Knowledge</a:t>
            </a:r>
          </a:p>
          <a:p>
            <a:pPr lvl="1"/>
            <a:r>
              <a:rPr lang="en-US" i="1" dirty="0" smtClean="0"/>
              <a:t>Skills</a:t>
            </a:r>
          </a:p>
          <a:p>
            <a:pPr lvl="1"/>
            <a:r>
              <a:rPr lang="en-US" i="1" dirty="0" smtClean="0"/>
              <a:t>Abilities</a:t>
            </a:r>
          </a:p>
          <a:p>
            <a:r>
              <a:rPr lang="en-US" dirty="0" smtClean="0"/>
              <a:t>Competence develops over  time and is nurtured by reflection on experience</a:t>
            </a:r>
            <a:endParaRPr lang="en-US" i="1" dirty="0" smtClean="0"/>
          </a:p>
          <a:p>
            <a:pPr lvl="1">
              <a:buFont typeface="Georgia" pitchFamily="18" charset="0"/>
              <a:buNone/>
            </a:pPr>
            <a:endParaRPr lang="en-US" i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" y="1219200"/>
            <a:ext cx="1143000" cy="4191000"/>
            <a:chOff x="528" y="1052"/>
            <a:chExt cx="720" cy="2640"/>
          </a:xfrm>
        </p:grpSpPr>
        <p:sp>
          <p:nvSpPr>
            <p:cNvPr id="64530" name="AutoShape 22"/>
            <p:cNvSpPr>
              <a:spLocks noChangeArrowheads="1"/>
            </p:cNvSpPr>
            <p:nvPr/>
          </p:nvSpPr>
          <p:spPr bwMode="auto">
            <a:xfrm rot="-5400000">
              <a:off x="-432" y="2012"/>
              <a:ext cx="2640" cy="720"/>
            </a:xfrm>
            <a:prstGeom prst="rightArrow">
              <a:avLst>
                <a:gd name="adj1" fmla="val 50000"/>
                <a:gd name="adj2" fmla="val 91667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2075" tIns="46038" rIns="92075" bIns="46038" anchor="ctr"/>
            <a:lstStyle/>
            <a:p>
              <a:endParaRPr lang="ar-SA">
                <a:latin typeface="Georgia" pitchFamily="18" charset="0"/>
              </a:endParaRP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 rot="16200000">
              <a:off x="221" y="2435"/>
              <a:ext cx="12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Bernard MT Condensed" pitchFamily="18" charset="0"/>
                  <a:cs typeface="+mn-cs"/>
                </a:rPr>
                <a:t>Professionalism</a:t>
              </a:r>
              <a:endPara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cs typeface="+mn-cs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47800" y="1295400"/>
            <a:ext cx="4724400" cy="4114800"/>
            <a:chOff x="288" y="1104"/>
            <a:chExt cx="2976" cy="2592"/>
          </a:xfrm>
        </p:grpSpPr>
        <p:sp>
          <p:nvSpPr>
            <p:cNvPr id="64525" name="AutoShape 11"/>
            <p:cNvSpPr>
              <a:spLocks noChangeArrowheads="1"/>
            </p:cNvSpPr>
            <p:nvPr/>
          </p:nvSpPr>
          <p:spPr bwMode="auto">
            <a:xfrm>
              <a:off x="288" y="1104"/>
              <a:ext cx="2976" cy="2592"/>
            </a:xfrm>
            <a:prstGeom prst="triangle">
              <a:avLst>
                <a:gd name="adj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Georgia" pitchFamily="18" charset="0"/>
              </a:endParaRPr>
            </a:p>
          </p:txBody>
        </p:sp>
        <p:sp>
          <p:nvSpPr>
            <p:cNvPr id="64526" name="AutoShape 12"/>
            <p:cNvSpPr>
              <a:spLocks noChangeArrowheads="1"/>
            </p:cNvSpPr>
            <p:nvPr/>
          </p:nvSpPr>
          <p:spPr bwMode="auto">
            <a:xfrm flipV="1">
              <a:off x="288" y="3120"/>
              <a:ext cx="29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05 w 21600"/>
                <a:gd name="T13" fmla="*/ 3000 h 21600"/>
                <a:gd name="T14" fmla="*/ 18595 w 21600"/>
                <a:gd name="T15" fmla="*/ 18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16" y="21600"/>
                  </a:lnTo>
                  <a:lnTo>
                    <a:pt x="1918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4527" name="AutoShape 13"/>
            <p:cNvSpPr>
              <a:spLocks noChangeArrowheads="1"/>
            </p:cNvSpPr>
            <p:nvPr/>
          </p:nvSpPr>
          <p:spPr bwMode="auto">
            <a:xfrm flipV="1">
              <a:off x="624" y="2544"/>
              <a:ext cx="230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4 w 21600"/>
                <a:gd name="T13" fmla="*/ 3375 h 21600"/>
                <a:gd name="T14" fmla="*/ 18216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68" y="21600"/>
                  </a:lnTo>
                  <a:lnTo>
                    <a:pt x="1843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4528" name="AutoShape 14"/>
            <p:cNvSpPr>
              <a:spLocks noChangeArrowheads="1"/>
            </p:cNvSpPr>
            <p:nvPr/>
          </p:nvSpPr>
          <p:spPr bwMode="auto">
            <a:xfrm flipV="1">
              <a:off x="960" y="1968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38 w 21600"/>
                <a:gd name="T13" fmla="*/ 3825 h 21600"/>
                <a:gd name="T14" fmla="*/ 17762 w 21600"/>
                <a:gd name="T15" fmla="*/ 17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076" y="21600"/>
                  </a:lnTo>
                  <a:lnTo>
                    <a:pt x="1752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4529" name="AutoShape 15"/>
            <p:cNvSpPr>
              <a:spLocks noChangeArrowheads="1"/>
            </p:cNvSpPr>
            <p:nvPr/>
          </p:nvSpPr>
          <p:spPr bwMode="auto">
            <a:xfrm flipV="1">
              <a:off x="1272" y="1104"/>
              <a:ext cx="1008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4516" name="Line 30"/>
          <p:cNvSpPr>
            <a:spLocks noChangeShapeType="1"/>
          </p:cNvSpPr>
          <p:nvPr/>
        </p:nvSpPr>
        <p:spPr bwMode="auto">
          <a:xfrm>
            <a:off x="6400800" y="10668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64517" name="Line 26"/>
          <p:cNvSpPr>
            <a:spLocks noChangeShapeType="1"/>
          </p:cNvSpPr>
          <p:nvPr/>
        </p:nvSpPr>
        <p:spPr bwMode="auto">
          <a:xfrm>
            <a:off x="6400800" y="3581400"/>
            <a:ext cx="0" cy="1828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64518" name="Rectangle 12"/>
          <p:cNvSpPr>
            <a:spLocks noChangeArrowheads="1"/>
          </p:cNvSpPr>
          <p:nvPr/>
        </p:nvSpPr>
        <p:spPr bwMode="auto">
          <a:xfrm>
            <a:off x="6553200" y="1143000"/>
            <a:ext cx="205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latin typeface="Tahoma" pitchFamily="34" charset="0"/>
            </a:endParaRPr>
          </a:p>
          <a:p>
            <a:r>
              <a:rPr lang="en-US" sz="2400" b="1" dirty="0" smtClean="0">
                <a:latin typeface="Bernard MT Condensed" pitchFamily="18" charset="0"/>
              </a:rPr>
              <a:t>Attitudes</a:t>
            </a:r>
          </a:p>
          <a:p>
            <a:endParaRPr lang="en-US" sz="2400" dirty="0" smtClean="0">
              <a:latin typeface="Bernard MT Condensed" pitchFamily="18" charset="0"/>
            </a:endParaRPr>
          </a:p>
          <a:p>
            <a:endParaRPr lang="en-US" sz="2400" dirty="0" smtClean="0">
              <a:latin typeface="Bernard MT Condensed" pitchFamily="18" charset="0"/>
            </a:endParaRPr>
          </a:p>
          <a:p>
            <a:r>
              <a:rPr lang="en-US" sz="2400" b="1" dirty="0" smtClean="0">
                <a:latin typeface="Bernard MT Condensed" pitchFamily="18" charset="0"/>
              </a:rPr>
              <a:t>Skills</a:t>
            </a:r>
            <a:endParaRPr lang="en-GB" sz="2400" b="1" dirty="0">
              <a:latin typeface="Bernard MT Condensed" pitchFamily="18" charset="0"/>
            </a:endParaRPr>
          </a:p>
        </p:txBody>
      </p:sp>
      <p:sp>
        <p:nvSpPr>
          <p:cNvPr id="64519" name="Rectangle 13"/>
          <p:cNvSpPr>
            <a:spLocks noChangeArrowheads="1"/>
          </p:cNvSpPr>
          <p:nvPr/>
        </p:nvSpPr>
        <p:spPr bwMode="auto">
          <a:xfrm>
            <a:off x="6629400" y="41148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Knowledge/</a:t>
            </a:r>
          </a:p>
          <a:p>
            <a:r>
              <a:rPr lang="en-US" sz="2400" b="1" dirty="0" smtClean="0">
                <a:latin typeface="Bernard MT Condensed" pitchFamily="18" charset="0"/>
              </a:rPr>
              <a:t>Cognition</a:t>
            </a:r>
            <a:endParaRPr lang="en-GB" sz="2400" b="1" dirty="0">
              <a:latin typeface="Bernard MT Condensed" pitchFamily="18" charset="0"/>
            </a:endParaRP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3429000" y="1981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70C0"/>
                </a:solidFill>
                <a:latin typeface="Bernard MT Condensed" pitchFamily="18" charset="0"/>
              </a:rPr>
              <a:t>Does</a:t>
            </a:r>
          </a:p>
        </p:txBody>
      </p:sp>
      <p:sp>
        <p:nvSpPr>
          <p:cNvPr id="64521" name="Rectangle 15"/>
          <p:cNvSpPr>
            <a:spLocks noChangeArrowheads="1"/>
          </p:cNvSpPr>
          <p:nvPr/>
        </p:nvSpPr>
        <p:spPr bwMode="auto">
          <a:xfrm>
            <a:off x="2971800" y="2819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Georgia" pitchFamily="18" charset="0"/>
              </a:rPr>
              <a:t>    </a:t>
            </a:r>
            <a:r>
              <a:rPr lang="en-GB">
                <a:solidFill>
                  <a:srgbClr val="0070C0"/>
                </a:solidFill>
                <a:latin typeface="Bernard MT Condensed" pitchFamily="18" charset="0"/>
              </a:rPr>
              <a:t>Shows how</a:t>
            </a:r>
          </a:p>
        </p:txBody>
      </p:sp>
      <p:sp>
        <p:nvSpPr>
          <p:cNvPr id="64522" name="Rectangle 16"/>
          <p:cNvSpPr>
            <a:spLocks noChangeArrowheads="1"/>
          </p:cNvSpPr>
          <p:nvPr/>
        </p:nvSpPr>
        <p:spPr bwMode="auto">
          <a:xfrm>
            <a:off x="3124200" y="3733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>
                <a:solidFill>
                  <a:srgbClr val="0070C0"/>
                </a:solidFill>
                <a:latin typeface="Bernard MT Condensed" pitchFamily="18" charset="0"/>
              </a:rPr>
              <a:t>Knows how</a:t>
            </a:r>
          </a:p>
        </p:txBody>
      </p:sp>
      <p:sp>
        <p:nvSpPr>
          <p:cNvPr id="64523" name="Rectangle 17"/>
          <p:cNvSpPr>
            <a:spLocks noChangeArrowheads="1"/>
          </p:cNvSpPr>
          <p:nvPr/>
        </p:nvSpPr>
        <p:spPr bwMode="auto">
          <a:xfrm>
            <a:off x="2667000" y="44958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>
                <a:latin typeface="Georgia" pitchFamily="18" charset="0"/>
              </a:rPr>
              <a:t>   </a:t>
            </a:r>
          </a:p>
          <a:p>
            <a:pPr eaLnBrk="0" hangingPunct="0"/>
            <a:r>
              <a:rPr lang="en-GB" dirty="0">
                <a:solidFill>
                  <a:srgbClr val="0070C0"/>
                </a:solidFill>
                <a:latin typeface="Bernard MT Condensed" pitchFamily="18" charset="0"/>
              </a:rPr>
              <a:t>           Knows</a:t>
            </a:r>
          </a:p>
        </p:txBody>
      </p:sp>
      <p:sp>
        <p:nvSpPr>
          <p:cNvPr id="64524" name="Rectangle 18"/>
          <p:cNvSpPr>
            <a:spLocks noChangeArrowheads="1"/>
          </p:cNvSpPr>
          <p:nvPr/>
        </p:nvSpPr>
        <p:spPr bwMode="auto">
          <a:xfrm>
            <a:off x="914400" y="55626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b="1" dirty="0">
                <a:solidFill>
                  <a:srgbClr val="FF0000"/>
                </a:solidFill>
                <a:latin typeface="Bernard MT Condensed" pitchFamily="18" charset="0"/>
              </a:rPr>
              <a:t>     </a:t>
            </a:r>
            <a:r>
              <a:rPr lang="en-GB" sz="2400" b="1" dirty="0">
                <a:solidFill>
                  <a:srgbClr val="FF0000"/>
                </a:solidFill>
                <a:latin typeface="Bernard MT Condensed" pitchFamily="18" charset="0"/>
              </a:rPr>
              <a:t>Miller’s Triangle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Bloom’s Taxonomy</a:t>
            </a:r>
            <a:endParaRPr lang="en-GB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2836863"/>
          </a:xfrm>
        </p:spPr>
        <p:txBody>
          <a:bodyPr/>
          <a:lstStyle/>
          <a:p>
            <a:endParaRPr lang="en-GB" sz="6000" b="1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8763000" cy="990600"/>
          </a:xfrm>
        </p:spPr>
        <p:txBody>
          <a:bodyPr/>
          <a:lstStyle/>
          <a:p>
            <a:pPr marL="63500" eaLnBrk="1" hangingPunct="1"/>
            <a:r>
              <a:rPr lang="en-US" sz="3200" b="1" dirty="0" smtClean="0">
                <a:solidFill>
                  <a:srgbClr val="C00000"/>
                </a:solidFill>
                <a:latin typeface="Cooper Black" pitchFamily="18" charset="0"/>
              </a:rPr>
              <a:t>  Continuous Professional Development</a:t>
            </a:r>
          </a:p>
        </p:txBody>
      </p:sp>
      <p:pic>
        <p:nvPicPr>
          <p:cNvPr id="5124" name="Picture 4" descr="THE BOOK cop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04800"/>
            <a:ext cx="8520112" cy="3124200"/>
          </a:xfrm>
        </p:spPr>
      </p:pic>
      <p:sp>
        <p:nvSpPr>
          <p:cNvPr id="5" name="TextBox 4"/>
          <p:cNvSpPr txBox="1"/>
          <p:nvPr/>
        </p:nvSpPr>
        <p:spPr>
          <a:xfrm>
            <a:off x="1371600" y="4826000"/>
            <a:ext cx="77724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Dept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 Medical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Education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College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 Medicine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King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Saud University </a:t>
            </a:r>
          </a:p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Hierarchy of Knowledge</a:t>
            </a:r>
            <a:br>
              <a:rPr lang="en-US" b="1" smtClean="0"/>
            </a:br>
            <a:r>
              <a:rPr lang="en-US" sz="3200" b="1" i="1" smtClean="0"/>
              <a:t>Bloom’sTaxonomy, 1956</a:t>
            </a:r>
            <a:endParaRPr lang="en-US" b="1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88"/>
            <a:ext cx="3886200" cy="43243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b="1" i="1" smtClean="0">
                <a:solidFill>
                  <a:schemeClr val="tx2"/>
                </a:solidFill>
              </a:rPr>
              <a:t>Knowledge</a:t>
            </a:r>
            <a:r>
              <a:rPr lang="en-US" sz="2400" smtClean="0"/>
              <a:t> - What is the most common cause of...?</a:t>
            </a:r>
          </a:p>
          <a:p>
            <a:pPr>
              <a:lnSpc>
                <a:spcPct val="85000"/>
              </a:lnSpc>
            </a:pPr>
            <a:r>
              <a:rPr lang="en-US" sz="2400" b="1" i="1" smtClean="0">
                <a:solidFill>
                  <a:schemeClr val="tx2"/>
                </a:solidFill>
              </a:rPr>
              <a:t>Understand</a:t>
            </a:r>
            <a:r>
              <a:rPr lang="en-US" sz="2400" smtClean="0"/>
              <a:t> - If you see this, what must you consider…?</a:t>
            </a:r>
          </a:p>
          <a:p>
            <a:pPr>
              <a:lnSpc>
                <a:spcPct val="85000"/>
              </a:lnSpc>
            </a:pPr>
            <a:r>
              <a:rPr lang="en-US" sz="2400" b="1" i="1" smtClean="0">
                <a:solidFill>
                  <a:schemeClr val="tx2"/>
                </a:solidFill>
              </a:rPr>
              <a:t>Application</a:t>
            </a:r>
            <a:r>
              <a:rPr lang="en-US" sz="2400" smtClean="0"/>
              <a:t> - In this patient, what is causing…?</a:t>
            </a:r>
          </a:p>
          <a:p>
            <a:pPr>
              <a:lnSpc>
                <a:spcPct val="85000"/>
              </a:lnSpc>
            </a:pPr>
            <a:r>
              <a:rPr lang="en-US" sz="2400" b="1" i="1" smtClean="0">
                <a:solidFill>
                  <a:schemeClr val="tx2"/>
                </a:solidFill>
              </a:rPr>
              <a:t>Analysis,synthesis,evaluation - </a:t>
            </a:r>
            <a:r>
              <a:rPr lang="en-US" sz="2400" b="1" i="1" smtClean="0"/>
              <a:t>critical thinking?</a:t>
            </a:r>
            <a:endParaRPr lang="en-US" sz="2400" smtClean="0"/>
          </a:p>
        </p:txBody>
      </p:sp>
      <p:pic>
        <p:nvPicPr>
          <p:cNvPr id="5632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Skill is the capacity to perform specific actions: a person’s skill is a function of both knowledge and the particular strategies used to apply knowledge. 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Skills: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Abilities:</a:t>
            </a:r>
          </a:p>
        </p:txBody>
      </p:sp>
      <p:sp>
        <p:nvSpPr>
          <p:cNvPr id="28675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i="1" dirty="0" smtClean="0"/>
              <a:t>The power or capacity to do something or </a:t>
            </a:r>
            <a:r>
              <a:rPr lang="en-US" sz="2400" dirty="0" smtClean="0"/>
              <a:t>act physically, mentally, legally, morally, etc. </a:t>
            </a:r>
          </a:p>
          <a:p>
            <a:pPr marL="365125" lvl="1" indent="-255588">
              <a:buClr>
                <a:srgbClr val="A04DA3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Abilities are the attributes that a person has inherited or acquired through previous experience and brings to a new task.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Abilities are gained or developed over time and, as a result, are more stable than knowledge and skills. 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Types of Competence</a:t>
            </a:r>
            <a:endParaRPr lang="en-GB" sz="5400" b="1" dirty="0" smtClean="0"/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Technical</a:t>
            </a:r>
            <a:endParaRPr lang="en-US" sz="4000" b="1" i="1" dirty="0" smtClean="0"/>
          </a:p>
          <a:p>
            <a:r>
              <a:rPr lang="en-US" sz="4000" b="1" dirty="0" smtClean="0"/>
              <a:t>Non-Technical</a:t>
            </a:r>
            <a:endParaRPr lang="en-US" sz="4000" b="1" i="1" dirty="0" smtClean="0"/>
          </a:p>
          <a:p>
            <a:pPr lvl="1">
              <a:buFont typeface="Georgia" pitchFamily="18" charset="0"/>
              <a:buNone/>
            </a:pPr>
            <a:endParaRPr lang="en-US" sz="3600" b="1" i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Competencies: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4114800" cy="4324350"/>
          </a:xfrm>
        </p:spPr>
        <p:txBody>
          <a:bodyPr/>
          <a:lstStyle/>
          <a:p>
            <a:pPr marL="514350" indent="-514350">
              <a:buFont typeface="Trebuchet MS" pitchFamily="34" charset="0"/>
              <a:buAutoNum type="arabicPeriod"/>
            </a:pPr>
            <a:r>
              <a:rPr lang="en-US" dirty="0" smtClean="0"/>
              <a:t>Patient care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dirty="0" smtClean="0"/>
              <a:t>Medical knowledge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dirty="0" smtClean="0"/>
              <a:t>Practice base learning and improvement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0" y="2133600"/>
            <a:ext cx="3886200" cy="4572000"/>
          </a:xfrm>
          <a:prstGeom prst="rect">
            <a:avLst/>
          </a:prstGeom>
        </p:spPr>
        <p:txBody>
          <a:bodyPr/>
          <a:lstStyle/>
          <a:p>
            <a:pPr marL="514350" indent="-514350" eaLnBrk="0" hangingPunct="0">
              <a:spcBef>
                <a:spcPts val="300"/>
              </a:spcBef>
              <a:buClr>
                <a:srgbClr val="A04DA3"/>
              </a:buClr>
              <a:buFont typeface="+mj-lt"/>
              <a:buAutoNum type="arabicPeriod" startAt="4"/>
              <a:defRPr/>
            </a:pPr>
            <a:r>
              <a:rPr lang="en-US" sz="2800" dirty="0">
                <a:latin typeface="+mn-lt"/>
                <a:cs typeface="+mn-cs"/>
              </a:rPr>
              <a:t>Interpersonal and communication skills</a:t>
            </a:r>
          </a:p>
          <a:p>
            <a:pPr marL="514350" indent="-514350" eaLnBrk="0" hangingPunct="0">
              <a:spcBef>
                <a:spcPts val="300"/>
              </a:spcBef>
              <a:buClr>
                <a:srgbClr val="A04DA3"/>
              </a:buClr>
              <a:buFont typeface="+mj-lt"/>
              <a:buAutoNum type="arabicPeriod" startAt="4"/>
              <a:defRPr/>
            </a:pPr>
            <a:r>
              <a:rPr lang="en-US" sz="2800" dirty="0">
                <a:latin typeface="+mn-lt"/>
                <a:cs typeface="+mn-cs"/>
              </a:rPr>
              <a:t>Professionalism</a:t>
            </a:r>
          </a:p>
          <a:p>
            <a:pPr marL="514350" indent="-514350" eaLnBrk="0" hangingPunct="0">
              <a:spcBef>
                <a:spcPts val="300"/>
              </a:spcBef>
              <a:buClr>
                <a:srgbClr val="A04DA3"/>
              </a:buClr>
              <a:buFont typeface="+mj-lt"/>
              <a:buAutoNum type="arabicPeriod" startAt="4"/>
              <a:defRPr/>
            </a:pPr>
            <a:r>
              <a:rPr lang="en-US" sz="2800" dirty="0">
                <a:latin typeface="+mn-lt"/>
                <a:cs typeface="+mn-cs"/>
              </a:rPr>
              <a:t>Systems-based practice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Non-technical elements of competence: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Six key areas:</a:t>
            </a:r>
          </a:p>
          <a:p>
            <a:pPr lvl="1"/>
            <a:r>
              <a:rPr lang="en-US" dirty="0" smtClean="0"/>
              <a:t>Communicating  Skills.</a:t>
            </a:r>
          </a:p>
          <a:p>
            <a:pPr lvl="1"/>
            <a:r>
              <a:rPr lang="en-US" dirty="0" smtClean="0"/>
              <a:t>Principles and organization of the health care system.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Shared learning across professional boundaries</a:t>
            </a:r>
          </a:p>
          <a:p>
            <a:pPr lvl="1"/>
            <a:r>
              <a:rPr lang="en-US" dirty="0" smtClean="0"/>
              <a:t>Clinical audit and reflective practice</a:t>
            </a:r>
          </a:p>
          <a:p>
            <a:pPr lvl="1"/>
            <a:r>
              <a:rPr lang="en-US" dirty="0" smtClean="0"/>
              <a:t>Leadership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competence acquired:</a:t>
            </a:r>
            <a:endParaRPr lang="en-GB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gained in the healthcare professions through:</a:t>
            </a:r>
          </a:p>
          <a:p>
            <a:pPr lvl="1"/>
            <a:r>
              <a:rPr lang="en-US" i="1" dirty="0" smtClean="0"/>
              <a:t> pre-service education</a:t>
            </a:r>
          </a:p>
          <a:p>
            <a:pPr lvl="1"/>
            <a:r>
              <a:rPr lang="en-US" i="1" dirty="0" smtClean="0"/>
              <a:t>in-service training</a:t>
            </a:r>
          </a:p>
          <a:p>
            <a:pPr lvl="1"/>
            <a:r>
              <a:rPr lang="en-US" i="1" dirty="0" smtClean="0"/>
              <a:t>work experience</a:t>
            </a:r>
          </a:p>
          <a:p>
            <a:r>
              <a:rPr lang="en-US" dirty="0" smtClean="0"/>
              <a:t>Continuous  Professional  Development (CPD). </a:t>
            </a:r>
          </a:p>
          <a:p>
            <a:endParaRPr lang="en-GB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Grp="1" noChangeArrowheads="1"/>
          </p:cNvSpPr>
          <p:nvPr>
            <p:ph idx="1"/>
          </p:nvPr>
        </p:nvSpPr>
        <p:spPr>
          <a:xfrm>
            <a:off x="457200" y="2249488"/>
            <a:ext cx="8229600" cy="1016000"/>
          </a:xfrm>
        </p:spPr>
        <p:txBody>
          <a:bodyPr>
            <a:spAutoFit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en-US" sz="6000" dirty="0" smtClean="0">
                <a:latin typeface="Bernard MT Condensed" pitchFamily="18" charset="0"/>
                <a:ea typeface="+mj-ea"/>
                <a:cs typeface="+mj-cs"/>
              </a:rPr>
              <a:t>Think Pair &amp; Share </a:t>
            </a:r>
            <a:endParaRPr lang="en-GB" sz="6000" dirty="0">
              <a:latin typeface="Bernard MT Condensed" pitchFamily="18" charset="0"/>
              <a:ea typeface="+mj-ea"/>
              <a:cs typeface="+mj-cs"/>
            </a:endParaRP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1981200" y="3733800"/>
            <a:ext cx="5410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latin typeface="Bernard MT Condensed" pitchFamily="18" charset="0"/>
              </a:rPr>
              <a:t>Every five of you </a:t>
            </a:r>
            <a:endParaRPr lang="en-GB" sz="5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the following scenario: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smtClean="0"/>
              <a:t>Identify main hypotheses to explain phenomenon</a:t>
            </a:r>
          </a:p>
          <a:p>
            <a:pPr lvl="1"/>
            <a:r>
              <a:rPr lang="en-US" b="1" smtClean="0"/>
              <a:t>Identify strengths and weakness of each</a:t>
            </a:r>
          </a:p>
          <a:p>
            <a:pPr lvl="1"/>
            <a:r>
              <a:rPr lang="en-US" b="1" smtClean="0"/>
              <a:t>State and defend most likely explanation</a:t>
            </a:r>
          </a:p>
          <a:p>
            <a:pPr lvl="1"/>
            <a:r>
              <a:rPr lang="en-US" b="1" smtClean="0"/>
              <a:t>Suggest course of action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Scenario (2) 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65 year old man known case of hypertension, not taking prescribed treatment.</a:t>
            </a:r>
          </a:p>
          <a:p>
            <a:r>
              <a:rPr lang="en-US" dirty="0" smtClean="0"/>
              <a:t>You have been call to see this gentleman, who complains of severe chest pain and sweating. On questioning ha said that I have gas problem, I eaten “heavy dinner”.</a:t>
            </a:r>
          </a:p>
          <a:p>
            <a:r>
              <a:rPr lang="en-US" dirty="0" smtClean="0"/>
              <a:t>He added, I think it is due to that food, otherwise I am OK.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071688" y="571500"/>
            <a:ext cx="5214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latin typeface="Bernard MT Condensed" pitchFamily="18" charset="0"/>
                <a:ea typeface="+mj-ea"/>
                <a:cs typeface="+mj-cs"/>
              </a:rPr>
              <a:t>Contents/Overview</a:t>
            </a:r>
            <a:endParaRPr lang="en-GB" sz="4400" dirty="0">
              <a:solidFill>
                <a:schemeClr val="tx2"/>
              </a:solidFill>
              <a:latin typeface="Bernard MT Condensed" pitchFamily="18" charset="0"/>
              <a:ea typeface="+mj-ea"/>
              <a:cs typeface="+mj-cs"/>
            </a:endParaRP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990600" y="1752600"/>
            <a:ext cx="678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 smtClean="0"/>
              <a:t>Who is Professional?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</a:t>
            </a:r>
            <a:r>
              <a:rPr lang="en-US" sz="2800" dirty="0" smtClean="0"/>
              <a:t>Competence? Levels?</a:t>
            </a: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How to develop &amp; maintain competency?</a:t>
            </a: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What is Continuous Prof </a:t>
            </a:r>
            <a:r>
              <a:rPr lang="en-US" sz="2800" dirty="0" err="1" smtClean="0"/>
              <a:t>Devp</a:t>
            </a:r>
            <a:r>
              <a:rPr lang="en-US" sz="2800" dirty="0" smtClean="0"/>
              <a:t> (CPD)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Methods </a:t>
            </a:r>
            <a:r>
              <a:rPr lang="en-US" sz="2800" dirty="0"/>
              <a:t>of keeping </a:t>
            </a:r>
            <a:r>
              <a:rPr lang="en-US" sz="2800" dirty="0" smtClean="0"/>
              <a:t>updated (CPD).</a:t>
            </a: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/>
              <a:t>Reflective </a:t>
            </a:r>
            <a:r>
              <a:rPr lang="en-US" sz="2800" dirty="0" smtClean="0"/>
              <a:t>learning &amp; Practice</a:t>
            </a: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/>
              <a:t>Summary.</a:t>
            </a:r>
          </a:p>
          <a:p>
            <a:pPr marL="342900" indent="-342900">
              <a:buFontTx/>
              <a:buAutoNum type="arabicPeriod"/>
            </a:pPr>
            <a:endParaRPr lang="en-GB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071688" y="571500"/>
            <a:ext cx="5214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latin typeface="Bernard MT Condensed" pitchFamily="18" charset="0"/>
                <a:ea typeface="+mj-ea"/>
                <a:cs typeface="+mj-cs"/>
              </a:rPr>
              <a:t>Contents/Overview</a:t>
            </a:r>
            <a:endParaRPr lang="en-GB" sz="4400" dirty="0">
              <a:solidFill>
                <a:schemeClr val="tx2"/>
              </a:solidFill>
              <a:latin typeface="Bernard MT Condensed" pitchFamily="18" charset="0"/>
              <a:ea typeface="+mj-ea"/>
              <a:cs typeface="+mj-cs"/>
            </a:endParaRP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990600" y="1752600"/>
            <a:ext cx="6781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 smtClean="0"/>
              <a:t>Who is Professional?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</a:t>
            </a:r>
            <a:r>
              <a:rPr lang="en-US" sz="2800" dirty="0" smtClean="0"/>
              <a:t>Competence? Levels?</a:t>
            </a: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How to maintain competency?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What is Continuous Prof </a:t>
            </a:r>
            <a:r>
              <a:rPr lang="en-US" sz="2800" dirty="0" err="1" smtClean="0">
                <a:solidFill>
                  <a:srgbClr val="FF0000"/>
                </a:solidFill>
              </a:rPr>
              <a:t>Devp</a:t>
            </a:r>
            <a:r>
              <a:rPr lang="en-US" sz="2800" dirty="0" smtClean="0">
                <a:solidFill>
                  <a:srgbClr val="FF0000"/>
                </a:solidFill>
              </a:rPr>
              <a:t> (CPD)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Methods of keeping </a:t>
            </a:r>
            <a:r>
              <a:rPr lang="en-US" sz="2800" dirty="0" smtClean="0">
                <a:solidFill>
                  <a:srgbClr val="FF0000"/>
                </a:solidFill>
              </a:rPr>
              <a:t>updated (CPD).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Reflective </a:t>
            </a:r>
            <a:r>
              <a:rPr lang="en-US" sz="2800" dirty="0" smtClean="0">
                <a:solidFill>
                  <a:srgbClr val="C00000"/>
                </a:solidFill>
              </a:rPr>
              <a:t>learning &amp; Practice</a:t>
            </a:r>
            <a:endParaRPr lang="en-US" sz="2800" dirty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Summary</a:t>
            </a:r>
            <a:r>
              <a:rPr lang="en-US" sz="2800" dirty="0"/>
              <a:t>.</a:t>
            </a:r>
          </a:p>
          <a:p>
            <a:pPr marL="342900" indent="-342900">
              <a:buFontTx/>
              <a:buAutoNum type="arabicPeriod"/>
            </a:pPr>
            <a:endParaRPr lang="en-GB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533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accent2"/>
                </a:solidFill>
              </a:rPr>
              <a:t>Continuing Professional Development (CPD)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324350"/>
          </a:xfrm>
        </p:spPr>
        <p:txBody>
          <a:bodyPr/>
          <a:lstStyle/>
          <a:p>
            <a:r>
              <a:rPr lang="en-US" sz="3600" dirty="0" smtClean="0"/>
              <a:t>Competence is an ongoing process:</a:t>
            </a:r>
          </a:p>
          <a:p>
            <a:pPr lvl="1"/>
            <a:r>
              <a:rPr lang="en-US" sz="3200" dirty="0" smtClean="0"/>
              <a:t>Initial development </a:t>
            </a:r>
            <a:r>
              <a:rPr lang="en-US" sz="2000" i="1" dirty="0" smtClean="0"/>
              <a:t>during undergraduate &amp; postgraduate studies</a:t>
            </a:r>
            <a:endParaRPr lang="en-US" sz="3200" i="1" dirty="0" smtClean="0"/>
          </a:p>
          <a:p>
            <a:pPr lvl="1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Maintenance of knowledge and skills</a:t>
            </a:r>
          </a:p>
          <a:p>
            <a:pPr lvl="1"/>
            <a:r>
              <a:rPr lang="en-US" sz="3200" dirty="0" smtClean="0"/>
              <a:t>Remediation and redevelopment</a:t>
            </a:r>
          </a:p>
          <a:p>
            <a:pPr lvl="1"/>
            <a:r>
              <a:rPr lang="en-US" sz="3200" dirty="0" smtClean="0"/>
              <a:t>Acquiring new knowledge / skills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04800" y="1981200"/>
            <a:ext cx="838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b="1" dirty="0">
                <a:latin typeface="+mn-lt"/>
                <a:cs typeface="Arial" charset="0"/>
              </a:rPr>
              <a:t>The conscious updating of </a:t>
            </a:r>
            <a:r>
              <a:rPr lang="en-GB" sz="3600" b="1" dirty="0">
                <a:solidFill>
                  <a:srgbClr val="7030A0"/>
                </a:solidFill>
                <a:latin typeface="+mn-lt"/>
                <a:cs typeface="Arial" charset="0"/>
              </a:rPr>
              <a:t>professional knowledge</a:t>
            </a:r>
            <a:r>
              <a:rPr lang="en-GB" sz="3600" b="1" dirty="0">
                <a:latin typeface="+mn-lt"/>
                <a:cs typeface="Arial" charset="0"/>
              </a:rPr>
              <a:t> and the improvement of professional</a:t>
            </a:r>
            <a:r>
              <a:rPr lang="en-GB" sz="36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GB" sz="3600" b="1" dirty="0">
                <a:solidFill>
                  <a:srgbClr val="7030A0"/>
                </a:solidFill>
                <a:latin typeface="+mn-lt"/>
                <a:cs typeface="Arial" charset="0"/>
              </a:rPr>
              <a:t>competence</a:t>
            </a:r>
            <a:r>
              <a:rPr lang="en-GB" sz="3600" b="1" dirty="0">
                <a:latin typeface="+mn-lt"/>
                <a:cs typeface="Arial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+mn-lt"/>
                <a:cs typeface="Arial" charset="0"/>
              </a:rPr>
              <a:t>throughout a person's working life</a:t>
            </a:r>
            <a:r>
              <a:rPr lang="en-GB" sz="3600" b="1" dirty="0">
                <a:latin typeface="+mn-lt"/>
                <a:cs typeface="Arial" charset="0"/>
              </a:rPr>
              <a:t>. </a:t>
            </a:r>
            <a:endParaRPr lang="en-GB" sz="3600" b="1" dirty="0" smtClean="0">
              <a:latin typeface="+mn-lt"/>
              <a:cs typeface="Arial" charset="0"/>
            </a:endParaRPr>
          </a:p>
          <a:p>
            <a:pPr>
              <a:defRPr/>
            </a:pPr>
            <a:endParaRPr lang="en-GB" sz="2800" b="1" dirty="0" smtClean="0">
              <a:latin typeface="+mn-lt"/>
              <a:cs typeface="Arial" charset="0"/>
            </a:endParaRP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133600" y="609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What is CPD?</a:t>
            </a:r>
            <a:endParaRPr lang="en-GB" sz="3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04800" y="1447800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 smtClean="0">
                <a:latin typeface="+mn-lt"/>
                <a:cs typeface="Arial" charset="0"/>
              </a:rPr>
              <a:t>It </a:t>
            </a:r>
            <a:r>
              <a:rPr lang="en-GB" sz="3600" b="1" dirty="0">
                <a:latin typeface="+mn-lt"/>
                <a:cs typeface="Arial" charset="0"/>
              </a:rPr>
              <a:t>is a commitment to being professional, keeping up to date and continuously seeking to improve. </a:t>
            </a:r>
            <a:endParaRPr lang="en-GB" sz="3600" b="1" dirty="0" smtClean="0">
              <a:latin typeface="+mn-lt"/>
              <a:cs typeface="Arial" charset="0"/>
            </a:endParaRPr>
          </a:p>
          <a:p>
            <a:pPr>
              <a:defRPr/>
            </a:pPr>
            <a:r>
              <a:rPr lang="en-GB" sz="3600" b="1" dirty="0" smtClean="0">
                <a:latin typeface="+mn-lt"/>
                <a:cs typeface="Arial" charset="0"/>
              </a:rPr>
              <a:t>It </a:t>
            </a:r>
            <a:r>
              <a:rPr lang="en-GB" sz="3600" b="1" dirty="0">
                <a:latin typeface="+mn-lt"/>
                <a:cs typeface="Arial" charset="0"/>
              </a:rPr>
              <a:t>is the key to optimizing a person's career opportunities, both today and for the future. 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133600" y="609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What is CPD?</a:t>
            </a:r>
            <a:endParaRPr lang="en-GB" sz="3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2133600" y="304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Why CPD?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173162"/>
            <a:ext cx="8534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4400" b="1" dirty="0">
                <a:latin typeface="+mn-lt"/>
                <a:cs typeface="Arial" charset="0"/>
              </a:rPr>
              <a:t>Requirement by the governing bodies of the profession </a:t>
            </a:r>
            <a:endParaRPr lang="en-US" sz="4400" b="1" dirty="0" smtClean="0">
              <a:latin typeface="+mn-lt"/>
              <a:cs typeface="Arial" charset="0"/>
            </a:endParaRPr>
          </a:p>
          <a:p>
            <a:pPr>
              <a:defRPr/>
            </a:pPr>
            <a:endParaRPr lang="en-US" sz="3600" b="1" dirty="0" smtClean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3600" i="1" dirty="0" smtClean="0">
                <a:solidFill>
                  <a:srgbClr val="FF0000"/>
                </a:solidFill>
                <a:latin typeface="+mn-lt"/>
                <a:cs typeface="Arial" charset="0"/>
              </a:rPr>
              <a:t>This </a:t>
            </a:r>
            <a:r>
              <a:rPr lang="en-US" sz="3600" i="1" dirty="0">
                <a:solidFill>
                  <a:srgbClr val="FF0000"/>
                </a:solidFill>
                <a:latin typeface="+mn-lt"/>
                <a:cs typeface="Arial" charset="0"/>
              </a:rPr>
              <a:t>is only a superficial reason</a:t>
            </a:r>
            <a:endParaRPr lang="en-GB" sz="3600" i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2133600" y="3048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Why CPD</a:t>
            </a:r>
            <a:r>
              <a:rPr lang="en-US" sz="3600" b="1" dirty="0" smtClean="0">
                <a:solidFill>
                  <a:schemeClr val="accent2"/>
                </a:solidFill>
              </a:rPr>
              <a:t>?</a:t>
            </a: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Main reasons: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7526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  <a:cs typeface="Arial" charset="0"/>
              </a:rPr>
              <a:t>Half-life of what we learn is very </a:t>
            </a:r>
            <a:r>
              <a:rPr lang="en-US" sz="3200" b="1" dirty="0" smtClean="0">
                <a:latin typeface="+mn-lt"/>
                <a:cs typeface="Arial" charset="0"/>
              </a:rPr>
              <a:t>short.</a:t>
            </a:r>
            <a:endParaRPr lang="en-GB" sz="3200" b="1" dirty="0">
              <a:latin typeface="+mn-lt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9718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  <a:cs typeface="Arial" charset="0"/>
              </a:rPr>
              <a:t>If we do not update, we will practice obsolete </a:t>
            </a:r>
            <a:r>
              <a:rPr lang="en-US" sz="3200" b="1" dirty="0" smtClean="0">
                <a:latin typeface="+mn-lt"/>
                <a:cs typeface="Arial" charset="0"/>
              </a:rPr>
              <a:t>medicine.</a:t>
            </a:r>
            <a:endParaRPr lang="en-GB" sz="3200" b="1" dirty="0">
              <a:latin typeface="+mn-lt"/>
              <a:cs typeface="Arial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81000" y="45720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There </a:t>
            </a:r>
            <a:r>
              <a:rPr lang="en-US" sz="3200" b="1" dirty="0">
                <a:solidFill>
                  <a:srgbClr val="000000"/>
                </a:solidFill>
                <a:latin typeface="+mn-lt"/>
                <a:cs typeface="Arial" charset="0"/>
              </a:rPr>
              <a:t>is a high chance that patients will not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  <a:cs typeface="Arial" charset="0"/>
              </a:rPr>
              <a:t>get optimal care.</a:t>
            </a:r>
            <a:endParaRPr lang="en-GB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Example of outdated knowledge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 hepatitis – now hepatitis A</a:t>
            </a:r>
          </a:p>
          <a:p>
            <a:r>
              <a:rPr lang="en-US" dirty="0" smtClean="0"/>
              <a:t>Serum hepatitis – now hepatitis B</a:t>
            </a:r>
          </a:p>
          <a:p>
            <a:r>
              <a:rPr lang="en-US" dirty="0" smtClean="0"/>
              <a:t>Diabetes was checked formerly by urine </a:t>
            </a:r>
            <a:r>
              <a:rPr lang="en-US" dirty="0" err="1" smtClean="0"/>
              <a:t>ketones</a:t>
            </a:r>
            <a:r>
              <a:rPr lang="en-US" dirty="0" smtClean="0"/>
              <a:t> instead of blood glucose</a:t>
            </a:r>
          </a:p>
          <a:p>
            <a:r>
              <a:rPr lang="en-US" dirty="0" smtClean="0"/>
              <a:t>HRT </a:t>
            </a:r>
            <a:r>
              <a:rPr lang="tr-TR" dirty="0" smtClean="0"/>
              <a:t>was used </a:t>
            </a:r>
            <a:r>
              <a:rPr lang="en-US" dirty="0" smtClean="0"/>
              <a:t>to protect </a:t>
            </a:r>
            <a:r>
              <a:rPr lang="tr-TR" dirty="0" smtClean="0"/>
              <a:t>the </a:t>
            </a:r>
            <a:r>
              <a:rPr lang="en-US" dirty="0" smtClean="0"/>
              <a:t>heart</a:t>
            </a:r>
            <a:r>
              <a:rPr lang="tr-TR" dirty="0" smtClean="0"/>
              <a:t> – now considered harmful</a:t>
            </a:r>
          </a:p>
          <a:p>
            <a:r>
              <a:rPr lang="tr-TR" dirty="0" smtClean="0"/>
              <a:t>Flu vaccine under age 5 was routinely recommended in the past</a:t>
            </a:r>
          </a:p>
        </p:txBody>
      </p:sp>
      <p:sp>
        <p:nvSpPr>
          <p:cNvPr id="4100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/ 27</a:t>
            </a:r>
          </a:p>
        </p:txBody>
      </p:sp>
      <p:sp>
        <p:nvSpPr>
          <p:cNvPr id="410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C461E3-C149-4AAF-9E1C-C6ECA10C6D3C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1600200" y="4572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How is CPD different?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600" b="1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latin typeface="+mn-lt"/>
                <a:cs typeface="Arial" charset="0"/>
              </a:rPr>
              <a:t>CPD is for professionals not in a formal educational setting</a:t>
            </a:r>
            <a:endParaRPr lang="en-GB" sz="2800" b="1" dirty="0"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32004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cs typeface="Arial" charset="0"/>
              </a:rPr>
              <a:t>Therefore, the learner needs to learn from whatever he/she does in the workplace</a:t>
            </a:r>
            <a:endParaRPr lang="en-GB" sz="2800" b="1" dirty="0">
              <a:latin typeface="+mn-lt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9812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cs typeface="Arial" charset="0"/>
              </a:rPr>
              <a:t>There are no class rooms, prescribed curricula, prescribed learning events, etc.</a:t>
            </a:r>
            <a:endParaRPr lang="en-GB" sz="2800" b="1" dirty="0">
              <a:latin typeface="+mn-lt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44196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cs typeface="Arial" charset="0"/>
              </a:rPr>
              <a:t>Also, there are no formal examinations</a:t>
            </a:r>
            <a:endParaRPr lang="en-GB" sz="2800" b="1" dirty="0"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5105400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+mn-lt"/>
                <a:cs typeface="Arial" charset="0"/>
              </a:rPr>
              <a:t>Motivation </a:t>
            </a:r>
            <a:r>
              <a:rPr lang="en-US" sz="2800" b="1" dirty="0">
                <a:latin typeface="+mn-lt"/>
                <a:cs typeface="Arial" charset="0"/>
              </a:rPr>
              <a:t>to learning comes from the necessity to improve </a:t>
            </a:r>
            <a:r>
              <a:rPr lang="en-US" sz="2800" b="1" dirty="0" smtClean="0">
                <a:latin typeface="+mn-lt"/>
                <a:cs typeface="Arial" charset="0"/>
              </a:rPr>
              <a:t>practice.</a:t>
            </a:r>
            <a:endParaRPr lang="en-US" sz="2800" b="1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latin typeface="+mn-lt"/>
                <a:cs typeface="Arial" charset="0"/>
              </a:rPr>
              <a:t> </a:t>
            </a:r>
            <a:endParaRPr lang="en-GB" sz="28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484312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endParaRPr lang="en-US" sz="3600" b="1" dirty="0" smtClean="0"/>
          </a:p>
          <a:p>
            <a:pPr algn="ctr">
              <a:buNone/>
              <a:defRPr/>
            </a:pPr>
            <a:r>
              <a:rPr lang="en-US" sz="4800" b="1" dirty="0" smtClean="0"/>
              <a:t>Strategies for PDP</a:t>
            </a:r>
          </a:p>
          <a:p>
            <a:pPr algn="ctr">
              <a:buNone/>
              <a:defRPr/>
            </a:pPr>
            <a:endParaRPr lang="en-US" sz="4800" b="1" dirty="0" smtClean="0"/>
          </a:p>
          <a:p>
            <a:pPr lvl="1">
              <a:buNone/>
              <a:defRPr/>
            </a:pP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24350"/>
          </a:xfrm>
        </p:spPr>
        <p:txBody>
          <a:bodyPr>
            <a:noAutofit/>
          </a:bodyPr>
          <a:lstStyle/>
          <a:p>
            <a:pPr algn="ctr" rtl="1">
              <a:buNone/>
              <a:defRPr/>
            </a:pPr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>عن عائشة رضي الله عنها أن رسول اله صلى الله عليه وسلم قال:</a:t>
            </a:r>
          </a:p>
          <a:p>
            <a:pPr algn="ctr" rtl="1">
              <a:buNone/>
              <a:defRPr/>
            </a:pPr>
            <a:r>
              <a:rPr lang="ar-SA" dirty="0" smtClean="0"/>
              <a:t/>
            </a:r>
            <a:br>
              <a:rPr lang="ar-SA" dirty="0" smtClean="0"/>
            </a:br>
            <a:r>
              <a:rPr lang="ar-SA" sz="6000" b="1" dirty="0" smtClean="0"/>
              <a:t>” إن الله يحب إذا عمل أحدكم عملا أن يتقنه“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						رواه الطبراني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10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160712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endParaRPr lang="en-US" sz="3600" b="1" dirty="0" smtClean="0"/>
          </a:p>
          <a:p>
            <a:pPr algn="ctr">
              <a:buNone/>
              <a:defRPr/>
            </a:pPr>
            <a:r>
              <a:rPr lang="en-US" sz="4800" b="1" dirty="0" smtClean="0">
                <a:solidFill>
                  <a:schemeClr val="accent2"/>
                </a:solidFill>
                <a:cs typeface="Arial" charset="0"/>
              </a:rPr>
              <a:t>How can we achieve CPD?</a:t>
            </a:r>
            <a:endParaRPr lang="en-GB" sz="4800" b="1" dirty="0" smtClean="0">
              <a:solidFill>
                <a:schemeClr val="accent2"/>
              </a:solidFill>
              <a:cs typeface="Arial" charset="0"/>
            </a:endParaRPr>
          </a:p>
          <a:p>
            <a:pPr algn="ctr">
              <a:buNone/>
              <a:defRPr/>
            </a:pPr>
            <a:endParaRPr lang="en-US" sz="4800" b="1" dirty="0" smtClean="0"/>
          </a:p>
          <a:p>
            <a:pPr lvl="1">
              <a:buNone/>
              <a:defRPr/>
            </a:pP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Strategies for 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b="1" dirty="0" smtClean="0"/>
              <a:t>Formal: 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en-US" b="1" dirty="0" smtClean="0"/>
              <a:t> Lecture programs 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en-US" b="1" dirty="0" smtClean="0"/>
              <a:t>Conferences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en-US" b="1" dirty="0" smtClean="0"/>
              <a:t>Workshops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en-US" b="1" dirty="0" smtClean="0"/>
              <a:t>CME courses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en-US" b="1" dirty="0" smtClean="0"/>
              <a:t>etc</a:t>
            </a:r>
          </a:p>
          <a:p>
            <a:pPr>
              <a:buFont typeface="Wingdings" pitchFamily="2" charset="2"/>
              <a:buChar char="q"/>
              <a:defRPr/>
            </a:pPr>
            <a:endParaRPr lang="en-US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b="1" dirty="0" smtClean="0"/>
              <a:t>Informal: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1219200" y="12192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  <a:latin typeface="+mn-lt"/>
                <a:cs typeface="Arial" charset="0"/>
              </a:rPr>
              <a:t>How can we achieve CPD?</a:t>
            </a:r>
            <a:endParaRPr lang="en-GB" sz="3600" b="1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22860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  <a:cs typeface="Arial" charset="0"/>
              </a:rPr>
              <a:t>Many methods have been tried in the past</a:t>
            </a:r>
            <a:endParaRPr lang="en-GB" sz="3200" b="1" dirty="0"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8100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  <a:cs typeface="Arial" charset="0"/>
              </a:rPr>
              <a:t>Currently,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Arial" charset="0"/>
              </a:rPr>
              <a:t>reflective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charset="0"/>
              </a:rPr>
              <a:t>practice/learning </a:t>
            </a:r>
            <a:r>
              <a:rPr lang="en-US" sz="3200" b="1" dirty="0">
                <a:latin typeface="+mn-lt"/>
                <a:cs typeface="Arial" charset="0"/>
              </a:rPr>
              <a:t>is the most favoured</a:t>
            </a:r>
            <a:endParaRPr lang="en-GB" sz="32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066800"/>
          </a:xfrm>
        </p:spPr>
        <p:txBody>
          <a:bodyPr/>
          <a:lstStyle/>
          <a:p>
            <a:pPr algn="ctr"/>
            <a:r>
              <a:rPr lang="en-US" sz="7200" dirty="0" smtClean="0"/>
              <a:t>What is Reflective learning</a:t>
            </a:r>
            <a:endParaRPr lang="en-GB" sz="7200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Reflection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Reflection relates to a complex and deliberate process of thinking about and interpreting experience, in order to learn from it.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Reflection : stages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An awareness of uncomfortable feeling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Examination of situation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Exploration of alternative 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Reflective thoughts results in action   </a:t>
            </a:r>
            <a:endParaRPr lang="ar-SA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Focusing on strengths &amp; ‘</a:t>
            </a:r>
            <a:r>
              <a:rPr lang="en-US" i="1" dirty="0" smtClean="0"/>
              <a:t>weaknesses’ in </a:t>
            </a:r>
            <a:r>
              <a:rPr lang="en-US" dirty="0" smtClean="0"/>
              <a:t>one’s performance</a:t>
            </a:r>
          </a:p>
          <a:p>
            <a:r>
              <a:rPr lang="en-US" dirty="0" smtClean="0"/>
              <a:t>Focusing on identifying actions to undertake –learning requirements</a:t>
            </a:r>
          </a:p>
          <a:p>
            <a:r>
              <a:rPr lang="en-US" dirty="0" smtClean="0"/>
              <a:t>Goal to improve performance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514600" y="609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What is reflection?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hlink"/>
                </a:solidFill>
                <a:latin typeface="+mn-lt"/>
                <a:cs typeface="Arial" charset="0"/>
              </a:rPr>
              <a:t>Systematic</a:t>
            </a:r>
            <a:r>
              <a:rPr lang="en-US" sz="2800" b="1" dirty="0">
                <a:latin typeface="+mn-lt"/>
                <a:cs typeface="Arial" charset="0"/>
              </a:rPr>
              <a:t> revisiting of a </a:t>
            </a:r>
            <a:r>
              <a:rPr lang="en-US" sz="2800" b="1" dirty="0">
                <a:solidFill>
                  <a:schemeClr val="hlink"/>
                </a:solidFill>
                <a:latin typeface="+mn-lt"/>
                <a:cs typeface="Arial" charset="0"/>
              </a:rPr>
              <a:t>learning experience</a:t>
            </a:r>
            <a:r>
              <a:rPr lang="en-US" sz="2800" b="1" dirty="0">
                <a:latin typeface="+mn-lt"/>
                <a:cs typeface="Arial" charset="0"/>
              </a:rPr>
              <a:t> with a view to </a:t>
            </a:r>
            <a:r>
              <a:rPr lang="en-US" sz="2800" b="1" dirty="0">
                <a:solidFill>
                  <a:schemeClr val="hlink"/>
                </a:solidFill>
                <a:latin typeface="+mn-lt"/>
                <a:cs typeface="Arial" charset="0"/>
              </a:rPr>
              <a:t>learning</a:t>
            </a:r>
            <a:r>
              <a:rPr lang="en-US" sz="2800" b="1" dirty="0">
                <a:latin typeface="+mn-lt"/>
                <a:cs typeface="Arial" charset="0"/>
              </a:rPr>
              <a:t> from it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90800" y="2895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Why reflection?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0" y="35814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+mn-lt"/>
                <a:cs typeface="Arial" charset="0"/>
              </a:rPr>
              <a:t>Key to become a lifelong learner – if not most learning opportunities are lost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48768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Kolb’s cycle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95400" y="2438400"/>
            <a:ext cx="6705600" cy="3927475"/>
            <a:chOff x="912" y="1152"/>
            <a:chExt cx="4224" cy="2474"/>
          </a:xfrm>
        </p:grpSpPr>
        <p:grpSp>
          <p:nvGrpSpPr>
            <p:cNvPr id="71686" name="Group 18"/>
            <p:cNvGrpSpPr>
              <a:grpSpLocks/>
            </p:cNvGrpSpPr>
            <p:nvPr/>
          </p:nvGrpSpPr>
          <p:grpSpPr bwMode="auto">
            <a:xfrm>
              <a:off x="1440" y="1344"/>
              <a:ext cx="3072" cy="2160"/>
              <a:chOff x="1440" y="1344"/>
              <a:chExt cx="3072" cy="2160"/>
            </a:xfrm>
          </p:grpSpPr>
          <p:sp>
            <p:nvSpPr>
              <p:cNvPr id="71692" name="Oval 5"/>
              <p:cNvSpPr>
                <a:spLocks noChangeArrowheads="1"/>
              </p:cNvSpPr>
              <p:nvPr/>
            </p:nvSpPr>
            <p:spPr bwMode="auto">
              <a:xfrm>
                <a:off x="1440" y="1344"/>
                <a:ext cx="3072" cy="216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693" name="Line 13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96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694" name="Line 14"/>
              <p:cNvSpPr>
                <a:spLocks noChangeShapeType="1"/>
              </p:cNvSpPr>
              <p:nvPr/>
            </p:nvSpPr>
            <p:spPr bwMode="auto">
              <a:xfrm flipH="1">
                <a:off x="4224" y="2880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695" name="Line 15"/>
              <p:cNvSpPr>
                <a:spLocks noChangeShapeType="1"/>
              </p:cNvSpPr>
              <p:nvPr/>
            </p:nvSpPr>
            <p:spPr bwMode="auto">
              <a:xfrm flipH="1" flipV="1">
                <a:off x="1632" y="2928"/>
                <a:ext cx="96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696" name="Line 16"/>
              <p:cNvSpPr>
                <a:spLocks noChangeShapeType="1"/>
              </p:cNvSpPr>
              <p:nvPr/>
            </p:nvSpPr>
            <p:spPr bwMode="auto">
              <a:xfrm flipV="1">
                <a:off x="1632" y="1776"/>
                <a:ext cx="96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71687" name="Text Box 6"/>
            <p:cNvSpPr txBox="1">
              <a:spLocks noChangeArrowheads="1"/>
            </p:cNvSpPr>
            <p:nvPr/>
          </p:nvSpPr>
          <p:spPr bwMode="auto">
            <a:xfrm>
              <a:off x="2160" y="1200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ar-SA"/>
            </a:p>
          </p:txBody>
        </p:sp>
        <p:sp>
          <p:nvSpPr>
            <p:cNvPr id="71688" name="Text Box 7"/>
            <p:cNvSpPr txBox="1">
              <a:spLocks noChangeArrowheads="1"/>
            </p:cNvSpPr>
            <p:nvPr/>
          </p:nvSpPr>
          <p:spPr bwMode="auto">
            <a:xfrm>
              <a:off x="2352" y="1152"/>
              <a:ext cx="1248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Concrete experience</a:t>
              </a:r>
            </a:p>
          </p:txBody>
        </p:sp>
        <p:sp>
          <p:nvSpPr>
            <p:cNvPr id="71689" name="Text Box 8"/>
            <p:cNvSpPr txBox="1">
              <a:spLocks noChangeArrowheads="1"/>
            </p:cNvSpPr>
            <p:nvPr/>
          </p:nvSpPr>
          <p:spPr bwMode="auto">
            <a:xfrm>
              <a:off x="3888" y="2112"/>
              <a:ext cx="1248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Reflective observation</a:t>
              </a:r>
            </a:p>
          </p:txBody>
        </p:sp>
        <p:sp>
          <p:nvSpPr>
            <p:cNvPr id="71690" name="Text Box 9"/>
            <p:cNvSpPr txBox="1">
              <a:spLocks noChangeArrowheads="1"/>
            </p:cNvSpPr>
            <p:nvPr/>
          </p:nvSpPr>
          <p:spPr bwMode="auto">
            <a:xfrm>
              <a:off x="2400" y="3216"/>
              <a:ext cx="1392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Abstract conceptualisation</a:t>
              </a:r>
            </a:p>
          </p:txBody>
        </p:sp>
        <p:sp>
          <p:nvSpPr>
            <p:cNvPr id="71691" name="Text Box 10"/>
            <p:cNvSpPr txBox="1">
              <a:spLocks noChangeArrowheads="1"/>
            </p:cNvSpPr>
            <p:nvPr/>
          </p:nvSpPr>
          <p:spPr bwMode="auto">
            <a:xfrm>
              <a:off x="912" y="2256"/>
              <a:ext cx="1248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Active experimentation</a:t>
              </a:r>
            </a:p>
          </p:txBody>
        </p:sp>
      </p:grpSp>
      <p:sp>
        <p:nvSpPr>
          <p:cNvPr id="71684" name="Text Box 20"/>
          <p:cNvSpPr txBox="1">
            <a:spLocks noChangeArrowheads="1"/>
          </p:cNvSpPr>
          <p:nvPr/>
        </p:nvSpPr>
        <p:spPr bwMode="auto">
          <a:xfrm>
            <a:off x="0" y="457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Reflection - cyclical process</a:t>
            </a:r>
          </a:p>
        </p:txBody>
      </p:sp>
      <p:sp>
        <p:nvSpPr>
          <p:cNvPr id="71685" name="Text Box 21"/>
          <p:cNvSpPr txBox="1">
            <a:spLocks noChangeArrowheads="1"/>
          </p:cNvSpPr>
          <p:nvPr/>
        </p:nvSpPr>
        <p:spPr bwMode="auto">
          <a:xfrm>
            <a:off x="1828800" y="9144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b="1" dirty="0"/>
              <a:t>many ways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Reflective log: a simplified version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1752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  <a:cs typeface="Arial" charset="0"/>
              </a:rPr>
              <a:t>1. What is the learning   event?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0" y="2514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  <a:cs typeface="Arial" charset="0"/>
              </a:rPr>
              <a:t>2. What did I learn?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0" y="3276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  <a:cs typeface="Arial" charset="0"/>
              </a:rPr>
              <a:t>3. What more do I have to learn?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0" y="4114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  <a:cs typeface="Arial" charset="0"/>
              </a:rPr>
              <a:t>4. How can I learn it?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48768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  <a:defRPr/>
            </a:pPr>
            <a:r>
              <a:rPr lang="en-US" sz="2400" b="1" dirty="0">
                <a:latin typeface="+mn-lt"/>
                <a:cs typeface="Arial" charset="0"/>
              </a:rPr>
              <a:t>5. Evidence for further learning / change of practice?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4"/>
          <p:cNvGrpSpPr>
            <a:grpSpLocks/>
          </p:cNvGrpSpPr>
          <p:nvPr/>
        </p:nvGrpSpPr>
        <p:grpSpPr bwMode="auto">
          <a:xfrm>
            <a:off x="1447800" y="1828800"/>
            <a:ext cx="6705600" cy="3927475"/>
            <a:chOff x="912" y="1152"/>
            <a:chExt cx="4224" cy="2474"/>
          </a:xfrm>
        </p:grpSpPr>
        <p:sp>
          <p:nvSpPr>
            <p:cNvPr id="73739" name="Oval 5"/>
            <p:cNvSpPr>
              <a:spLocks noChangeArrowheads="1"/>
            </p:cNvSpPr>
            <p:nvPr/>
          </p:nvSpPr>
          <p:spPr bwMode="auto">
            <a:xfrm>
              <a:off x="1440" y="1344"/>
              <a:ext cx="3072" cy="21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3740" name="Text Box 6"/>
            <p:cNvSpPr txBox="1">
              <a:spLocks noChangeArrowheads="1"/>
            </p:cNvSpPr>
            <p:nvPr/>
          </p:nvSpPr>
          <p:spPr bwMode="auto">
            <a:xfrm>
              <a:off x="2352" y="1152"/>
              <a:ext cx="1248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Concrete experience</a:t>
              </a:r>
            </a:p>
          </p:txBody>
        </p:sp>
        <p:sp>
          <p:nvSpPr>
            <p:cNvPr id="73741" name="Text Box 7"/>
            <p:cNvSpPr txBox="1">
              <a:spLocks noChangeArrowheads="1"/>
            </p:cNvSpPr>
            <p:nvPr/>
          </p:nvSpPr>
          <p:spPr bwMode="auto">
            <a:xfrm>
              <a:off x="3888" y="2112"/>
              <a:ext cx="1248" cy="4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Reflective observation</a:t>
              </a:r>
            </a:p>
          </p:txBody>
        </p:sp>
        <p:sp>
          <p:nvSpPr>
            <p:cNvPr id="73742" name="Text Box 8"/>
            <p:cNvSpPr txBox="1">
              <a:spLocks noChangeArrowheads="1"/>
            </p:cNvSpPr>
            <p:nvPr/>
          </p:nvSpPr>
          <p:spPr bwMode="auto">
            <a:xfrm>
              <a:off x="2400" y="3216"/>
              <a:ext cx="1392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Abstract conceptualisation</a:t>
              </a:r>
            </a:p>
          </p:txBody>
        </p:sp>
        <p:sp>
          <p:nvSpPr>
            <p:cNvPr id="73743" name="Text Box 9"/>
            <p:cNvSpPr txBox="1">
              <a:spLocks noChangeArrowheads="1"/>
            </p:cNvSpPr>
            <p:nvPr/>
          </p:nvSpPr>
          <p:spPr bwMode="auto">
            <a:xfrm>
              <a:off x="912" y="2256"/>
              <a:ext cx="1248" cy="4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Active experimentation</a:t>
              </a:r>
            </a:p>
          </p:txBody>
        </p:sp>
        <p:sp>
          <p:nvSpPr>
            <p:cNvPr id="73744" name="Line 10"/>
            <p:cNvSpPr>
              <a:spLocks noChangeShapeType="1"/>
            </p:cNvSpPr>
            <p:nvPr/>
          </p:nvSpPr>
          <p:spPr bwMode="auto">
            <a:xfrm>
              <a:off x="4032" y="1632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745" name="Line 11"/>
            <p:cNvSpPr>
              <a:spLocks noChangeShapeType="1"/>
            </p:cNvSpPr>
            <p:nvPr/>
          </p:nvSpPr>
          <p:spPr bwMode="auto">
            <a:xfrm flipH="1">
              <a:off x="4224" y="2880"/>
              <a:ext cx="14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746" name="Line 12"/>
            <p:cNvSpPr>
              <a:spLocks noChangeShapeType="1"/>
            </p:cNvSpPr>
            <p:nvPr/>
          </p:nvSpPr>
          <p:spPr bwMode="auto">
            <a:xfrm flipH="1" flipV="1">
              <a:off x="1632" y="2928"/>
              <a:ext cx="9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3747" name="Line 13"/>
            <p:cNvSpPr>
              <a:spLocks noChangeShapeType="1"/>
            </p:cNvSpPr>
            <p:nvPr/>
          </p:nvSpPr>
          <p:spPr bwMode="auto">
            <a:xfrm flipV="1">
              <a:off x="1632" y="1776"/>
              <a:ext cx="9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2362200" y="609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Reflection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3429000" y="1905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Calibri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581400" y="1371600"/>
            <a:ext cx="2209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What is the event?</a:t>
            </a:r>
          </a:p>
        </p:txBody>
      </p:sp>
      <p:sp>
        <p:nvSpPr>
          <p:cNvPr id="73734" name="Text Box 15"/>
          <p:cNvSpPr txBox="1">
            <a:spLocks noChangeArrowheads="1"/>
          </p:cNvSpPr>
          <p:nvPr/>
        </p:nvSpPr>
        <p:spPr bwMode="auto">
          <a:xfrm>
            <a:off x="6096000" y="4191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Calibri" pitchFamily="34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72200" y="4191000"/>
            <a:ext cx="1981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What did I learn?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95400" y="4343400"/>
            <a:ext cx="20574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How can I learn?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09600" y="1828800"/>
            <a:ext cx="2667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Evidence for learning / change of practice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172200" y="4953000"/>
            <a:ext cx="24384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What more do I have to learn?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2" grpId="0" animBg="1"/>
      <p:bldP spid="4114" grpId="0" animBg="1"/>
      <p:bldP spid="4115" grpId="0" animBg="1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latin typeface="Bernard MT Condensed" pitchFamily="18" charset="0"/>
              </a:rPr>
              <a:t>Today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/>
          <a:lstStyle/>
          <a:p>
            <a:pPr marL="623887" lvl="0" indent="-514350">
              <a:buFont typeface="+mj-lt"/>
              <a:buAutoNum type="arabicPeriod"/>
            </a:pPr>
            <a:r>
              <a:rPr lang="en-US" b="1" dirty="0" smtClean="0"/>
              <a:t>Define competence?</a:t>
            </a:r>
          </a:p>
          <a:p>
            <a:pPr marL="623887" lvl="0" indent="-514350">
              <a:buFont typeface="+mj-lt"/>
              <a:buAutoNum type="arabicPeriod"/>
            </a:pPr>
            <a:endParaRPr lang="en-US" b="1" dirty="0" smtClean="0"/>
          </a:p>
          <a:p>
            <a:pPr marL="623887" lvl="0" indent="-514350">
              <a:buFont typeface="+mj-lt"/>
              <a:buAutoNum type="arabicPeriod"/>
            </a:pPr>
            <a:r>
              <a:rPr lang="en-US" b="1" dirty="0" smtClean="0"/>
              <a:t>Why Continuous Professional Development (CPD) in medical education is needed?</a:t>
            </a:r>
          </a:p>
          <a:p>
            <a:pPr marL="623887" lvl="0" indent="-514350">
              <a:buFont typeface="+mj-lt"/>
              <a:buAutoNum type="arabicPeriod"/>
            </a:pPr>
            <a:endParaRPr lang="en-US" b="1" dirty="0" smtClean="0"/>
          </a:p>
          <a:p>
            <a:pPr marL="623887" lvl="0" indent="-514350">
              <a:buFont typeface="+mj-lt"/>
              <a:buAutoNum type="arabicPeriod"/>
            </a:pPr>
            <a:r>
              <a:rPr lang="en-US" b="1" dirty="0" smtClean="0"/>
              <a:t>What is learning reflection activity? Give an example from your own experience. </a:t>
            </a:r>
          </a:p>
          <a:p>
            <a:pPr marL="623887" lvl="0" indent="-514350">
              <a:buFont typeface="+mj-lt"/>
              <a:buAutoNum type="arabicPeriod"/>
            </a:pPr>
            <a:endParaRPr lang="en-US" b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A scenario (3) 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55 year old man came to clinic with complaint of low back pain (LBP).</a:t>
            </a:r>
          </a:p>
          <a:p>
            <a:r>
              <a:rPr lang="en-US" dirty="0" smtClean="0"/>
              <a:t>You have examined his back which was ok. His height was 160 cm, and weight is 100 kg.</a:t>
            </a:r>
          </a:p>
          <a:p>
            <a:r>
              <a:rPr lang="en-US" dirty="0" smtClean="0"/>
              <a:t>You would like to manage this patient’s LBP contributed due to his excess body weight.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219200" y="3810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accent2"/>
                </a:solidFill>
              </a:rPr>
              <a:t>Example (LBP)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1. Learning experience </a:t>
            </a:r>
            <a:r>
              <a:rPr lang="en-US" sz="2000" b="1" dirty="0" smtClean="0">
                <a:solidFill>
                  <a:schemeClr val="hlink"/>
                </a:solidFill>
              </a:rPr>
              <a:t>–</a:t>
            </a:r>
            <a:r>
              <a:rPr lang="en-US" sz="2000" b="1" dirty="0" smtClean="0"/>
              <a:t> This obese </a:t>
            </a:r>
            <a:r>
              <a:rPr lang="en-US" sz="2000" b="1" dirty="0"/>
              <a:t>person </a:t>
            </a:r>
            <a:r>
              <a:rPr lang="en-US" sz="2000" b="1"/>
              <a:t>who </a:t>
            </a:r>
            <a:r>
              <a:rPr lang="en-US" sz="2000" b="1" smtClean="0"/>
              <a:t>needed </a:t>
            </a:r>
            <a:r>
              <a:rPr lang="en-US" sz="2000" b="1" dirty="0"/>
              <a:t>to reduce weight.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2. What did I learn?</a:t>
            </a:r>
            <a:r>
              <a:rPr lang="en-US" sz="2000" b="1"/>
              <a:t> Learned how the patient’s activities have been affected by obesity.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3. What do I have to learn more?</a:t>
            </a:r>
            <a:r>
              <a:rPr lang="en-US" sz="2000" b="1"/>
              <a:t> Did not know the advice that should be given to the patient with a given BMI. Are there guidelines for interpreting BMI?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41148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4. How do I learn it</a:t>
            </a:r>
            <a:r>
              <a:rPr lang="en-US" sz="2000" b="1" dirty="0" smtClean="0">
                <a:solidFill>
                  <a:schemeClr val="hlink"/>
                </a:solidFill>
              </a:rPr>
              <a:t>? (SDL)</a:t>
            </a:r>
            <a:r>
              <a:rPr lang="en-US" sz="2000" b="1" dirty="0" smtClean="0"/>
              <a:t> </a:t>
            </a:r>
            <a:r>
              <a:rPr lang="en-US" sz="2000" b="1" dirty="0"/>
              <a:t>Refer a book/article. Talk to the dietician.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48006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5. Evidence / change of practice –</a:t>
            </a:r>
            <a:r>
              <a:rPr lang="en-US" sz="2000" b="1"/>
              <a:t> BMI was accurately interpreted. Patient was advised about the dietary/lifestyle changes and referred to an obesity clinic. References of books referred.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90800" y="13716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Reflective practice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90800" y="28194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1. Reflection-on action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90800" y="3733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2. Reflection-in action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7620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</a:rPr>
              <a:t>Assessing reflective ability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0" y="1752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1. What is the learning event?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2514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2. What did I learn?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0" y="3276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3. What more do I have to learn?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4114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4. How do I learn it?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0" y="4876800"/>
            <a:ext cx="586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spcBef>
                <a:spcPct val="50000"/>
              </a:spcBef>
            </a:pPr>
            <a:r>
              <a:rPr lang="en-US" sz="2400" b="1" dirty="0"/>
              <a:t>5. Evidence for further learning / change of practice?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553200" y="2209800"/>
            <a:ext cx="2209800" cy="2657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Descriptive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 b="1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Analytical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 b="1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/>
              <a:t>Evaluative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Competence vs.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Competence is different from performance</a:t>
            </a:r>
          </a:p>
          <a:p>
            <a:r>
              <a:rPr lang="en-US" dirty="0" smtClean="0"/>
              <a:t>Performance is something that people actually do </a:t>
            </a:r>
          </a:p>
          <a:p>
            <a:r>
              <a:rPr lang="en-US" dirty="0" smtClean="0"/>
              <a:t>It can be observed</a:t>
            </a:r>
          </a:p>
          <a:p>
            <a:r>
              <a:rPr lang="en-US" dirty="0" smtClean="0"/>
              <a:t>It is what the organization hires one to do, and do well</a:t>
            </a:r>
          </a:p>
          <a:p>
            <a:r>
              <a:rPr lang="en-US" dirty="0" smtClean="0"/>
              <a:t>Knowing and showing how to act does not necessarily guarantee that the doctor will act in that way in every practice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Barriers towards attending educational activities</a:t>
            </a:r>
            <a:endParaRPr lang="tr-TR" dirty="0" smtClean="0"/>
          </a:p>
        </p:txBody>
      </p:sp>
      <p:sp>
        <p:nvSpPr>
          <p:cNvPr id="19459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60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61" name="4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/ 27</a:t>
            </a:r>
          </a:p>
        </p:txBody>
      </p:sp>
      <p:sp>
        <p:nvSpPr>
          <p:cNvPr id="19462" name="5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CB0B95-67A2-49E1-B08F-859F6B906192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700213"/>
            <a:ext cx="88773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7 Dikdörtgen"/>
          <p:cNvSpPr>
            <a:spLocks noChangeArrowheads="1"/>
          </p:cNvSpPr>
          <p:nvPr/>
        </p:nvSpPr>
        <p:spPr bwMode="auto">
          <a:xfrm>
            <a:off x="2286000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400" b="0"/>
              <a:t>http://www.aare.edu.au/07pap/sid07623.pdf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Benefits of CPD</a:t>
            </a:r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>
          <a:xfrm>
            <a:off x="1042988" y="1412875"/>
            <a:ext cx="6697662" cy="4752975"/>
          </a:xfrm>
        </p:spPr>
        <p:txBody>
          <a:bodyPr/>
          <a:lstStyle/>
          <a:p>
            <a:r>
              <a:rPr lang="en-US" dirty="0" smtClean="0"/>
              <a:t>Build confidence and credibility</a:t>
            </a:r>
            <a:endParaRPr lang="tr-TR" dirty="0" smtClean="0"/>
          </a:p>
          <a:p>
            <a:r>
              <a:rPr lang="en-US" dirty="0" smtClean="0"/>
              <a:t>Earn more </a:t>
            </a:r>
            <a:endParaRPr lang="tr-TR" dirty="0" smtClean="0"/>
          </a:p>
          <a:p>
            <a:r>
              <a:rPr lang="en-US" dirty="0" smtClean="0"/>
              <a:t>Achieve your career goals </a:t>
            </a:r>
            <a:endParaRPr lang="tr-TR" dirty="0" smtClean="0"/>
          </a:p>
          <a:p>
            <a:r>
              <a:rPr lang="en-US" dirty="0" smtClean="0"/>
              <a:t>Cope positively with change </a:t>
            </a:r>
            <a:endParaRPr lang="tr-TR" dirty="0" smtClean="0"/>
          </a:p>
          <a:p>
            <a:r>
              <a:rPr lang="en-US" dirty="0" smtClean="0"/>
              <a:t>Be more productive and efficient</a:t>
            </a:r>
            <a:endParaRPr lang="tr-TR" dirty="0" smtClean="0"/>
          </a:p>
        </p:txBody>
      </p:sp>
      <p:sp>
        <p:nvSpPr>
          <p:cNvPr id="26628" name="3 Altbilgi Yer Tutucusu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/ 27</a:t>
            </a:r>
          </a:p>
        </p:txBody>
      </p:sp>
      <p:sp>
        <p:nvSpPr>
          <p:cNvPr id="2662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280440-5EBA-4ADB-BC01-509802485EF9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How CPD benefits </a:t>
            </a:r>
            <a:r>
              <a:rPr lang="tr-TR" dirty="0" smtClean="0"/>
              <a:t>the </a:t>
            </a:r>
            <a:r>
              <a:rPr lang="en-US" dirty="0" err="1" smtClean="0"/>
              <a:t>organisation</a:t>
            </a:r>
            <a:endParaRPr lang="tr-TR" dirty="0" smtClean="0"/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838200" y="2209800"/>
            <a:ext cx="8066088" cy="4114800"/>
          </a:xfrm>
        </p:spPr>
        <p:txBody>
          <a:bodyPr/>
          <a:lstStyle/>
          <a:p>
            <a:r>
              <a:rPr lang="en-US" dirty="0" smtClean="0"/>
              <a:t>Helps </a:t>
            </a:r>
            <a:r>
              <a:rPr lang="en-US" dirty="0" err="1" smtClean="0"/>
              <a:t>maximise</a:t>
            </a:r>
            <a:r>
              <a:rPr lang="en-US" dirty="0" smtClean="0"/>
              <a:t> staff potential by linking learning to actions and theory to practice. </a:t>
            </a:r>
            <a:endParaRPr lang="tr-TR" dirty="0" smtClean="0"/>
          </a:p>
          <a:p>
            <a:r>
              <a:rPr lang="en-US" dirty="0" smtClean="0"/>
              <a:t>Helps set SMART (specific, measurable, achievable, realistic and time-bound) objectives</a:t>
            </a:r>
            <a:endParaRPr lang="tr-TR" dirty="0" smtClean="0"/>
          </a:p>
          <a:p>
            <a:r>
              <a:rPr lang="en-US" dirty="0" smtClean="0"/>
              <a:t>Promotes staff development. </a:t>
            </a:r>
            <a:endParaRPr lang="tr-TR" dirty="0" smtClean="0"/>
          </a:p>
          <a:p>
            <a:r>
              <a:rPr lang="tr-TR" dirty="0" smtClean="0"/>
              <a:t>H</a:t>
            </a:r>
            <a:r>
              <a:rPr lang="en-US" dirty="0" err="1" smtClean="0"/>
              <a:t>elps</a:t>
            </a:r>
            <a:r>
              <a:rPr lang="en-US" dirty="0" smtClean="0"/>
              <a:t> give a positive image/brand to </a:t>
            </a:r>
            <a:r>
              <a:rPr lang="en-US" dirty="0" err="1" smtClean="0"/>
              <a:t>organisations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…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Levels of competence</a:t>
            </a:r>
          </a:p>
          <a:p>
            <a:endParaRPr lang="en-US" i="1" dirty="0" smtClean="0"/>
          </a:p>
          <a:p>
            <a:r>
              <a:rPr lang="en-US" i="1" dirty="0" smtClean="0"/>
              <a:t> It is acquired through</a:t>
            </a:r>
          </a:p>
          <a:p>
            <a:pPr lvl="1"/>
            <a:r>
              <a:rPr lang="en-US" i="1" dirty="0" smtClean="0"/>
              <a:t>Contentious Professional Development</a:t>
            </a:r>
          </a:p>
          <a:p>
            <a:pPr lvl="1"/>
            <a:endParaRPr lang="en-US" i="1" dirty="0" smtClean="0"/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Reflection &amp; Reflective Practice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i="1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movhypnosi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12875"/>
            <a:ext cx="5616575" cy="5445125"/>
          </a:xfrm>
          <a:noFill/>
        </p:spPr>
      </p:pic>
      <p:sp>
        <p:nvSpPr>
          <p:cNvPr id="61443" name="WordArt 4"/>
          <p:cNvSpPr>
            <a:spLocks noChangeArrowheads="1" noChangeShapeType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Questions ???</a:t>
            </a:r>
            <a:endParaRPr lang="ar-SA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u="sng" dirty="0" smtClean="0">
                <a:latin typeface="Bernard MT Condensed" pitchFamily="18" charset="0"/>
              </a:rPr>
              <a:t>WHAT MEDICAL COLLEGES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Proficiency</a:t>
            </a:r>
          </a:p>
          <a:p>
            <a:pPr eaLnBrk="1" hangingPunct="1"/>
            <a:r>
              <a:rPr lang="en-US" sz="3200" dirty="0" smtClean="0"/>
              <a:t>Communication skills </a:t>
            </a:r>
          </a:p>
          <a:p>
            <a:pPr eaLnBrk="1" hangingPunct="1"/>
            <a:r>
              <a:rPr lang="en-US" sz="3200" dirty="0" smtClean="0"/>
              <a:t>Interpersonal skills</a:t>
            </a:r>
          </a:p>
          <a:p>
            <a:pPr eaLnBrk="1" hangingPunct="1"/>
            <a:r>
              <a:rPr lang="en-US" sz="3200" dirty="0" smtClean="0"/>
              <a:t>Confidence</a:t>
            </a:r>
          </a:p>
          <a:p>
            <a:pPr eaLnBrk="1" hangingPunct="1"/>
            <a:r>
              <a:rPr lang="en-US" sz="3200" dirty="0" smtClean="0"/>
              <a:t>Critical thinking &amp; problem solving skills</a:t>
            </a:r>
          </a:p>
          <a:p>
            <a:pPr eaLnBrk="1" hangingPunct="1"/>
            <a:r>
              <a:rPr lang="en-US" sz="3200" dirty="0" smtClean="0"/>
              <a:t>Flexibility</a:t>
            </a:r>
          </a:p>
          <a:p>
            <a:pPr eaLnBrk="1" hangingPunct="1"/>
            <a:r>
              <a:rPr lang="en-US" sz="3200" dirty="0" smtClean="0"/>
              <a:t>Self motivation</a:t>
            </a:r>
          </a:p>
          <a:p>
            <a:pPr eaLnBrk="1" hangingPunct="1"/>
            <a:r>
              <a:rPr lang="en-US" sz="3200" dirty="0" smtClean="0"/>
              <a:t>Leadership</a:t>
            </a:r>
          </a:p>
          <a:p>
            <a:pPr eaLnBrk="1" hangingPunct="1"/>
            <a:r>
              <a:rPr lang="en-US" sz="3200" dirty="0" smtClean="0"/>
              <a:t>Teamwork</a:t>
            </a:r>
            <a:endParaRPr lang="en-US" sz="3200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70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107950" y="620713"/>
            <a:ext cx="5264150" cy="24479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  <a:endParaRPr lang="ar-SA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793037" cy="633413"/>
          </a:xfrm>
        </p:spPr>
        <p:txBody>
          <a:bodyPr/>
          <a:lstStyle/>
          <a:p>
            <a:r>
              <a:rPr lang="en-US" sz="3600" b="1" dirty="0" smtClean="0"/>
              <a:t>Deanship of all Medical Colleges</a:t>
            </a:r>
            <a:endParaRPr lang="en-US" sz="4000" b="1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5400" smtClean="0"/>
          </a:p>
        </p:txBody>
      </p:sp>
      <p:sp>
        <p:nvSpPr>
          <p:cNvPr id="4" name="Rectangle 3"/>
          <p:cNvSpPr/>
          <p:nvPr/>
        </p:nvSpPr>
        <p:spPr>
          <a:xfrm>
            <a:off x="1657584" y="2967335"/>
            <a:ext cx="582884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Saudi-Med </a:t>
            </a:r>
          </a:p>
          <a:p>
            <a:pPr>
              <a:defRPr/>
            </a:pP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Documents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461264"/>
            <a:ext cx="36022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Gulim" pitchFamily="34" charset="-127"/>
                <a:cs typeface="Arial" charset="0"/>
              </a:rPr>
              <a:t>Core competencies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1239792"/>
            <a:ext cx="802005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ko-KR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The </a:t>
            </a:r>
            <a:r>
              <a:rPr lang="en-CA" altLang="ko-KR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CA" altLang="ko-KR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national </a:t>
            </a:r>
            <a:r>
              <a:rPr lang="en-CA" altLang="ko-KR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competence </a:t>
            </a:r>
            <a:r>
              <a:rPr lang="en-CA" altLang="ko-KR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framework that has been developed by medical schools in the Kingdom </a:t>
            </a:r>
            <a:r>
              <a:rPr lang="en-CA" altLang="ko-KR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of </a:t>
            </a:r>
            <a:r>
              <a:rPr lang="en-CA" altLang="ko-KR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Saudi Arabia (SAUDI MEDS)</a:t>
            </a:r>
          </a:p>
          <a:p>
            <a:r>
              <a:rPr lang="en-CA" dirty="0">
                <a:solidFill>
                  <a:srgbClr val="7030A0"/>
                </a:solidFill>
                <a:ea typeface="Batang" pitchFamily="18" charset="-127"/>
                <a:cs typeface="Times New Roman" pitchFamily="18" charset="0"/>
              </a:rPr>
              <a:t>Saudi Meds: A competence specification for Saudi medical graduates</a:t>
            </a:r>
          </a:p>
          <a:p>
            <a:r>
              <a:rPr lang="en-CA" altLang="ko-KR" sz="1100" b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RANIA G. ZAINI, KHALID A. BIN ABDULRAHMAN, ABDULAZIZ A. AL-KHOTANI, ABDOL MONEM A. AL-HAYANI, IBRAHIM A. AL-ALWAN &amp; SADDIG D</a:t>
            </a:r>
            <a:r>
              <a:rPr lang="en-CA" altLang="ko-KR" b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lang="en-CA" altLang="ko-KR" sz="1100" b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JASTANIAH                                                               Medical </a:t>
            </a:r>
            <a:r>
              <a:rPr lang="en-CA" altLang="ko-KR" sz="1100" b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Teacher, 2011; 33: 582–584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6500813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عنصر نائب لرقم الشريحة 1"/>
          <p:cNvSpPr>
            <a:spLocks noGrp="1"/>
          </p:cNvSpPr>
          <p:nvPr>
            <p:ph type="sldNum" sz="quarter" idx="12"/>
          </p:nvPr>
        </p:nvSpPr>
        <p:spPr bwMode="auto">
          <a:xfrm>
            <a:off x="6586538" y="612775"/>
            <a:ext cx="957262" cy="457200"/>
          </a:xfrm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fld id="{22EC456D-4B50-4A1A-8C7B-AD03E33A3D8C}" type="slidenum">
              <a:rPr lang="en-CA" sz="800">
                <a:solidFill>
                  <a:schemeClr val="accent2"/>
                </a:solidFill>
              </a:rPr>
              <a:pPr algn="l">
                <a:defRPr/>
              </a:pPr>
              <a:t>8</a:t>
            </a:fld>
            <a:endParaRPr lang="en-CA" sz="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1668</Words>
  <Application>Microsoft Office PowerPoint</Application>
  <PresentationFormat>عرض على الشاشة (3:4)‏</PresentationFormat>
  <Paragraphs>339</Paragraphs>
  <Slides>60</Slides>
  <Notes>21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Urban</vt:lpstr>
      <vt:lpstr>الشريحة 1</vt:lpstr>
      <vt:lpstr>الشريحة 2</vt:lpstr>
      <vt:lpstr>الشريحة 3</vt:lpstr>
      <vt:lpstr>الشريحة 4</vt:lpstr>
      <vt:lpstr>Today Questions?</vt:lpstr>
      <vt:lpstr>WHAT MEDICAL COLLEGES WANT?</vt:lpstr>
      <vt:lpstr>Deanship of all Medical Colleges</vt:lpstr>
      <vt:lpstr>الشريحة 8</vt:lpstr>
      <vt:lpstr>الشريحة 9</vt:lpstr>
      <vt:lpstr>KSU Medical College Outcomes</vt:lpstr>
      <vt:lpstr>الشريحة 11</vt:lpstr>
      <vt:lpstr>Scenario (1):</vt:lpstr>
      <vt:lpstr>Level of competence:</vt:lpstr>
      <vt:lpstr>Levels of competence:</vt:lpstr>
      <vt:lpstr>    What is Competence?</vt:lpstr>
      <vt:lpstr>Definition of competence:</vt:lpstr>
      <vt:lpstr>Different Aspect of Competence</vt:lpstr>
      <vt:lpstr>الشريحة 18</vt:lpstr>
      <vt:lpstr>Bloom’s Taxonomy</vt:lpstr>
      <vt:lpstr>Hierarchy of Knowledge Bloom’sTaxonomy, 1956</vt:lpstr>
      <vt:lpstr>Skills:</vt:lpstr>
      <vt:lpstr>Abilities:</vt:lpstr>
      <vt:lpstr>Types of Competence</vt:lpstr>
      <vt:lpstr>Technical Competencies:</vt:lpstr>
      <vt:lpstr>Non-technical elements of competence:</vt:lpstr>
      <vt:lpstr>How is competence acquired:</vt:lpstr>
      <vt:lpstr>الشريحة 27</vt:lpstr>
      <vt:lpstr>For the following scenario:</vt:lpstr>
      <vt:lpstr>Scenario (2) :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Example of outdated knowledge </vt:lpstr>
      <vt:lpstr>الشريحة 38</vt:lpstr>
      <vt:lpstr>الشريحة 39</vt:lpstr>
      <vt:lpstr>الشريحة 40</vt:lpstr>
      <vt:lpstr>Strategies for </vt:lpstr>
      <vt:lpstr>الشريحة 42</vt:lpstr>
      <vt:lpstr>What is Reflective learning</vt:lpstr>
      <vt:lpstr>Reflection</vt:lpstr>
      <vt:lpstr>Reflection</vt:lpstr>
      <vt:lpstr>الشريحة 46</vt:lpstr>
      <vt:lpstr>الشريحة 47</vt:lpstr>
      <vt:lpstr>الشريحة 48</vt:lpstr>
      <vt:lpstr>الشريحة 49</vt:lpstr>
      <vt:lpstr>A scenario (3) :</vt:lpstr>
      <vt:lpstr>الشريحة 51</vt:lpstr>
      <vt:lpstr>الشريحة 52</vt:lpstr>
      <vt:lpstr>الشريحة 53</vt:lpstr>
      <vt:lpstr>Competence vs. performance</vt:lpstr>
      <vt:lpstr>Barriers towards attending educational activities</vt:lpstr>
      <vt:lpstr>Benefits of CPD</vt:lpstr>
      <vt:lpstr>How CPD benefits the organisation</vt:lpstr>
      <vt:lpstr>Summary:</vt:lpstr>
      <vt:lpstr>الشريحة 59</vt:lpstr>
      <vt:lpstr>الشريحة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        IN MEDICAL EDUCATION</dc:title>
  <dc:creator>NURULHUDA</dc:creator>
  <cp:lastModifiedBy>toshiba</cp:lastModifiedBy>
  <cp:revision>232</cp:revision>
  <dcterms:created xsi:type="dcterms:W3CDTF">2009-09-05T10:05:42Z</dcterms:created>
  <dcterms:modified xsi:type="dcterms:W3CDTF">2013-04-06T22:32:00Z</dcterms:modified>
</cp:coreProperties>
</file>