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9"/>
  </p:notesMasterIdLst>
  <p:sldIdLst>
    <p:sldId id="256" r:id="rId2"/>
    <p:sldId id="385" r:id="rId3"/>
    <p:sldId id="361" r:id="rId4"/>
    <p:sldId id="362" r:id="rId5"/>
    <p:sldId id="360" r:id="rId6"/>
    <p:sldId id="311" r:id="rId7"/>
    <p:sldId id="312" r:id="rId8"/>
    <p:sldId id="313" r:id="rId9"/>
    <p:sldId id="314" r:id="rId10"/>
    <p:sldId id="375" r:id="rId11"/>
    <p:sldId id="315" r:id="rId12"/>
    <p:sldId id="376" r:id="rId13"/>
    <p:sldId id="377" r:id="rId14"/>
    <p:sldId id="381" r:id="rId15"/>
    <p:sldId id="380" r:id="rId16"/>
    <p:sldId id="371" r:id="rId17"/>
    <p:sldId id="372" r:id="rId18"/>
    <p:sldId id="320" r:id="rId19"/>
    <p:sldId id="321" r:id="rId20"/>
    <p:sldId id="322" r:id="rId21"/>
    <p:sldId id="323" r:id="rId22"/>
    <p:sldId id="325" r:id="rId23"/>
    <p:sldId id="326" r:id="rId24"/>
    <p:sldId id="327" r:id="rId25"/>
    <p:sldId id="328" r:id="rId26"/>
    <p:sldId id="329" r:id="rId27"/>
    <p:sldId id="330" r:id="rId28"/>
    <p:sldId id="331" r:id="rId29"/>
    <p:sldId id="332" r:id="rId30"/>
    <p:sldId id="333" r:id="rId31"/>
    <p:sldId id="334" r:id="rId32"/>
    <p:sldId id="340" r:id="rId33"/>
    <p:sldId id="342" r:id="rId34"/>
    <p:sldId id="343" r:id="rId35"/>
    <p:sldId id="347" r:id="rId36"/>
    <p:sldId id="348" r:id="rId37"/>
    <p:sldId id="374" r:id="rId38"/>
    <p:sldId id="349" r:id="rId39"/>
    <p:sldId id="350" r:id="rId40"/>
    <p:sldId id="351" r:id="rId41"/>
    <p:sldId id="352" r:id="rId42"/>
    <p:sldId id="277" r:id="rId43"/>
    <p:sldId id="386" r:id="rId44"/>
    <p:sldId id="364" r:id="rId45"/>
    <p:sldId id="382" r:id="rId46"/>
    <p:sldId id="383" r:id="rId47"/>
    <p:sldId id="28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D92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38" autoAdjust="0"/>
  </p:normalViewPr>
  <p:slideViewPr>
    <p:cSldViewPr>
      <p:cViewPr>
        <p:scale>
          <a:sx n="70" d="100"/>
          <a:sy n="70" d="100"/>
        </p:scale>
        <p:origin x="-5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05EA0F-12BB-4538-B00D-75EA26DBAE24}" type="doc">
      <dgm:prSet loTypeId="urn:microsoft.com/office/officeart/2005/8/layout/venn2" loCatId="relationship" qsTypeId="urn:microsoft.com/office/officeart/2005/8/quickstyle/simple1" qsCatId="simple" csTypeId="urn:microsoft.com/office/officeart/2005/8/colors/colorful5" csCatId="colorful" phldr="1"/>
      <dgm:spPr/>
      <dgm:t>
        <a:bodyPr/>
        <a:lstStyle/>
        <a:p>
          <a:endParaRPr lang="en-US"/>
        </a:p>
      </dgm:t>
    </dgm:pt>
    <dgm:pt modelId="{F89E03E8-8731-4A0D-94EC-1CB7E77C5396}">
      <dgm:prSet phldrT="[Text]" custT="1"/>
      <dgm:spPr>
        <a:solidFill>
          <a:srgbClr val="00B0F0"/>
        </a:solidFill>
      </dgm:spPr>
      <dgm:t>
        <a:bodyPr/>
        <a:lstStyle/>
        <a:p>
          <a:r>
            <a:rPr lang="en-US" sz="2800" b="1" dirty="0" smtClean="0">
              <a:solidFill>
                <a:schemeClr val="bg1"/>
              </a:solidFill>
              <a:effectLst>
                <a:outerShdw blurRad="38100" dist="38100" dir="2700000" algn="tl">
                  <a:srgbClr val="000000">
                    <a:alpha val="43137"/>
                  </a:srgbClr>
                </a:outerShdw>
              </a:effectLst>
            </a:rPr>
            <a:t>Society</a:t>
          </a:r>
          <a:endParaRPr lang="en-US" sz="2800" b="1" dirty="0">
            <a:solidFill>
              <a:schemeClr val="bg1"/>
            </a:solidFill>
            <a:effectLst>
              <a:outerShdw blurRad="38100" dist="38100" dir="2700000" algn="tl">
                <a:srgbClr val="000000">
                  <a:alpha val="43137"/>
                </a:srgbClr>
              </a:outerShdw>
            </a:effectLst>
          </a:endParaRPr>
        </a:p>
      </dgm:t>
    </dgm:pt>
    <dgm:pt modelId="{36337F52-B2B7-4DBD-A85E-F3138CAFD67F}" type="parTrans" cxnId="{5D15976D-AD6E-4795-89C4-6CA4AAE615D6}">
      <dgm:prSet/>
      <dgm:spPr/>
      <dgm:t>
        <a:bodyPr/>
        <a:lstStyle/>
        <a:p>
          <a:endParaRPr lang="en-US"/>
        </a:p>
      </dgm:t>
    </dgm:pt>
    <dgm:pt modelId="{61EA1785-AB46-4340-8B12-7FC15A7D337A}" type="sibTrans" cxnId="{5D15976D-AD6E-4795-89C4-6CA4AAE615D6}">
      <dgm:prSet/>
      <dgm:spPr/>
      <dgm:t>
        <a:bodyPr/>
        <a:lstStyle/>
        <a:p>
          <a:endParaRPr lang="en-US"/>
        </a:p>
      </dgm:t>
    </dgm:pt>
    <dgm:pt modelId="{D0797354-FAAF-49F7-87EF-A7F51EE135A8}">
      <dgm:prSet phldrT="[Text]" custT="1"/>
      <dgm:spPr>
        <a:effectLst>
          <a:outerShdw blurRad="50800" dist="50800" dir="5400000" algn="ctr" rotWithShape="0">
            <a:srgbClr val="7030A0"/>
          </a:outerShdw>
        </a:effectLst>
      </dgm:spPr>
      <dgm:t>
        <a:bodyPr/>
        <a:lstStyle/>
        <a:p>
          <a:r>
            <a:rPr lang="en-US" sz="1800" dirty="0" smtClean="0">
              <a:solidFill>
                <a:schemeClr val="bg1"/>
              </a:solidFill>
              <a:effectLst>
                <a:outerShdw blurRad="38100" dist="38100" dir="2700000" algn="tl">
                  <a:srgbClr val="000000">
                    <a:alpha val="43137"/>
                  </a:srgbClr>
                </a:outerShdw>
              </a:effectLst>
            </a:rPr>
            <a:t>Group of patients with a medical condition</a:t>
          </a:r>
          <a:endParaRPr lang="en-US" sz="1800" dirty="0">
            <a:solidFill>
              <a:schemeClr val="bg1"/>
            </a:solidFill>
            <a:effectLst>
              <a:outerShdw blurRad="38100" dist="38100" dir="2700000" algn="tl">
                <a:srgbClr val="000000">
                  <a:alpha val="43137"/>
                </a:srgbClr>
              </a:outerShdw>
            </a:effectLst>
          </a:endParaRPr>
        </a:p>
      </dgm:t>
    </dgm:pt>
    <dgm:pt modelId="{9990A216-1D1B-4C23-955F-B3489EF97440}" type="parTrans" cxnId="{913B02A7-5CCF-4FCB-84BB-7F1D787F65E8}">
      <dgm:prSet/>
      <dgm:spPr/>
      <dgm:t>
        <a:bodyPr/>
        <a:lstStyle/>
        <a:p>
          <a:endParaRPr lang="en-US"/>
        </a:p>
      </dgm:t>
    </dgm:pt>
    <dgm:pt modelId="{12819BBB-ACF0-4BB2-9FB9-D50862B5336A}" type="sibTrans" cxnId="{913B02A7-5CCF-4FCB-84BB-7F1D787F65E8}">
      <dgm:prSet/>
      <dgm:spPr/>
      <dgm:t>
        <a:bodyPr/>
        <a:lstStyle/>
        <a:p>
          <a:endParaRPr lang="en-US"/>
        </a:p>
      </dgm:t>
    </dgm:pt>
    <dgm:pt modelId="{678F06D2-5436-445E-9EDE-E4D2E8FD1FFE}">
      <dgm:prSet phldrT="[Text]" custT="1"/>
      <dgm:spPr>
        <a:solidFill>
          <a:srgbClr val="FFFF00"/>
        </a:solidFill>
      </dgm:spPr>
      <dgm:t>
        <a:bodyPr/>
        <a:lstStyle/>
        <a:p>
          <a:r>
            <a:rPr lang="en-US" sz="2400" b="0" dirty="0" smtClean="0">
              <a:solidFill>
                <a:schemeClr val="bg1"/>
              </a:solidFill>
              <a:effectLst>
                <a:outerShdw blurRad="38100" dist="38100" dir="2700000" algn="tl">
                  <a:srgbClr val="000000">
                    <a:alpha val="43137"/>
                  </a:srgbClr>
                </a:outerShdw>
              </a:effectLst>
            </a:rPr>
            <a:t>Individual Patient</a:t>
          </a:r>
          <a:endParaRPr lang="en-US" sz="2400" b="0" dirty="0">
            <a:solidFill>
              <a:schemeClr val="bg1"/>
            </a:solidFill>
            <a:effectLst>
              <a:outerShdw blurRad="38100" dist="38100" dir="2700000" algn="tl">
                <a:srgbClr val="000000">
                  <a:alpha val="43137"/>
                </a:srgbClr>
              </a:outerShdw>
            </a:effectLst>
          </a:endParaRPr>
        </a:p>
      </dgm:t>
    </dgm:pt>
    <dgm:pt modelId="{96C29BAA-0212-4DF1-BAA5-6629157B411D}" type="parTrans" cxnId="{4875D870-B651-48C9-84D4-A3BE7BF98920}">
      <dgm:prSet/>
      <dgm:spPr/>
      <dgm:t>
        <a:bodyPr/>
        <a:lstStyle/>
        <a:p>
          <a:endParaRPr lang="en-US"/>
        </a:p>
      </dgm:t>
    </dgm:pt>
    <dgm:pt modelId="{DABF2285-EAC8-4645-8C51-9D62462382F8}" type="sibTrans" cxnId="{4875D870-B651-48C9-84D4-A3BE7BF98920}">
      <dgm:prSet/>
      <dgm:spPr/>
      <dgm:t>
        <a:bodyPr/>
        <a:lstStyle/>
        <a:p>
          <a:endParaRPr lang="en-US"/>
        </a:p>
      </dgm:t>
    </dgm:pt>
    <dgm:pt modelId="{369005AF-D567-4E4A-AC55-718544F74CF3}" type="pres">
      <dgm:prSet presAssocID="{B005EA0F-12BB-4538-B00D-75EA26DBAE24}" presName="Name0" presStyleCnt="0">
        <dgm:presLayoutVars>
          <dgm:chMax val="7"/>
          <dgm:resizeHandles val="exact"/>
        </dgm:presLayoutVars>
      </dgm:prSet>
      <dgm:spPr/>
      <dgm:t>
        <a:bodyPr/>
        <a:lstStyle/>
        <a:p>
          <a:pPr rtl="1"/>
          <a:endParaRPr lang="ar-SA"/>
        </a:p>
      </dgm:t>
    </dgm:pt>
    <dgm:pt modelId="{9E8B4242-CD94-478C-B6E2-0CF1DB2FB626}" type="pres">
      <dgm:prSet presAssocID="{B005EA0F-12BB-4538-B00D-75EA26DBAE24}" presName="comp1" presStyleCnt="0"/>
      <dgm:spPr/>
    </dgm:pt>
    <dgm:pt modelId="{63680C35-AFF2-494A-BA89-2AFAD39402F4}" type="pres">
      <dgm:prSet presAssocID="{B005EA0F-12BB-4538-B00D-75EA26DBAE24}" presName="circle1" presStyleLbl="node1" presStyleIdx="0" presStyleCnt="3" custLinFactNeighborX="679" custLinFactNeighborY="-959"/>
      <dgm:spPr/>
      <dgm:t>
        <a:bodyPr/>
        <a:lstStyle/>
        <a:p>
          <a:endParaRPr lang="en-US"/>
        </a:p>
      </dgm:t>
    </dgm:pt>
    <dgm:pt modelId="{CE027F83-EC69-4EE9-AFD5-D0152A490BA4}" type="pres">
      <dgm:prSet presAssocID="{B005EA0F-12BB-4538-B00D-75EA26DBAE24}" presName="c1text" presStyleLbl="node1" presStyleIdx="0" presStyleCnt="3">
        <dgm:presLayoutVars>
          <dgm:bulletEnabled val="1"/>
        </dgm:presLayoutVars>
      </dgm:prSet>
      <dgm:spPr/>
      <dgm:t>
        <a:bodyPr/>
        <a:lstStyle/>
        <a:p>
          <a:endParaRPr lang="en-US"/>
        </a:p>
      </dgm:t>
    </dgm:pt>
    <dgm:pt modelId="{3E67AF26-84CD-4A4E-903D-44C478F2C1AC}" type="pres">
      <dgm:prSet presAssocID="{B005EA0F-12BB-4538-B00D-75EA26DBAE24}" presName="comp2" presStyleCnt="0"/>
      <dgm:spPr/>
    </dgm:pt>
    <dgm:pt modelId="{58026902-CB92-4BEA-ADF5-B1D93A4F7B08}" type="pres">
      <dgm:prSet presAssocID="{B005EA0F-12BB-4538-B00D-75EA26DBAE24}" presName="circle2" presStyleLbl="node1" presStyleIdx="1" presStyleCnt="3"/>
      <dgm:spPr/>
      <dgm:t>
        <a:bodyPr/>
        <a:lstStyle/>
        <a:p>
          <a:pPr rtl="1"/>
          <a:endParaRPr lang="ar-SA"/>
        </a:p>
      </dgm:t>
    </dgm:pt>
    <dgm:pt modelId="{6505F7F5-8651-4099-9925-1F2F22DDAB37}" type="pres">
      <dgm:prSet presAssocID="{B005EA0F-12BB-4538-B00D-75EA26DBAE24}" presName="c2text" presStyleLbl="node1" presStyleIdx="1" presStyleCnt="3">
        <dgm:presLayoutVars>
          <dgm:bulletEnabled val="1"/>
        </dgm:presLayoutVars>
      </dgm:prSet>
      <dgm:spPr/>
      <dgm:t>
        <a:bodyPr/>
        <a:lstStyle/>
        <a:p>
          <a:pPr rtl="1"/>
          <a:endParaRPr lang="ar-SA"/>
        </a:p>
      </dgm:t>
    </dgm:pt>
    <dgm:pt modelId="{407A15F8-0691-406E-9E19-336C9F5B1FC1}" type="pres">
      <dgm:prSet presAssocID="{B005EA0F-12BB-4538-B00D-75EA26DBAE24}" presName="comp3" presStyleCnt="0"/>
      <dgm:spPr/>
    </dgm:pt>
    <dgm:pt modelId="{7AFA824F-34FB-467F-B4BF-F0CC1D4F5F60}" type="pres">
      <dgm:prSet presAssocID="{B005EA0F-12BB-4538-B00D-75EA26DBAE24}" presName="circle3" presStyleLbl="node1" presStyleIdx="2" presStyleCnt="3"/>
      <dgm:spPr/>
      <dgm:t>
        <a:bodyPr/>
        <a:lstStyle/>
        <a:p>
          <a:endParaRPr lang="en-US"/>
        </a:p>
      </dgm:t>
    </dgm:pt>
    <dgm:pt modelId="{523E9AB7-7DF5-46A7-BB7D-1846730E7C69}" type="pres">
      <dgm:prSet presAssocID="{B005EA0F-12BB-4538-B00D-75EA26DBAE24}" presName="c3text" presStyleLbl="node1" presStyleIdx="2" presStyleCnt="3">
        <dgm:presLayoutVars>
          <dgm:bulletEnabled val="1"/>
        </dgm:presLayoutVars>
      </dgm:prSet>
      <dgm:spPr/>
      <dgm:t>
        <a:bodyPr/>
        <a:lstStyle/>
        <a:p>
          <a:endParaRPr lang="en-US"/>
        </a:p>
      </dgm:t>
    </dgm:pt>
  </dgm:ptLst>
  <dgm:cxnLst>
    <dgm:cxn modelId="{4875D870-B651-48C9-84D4-A3BE7BF98920}" srcId="{B005EA0F-12BB-4538-B00D-75EA26DBAE24}" destId="{678F06D2-5436-445E-9EDE-E4D2E8FD1FFE}" srcOrd="2" destOrd="0" parTransId="{96C29BAA-0212-4DF1-BAA5-6629157B411D}" sibTransId="{DABF2285-EAC8-4645-8C51-9D62462382F8}"/>
    <dgm:cxn modelId="{E0FBFAC7-707C-4686-AD19-B227F67B5787}" type="presOf" srcId="{F89E03E8-8731-4A0D-94EC-1CB7E77C5396}" destId="{CE027F83-EC69-4EE9-AFD5-D0152A490BA4}" srcOrd="1" destOrd="0" presId="urn:microsoft.com/office/officeart/2005/8/layout/venn2"/>
    <dgm:cxn modelId="{74154223-681F-4A3E-B41F-5788C7EBE6C5}" type="presOf" srcId="{D0797354-FAAF-49F7-87EF-A7F51EE135A8}" destId="{6505F7F5-8651-4099-9925-1F2F22DDAB37}" srcOrd="1" destOrd="0" presId="urn:microsoft.com/office/officeart/2005/8/layout/venn2"/>
    <dgm:cxn modelId="{E7658F8F-F836-4AA4-A2E9-1FF4DB499483}" type="presOf" srcId="{F89E03E8-8731-4A0D-94EC-1CB7E77C5396}" destId="{63680C35-AFF2-494A-BA89-2AFAD39402F4}" srcOrd="0" destOrd="0" presId="urn:microsoft.com/office/officeart/2005/8/layout/venn2"/>
    <dgm:cxn modelId="{044BB06A-2B63-4118-B055-9ACFB1BF36BD}" type="presOf" srcId="{678F06D2-5436-445E-9EDE-E4D2E8FD1FFE}" destId="{7AFA824F-34FB-467F-B4BF-F0CC1D4F5F60}" srcOrd="0" destOrd="0" presId="urn:microsoft.com/office/officeart/2005/8/layout/venn2"/>
    <dgm:cxn modelId="{0CAEADFC-8481-4D7A-93D8-EB92B978253B}" type="presOf" srcId="{B005EA0F-12BB-4538-B00D-75EA26DBAE24}" destId="{369005AF-D567-4E4A-AC55-718544F74CF3}" srcOrd="0" destOrd="0" presId="urn:microsoft.com/office/officeart/2005/8/layout/venn2"/>
    <dgm:cxn modelId="{6C11A233-498D-44DB-81EA-11F8CF0E9622}" type="presOf" srcId="{D0797354-FAAF-49F7-87EF-A7F51EE135A8}" destId="{58026902-CB92-4BEA-ADF5-B1D93A4F7B08}" srcOrd="0" destOrd="0" presId="urn:microsoft.com/office/officeart/2005/8/layout/venn2"/>
    <dgm:cxn modelId="{5D15976D-AD6E-4795-89C4-6CA4AAE615D6}" srcId="{B005EA0F-12BB-4538-B00D-75EA26DBAE24}" destId="{F89E03E8-8731-4A0D-94EC-1CB7E77C5396}" srcOrd="0" destOrd="0" parTransId="{36337F52-B2B7-4DBD-A85E-F3138CAFD67F}" sibTransId="{61EA1785-AB46-4340-8B12-7FC15A7D337A}"/>
    <dgm:cxn modelId="{0A543EBB-6958-45A8-97D2-CF2E6B3CD11C}" type="presOf" srcId="{678F06D2-5436-445E-9EDE-E4D2E8FD1FFE}" destId="{523E9AB7-7DF5-46A7-BB7D-1846730E7C69}" srcOrd="1" destOrd="0" presId="urn:microsoft.com/office/officeart/2005/8/layout/venn2"/>
    <dgm:cxn modelId="{913B02A7-5CCF-4FCB-84BB-7F1D787F65E8}" srcId="{B005EA0F-12BB-4538-B00D-75EA26DBAE24}" destId="{D0797354-FAAF-49F7-87EF-A7F51EE135A8}" srcOrd="1" destOrd="0" parTransId="{9990A216-1D1B-4C23-955F-B3489EF97440}" sibTransId="{12819BBB-ACF0-4BB2-9FB9-D50862B5336A}"/>
    <dgm:cxn modelId="{6C6A81EB-2072-4E42-89FA-FCD8FB87137F}" type="presParOf" srcId="{369005AF-D567-4E4A-AC55-718544F74CF3}" destId="{9E8B4242-CD94-478C-B6E2-0CF1DB2FB626}" srcOrd="0" destOrd="0" presId="urn:microsoft.com/office/officeart/2005/8/layout/venn2"/>
    <dgm:cxn modelId="{F24EDDFE-CAD0-4FA8-A567-2BD171079A28}" type="presParOf" srcId="{9E8B4242-CD94-478C-B6E2-0CF1DB2FB626}" destId="{63680C35-AFF2-494A-BA89-2AFAD39402F4}" srcOrd="0" destOrd="0" presId="urn:microsoft.com/office/officeart/2005/8/layout/venn2"/>
    <dgm:cxn modelId="{608EC03B-2D32-4FF1-99A0-05F5351C73A2}" type="presParOf" srcId="{9E8B4242-CD94-478C-B6E2-0CF1DB2FB626}" destId="{CE027F83-EC69-4EE9-AFD5-D0152A490BA4}" srcOrd="1" destOrd="0" presId="urn:microsoft.com/office/officeart/2005/8/layout/venn2"/>
    <dgm:cxn modelId="{FE11986D-9294-4E02-A82E-360AAA00DEEE}" type="presParOf" srcId="{369005AF-D567-4E4A-AC55-718544F74CF3}" destId="{3E67AF26-84CD-4A4E-903D-44C478F2C1AC}" srcOrd="1" destOrd="0" presId="urn:microsoft.com/office/officeart/2005/8/layout/venn2"/>
    <dgm:cxn modelId="{E526FE0D-7B62-4F7E-B25B-A18DD53F7979}" type="presParOf" srcId="{3E67AF26-84CD-4A4E-903D-44C478F2C1AC}" destId="{58026902-CB92-4BEA-ADF5-B1D93A4F7B08}" srcOrd="0" destOrd="0" presId="urn:microsoft.com/office/officeart/2005/8/layout/venn2"/>
    <dgm:cxn modelId="{0AC4E460-5505-4566-9F73-E7C9EC43E79F}" type="presParOf" srcId="{3E67AF26-84CD-4A4E-903D-44C478F2C1AC}" destId="{6505F7F5-8651-4099-9925-1F2F22DDAB37}" srcOrd="1" destOrd="0" presId="urn:microsoft.com/office/officeart/2005/8/layout/venn2"/>
    <dgm:cxn modelId="{CB8427EC-DDAA-4BA1-982F-9C3DEE2A44C3}" type="presParOf" srcId="{369005AF-D567-4E4A-AC55-718544F74CF3}" destId="{407A15F8-0691-406E-9E19-336C9F5B1FC1}" srcOrd="2" destOrd="0" presId="urn:microsoft.com/office/officeart/2005/8/layout/venn2"/>
    <dgm:cxn modelId="{A452859D-F922-4F78-8817-EB1043A91B10}" type="presParOf" srcId="{407A15F8-0691-406E-9E19-336C9F5B1FC1}" destId="{7AFA824F-34FB-467F-B4BF-F0CC1D4F5F60}" srcOrd="0" destOrd="0" presId="urn:microsoft.com/office/officeart/2005/8/layout/venn2"/>
    <dgm:cxn modelId="{80DA03DB-C196-4293-B1F0-D43D01591694}" type="presParOf" srcId="{407A15F8-0691-406E-9E19-336C9F5B1FC1}" destId="{523E9AB7-7DF5-46A7-BB7D-1846730E7C69}"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21B1AA-F831-47CA-8AE2-2172E3A54140}" type="doc">
      <dgm:prSet loTypeId="urn:microsoft.com/office/officeart/2005/8/layout/matrix3" loCatId="matrix" qsTypeId="urn:microsoft.com/office/officeart/2005/8/quickstyle/simple1" qsCatId="simple" csTypeId="urn:microsoft.com/office/officeart/2005/8/colors/colorful5" csCatId="colorful" phldr="1"/>
      <dgm:spPr/>
      <dgm:t>
        <a:bodyPr/>
        <a:lstStyle/>
        <a:p>
          <a:endParaRPr lang="en-US"/>
        </a:p>
      </dgm:t>
    </dgm:pt>
    <dgm:pt modelId="{347DF853-EB13-4BFB-B17F-530AE64E76E8}">
      <dgm:prSet phldrT="[Text]" custT="1"/>
      <dgm:spPr>
        <a:solidFill>
          <a:srgbClr val="FFC000"/>
        </a:solidFill>
      </dgm:spPr>
      <dgm:t>
        <a:bodyPr/>
        <a:lstStyle/>
        <a:p>
          <a:r>
            <a:rPr lang="en-US" sz="2800" b="0" dirty="0" smtClean="0">
              <a:solidFill>
                <a:schemeClr val="bg1"/>
              </a:solidFill>
              <a:effectLst>
                <a:outerShdw blurRad="38100" dist="38100" dir="2700000" algn="tl">
                  <a:srgbClr val="000000">
                    <a:alpha val="43137"/>
                  </a:srgbClr>
                </a:outerShdw>
              </a:effectLst>
            </a:rPr>
            <a:t>Genetic</a:t>
          </a:r>
          <a:endParaRPr lang="en-US" sz="2800" b="0" dirty="0">
            <a:solidFill>
              <a:schemeClr val="bg1"/>
            </a:solidFill>
            <a:effectLst>
              <a:outerShdw blurRad="38100" dist="38100" dir="2700000" algn="tl">
                <a:srgbClr val="000000">
                  <a:alpha val="43137"/>
                </a:srgbClr>
              </a:outerShdw>
            </a:effectLst>
          </a:endParaRPr>
        </a:p>
      </dgm:t>
    </dgm:pt>
    <dgm:pt modelId="{AE9BE6D6-875B-4AA5-A48B-1272F067DD17}" type="parTrans" cxnId="{AE1ED3C0-079D-4FD0-9828-1F4A6A5F24EE}">
      <dgm:prSet/>
      <dgm:spPr/>
      <dgm:t>
        <a:bodyPr/>
        <a:lstStyle/>
        <a:p>
          <a:endParaRPr lang="en-US"/>
        </a:p>
      </dgm:t>
    </dgm:pt>
    <dgm:pt modelId="{CC10BF4A-7561-4DCA-B319-33CB07770359}" type="sibTrans" cxnId="{AE1ED3C0-079D-4FD0-9828-1F4A6A5F24EE}">
      <dgm:prSet/>
      <dgm:spPr/>
      <dgm:t>
        <a:bodyPr/>
        <a:lstStyle/>
        <a:p>
          <a:endParaRPr lang="en-US"/>
        </a:p>
      </dgm:t>
    </dgm:pt>
    <dgm:pt modelId="{D4AFD1AF-93B2-49FA-AB30-A5E8E7535611}">
      <dgm:prSet phldrT="[Text]" custT="1"/>
      <dgm:spPr>
        <a:solidFill>
          <a:schemeClr val="accent3"/>
        </a:solidFill>
      </dgm:spPr>
      <dgm:t>
        <a:bodyPr/>
        <a:lstStyle/>
        <a:p>
          <a:r>
            <a:rPr lang="en-US" sz="6000" b="1" dirty="0" smtClean="0">
              <a:solidFill>
                <a:srgbClr val="7030A0"/>
              </a:solidFill>
              <a:effectLst>
                <a:outerShdw blurRad="38100" dist="38100" dir="2700000" algn="tl">
                  <a:srgbClr val="000000">
                    <a:alpha val="43137"/>
                  </a:srgbClr>
                </a:outerShdw>
              </a:effectLst>
            </a:rPr>
            <a:t>Social </a:t>
          </a:r>
          <a:endParaRPr lang="en-US" sz="6000" b="1" dirty="0">
            <a:solidFill>
              <a:srgbClr val="7030A0"/>
            </a:solidFill>
            <a:effectLst>
              <a:outerShdw blurRad="38100" dist="38100" dir="2700000" algn="tl">
                <a:srgbClr val="000000">
                  <a:alpha val="43137"/>
                </a:srgbClr>
              </a:outerShdw>
            </a:effectLst>
          </a:endParaRPr>
        </a:p>
      </dgm:t>
    </dgm:pt>
    <dgm:pt modelId="{3065AFC4-928D-42D0-91A5-31A5023B922B}" type="parTrans" cxnId="{5D0AF1C3-CF4B-446A-A9A7-F1A0966F0594}">
      <dgm:prSet/>
      <dgm:spPr/>
      <dgm:t>
        <a:bodyPr/>
        <a:lstStyle/>
        <a:p>
          <a:endParaRPr lang="en-US"/>
        </a:p>
      </dgm:t>
    </dgm:pt>
    <dgm:pt modelId="{264C8F21-B32D-4909-A418-BEC6A7AE2C83}" type="sibTrans" cxnId="{5D0AF1C3-CF4B-446A-A9A7-F1A0966F0594}">
      <dgm:prSet/>
      <dgm:spPr/>
      <dgm:t>
        <a:bodyPr/>
        <a:lstStyle/>
        <a:p>
          <a:endParaRPr lang="en-US"/>
        </a:p>
      </dgm:t>
    </dgm:pt>
    <dgm:pt modelId="{5C49F958-B88F-40B0-ADB0-C9CE831610F6}">
      <dgm:prSet phldrT="[Text]" custT="1"/>
      <dgm:spPr>
        <a:solidFill>
          <a:srgbClr val="FFFF00"/>
        </a:solidFill>
      </dgm:spPr>
      <dgm:t>
        <a:bodyPr/>
        <a:lstStyle/>
        <a:p>
          <a:r>
            <a:rPr lang="en-US" sz="2800" dirty="0" smtClean="0">
              <a:solidFill>
                <a:schemeClr val="bg1"/>
              </a:solidFill>
              <a:effectLst>
                <a:outerShdw blurRad="38100" dist="38100" dir="2700000" algn="tl">
                  <a:srgbClr val="000000">
                    <a:alpha val="43137"/>
                  </a:srgbClr>
                </a:outerShdw>
              </a:effectLst>
            </a:rPr>
            <a:t>Psychological</a:t>
          </a:r>
          <a:endParaRPr lang="en-US" sz="2800" dirty="0">
            <a:solidFill>
              <a:schemeClr val="bg1"/>
            </a:solidFill>
            <a:effectLst>
              <a:outerShdw blurRad="38100" dist="38100" dir="2700000" algn="tl">
                <a:srgbClr val="000000">
                  <a:alpha val="43137"/>
                </a:srgbClr>
              </a:outerShdw>
            </a:effectLst>
          </a:endParaRPr>
        </a:p>
      </dgm:t>
    </dgm:pt>
    <dgm:pt modelId="{7B4B3A51-57FD-4180-831B-3C8FF2856DCC}" type="parTrans" cxnId="{E22C6666-E387-45CE-8E45-BF1A08226BF3}">
      <dgm:prSet/>
      <dgm:spPr/>
      <dgm:t>
        <a:bodyPr/>
        <a:lstStyle/>
        <a:p>
          <a:endParaRPr lang="en-US"/>
        </a:p>
      </dgm:t>
    </dgm:pt>
    <dgm:pt modelId="{4CB6DD4A-C8AA-416A-B12C-B9547394A1ED}" type="sibTrans" cxnId="{E22C6666-E387-45CE-8E45-BF1A08226BF3}">
      <dgm:prSet/>
      <dgm:spPr/>
      <dgm:t>
        <a:bodyPr/>
        <a:lstStyle/>
        <a:p>
          <a:endParaRPr lang="en-US"/>
        </a:p>
      </dgm:t>
    </dgm:pt>
    <dgm:pt modelId="{D60896BF-605E-4BA6-A571-8FBF2451F8C7}">
      <dgm:prSet phldrT="[Text]" custT="1"/>
      <dgm:spPr>
        <a:solidFill>
          <a:srgbClr val="00B050"/>
        </a:solidFill>
      </dgm:spPr>
      <dgm:t>
        <a:bodyPr/>
        <a:lstStyle/>
        <a:p>
          <a:r>
            <a:rPr lang="en-US" sz="2800" dirty="0" smtClean="0">
              <a:effectLst>
                <a:outerShdw blurRad="38100" dist="38100" dir="2700000" algn="tl">
                  <a:srgbClr val="000000">
                    <a:alpha val="43137"/>
                  </a:srgbClr>
                </a:outerShdw>
              </a:effectLst>
            </a:rPr>
            <a:t>Environmental</a:t>
          </a:r>
          <a:endParaRPr lang="en-US" sz="2800" dirty="0">
            <a:effectLst>
              <a:outerShdw blurRad="38100" dist="38100" dir="2700000" algn="tl">
                <a:srgbClr val="000000">
                  <a:alpha val="43137"/>
                </a:srgbClr>
              </a:outerShdw>
            </a:effectLst>
          </a:endParaRPr>
        </a:p>
      </dgm:t>
    </dgm:pt>
    <dgm:pt modelId="{13D0CB12-1FCB-48D4-8B0E-2D4DABDFFF8B}" type="parTrans" cxnId="{5A7A804F-8235-4BE2-85A8-445B456E6EBA}">
      <dgm:prSet/>
      <dgm:spPr/>
      <dgm:t>
        <a:bodyPr/>
        <a:lstStyle/>
        <a:p>
          <a:endParaRPr lang="en-US"/>
        </a:p>
      </dgm:t>
    </dgm:pt>
    <dgm:pt modelId="{4B39D800-D244-4DB6-A736-54E7236483ED}" type="sibTrans" cxnId="{5A7A804F-8235-4BE2-85A8-445B456E6EBA}">
      <dgm:prSet/>
      <dgm:spPr/>
      <dgm:t>
        <a:bodyPr/>
        <a:lstStyle/>
        <a:p>
          <a:endParaRPr lang="en-US"/>
        </a:p>
      </dgm:t>
    </dgm:pt>
    <dgm:pt modelId="{3F03274F-E646-427C-9F69-116AEB30F1EC}" type="pres">
      <dgm:prSet presAssocID="{5121B1AA-F831-47CA-8AE2-2172E3A54140}" presName="matrix" presStyleCnt="0">
        <dgm:presLayoutVars>
          <dgm:chMax val="1"/>
          <dgm:dir/>
          <dgm:resizeHandles val="exact"/>
        </dgm:presLayoutVars>
      </dgm:prSet>
      <dgm:spPr/>
      <dgm:t>
        <a:bodyPr/>
        <a:lstStyle/>
        <a:p>
          <a:pPr rtl="1"/>
          <a:endParaRPr lang="ar-SA"/>
        </a:p>
      </dgm:t>
    </dgm:pt>
    <dgm:pt modelId="{CB8F9B46-3D3E-4B71-8A76-CA5AE635FCF4}" type="pres">
      <dgm:prSet presAssocID="{5121B1AA-F831-47CA-8AE2-2172E3A54140}" presName="diamond" presStyleLbl="bgShp" presStyleIdx="0" presStyleCnt="1"/>
      <dgm:spPr>
        <a:solidFill>
          <a:schemeClr val="bg1"/>
        </a:solidFill>
      </dgm:spPr>
      <dgm:t>
        <a:bodyPr/>
        <a:lstStyle/>
        <a:p>
          <a:endParaRPr lang="en-US"/>
        </a:p>
      </dgm:t>
    </dgm:pt>
    <dgm:pt modelId="{DE8508EE-F6D5-4C2C-9FF4-0CD8D14F21C1}" type="pres">
      <dgm:prSet presAssocID="{5121B1AA-F831-47CA-8AE2-2172E3A54140}" presName="quad1" presStyleLbl="node1" presStyleIdx="0" presStyleCnt="4" custScaleX="155940" custScaleY="108634" custLinFactNeighborX="-28416" custLinFactNeighborY="2542">
        <dgm:presLayoutVars>
          <dgm:chMax val="0"/>
          <dgm:chPref val="0"/>
          <dgm:bulletEnabled val="1"/>
        </dgm:presLayoutVars>
      </dgm:prSet>
      <dgm:spPr/>
      <dgm:t>
        <a:bodyPr/>
        <a:lstStyle/>
        <a:p>
          <a:endParaRPr lang="en-US"/>
        </a:p>
      </dgm:t>
    </dgm:pt>
    <dgm:pt modelId="{FD1202E6-9C82-4DC0-B4CD-D91F61F497AE}" type="pres">
      <dgm:prSet presAssocID="{5121B1AA-F831-47CA-8AE2-2172E3A54140}" presName="quad2" presStyleLbl="node1" presStyleIdx="1" presStyleCnt="4" custScaleX="159018" custScaleY="107214" custLinFactNeighborX="29476" custLinFactNeighborY="3252">
        <dgm:presLayoutVars>
          <dgm:chMax val="0"/>
          <dgm:chPref val="0"/>
          <dgm:bulletEnabled val="1"/>
        </dgm:presLayoutVars>
      </dgm:prSet>
      <dgm:spPr/>
      <dgm:t>
        <a:bodyPr/>
        <a:lstStyle/>
        <a:p>
          <a:pPr rtl="1"/>
          <a:endParaRPr lang="ar-SA"/>
        </a:p>
      </dgm:t>
    </dgm:pt>
    <dgm:pt modelId="{57D3B3EC-050B-402D-B0FB-2CD4B587A207}" type="pres">
      <dgm:prSet presAssocID="{5121B1AA-F831-47CA-8AE2-2172E3A54140}" presName="quad3" presStyleLbl="node1" presStyleIdx="2" presStyleCnt="4" custScaleX="161035" custLinFactNeighborX="-30186" custLinFactNeighborY="3484">
        <dgm:presLayoutVars>
          <dgm:chMax val="0"/>
          <dgm:chPref val="0"/>
          <dgm:bulletEnabled val="1"/>
        </dgm:presLayoutVars>
      </dgm:prSet>
      <dgm:spPr/>
      <dgm:t>
        <a:bodyPr/>
        <a:lstStyle/>
        <a:p>
          <a:endParaRPr lang="en-US"/>
        </a:p>
      </dgm:t>
    </dgm:pt>
    <dgm:pt modelId="{91E1A8B5-5CF7-4359-BBCC-A6782E8D22A3}" type="pres">
      <dgm:prSet presAssocID="{5121B1AA-F831-47CA-8AE2-2172E3A54140}" presName="quad4" presStyleLbl="node1" presStyleIdx="3" presStyleCnt="4" custScaleX="157835" custScaleY="98580" custLinFactNeighborX="29594" custLinFactNeighborY="3484">
        <dgm:presLayoutVars>
          <dgm:chMax val="0"/>
          <dgm:chPref val="0"/>
          <dgm:bulletEnabled val="1"/>
        </dgm:presLayoutVars>
      </dgm:prSet>
      <dgm:spPr/>
      <dgm:t>
        <a:bodyPr/>
        <a:lstStyle/>
        <a:p>
          <a:endParaRPr lang="en-US"/>
        </a:p>
      </dgm:t>
    </dgm:pt>
  </dgm:ptLst>
  <dgm:cxnLst>
    <dgm:cxn modelId="{5D0AF1C3-CF4B-446A-A9A7-F1A0966F0594}" srcId="{5121B1AA-F831-47CA-8AE2-2172E3A54140}" destId="{D4AFD1AF-93B2-49FA-AB30-A5E8E7535611}" srcOrd="1" destOrd="0" parTransId="{3065AFC4-928D-42D0-91A5-31A5023B922B}" sibTransId="{264C8F21-B32D-4909-A418-BEC6A7AE2C83}"/>
    <dgm:cxn modelId="{E22C6666-E387-45CE-8E45-BF1A08226BF3}" srcId="{5121B1AA-F831-47CA-8AE2-2172E3A54140}" destId="{5C49F958-B88F-40B0-ADB0-C9CE831610F6}" srcOrd="2" destOrd="0" parTransId="{7B4B3A51-57FD-4180-831B-3C8FF2856DCC}" sibTransId="{4CB6DD4A-C8AA-416A-B12C-B9547394A1ED}"/>
    <dgm:cxn modelId="{851700D3-332F-4205-9BEF-CD30A0B4DCAF}" type="presOf" srcId="{347DF853-EB13-4BFB-B17F-530AE64E76E8}" destId="{DE8508EE-F6D5-4C2C-9FF4-0CD8D14F21C1}" srcOrd="0" destOrd="0" presId="urn:microsoft.com/office/officeart/2005/8/layout/matrix3"/>
    <dgm:cxn modelId="{5A7A804F-8235-4BE2-85A8-445B456E6EBA}" srcId="{5121B1AA-F831-47CA-8AE2-2172E3A54140}" destId="{D60896BF-605E-4BA6-A571-8FBF2451F8C7}" srcOrd="3" destOrd="0" parTransId="{13D0CB12-1FCB-48D4-8B0E-2D4DABDFFF8B}" sibTransId="{4B39D800-D244-4DB6-A736-54E7236483ED}"/>
    <dgm:cxn modelId="{E1452CC7-287E-4410-8F23-6011932D0AEF}" type="presOf" srcId="{5C49F958-B88F-40B0-ADB0-C9CE831610F6}" destId="{57D3B3EC-050B-402D-B0FB-2CD4B587A207}" srcOrd="0" destOrd="0" presId="urn:microsoft.com/office/officeart/2005/8/layout/matrix3"/>
    <dgm:cxn modelId="{04CCC606-CF04-4C46-AE0E-0BD7D2F5386C}" type="presOf" srcId="{5121B1AA-F831-47CA-8AE2-2172E3A54140}" destId="{3F03274F-E646-427C-9F69-116AEB30F1EC}" srcOrd="0" destOrd="0" presId="urn:microsoft.com/office/officeart/2005/8/layout/matrix3"/>
    <dgm:cxn modelId="{0ED9776F-A580-4652-9EE8-A2CF288BA4E7}" type="presOf" srcId="{D4AFD1AF-93B2-49FA-AB30-A5E8E7535611}" destId="{FD1202E6-9C82-4DC0-B4CD-D91F61F497AE}" srcOrd="0" destOrd="0" presId="urn:microsoft.com/office/officeart/2005/8/layout/matrix3"/>
    <dgm:cxn modelId="{AE1ED3C0-079D-4FD0-9828-1F4A6A5F24EE}" srcId="{5121B1AA-F831-47CA-8AE2-2172E3A54140}" destId="{347DF853-EB13-4BFB-B17F-530AE64E76E8}" srcOrd="0" destOrd="0" parTransId="{AE9BE6D6-875B-4AA5-A48B-1272F067DD17}" sibTransId="{CC10BF4A-7561-4DCA-B319-33CB07770359}"/>
    <dgm:cxn modelId="{F49631F0-93A0-43E4-B024-493C0365FB6E}" type="presOf" srcId="{D60896BF-605E-4BA6-A571-8FBF2451F8C7}" destId="{91E1A8B5-5CF7-4359-BBCC-A6782E8D22A3}" srcOrd="0" destOrd="0" presId="urn:microsoft.com/office/officeart/2005/8/layout/matrix3"/>
    <dgm:cxn modelId="{7AEC2A98-AD06-47A8-B876-BEF93915BB55}" type="presParOf" srcId="{3F03274F-E646-427C-9F69-116AEB30F1EC}" destId="{CB8F9B46-3D3E-4B71-8A76-CA5AE635FCF4}" srcOrd="0" destOrd="0" presId="urn:microsoft.com/office/officeart/2005/8/layout/matrix3"/>
    <dgm:cxn modelId="{37172EF2-A918-4BC9-A463-477E54E01E1B}" type="presParOf" srcId="{3F03274F-E646-427C-9F69-116AEB30F1EC}" destId="{DE8508EE-F6D5-4C2C-9FF4-0CD8D14F21C1}" srcOrd="1" destOrd="0" presId="urn:microsoft.com/office/officeart/2005/8/layout/matrix3"/>
    <dgm:cxn modelId="{3B824151-B62C-4A3E-9BD7-C8E01E69326E}" type="presParOf" srcId="{3F03274F-E646-427C-9F69-116AEB30F1EC}" destId="{FD1202E6-9C82-4DC0-B4CD-D91F61F497AE}" srcOrd="2" destOrd="0" presId="urn:microsoft.com/office/officeart/2005/8/layout/matrix3"/>
    <dgm:cxn modelId="{50DFD0C8-56F9-4873-8D80-12CE4B88EB68}" type="presParOf" srcId="{3F03274F-E646-427C-9F69-116AEB30F1EC}" destId="{57D3B3EC-050B-402D-B0FB-2CD4B587A207}" srcOrd="3" destOrd="0" presId="urn:microsoft.com/office/officeart/2005/8/layout/matrix3"/>
    <dgm:cxn modelId="{02A05EB4-CDDF-4B89-B8F0-F6B7172745AB}" type="presParOf" srcId="{3F03274F-E646-427C-9F69-116AEB30F1EC}" destId="{91E1A8B5-5CF7-4359-BBCC-A6782E8D22A3}"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680C35-AFF2-494A-BA89-2AFAD39402F4}">
      <dsp:nvSpPr>
        <dsp:cNvPr id="0" name=""/>
        <dsp:cNvSpPr/>
      </dsp:nvSpPr>
      <dsp:spPr>
        <a:xfrm>
          <a:off x="1732219" y="0"/>
          <a:ext cx="4830763" cy="4830763"/>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bg1"/>
              </a:solidFill>
              <a:effectLst>
                <a:outerShdw blurRad="38100" dist="38100" dir="2700000" algn="tl">
                  <a:srgbClr val="000000">
                    <a:alpha val="43137"/>
                  </a:srgbClr>
                </a:outerShdw>
              </a:effectLst>
            </a:rPr>
            <a:t>Society</a:t>
          </a:r>
          <a:endParaRPr lang="en-US" sz="2800" b="1" kern="1200" dirty="0">
            <a:solidFill>
              <a:schemeClr val="bg1"/>
            </a:solidFill>
            <a:effectLst>
              <a:outerShdw blurRad="38100" dist="38100" dir="2700000" algn="tl">
                <a:srgbClr val="000000">
                  <a:alpha val="43137"/>
                </a:srgbClr>
              </a:outerShdw>
            </a:effectLst>
          </a:endParaRPr>
        </a:p>
      </dsp:txBody>
      <dsp:txXfrm>
        <a:off x="3303425" y="241538"/>
        <a:ext cx="1688351" cy="724614"/>
      </dsp:txXfrm>
    </dsp:sp>
    <dsp:sp modelId="{58026902-CB92-4BEA-ADF5-B1D93A4F7B08}">
      <dsp:nvSpPr>
        <dsp:cNvPr id="0" name=""/>
        <dsp:cNvSpPr/>
      </dsp:nvSpPr>
      <dsp:spPr>
        <a:xfrm>
          <a:off x="2303263" y="1207690"/>
          <a:ext cx="3623072" cy="3623072"/>
        </a:xfrm>
        <a:prstGeom prst="ellipse">
          <a:avLst/>
        </a:prstGeom>
        <a:solidFill>
          <a:schemeClr val="accent5">
            <a:hueOff val="-918568"/>
            <a:satOff val="135"/>
            <a:lumOff val="-3236"/>
            <a:alphaOff val="0"/>
          </a:schemeClr>
        </a:solidFill>
        <a:ln w="25400" cap="flat" cmpd="sng" algn="ctr">
          <a:solidFill>
            <a:schemeClr val="lt1">
              <a:hueOff val="0"/>
              <a:satOff val="0"/>
              <a:lumOff val="0"/>
              <a:alphaOff val="0"/>
            </a:schemeClr>
          </a:solidFill>
          <a:prstDash val="solid"/>
        </a:ln>
        <a:effectLst>
          <a:outerShdw blurRad="50800" dist="50800" dir="5400000" algn="ctr" rotWithShape="0">
            <a:srgbClr val="7030A0"/>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effectLst>
                <a:outerShdw blurRad="38100" dist="38100" dir="2700000" algn="tl">
                  <a:srgbClr val="000000">
                    <a:alpha val="43137"/>
                  </a:srgbClr>
                </a:outerShdw>
              </a:effectLst>
            </a:rPr>
            <a:t>Group of patients with a medical condition</a:t>
          </a:r>
          <a:endParaRPr lang="en-US" sz="1800" kern="1200" dirty="0">
            <a:solidFill>
              <a:schemeClr val="bg1"/>
            </a:solidFill>
            <a:effectLst>
              <a:outerShdw blurRad="38100" dist="38100" dir="2700000" algn="tl">
                <a:srgbClr val="000000">
                  <a:alpha val="43137"/>
                </a:srgbClr>
              </a:outerShdw>
            </a:effectLst>
          </a:endParaRPr>
        </a:p>
      </dsp:txBody>
      <dsp:txXfrm>
        <a:off x="3270624" y="1434132"/>
        <a:ext cx="1688351" cy="679326"/>
      </dsp:txXfrm>
    </dsp:sp>
    <dsp:sp modelId="{7AFA824F-34FB-467F-B4BF-F0CC1D4F5F60}">
      <dsp:nvSpPr>
        <dsp:cNvPr id="0" name=""/>
        <dsp:cNvSpPr/>
      </dsp:nvSpPr>
      <dsp:spPr>
        <a:xfrm>
          <a:off x="2907109" y="2415381"/>
          <a:ext cx="2415381" cy="2415381"/>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bg1"/>
              </a:solidFill>
              <a:effectLst>
                <a:outerShdw blurRad="38100" dist="38100" dir="2700000" algn="tl">
                  <a:srgbClr val="000000">
                    <a:alpha val="43137"/>
                  </a:srgbClr>
                </a:outerShdw>
              </a:effectLst>
            </a:rPr>
            <a:t>Individual Patient</a:t>
          </a:r>
          <a:endParaRPr lang="en-US" sz="2400" b="0" kern="1200" dirty="0">
            <a:solidFill>
              <a:schemeClr val="bg1"/>
            </a:solidFill>
            <a:effectLst>
              <a:outerShdw blurRad="38100" dist="38100" dir="2700000" algn="tl">
                <a:srgbClr val="000000">
                  <a:alpha val="43137"/>
                </a:srgbClr>
              </a:outerShdw>
            </a:effectLst>
          </a:endParaRPr>
        </a:p>
      </dsp:txBody>
      <dsp:txXfrm>
        <a:off x="3260833" y="3019226"/>
        <a:ext cx="1707932" cy="120769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8F9B46-3D3E-4B71-8A76-CA5AE635FCF4}">
      <dsp:nvSpPr>
        <dsp:cNvPr id="0" name=""/>
        <dsp:cNvSpPr/>
      </dsp:nvSpPr>
      <dsp:spPr>
        <a:xfrm>
          <a:off x="1860719" y="0"/>
          <a:ext cx="4525962" cy="4525962"/>
        </a:xfrm>
        <a:prstGeom prst="diamond">
          <a:avLst/>
        </a:prstGeom>
        <a:solidFill>
          <a:schemeClr val="bg1"/>
        </a:solidFill>
        <a:ln>
          <a:noFill/>
        </a:ln>
        <a:effectLst/>
      </dsp:spPr>
      <dsp:style>
        <a:lnRef idx="0">
          <a:scrgbClr r="0" g="0" b="0"/>
        </a:lnRef>
        <a:fillRef idx="1">
          <a:scrgbClr r="0" g="0" b="0"/>
        </a:fillRef>
        <a:effectRef idx="0">
          <a:scrgbClr r="0" g="0" b="0"/>
        </a:effectRef>
        <a:fontRef idx="minor"/>
      </dsp:style>
    </dsp:sp>
    <dsp:sp modelId="{DE8508EE-F6D5-4C2C-9FF4-0CD8D14F21C1}">
      <dsp:nvSpPr>
        <dsp:cNvPr id="0" name=""/>
        <dsp:cNvSpPr/>
      </dsp:nvSpPr>
      <dsp:spPr>
        <a:xfrm>
          <a:off x="1295402" y="398635"/>
          <a:ext cx="2752536" cy="1917526"/>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bg1"/>
              </a:solidFill>
              <a:effectLst>
                <a:outerShdw blurRad="38100" dist="38100" dir="2700000" algn="tl">
                  <a:srgbClr val="000000">
                    <a:alpha val="43137"/>
                  </a:srgbClr>
                </a:outerShdw>
              </a:effectLst>
            </a:rPr>
            <a:t>Genetic</a:t>
          </a:r>
          <a:endParaRPr lang="en-US" sz="2800" b="0" kern="1200" dirty="0">
            <a:solidFill>
              <a:schemeClr val="bg1"/>
            </a:solidFill>
            <a:effectLst>
              <a:outerShdw blurRad="38100" dist="38100" dir="2700000" algn="tl">
                <a:srgbClr val="000000">
                  <a:alpha val="43137"/>
                </a:srgbClr>
              </a:outerShdw>
            </a:effectLst>
          </a:endParaRPr>
        </a:p>
      </dsp:txBody>
      <dsp:txXfrm>
        <a:off x="1295402" y="398635"/>
        <a:ext cx="2752536" cy="1917526"/>
      </dsp:txXfrm>
    </dsp:sp>
    <dsp:sp modelId="{FD1202E6-9C82-4DC0-B4CD-D91F61F497AE}">
      <dsp:nvSpPr>
        <dsp:cNvPr id="0" name=""/>
        <dsp:cNvSpPr/>
      </dsp:nvSpPr>
      <dsp:spPr>
        <a:xfrm>
          <a:off x="4191007" y="423700"/>
          <a:ext cx="2806866" cy="1892461"/>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b="1" kern="1200" dirty="0" smtClean="0">
              <a:solidFill>
                <a:srgbClr val="7030A0"/>
              </a:solidFill>
              <a:effectLst>
                <a:outerShdw blurRad="38100" dist="38100" dir="2700000" algn="tl">
                  <a:srgbClr val="000000">
                    <a:alpha val="43137"/>
                  </a:srgbClr>
                </a:outerShdw>
              </a:effectLst>
            </a:rPr>
            <a:t>Social </a:t>
          </a:r>
          <a:endParaRPr lang="en-US" sz="6000" b="1" kern="1200" dirty="0">
            <a:solidFill>
              <a:srgbClr val="7030A0"/>
            </a:solidFill>
            <a:effectLst>
              <a:outerShdw blurRad="38100" dist="38100" dir="2700000" algn="tl">
                <a:srgbClr val="000000">
                  <a:alpha val="43137"/>
                </a:srgbClr>
              </a:outerShdw>
            </a:effectLst>
          </a:endParaRPr>
        </a:p>
      </dsp:txBody>
      <dsp:txXfrm>
        <a:off x="4191007" y="423700"/>
        <a:ext cx="2806866" cy="1892461"/>
      </dsp:txXfrm>
    </dsp:sp>
    <dsp:sp modelId="{57D3B3EC-050B-402D-B0FB-2CD4B587A207}">
      <dsp:nvSpPr>
        <dsp:cNvPr id="0" name=""/>
        <dsp:cNvSpPr/>
      </dsp:nvSpPr>
      <dsp:spPr>
        <a:xfrm>
          <a:off x="1219193" y="2392367"/>
          <a:ext cx="2842469" cy="1765125"/>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effectLst>
                <a:outerShdw blurRad="38100" dist="38100" dir="2700000" algn="tl">
                  <a:srgbClr val="000000">
                    <a:alpha val="43137"/>
                  </a:srgbClr>
                </a:outerShdw>
              </a:effectLst>
            </a:rPr>
            <a:t>Psychological</a:t>
          </a:r>
          <a:endParaRPr lang="en-US" sz="2800" kern="1200" dirty="0">
            <a:solidFill>
              <a:schemeClr val="bg1"/>
            </a:solidFill>
            <a:effectLst>
              <a:outerShdw blurRad="38100" dist="38100" dir="2700000" algn="tl">
                <a:srgbClr val="000000">
                  <a:alpha val="43137"/>
                </a:srgbClr>
              </a:outerShdw>
            </a:effectLst>
          </a:endParaRPr>
        </a:p>
      </dsp:txBody>
      <dsp:txXfrm>
        <a:off x="1219193" y="2392367"/>
        <a:ext cx="2842469" cy="1765125"/>
      </dsp:txXfrm>
    </dsp:sp>
    <dsp:sp modelId="{91E1A8B5-5CF7-4359-BBCC-A6782E8D22A3}">
      <dsp:nvSpPr>
        <dsp:cNvPr id="0" name=""/>
        <dsp:cNvSpPr/>
      </dsp:nvSpPr>
      <dsp:spPr>
        <a:xfrm>
          <a:off x="4190998" y="2392367"/>
          <a:ext cx="2785985" cy="174006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effectLst>
                <a:outerShdw blurRad="38100" dist="38100" dir="2700000" algn="tl">
                  <a:srgbClr val="000000">
                    <a:alpha val="43137"/>
                  </a:srgbClr>
                </a:outerShdw>
              </a:effectLst>
            </a:rPr>
            <a:t>Environmental</a:t>
          </a:r>
          <a:endParaRPr lang="en-US" sz="2800" kern="1200" dirty="0">
            <a:effectLst>
              <a:outerShdw blurRad="38100" dist="38100" dir="2700000" algn="tl">
                <a:srgbClr val="000000">
                  <a:alpha val="43137"/>
                </a:srgbClr>
              </a:outerShdw>
            </a:effectLst>
          </a:endParaRPr>
        </a:p>
      </dsp:txBody>
      <dsp:txXfrm>
        <a:off x="4190998" y="2392367"/>
        <a:ext cx="2785985" cy="174006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7DAB03-1123-4D9A-A235-0110D9E8966C}" type="datetimeFigureOut">
              <a:rPr lang="en-US" smtClean="0"/>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EE850C-6F10-4794-8BBA-3EFA81CFA0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EE850C-6F10-4794-8BBA-3EFA81CFA0AD}"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3B2C8CD-E62D-4880-B525-1DB1E529A804}" type="datetimeFigureOut">
              <a:rPr lang="en-US" smtClean="0"/>
              <a:pPr/>
              <a:t>1/29/2013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1C0DBD7-2FA6-42B3-81A5-7D93169E9D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B2C8CD-E62D-4880-B525-1DB1E529A804}"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0DBD7-2FA6-42B3-81A5-7D93169E9DA8}"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B2C8CD-E62D-4880-B525-1DB1E529A804}"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0DBD7-2FA6-42B3-81A5-7D93169E9DA8}"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B2C8CD-E62D-4880-B525-1DB1E529A804}"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0DBD7-2FA6-42B3-81A5-7D93169E9DA8}"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B2C8CD-E62D-4880-B525-1DB1E529A804}"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0DBD7-2FA6-42B3-81A5-7D93169E9D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B2C8CD-E62D-4880-B525-1DB1E529A804}"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0DBD7-2FA6-42B3-81A5-7D93169E9DA8}"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3B2C8CD-E62D-4880-B525-1DB1E529A804}"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0DBD7-2FA6-42B3-81A5-7D93169E9DA8}"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2C8CD-E62D-4880-B525-1DB1E529A804}"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0DBD7-2FA6-42B3-81A5-7D93169E9DA8}"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2C8CD-E62D-4880-B525-1DB1E529A804}"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0DBD7-2FA6-42B3-81A5-7D93169E9DA8}"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B2C8CD-E62D-4880-B525-1DB1E529A804}"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0DBD7-2FA6-42B3-81A5-7D93169E9DA8}"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B2C8CD-E62D-4880-B525-1DB1E529A804}"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C0DBD7-2FA6-42B3-81A5-7D93169E9DA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B2C8CD-E62D-4880-B525-1DB1E529A804}" type="datetimeFigureOut">
              <a:rPr lang="en-US" smtClean="0"/>
              <a:pPr/>
              <a:t>1/29/2013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C0DBD7-2FA6-42B3-81A5-7D93169E9DA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wipe dir="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reliefweb.int/sites/reliefweb.int/files/resources/Full_Report_1424.pdf" TargetMode="Externa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video" Target="file:///C:\Users\vista\Desktop\My%20Lectures%20&amp;%20Articles\MY%20LECTURES\12%20-%20Above%20all,%20Professionalism.wmv"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www.google.com.sa/search?tbo=p&amp;tbm=bks&amp;q=inauthor:%22Marc+A.+Musick%22" TargetMode="External"/><Relationship Id="rId7" Type="http://schemas.openxmlformats.org/officeDocument/2006/relationships/image" Target="../media/image11.jpeg"/><Relationship Id="rId2" Type="http://schemas.openxmlformats.org/officeDocument/2006/relationships/hyperlink" Target="http://www.google.com.sa/search?tbo=p&amp;tbm=bks&amp;q=subject:%22Social+Science%22&amp;source=gbs_ge_summary_r&amp;cad=0" TargetMode="External"/><Relationship Id="rId1" Type="http://schemas.openxmlformats.org/officeDocument/2006/relationships/slideLayout" Target="../slideLayouts/slideLayout1.xml"/><Relationship Id="rId6" Type="http://schemas.openxmlformats.org/officeDocument/2006/relationships/hyperlink" Target="http://www.amazon.com/Brian-Skyrms/e/B000APP9GK/ref=ntt_athr_dp_pel_1" TargetMode="External"/><Relationship Id="rId5" Type="http://schemas.openxmlformats.org/officeDocument/2006/relationships/hyperlink" Target="http://books.google.com.sa/books?id=u8Tabf5HcRcC&amp;sitesec=reviews" TargetMode="External"/><Relationship Id="rId4" Type="http://schemas.openxmlformats.org/officeDocument/2006/relationships/hyperlink" Target="http://www.google.com.sa/search?tbo=p&amp;tbm=bks&amp;q=inauthor:%22John+Wilson%2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0"/>
            <a:ext cx="9144000" cy="4343400"/>
          </a:xfrm>
        </p:spPr>
        <p:txBody>
          <a:bodyPr>
            <a:normAutofit/>
          </a:bodyPr>
          <a:lstStyle/>
          <a:p>
            <a:pPr algn="ctr"/>
            <a:r>
              <a:rPr lang="fr-CA" sz="4000" dirty="0" smtClean="0">
                <a:solidFill>
                  <a:schemeClr val="accent4"/>
                </a:solidFill>
              </a:rPr>
              <a:t>Concept </a:t>
            </a:r>
            <a:br>
              <a:rPr lang="fr-CA" sz="4000" dirty="0" smtClean="0">
                <a:solidFill>
                  <a:schemeClr val="accent4"/>
                </a:solidFill>
              </a:rPr>
            </a:br>
            <a:r>
              <a:rPr lang="fr-CA" sz="4000" dirty="0" smtClean="0">
                <a:solidFill>
                  <a:schemeClr val="accent4"/>
                </a:solidFill>
              </a:rPr>
              <a:t>of </a:t>
            </a:r>
            <a:r>
              <a:rPr lang="fr-CA" sz="4400" dirty="0" smtClean="0">
                <a:solidFill>
                  <a:schemeClr val="accent4"/>
                </a:solidFill>
              </a:rPr>
              <a:t/>
            </a:r>
            <a:br>
              <a:rPr lang="fr-CA" sz="4400" dirty="0" smtClean="0">
                <a:solidFill>
                  <a:schemeClr val="accent4"/>
                </a:solidFill>
              </a:rPr>
            </a:br>
            <a:r>
              <a:rPr lang="fr-CA" sz="7300" dirty="0" smtClean="0">
                <a:solidFill>
                  <a:schemeClr val="accent4"/>
                </a:solidFill>
              </a:rPr>
              <a:t>COMMUNITY SERVICES</a:t>
            </a:r>
            <a:r>
              <a:rPr lang="en-US" sz="4400" dirty="0" smtClean="0">
                <a:solidFill>
                  <a:schemeClr val="bg1"/>
                </a:solidFill>
              </a:rPr>
              <a:t/>
            </a:r>
            <a:br>
              <a:rPr lang="en-US" sz="4400" dirty="0" smtClean="0">
                <a:solidFill>
                  <a:schemeClr val="bg1"/>
                </a:solidFill>
              </a:rPr>
            </a:br>
            <a:endParaRPr lang="en-US" sz="4400" dirty="0"/>
          </a:p>
        </p:txBody>
      </p:sp>
      <p:sp>
        <p:nvSpPr>
          <p:cNvPr id="4" name="Subtitle 3"/>
          <p:cNvSpPr>
            <a:spLocks noGrp="1"/>
          </p:cNvSpPr>
          <p:nvPr>
            <p:ph type="subTitle" idx="1"/>
          </p:nvPr>
        </p:nvSpPr>
        <p:spPr>
          <a:xfrm>
            <a:off x="0" y="4572000"/>
            <a:ext cx="9144000" cy="2286000"/>
          </a:xfrm>
        </p:spPr>
        <p:txBody>
          <a:bodyPr>
            <a:noAutofit/>
          </a:bodyPr>
          <a:lstStyle/>
          <a:p>
            <a:pPr algn="ctr"/>
            <a:r>
              <a:rPr lang="en-US" sz="2400" b="1" dirty="0" smtClean="0">
                <a:effectLst>
                  <a:outerShdw blurRad="38100" dist="38100" dir="2700000" algn="tl">
                    <a:srgbClr val="000000">
                      <a:alpha val="43137"/>
                    </a:srgbClr>
                  </a:outerShdw>
                </a:effectLst>
              </a:rPr>
              <a:t>PROF.HANAN HABIB (</a:t>
            </a:r>
            <a:r>
              <a:rPr lang="en-US" sz="2400" b="1" i="1" dirty="0" smtClean="0">
                <a:effectLst>
                  <a:outerShdw blurRad="38100" dist="38100" dir="2700000" algn="tl">
                    <a:srgbClr val="000000">
                      <a:alpha val="43137"/>
                    </a:srgbClr>
                  </a:outerShdw>
                </a:effectLst>
              </a:rPr>
              <a:t>DR.LEENA KASEM</a:t>
            </a:r>
            <a:r>
              <a:rPr lang="en-US" sz="2400" b="1" dirty="0" smtClean="0">
                <a:effectLst>
                  <a:outerShdw blurRad="38100" dist="38100" dir="2700000" algn="tl">
                    <a:srgbClr val="000000">
                      <a:alpha val="43137"/>
                    </a:srgbClr>
                  </a:outerShdw>
                </a:effectLst>
              </a:rPr>
              <a:t>)</a:t>
            </a:r>
            <a:endParaRPr lang="en-US" sz="2400" b="1" dirty="0" smtClean="0">
              <a:effectLst>
                <a:outerShdw blurRad="38100" dist="38100" dir="2700000" algn="tl">
                  <a:srgbClr val="000000">
                    <a:alpha val="43137"/>
                  </a:srgbClr>
                </a:outerShdw>
              </a:effectLst>
            </a:endParaRPr>
          </a:p>
          <a:p>
            <a:pPr algn="ctr"/>
            <a:r>
              <a:rPr lang="en-US" sz="2400" b="1" dirty="0" smtClean="0">
                <a:effectLst>
                  <a:outerShdw blurRad="38100" dist="38100" dir="2700000" algn="tl">
                    <a:srgbClr val="000000">
                      <a:alpha val="43137"/>
                    </a:srgbClr>
                  </a:outerShdw>
                </a:effectLst>
              </a:rPr>
              <a:t>DR. KAMRAN SATTAR</a:t>
            </a:r>
            <a:endParaRPr lang="en-US" sz="2400" dirty="0" smtClean="0">
              <a:effectLst>
                <a:outerShdw blurRad="38100" dist="38100" dir="2700000" algn="tl">
                  <a:srgbClr val="000000">
                    <a:alpha val="43137"/>
                  </a:srgbClr>
                </a:outerShdw>
              </a:effectLst>
            </a:endParaRPr>
          </a:p>
        </p:txBody>
      </p:sp>
      <p:pic>
        <p:nvPicPr>
          <p:cNvPr id="6" name="Picture 2" descr="C:\Users\vista\Pictures\MM900297108.GIF"/>
          <p:cNvPicPr>
            <a:picLocks noChangeAspect="1" noChangeArrowheads="1" noCrop="1"/>
          </p:cNvPicPr>
          <p:nvPr/>
        </p:nvPicPr>
        <p:blipFill>
          <a:blip r:embed="rId2" cstate="print"/>
          <a:srcRect/>
          <a:stretch>
            <a:fillRect/>
          </a:stretch>
        </p:blipFill>
        <p:spPr bwMode="auto">
          <a:xfrm>
            <a:off x="7162800" y="5181600"/>
            <a:ext cx="1981200" cy="1676400"/>
          </a:xfrm>
          <a:prstGeom prst="rect">
            <a:avLst/>
          </a:prstGeom>
          <a:noFill/>
        </p:spPr>
      </p:pic>
      <p:pic>
        <p:nvPicPr>
          <p:cNvPr id="2052" name="Picture 4" descr="C:\Users\vista\Pictures\imagesCA1192VQ.jpg"/>
          <p:cNvPicPr>
            <a:picLocks noChangeAspect="1" noChangeArrowheads="1"/>
          </p:cNvPicPr>
          <p:nvPr/>
        </p:nvPicPr>
        <p:blipFill>
          <a:blip r:embed="rId3" cstate="print"/>
          <a:srcRect/>
          <a:stretch>
            <a:fillRect/>
          </a:stretch>
        </p:blipFill>
        <p:spPr bwMode="auto">
          <a:xfrm>
            <a:off x="1" y="5181600"/>
            <a:ext cx="1981200" cy="1676400"/>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762000"/>
            <a:ext cx="9144000" cy="1219200"/>
          </a:xfrm>
        </p:spPr>
        <p:txBody>
          <a:bodyPr>
            <a:normAutofit/>
          </a:bodyPr>
          <a:lstStyle/>
          <a:p>
            <a:pPr algn="l"/>
            <a:r>
              <a:rPr lang="en-US" sz="6000" dirty="0" smtClean="0">
                <a:solidFill>
                  <a:schemeClr val="accent4">
                    <a:lumMod val="60000"/>
                    <a:lumOff val="40000"/>
                  </a:schemeClr>
                </a:solidFill>
              </a:rPr>
              <a:t> Community service</a:t>
            </a:r>
            <a:endParaRPr lang="en-US" dirty="0"/>
          </a:p>
        </p:txBody>
      </p:sp>
      <p:sp>
        <p:nvSpPr>
          <p:cNvPr id="5" name="Subtitle 4"/>
          <p:cNvSpPr>
            <a:spLocks noGrp="1"/>
          </p:cNvSpPr>
          <p:nvPr>
            <p:ph type="subTitle" idx="1"/>
          </p:nvPr>
        </p:nvSpPr>
        <p:spPr>
          <a:xfrm>
            <a:off x="609600" y="2133600"/>
            <a:ext cx="7854696" cy="4724400"/>
          </a:xfrm>
        </p:spPr>
        <p:txBody>
          <a:bodyPr>
            <a:noAutofit/>
          </a:bodyPr>
          <a:lstStyle/>
          <a:p>
            <a:pPr algn="l"/>
            <a:r>
              <a:rPr lang="en-US" sz="3600" dirty="0" smtClean="0">
                <a:effectLst>
                  <a:outerShdw blurRad="38100" dist="38100" dir="2700000" algn="tl">
                    <a:srgbClr val="000000">
                      <a:alpha val="43137"/>
                    </a:srgbClr>
                  </a:outerShdw>
                </a:effectLst>
              </a:rPr>
              <a:t>Some people associate community service with </a:t>
            </a:r>
            <a:r>
              <a:rPr lang="en-US" sz="3600" b="1" i="1" dirty="0" smtClean="0">
                <a:solidFill>
                  <a:srgbClr val="FFFF00"/>
                </a:solidFill>
                <a:effectLst>
                  <a:outerShdw blurRad="38100" dist="38100" dir="2700000" algn="tl">
                    <a:srgbClr val="000000">
                      <a:alpha val="43137"/>
                    </a:srgbClr>
                  </a:outerShdw>
                </a:effectLst>
              </a:rPr>
              <a:t>punishment</a:t>
            </a:r>
            <a:r>
              <a:rPr lang="en-US" sz="3600" dirty="0" smtClean="0">
                <a:effectLst>
                  <a:outerShdw blurRad="38100" dist="38100" dir="2700000" algn="tl">
                    <a:srgbClr val="000000">
                      <a:alpha val="43137"/>
                    </a:srgbClr>
                  </a:outerShdw>
                </a:effectLst>
              </a:rPr>
              <a:t>, since it is often offered to small-time offenders as an alternative to fines or jail time.</a:t>
            </a:r>
          </a:p>
          <a:p>
            <a:pPr algn="l"/>
            <a:r>
              <a:rPr lang="en-US" sz="3600" dirty="0" smtClean="0">
                <a:effectLst>
                  <a:outerShdw blurRad="38100" dist="38100" dir="2700000" algn="tl">
                    <a:srgbClr val="000000">
                      <a:alpha val="43137"/>
                    </a:srgbClr>
                  </a:outerShdw>
                </a:effectLst>
              </a:rPr>
              <a:t> However, community service can also be </a:t>
            </a:r>
            <a:r>
              <a:rPr lang="en-US" sz="3600" b="1" i="1" dirty="0" smtClean="0">
                <a:solidFill>
                  <a:srgbClr val="FFFF00"/>
                </a:solidFill>
                <a:effectLst>
                  <a:outerShdw blurRad="38100" dist="38100" dir="2700000" algn="tl">
                    <a:srgbClr val="000000">
                      <a:alpha val="43137"/>
                    </a:srgbClr>
                  </a:outerShdw>
                </a:effectLst>
              </a:rPr>
              <a:t>altruistic</a:t>
            </a:r>
            <a:r>
              <a:rPr lang="en-US" sz="3600" dirty="0" smtClean="0">
                <a:effectLst>
                  <a:outerShdw blurRad="38100" dist="38100" dir="2700000" algn="tl">
                    <a:srgbClr val="000000">
                      <a:alpha val="43137"/>
                    </a:srgbClr>
                  </a:outerShdw>
                </a:effectLst>
              </a:rPr>
              <a:t>, and it is a vital part of many small communities. </a:t>
            </a:r>
          </a:p>
          <a:p>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609600" y="914400"/>
            <a:ext cx="7851648" cy="914400"/>
          </a:xfrm>
        </p:spPr>
        <p:txBody>
          <a:bodyPr>
            <a:normAutofit/>
          </a:bodyPr>
          <a:lstStyle/>
          <a:p>
            <a:pPr algn="l"/>
            <a:r>
              <a:rPr lang="fr-CA" sz="5400" dirty="0" smtClean="0">
                <a:solidFill>
                  <a:schemeClr val="accent4">
                    <a:lumMod val="60000"/>
                    <a:lumOff val="40000"/>
                  </a:schemeClr>
                </a:solidFill>
              </a:rPr>
              <a:t>Community servise </a:t>
            </a:r>
          </a:p>
        </p:txBody>
      </p:sp>
      <p:sp>
        <p:nvSpPr>
          <p:cNvPr id="4099" name="Espace réservé du contenu 2"/>
          <p:cNvSpPr>
            <a:spLocks noGrp="1"/>
          </p:cNvSpPr>
          <p:nvPr>
            <p:ph type="subTitle" idx="1"/>
          </p:nvPr>
        </p:nvSpPr>
        <p:spPr>
          <a:xfrm>
            <a:off x="457200" y="1828800"/>
            <a:ext cx="7854696" cy="5029200"/>
          </a:xfrm>
        </p:spPr>
        <p:txBody>
          <a:bodyPr>
            <a:noAutofit/>
          </a:bodyPr>
          <a:lstStyle/>
          <a:p>
            <a:pPr marL="914400" lvl="1" indent="-514350" algn="l">
              <a:lnSpc>
                <a:spcPct val="200000"/>
              </a:lnSpc>
              <a:buClr>
                <a:srgbClr val="FFFF00"/>
              </a:buClr>
            </a:pPr>
            <a:r>
              <a:rPr lang="en-US" sz="4000" dirty="0" smtClean="0">
                <a:solidFill>
                  <a:schemeClr val="accent4">
                    <a:lumMod val="60000"/>
                    <a:lumOff val="40000"/>
                  </a:schemeClr>
                </a:solidFill>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In all cases, community service work is performed by </a:t>
            </a:r>
            <a:r>
              <a:rPr lang="en-US" sz="4000" dirty="0" smtClean="0">
                <a:solidFill>
                  <a:srgbClr val="FFFF00"/>
                </a:solidFill>
                <a:effectLst>
                  <a:outerShdw blurRad="38100" dist="38100" dir="2700000" algn="tl">
                    <a:srgbClr val="000000">
                      <a:alpha val="43137"/>
                    </a:srgbClr>
                  </a:outerShdw>
                </a:effectLst>
              </a:rPr>
              <a:t>volunteers</a:t>
            </a:r>
            <a:r>
              <a:rPr lang="en-US" sz="4000" b="1" i="1" dirty="0" smtClean="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who are </a:t>
            </a:r>
            <a:r>
              <a:rPr lang="en-US" sz="4000" dirty="0" smtClean="0">
                <a:solidFill>
                  <a:srgbClr val="FFFF00"/>
                </a:solidFill>
                <a:effectLst>
                  <a:outerShdw blurRad="38100" dist="38100" dir="2700000" algn="tl">
                    <a:srgbClr val="000000">
                      <a:alpha val="43137"/>
                    </a:srgbClr>
                  </a:outerShdw>
                </a:effectLst>
              </a:rPr>
              <a:t>not paid </a:t>
            </a:r>
            <a:r>
              <a:rPr lang="en-US" sz="4000" dirty="0" smtClean="0">
                <a:effectLst>
                  <a:outerShdw blurRad="38100" dist="38100" dir="2700000" algn="tl">
                    <a:srgbClr val="000000">
                      <a:alpha val="43137"/>
                    </a:srgbClr>
                  </a:outerShdw>
                </a:effectLst>
              </a:rPr>
              <a:t>for their time. </a:t>
            </a:r>
          </a:p>
          <a:p>
            <a:pPr marL="914400" lvl="1" indent="-514350" algn="l">
              <a:buClr>
                <a:srgbClr val="FFFF00"/>
              </a:buClr>
            </a:pPr>
            <a:endParaRPr lang="en-US" sz="3600" dirty="0" smtClean="0">
              <a:solidFill>
                <a:schemeClr val="accent4">
                  <a:lumMod val="60000"/>
                  <a:lumOff val="40000"/>
                </a:schemeClr>
              </a:solidFill>
              <a:effectLst>
                <a:outerShdw blurRad="38100" dist="38100" dir="2700000" algn="tl">
                  <a:srgbClr val="000000">
                    <a:alpha val="43137"/>
                  </a:srgbClr>
                </a:outerShdw>
              </a:effectLst>
            </a:endParaRPr>
          </a:p>
          <a:p>
            <a:pPr>
              <a:buNone/>
            </a:pPr>
            <a:r>
              <a:rPr lang="fr-CA" dirty="0" smtClean="0">
                <a:solidFill>
                  <a:srgbClr val="E35C06"/>
                </a:solidFill>
              </a:rPr>
              <a:t> </a:t>
            </a:r>
          </a:p>
          <a:p>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0" y="533400"/>
            <a:ext cx="9144000" cy="1371600"/>
          </a:xfrm>
        </p:spPr>
        <p:txBody>
          <a:bodyPr>
            <a:noAutofit/>
          </a:bodyPr>
          <a:lstStyle/>
          <a:p>
            <a:pPr algn="l"/>
            <a:r>
              <a:rPr lang="en-US" sz="5400" dirty="0" smtClean="0">
                <a:solidFill>
                  <a:schemeClr val="accent4">
                    <a:lumMod val="60000"/>
                    <a:lumOff val="40000"/>
                  </a:schemeClr>
                </a:solidFill>
              </a:rPr>
              <a:t>Examples of community service</a:t>
            </a:r>
          </a:p>
        </p:txBody>
      </p:sp>
      <p:sp>
        <p:nvSpPr>
          <p:cNvPr id="3075" name="Espace réservé du contenu 2"/>
          <p:cNvSpPr>
            <a:spLocks noGrp="1"/>
          </p:cNvSpPr>
          <p:nvPr>
            <p:ph type="subTitle" idx="1"/>
          </p:nvPr>
        </p:nvSpPr>
        <p:spPr>
          <a:xfrm>
            <a:off x="533400" y="2209800"/>
            <a:ext cx="7854696" cy="4038600"/>
          </a:xfrm>
        </p:spPr>
        <p:txBody>
          <a:bodyPr>
            <a:noAutofit/>
          </a:bodyPr>
          <a:lstStyle/>
          <a:p>
            <a:pPr marL="514350" indent="-514350" algn="l">
              <a:lnSpc>
                <a:spcPct val="150000"/>
              </a:lnSpc>
            </a:pPr>
            <a:r>
              <a:rPr lang="en-US" sz="3600" dirty="0" smtClean="0">
                <a:solidFill>
                  <a:schemeClr val="accent4">
                    <a:lumMod val="60000"/>
                    <a:lumOff val="40000"/>
                  </a:schemeClr>
                </a:solidFill>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Basically </a:t>
            </a:r>
            <a:r>
              <a:rPr lang="en-US" sz="3600" dirty="0" smtClean="0">
                <a:solidFill>
                  <a:srgbClr val="FFFF00"/>
                </a:solidFill>
                <a:effectLst>
                  <a:outerShdw blurRad="38100" dist="38100" dir="2700000" algn="tl">
                    <a:srgbClr val="000000">
                      <a:alpha val="43137"/>
                    </a:srgbClr>
                  </a:outerShdw>
                </a:effectLst>
              </a:rPr>
              <a:t>anything</a:t>
            </a:r>
            <a:r>
              <a:rPr lang="en-US" sz="3600" dirty="0" smtClean="0">
                <a:effectLst>
                  <a:outerShdw blurRad="38100" dist="38100" dir="2700000" algn="tl">
                    <a:srgbClr val="000000">
                      <a:alpha val="43137"/>
                    </a:srgbClr>
                  </a:outerShdw>
                </a:effectLst>
              </a:rPr>
              <a:t> which </a:t>
            </a:r>
            <a:r>
              <a:rPr lang="en-US" sz="3600" dirty="0" smtClean="0">
                <a:solidFill>
                  <a:srgbClr val="FFFF00"/>
                </a:solidFill>
                <a:effectLst>
                  <a:outerShdw blurRad="38100" dist="38100" dir="2700000" algn="tl">
                    <a:srgbClr val="000000">
                      <a:alpha val="43137"/>
                    </a:srgbClr>
                  </a:outerShdw>
                </a:effectLst>
              </a:rPr>
              <a:t>benefits</a:t>
            </a:r>
            <a:r>
              <a:rPr lang="en-US" sz="3600" dirty="0" smtClean="0">
                <a:effectLst>
                  <a:outerShdw blurRad="38100" dist="38100" dir="2700000" algn="tl">
                    <a:srgbClr val="000000">
                      <a:alpha val="43137"/>
                    </a:srgbClr>
                  </a:outerShdw>
                </a:effectLst>
              </a:rPr>
              <a:t> the </a:t>
            </a:r>
            <a:r>
              <a:rPr lang="en-US" sz="3600" dirty="0" smtClean="0">
                <a:solidFill>
                  <a:srgbClr val="FFFF00"/>
                </a:solidFill>
                <a:effectLst>
                  <a:outerShdw blurRad="38100" dist="38100" dir="2700000" algn="tl">
                    <a:srgbClr val="000000">
                      <a:alpha val="43137"/>
                    </a:srgbClr>
                  </a:outerShdw>
                </a:effectLst>
              </a:rPr>
              <a:t>society</a:t>
            </a:r>
            <a:r>
              <a:rPr lang="en-US" sz="3600" dirty="0" smtClean="0">
                <a:effectLst>
                  <a:outerShdw blurRad="38100" dist="38100" dir="2700000" algn="tl">
                    <a:srgbClr val="000000">
                      <a:alpha val="43137"/>
                    </a:srgbClr>
                  </a:outerShdw>
                </a:effectLst>
              </a:rPr>
              <a:t> in </a:t>
            </a:r>
            <a:r>
              <a:rPr lang="en-US" sz="3600" dirty="0" smtClean="0">
                <a:solidFill>
                  <a:srgbClr val="FFFF00"/>
                </a:solidFill>
                <a:effectLst>
                  <a:outerShdw blurRad="38100" dist="38100" dir="2700000" algn="tl">
                    <a:srgbClr val="000000">
                      <a:alpha val="43137"/>
                    </a:srgbClr>
                  </a:outerShdw>
                </a:effectLst>
              </a:rPr>
              <a:t>any way </a:t>
            </a:r>
            <a:r>
              <a:rPr lang="en-US" sz="3600" dirty="0" smtClean="0">
                <a:effectLst>
                  <a:outerShdw blurRad="38100" dist="38100" dir="2700000" algn="tl">
                    <a:srgbClr val="000000">
                      <a:alpha val="43137"/>
                    </a:srgbClr>
                  </a:outerShdw>
                </a:effectLst>
              </a:rPr>
              <a:t>can be considered as a community service project or activity. </a:t>
            </a:r>
            <a:r>
              <a:rPr lang="en-US" sz="3600" dirty="0" smtClean="0">
                <a:solidFill>
                  <a:schemeClr val="accent4">
                    <a:lumMod val="60000"/>
                    <a:lumOff val="40000"/>
                  </a:schemeClr>
                </a:solidFill>
                <a:effectLst>
                  <a:outerShdw blurRad="38100" dist="38100" dir="2700000" algn="tl">
                    <a:srgbClr val="000000">
                      <a:alpha val="43137"/>
                    </a:srgbClr>
                  </a:outerShdw>
                </a:effectLst>
              </a:rPr>
              <a:t/>
            </a:r>
            <a:br>
              <a:rPr lang="en-US" sz="3600" dirty="0" smtClean="0">
                <a:solidFill>
                  <a:schemeClr val="accent4">
                    <a:lumMod val="60000"/>
                    <a:lumOff val="40000"/>
                  </a:schemeClr>
                </a:solidFill>
                <a:effectLst>
                  <a:outerShdw blurRad="38100" dist="38100" dir="2700000" algn="tl">
                    <a:srgbClr val="000000">
                      <a:alpha val="43137"/>
                    </a:srgbClr>
                  </a:outerShdw>
                </a:effectLst>
              </a:rPr>
            </a:br>
            <a:r>
              <a:rPr lang="en-US" sz="3600" dirty="0" smtClean="0">
                <a:solidFill>
                  <a:schemeClr val="accent4">
                    <a:lumMod val="60000"/>
                    <a:lumOff val="40000"/>
                  </a:schemeClr>
                </a:solidFill>
                <a:effectLst>
                  <a:outerShdw blurRad="38100" dist="38100" dir="2700000" algn="tl">
                    <a:srgbClr val="000000">
                      <a:alpha val="43137"/>
                    </a:srgbClr>
                  </a:outerShdw>
                </a:effectLst>
              </a:rPr>
              <a:t/>
            </a:r>
            <a:br>
              <a:rPr lang="en-US" sz="3600" dirty="0" smtClean="0">
                <a:solidFill>
                  <a:schemeClr val="accent4">
                    <a:lumMod val="60000"/>
                    <a:lumOff val="40000"/>
                  </a:schemeClr>
                </a:solidFill>
                <a:effectLst>
                  <a:outerShdw blurRad="38100" dist="38100" dir="2700000" algn="tl">
                    <a:srgbClr val="000000">
                      <a:alpha val="43137"/>
                    </a:srgbClr>
                  </a:outerShdw>
                </a:effectLst>
              </a:rPr>
            </a:br>
            <a:endParaRPr lang="fr-CA" sz="3600" dirty="0" smtClean="0">
              <a:solidFill>
                <a:schemeClr val="accent4">
                  <a:lumMod val="60000"/>
                  <a:lumOff val="40000"/>
                </a:schemeClr>
              </a:solidFill>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0" y="457200"/>
            <a:ext cx="9144000" cy="1219200"/>
          </a:xfrm>
        </p:spPr>
        <p:txBody>
          <a:bodyPr>
            <a:noAutofit/>
          </a:bodyPr>
          <a:lstStyle/>
          <a:p>
            <a:pPr algn="l"/>
            <a:r>
              <a:rPr lang="fr-CA" sz="5400" dirty="0" smtClean="0">
                <a:solidFill>
                  <a:schemeClr val="accent4">
                    <a:lumMod val="60000"/>
                    <a:lumOff val="40000"/>
                  </a:schemeClr>
                </a:solidFill>
              </a:rPr>
              <a:t>Examples of Community service</a:t>
            </a:r>
          </a:p>
        </p:txBody>
      </p:sp>
      <p:sp>
        <p:nvSpPr>
          <p:cNvPr id="3075" name="Espace réservé du contenu 2"/>
          <p:cNvSpPr>
            <a:spLocks noGrp="1"/>
          </p:cNvSpPr>
          <p:nvPr>
            <p:ph type="subTitle" idx="1"/>
          </p:nvPr>
        </p:nvSpPr>
        <p:spPr>
          <a:xfrm>
            <a:off x="533400" y="2133600"/>
            <a:ext cx="7854696" cy="4191000"/>
          </a:xfrm>
        </p:spPr>
        <p:txBody>
          <a:bodyPr>
            <a:noAutofit/>
          </a:bodyPr>
          <a:lstStyle/>
          <a:p>
            <a:pPr marL="514350" indent="-514350" algn="ctr"/>
            <a:r>
              <a:rPr lang="en-US" sz="3200" dirty="0" smtClean="0">
                <a:solidFill>
                  <a:schemeClr val="accent4">
                    <a:lumMod val="60000"/>
                    <a:lumOff val="40000"/>
                  </a:schemeClr>
                </a:solidFill>
              </a:rPr>
              <a:t>	</a:t>
            </a:r>
            <a:r>
              <a:rPr lang="en-US" sz="3200" dirty="0" smtClean="0"/>
              <a:t>community service include:</a:t>
            </a:r>
          </a:p>
          <a:p>
            <a:pPr marL="914400" lvl="1" indent="-514350" algn="l">
              <a:buClr>
                <a:srgbClr val="FFFF00"/>
              </a:buClr>
              <a:buFont typeface="Wingdings" pitchFamily="2" charset="2"/>
              <a:buChar char="v"/>
            </a:pPr>
            <a:r>
              <a:rPr lang="en-US" sz="3200" dirty="0" smtClean="0">
                <a:solidFill>
                  <a:srgbClr val="FFFF00"/>
                </a:solidFill>
              </a:rPr>
              <a:t>Visiting</a:t>
            </a:r>
            <a:r>
              <a:rPr lang="en-US" sz="3200" dirty="0" smtClean="0"/>
              <a:t> and </a:t>
            </a:r>
            <a:r>
              <a:rPr lang="en-US" sz="3200" dirty="0" smtClean="0">
                <a:solidFill>
                  <a:srgbClr val="FFFF00"/>
                </a:solidFill>
              </a:rPr>
              <a:t>spending time </a:t>
            </a:r>
            <a:r>
              <a:rPr lang="en-US" sz="3200" dirty="0" smtClean="0"/>
              <a:t>with </a:t>
            </a:r>
            <a:r>
              <a:rPr lang="en-US" sz="3200" dirty="0" smtClean="0">
                <a:solidFill>
                  <a:srgbClr val="FFFF00"/>
                </a:solidFill>
              </a:rPr>
              <a:t>lonely elderly  </a:t>
            </a:r>
          </a:p>
          <a:p>
            <a:pPr marL="914400" lvl="1" indent="-514350" algn="l">
              <a:buClr>
                <a:srgbClr val="FFFF00"/>
              </a:buClr>
              <a:buFont typeface="Wingdings" pitchFamily="2" charset="2"/>
              <a:buChar char="v"/>
            </a:pPr>
            <a:r>
              <a:rPr lang="en-US" sz="3200" dirty="0" smtClean="0">
                <a:solidFill>
                  <a:srgbClr val="FFFF00"/>
                </a:solidFill>
              </a:rPr>
              <a:t>Tutoring</a:t>
            </a:r>
            <a:r>
              <a:rPr lang="en-US" sz="3200" dirty="0" smtClean="0"/>
              <a:t> needy </a:t>
            </a:r>
            <a:r>
              <a:rPr lang="en-US" sz="3200" dirty="0" smtClean="0">
                <a:solidFill>
                  <a:srgbClr val="FFFF00"/>
                </a:solidFill>
              </a:rPr>
              <a:t>students</a:t>
            </a:r>
            <a:r>
              <a:rPr lang="en-US" sz="3200" dirty="0" smtClean="0"/>
              <a:t> in their studies for </a:t>
            </a:r>
            <a:r>
              <a:rPr lang="en-US" sz="3200" dirty="0" smtClean="0">
                <a:solidFill>
                  <a:srgbClr val="FFFF00"/>
                </a:solidFill>
              </a:rPr>
              <a:t>free</a:t>
            </a:r>
          </a:p>
          <a:p>
            <a:pPr marL="914400" lvl="1" indent="-514350" algn="l">
              <a:buClr>
                <a:srgbClr val="FFFF00"/>
              </a:buClr>
              <a:buFont typeface="Wingdings" pitchFamily="2" charset="2"/>
              <a:buChar char="v"/>
            </a:pPr>
            <a:r>
              <a:rPr lang="en-US" sz="3200" dirty="0" smtClean="0"/>
              <a:t>Helping out at organizations such as libraries</a:t>
            </a:r>
          </a:p>
          <a:p>
            <a:pPr marL="514350" indent="-514350">
              <a:buNone/>
            </a:pPr>
            <a:r>
              <a:rPr lang="en-US" dirty="0" smtClean="0"/>
              <a:t> </a:t>
            </a:r>
            <a:br>
              <a:rPr lang="en-US" dirty="0" smtClean="0"/>
            </a:br>
            <a:r>
              <a:rPr lang="en-US" dirty="0" smtClean="0"/>
              <a:t/>
            </a:r>
            <a:br>
              <a:rPr lang="en-US" dirty="0" smtClean="0"/>
            </a:br>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04800"/>
            <a:ext cx="8610600" cy="1295400"/>
          </a:xfrm>
        </p:spPr>
        <p:txBody>
          <a:bodyPr>
            <a:normAutofit/>
          </a:bodyPr>
          <a:lstStyle/>
          <a:p>
            <a:pPr algn="l"/>
            <a:r>
              <a:rPr lang="en-US" sz="5400" dirty="0" smtClean="0">
                <a:solidFill>
                  <a:schemeClr val="accent4">
                    <a:lumMod val="60000"/>
                    <a:lumOff val="40000"/>
                  </a:schemeClr>
                </a:solidFill>
                <a:effectLst>
                  <a:outerShdw blurRad="38100" dist="38100" dir="2700000" algn="tl">
                    <a:srgbClr val="000000">
                      <a:alpha val="43137"/>
                    </a:srgbClr>
                  </a:outerShdw>
                </a:effectLst>
              </a:rPr>
              <a:t>The concept of Volunteering</a:t>
            </a:r>
            <a:endParaRPr lang="en-US" sz="5400" dirty="0">
              <a:solidFill>
                <a:schemeClr val="accent4">
                  <a:lumMod val="60000"/>
                  <a:lumOff val="40000"/>
                </a:schemeClr>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457200" y="2133600"/>
            <a:ext cx="8686800" cy="4724400"/>
          </a:xfrm>
        </p:spPr>
        <p:txBody>
          <a:bodyPr>
            <a:noAutofit/>
          </a:bodyPr>
          <a:lstStyle/>
          <a:p>
            <a:pPr algn="l">
              <a:lnSpc>
                <a:spcPct val="150000"/>
              </a:lnSpc>
            </a:pPr>
            <a:r>
              <a:rPr lang="en-US" sz="4000" b="1" dirty="0" smtClean="0">
                <a:effectLst>
                  <a:outerShdw blurRad="38100" dist="38100" dir="2700000" algn="tl">
                    <a:srgbClr val="000000">
                      <a:alpha val="43137"/>
                    </a:srgbClr>
                  </a:outerShdw>
                </a:effectLst>
              </a:rPr>
              <a:t>Volunteering</a:t>
            </a:r>
            <a:r>
              <a:rPr lang="en-US" sz="4000" dirty="0" smtClean="0">
                <a:effectLst>
                  <a:outerShdw blurRad="38100" dist="38100" dir="2700000" algn="tl">
                    <a:srgbClr val="000000">
                      <a:alpha val="43137"/>
                    </a:srgbClr>
                  </a:outerShdw>
                </a:effectLst>
              </a:rPr>
              <a:t> is generally considered an</a:t>
            </a:r>
            <a:r>
              <a:rPr lang="en-US" sz="4000" dirty="0" smtClean="0">
                <a:solidFill>
                  <a:srgbClr val="FFFF00"/>
                </a:solidFill>
                <a:effectLst>
                  <a:outerShdw blurRad="38100" dist="38100" dir="2700000" algn="tl">
                    <a:srgbClr val="000000">
                      <a:alpha val="43137"/>
                    </a:srgbClr>
                  </a:outerShdw>
                </a:effectLst>
              </a:rPr>
              <a:t> altruistic </a:t>
            </a:r>
            <a:r>
              <a:rPr lang="en-US" sz="4000" dirty="0" smtClean="0">
                <a:effectLst>
                  <a:outerShdw blurRad="38100" dist="38100" dir="2700000" algn="tl">
                    <a:srgbClr val="000000">
                      <a:alpha val="43137"/>
                    </a:srgbClr>
                  </a:outerShdw>
                </a:effectLst>
              </a:rPr>
              <a:t>activity, intended to improve human </a:t>
            </a:r>
            <a:r>
              <a:rPr lang="en-US" sz="4000" dirty="0" smtClean="0">
                <a:solidFill>
                  <a:srgbClr val="FFFF00"/>
                </a:solidFill>
                <a:effectLst>
                  <a:outerShdw blurRad="38100" dist="38100" dir="2700000" algn="tl">
                    <a:srgbClr val="000000">
                      <a:alpha val="43137"/>
                    </a:srgbClr>
                  </a:outerShdw>
                </a:effectLst>
              </a:rPr>
              <a:t>quality of life</a:t>
            </a:r>
            <a:r>
              <a:rPr lang="en-US" sz="4000" dirty="0" smtClean="0">
                <a:effectLst>
                  <a:outerShdw blurRad="38100" dist="38100" dir="2700000" algn="tl">
                    <a:srgbClr val="000000">
                      <a:alpha val="43137"/>
                    </a:srgbClr>
                  </a:outerShdw>
                </a:effectLst>
              </a:rPr>
              <a:t>.</a:t>
            </a:r>
          </a:p>
          <a:p>
            <a:pPr algn="l"/>
            <a:endParaRPr lang="en-US" sz="4000" dirty="0" smtClean="0">
              <a:solidFill>
                <a:schemeClr val="accent4">
                  <a:lumMod val="60000"/>
                  <a:lumOff val="40000"/>
                </a:schemeClr>
              </a:solidFill>
            </a:endParaRPr>
          </a:p>
          <a:p>
            <a:pPr algn="l"/>
            <a:endParaRPr lang="en-US" sz="4000" dirty="0">
              <a:solidFill>
                <a:schemeClr val="accent4">
                  <a:lumMod val="60000"/>
                  <a:lumOff val="40000"/>
                </a:schemeClr>
              </a:solidFill>
            </a:endParaRPr>
          </a:p>
        </p:txBody>
      </p:sp>
      <p:pic>
        <p:nvPicPr>
          <p:cNvPr id="6" name="Picture 2" descr="C:\Users\vista\Pictures\community-copy-300x286.jpg"/>
          <p:cNvPicPr>
            <a:picLocks noChangeAspect="1" noChangeArrowheads="1"/>
          </p:cNvPicPr>
          <p:nvPr/>
        </p:nvPicPr>
        <p:blipFill>
          <a:blip r:embed="rId2" cstate="print"/>
          <a:srcRect/>
          <a:stretch>
            <a:fillRect/>
          </a:stretch>
        </p:blipFill>
        <p:spPr bwMode="auto">
          <a:xfrm>
            <a:off x="7239000" y="4876800"/>
            <a:ext cx="1905000" cy="1981200"/>
          </a:xfrm>
          <a:prstGeom prst="rect">
            <a:avLst/>
          </a:prstGeom>
          <a:noFill/>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8537448" cy="1447800"/>
          </a:xfrm>
        </p:spPr>
        <p:txBody>
          <a:bodyPr>
            <a:normAutofit fontScale="90000"/>
          </a:bodyPr>
          <a:lstStyle/>
          <a:p>
            <a:pPr algn="l"/>
            <a:r>
              <a:rPr lang="en-US" sz="4400" dirty="0" smtClean="0">
                <a:solidFill>
                  <a:schemeClr val="accent4">
                    <a:lumMod val="60000"/>
                    <a:lumOff val="40000"/>
                  </a:schemeClr>
                </a:solidFill>
                <a:effectLst>
                  <a:outerShdw blurRad="38100" dist="38100" dir="2700000" algn="tl">
                    <a:srgbClr val="000000">
                      <a:alpha val="43137"/>
                    </a:srgbClr>
                  </a:outerShdw>
                </a:effectLst>
              </a:rPr>
              <a:t>     </a:t>
            </a:r>
            <a:r>
              <a:rPr lang="en-US" sz="6000" dirty="0" smtClean="0">
                <a:solidFill>
                  <a:schemeClr val="accent4">
                    <a:lumMod val="60000"/>
                    <a:lumOff val="40000"/>
                  </a:schemeClr>
                </a:solidFill>
                <a:effectLst>
                  <a:outerShdw blurRad="38100" dist="38100" dir="2700000" algn="tl">
                    <a:srgbClr val="000000">
                      <a:alpha val="43137"/>
                    </a:srgbClr>
                  </a:outerShdw>
                </a:effectLst>
              </a:rPr>
              <a:t>People also volunteer</a:t>
            </a:r>
            <a:r>
              <a:rPr lang="en-US" sz="5400" dirty="0" smtClean="0"/>
              <a:t/>
            </a:r>
            <a:br>
              <a:rPr lang="en-US" sz="5400" dirty="0" smtClean="0"/>
            </a:br>
            <a:endParaRPr lang="en-US" dirty="0"/>
          </a:p>
        </p:txBody>
      </p:sp>
      <p:sp>
        <p:nvSpPr>
          <p:cNvPr id="3" name="Content Placeholder 2"/>
          <p:cNvSpPr>
            <a:spLocks noGrp="1"/>
          </p:cNvSpPr>
          <p:nvPr>
            <p:ph type="subTitle" idx="1"/>
          </p:nvPr>
        </p:nvSpPr>
        <p:spPr>
          <a:xfrm>
            <a:off x="533400" y="2209800"/>
            <a:ext cx="7854696" cy="3810000"/>
          </a:xfrm>
        </p:spPr>
        <p:txBody>
          <a:bodyPr>
            <a:noAutofit/>
          </a:bodyPr>
          <a:lstStyle/>
          <a:p>
            <a:pPr algn="l">
              <a:buClr>
                <a:srgbClr val="FFFF00"/>
              </a:buClr>
              <a:buFont typeface="Wingdings" pitchFamily="2" charset="2"/>
              <a:buChar char="v"/>
            </a:pPr>
            <a:r>
              <a:rPr lang="en-US" sz="3600" dirty="0" smtClean="0">
                <a:effectLst>
                  <a:outerShdw blurRad="38100" dist="38100" dir="2700000" algn="tl">
                    <a:srgbClr val="000000">
                      <a:alpha val="43137"/>
                    </a:srgbClr>
                  </a:outerShdw>
                </a:effectLst>
              </a:rPr>
              <a:t>For their own skill development.</a:t>
            </a:r>
          </a:p>
          <a:p>
            <a:pPr algn="l">
              <a:buClr>
                <a:srgbClr val="FFFF00"/>
              </a:buClr>
              <a:buFont typeface="Wingdings" pitchFamily="2" charset="2"/>
              <a:buChar char="v"/>
            </a:pPr>
            <a:r>
              <a:rPr lang="en-US" sz="3600" dirty="0" smtClean="0">
                <a:effectLst>
                  <a:outerShdw blurRad="38100" dist="38100" dir="2700000" algn="tl">
                    <a:srgbClr val="000000">
                      <a:alpha val="43137"/>
                    </a:srgbClr>
                  </a:outerShdw>
                </a:effectLst>
              </a:rPr>
              <a:t>To meet others </a:t>
            </a:r>
          </a:p>
          <a:p>
            <a:pPr algn="l">
              <a:buClr>
                <a:srgbClr val="FFFF00"/>
              </a:buClr>
              <a:buFont typeface="Wingdings" pitchFamily="2" charset="2"/>
              <a:buChar char="v"/>
            </a:pPr>
            <a:r>
              <a:rPr lang="en-US" sz="3600" dirty="0" smtClean="0">
                <a:effectLst>
                  <a:outerShdw blurRad="38100" dist="38100" dir="2700000" algn="tl">
                    <a:srgbClr val="000000">
                      <a:alpha val="43137"/>
                    </a:srgbClr>
                  </a:outerShdw>
                </a:effectLst>
              </a:rPr>
              <a:t>To make contacts for possible         employment.</a:t>
            </a:r>
          </a:p>
          <a:p>
            <a:pPr algn="l">
              <a:buClr>
                <a:srgbClr val="FFFF00"/>
              </a:buClr>
              <a:buFont typeface="Wingdings" pitchFamily="2" charset="2"/>
              <a:buChar char="v"/>
            </a:pPr>
            <a:r>
              <a:rPr lang="en-US" sz="3600" dirty="0" smtClean="0">
                <a:effectLst>
                  <a:outerShdw blurRad="38100" dist="38100" dir="2700000" algn="tl">
                    <a:srgbClr val="000000">
                      <a:alpha val="43137"/>
                    </a:srgbClr>
                  </a:outerShdw>
                </a:effectLst>
              </a:rPr>
              <a:t>To have fun.</a:t>
            </a:r>
          </a:p>
          <a:p>
            <a:pPr algn="l">
              <a:buClr>
                <a:srgbClr val="FFFF00"/>
              </a:buClr>
              <a:buFont typeface="Wingdings" pitchFamily="2" charset="2"/>
              <a:buChar char="v"/>
            </a:pPr>
            <a:r>
              <a:rPr lang="en-US" sz="3600" dirty="0" smtClean="0">
                <a:effectLst>
                  <a:outerShdw blurRad="38100" dist="38100" dir="2700000" algn="tl">
                    <a:srgbClr val="000000">
                      <a:alpha val="43137"/>
                    </a:srgbClr>
                  </a:outerShdw>
                </a:effectLst>
              </a:rPr>
              <a:t>and a variety of other reasons. </a:t>
            </a:r>
            <a:endParaRPr lang="en-US" sz="3600"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914400"/>
            <a:ext cx="8991600" cy="914400"/>
          </a:xfrm>
        </p:spPr>
        <p:txBody>
          <a:bodyPr>
            <a:normAutofit/>
          </a:bodyPr>
          <a:lstStyle/>
          <a:p>
            <a:pPr algn="l"/>
            <a:r>
              <a:rPr lang="en-US" sz="5400" dirty="0" smtClean="0">
                <a:solidFill>
                  <a:schemeClr val="accent4">
                    <a:lumMod val="60000"/>
                    <a:lumOff val="40000"/>
                  </a:schemeClr>
                </a:solidFill>
              </a:rPr>
              <a:t>What do the volunteers earn?</a:t>
            </a:r>
            <a:endParaRPr lang="en-US" sz="5400" dirty="0">
              <a:solidFill>
                <a:schemeClr val="accent4">
                  <a:lumMod val="60000"/>
                  <a:lumOff val="40000"/>
                </a:schemeClr>
              </a:solidFill>
            </a:endParaRPr>
          </a:p>
        </p:txBody>
      </p:sp>
      <p:sp>
        <p:nvSpPr>
          <p:cNvPr id="5" name="Subtitle 4"/>
          <p:cNvSpPr>
            <a:spLocks noGrp="1"/>
          </p:cNvSpPr>
          <p:nvPr>
            <p:ph type="subTitle" idx="1"/>
          </p:nvPr>
        </p:nvSpPr>
        <p:spPr>
          <a:xfrm>
            <a:off x="533400" y="2286000"/>
            <a:ext cx="7854696" cy="1267264"/>
          </a:xfrm>
        </p:spPr>
        <p:txBody>
          <a:bodyPr/>
          <a:lstStyle/>
          <a:p>
            <a:pPr algn="ctr"/>
            <a:r>
              <a:rPr lang="en-US" sz="3200" dirty="0" smtClean="0">
                <a:effectLst>
                  <a:outerShdw blurRad="38100" dist="38100" dir="2700000" algn="tl">
                    <a:srgbClr val="000000">
                      <a:alpha val="43137"/>
                    </a:srgbClr>
                  </a:outerShdw>
                </a:effectLst>
              </a:rPr>
              <a:t>Volunteers earn </a:t>
            </a:r>
            <a:r>
              <a:rPr lang="en-US" sz="3200" b="1" dirty="0" smtClean="0">
                <a:solidFill>
                  <a:srgbClr val="FFFF00"/>
                </a:solidFill>
                <a:effectLst>
                  <a:outerShdw blurRad="38100" dist="38100" dir="2700000" algn="tl">
                    <a:srgbClr val="000000">
                      <a:alpha val="43137"/>
                    </a:srgbClr>
                  </a:outerShdw>
                </a:effectLst>
              </a:rPr>
              <a:t>Respect</a:t>
            </a:r>
            <a:r>
              <a:rPr lang="en-US" sz="3200" dirty="0" smtClean="0">
                <a:effectLst>
                  <a:outerShdw blurRad="38100" dist="38100" dir="2700000" algn="tl">
                    <a:srgbClr val="000000">
                      <a:alpha val="43137"/>
                    </a:srgbClr>
                  </a:outerShdw>
                </a:effectLst>
              </a:rPr>
              <a:t> and </a:t>
            </a:r>
            <a:r>
              <a:rPr lang="en-US" sz="3200" b="1" dirty="0" smtClean="0">
                <a:solidFill>
                  <a:srgbClr val="FFFF00"/>
                </a:solidFill>
                <a:effectLst>
                  <a:outerShdw blurRad="38100" dist="38100" dir="2700000" algn="tl">
                    <a:srgbClr val="000000">
                      <a:alpha val="43137"/>
                    </a:srgbClr>
                  </a:outerShdw>
                </a:effectLst>
              </a:rPr>
              <a:t>Favors</a:t>
            </a:r>
            <a:r>
              <a:rPr lang="en-US" sz="3200" dirty="0" smtClean="0">
                <a:effectLst>
                  <a:outerShdw blurRad="38100" dist="38100" dir="2700000" algn="tl">
                    <a:srgbClr val="000000">
                      <a:alpha val="43137"/>
                    </a:srgbClr>
                  </a:outerShdw>
                </a:effectLst>
              </a:rPr>
              <a:t> </a:t>
            </a:r>
          </a:p>
          <a:p>
            <a:pPr algn="ctr"/>
            <a:r>
              <a:rPr lang="en-US" sz="3200" i="1" dirty="0" smtClean="0">
                <a:solidFill>
                  <a:srgbClr val="FFFF00"/>
                </a:solidFill>
                <a:effectLst>
                  <a:outerShdw blurRad="38100" dist="38100" dir="2700000" algn="tl">
                    <a:srgbClr val="000000">
                      <a:alpha val="43137"/>
                    </a:srgbClr>
                  </a:outerShdw>
                </a:effectLst>
              </a:rPr>
              <a:t>instead of money</a:t>
            </a:r>
            <a:r>
              <a:rPr lang="en-US" sz="3200" dirty="0" smtClean="0">
                <a:solidFill>
                  <a:srgbClr val="FFFF00"/>
                </a:solidFill>
                <a:effectLst>
                  <a:outerShdw blurRad="38100" dist="38100" dir="2700000" algn="tl">
                    <a:srgbClr val="000000">
                      <a:alpha val="43137"/>
                    </a:srgbClr>
                  </a:outerShdw>
                </a:effectLst>
              </a:rPr>
              <a:t>.</a:t>
            </a:r>
          </a:p>
          <a:p>
            <a:endParaRPr lang="en-US" dirty="0"/>
          </a:p>
        </p:txBody>
      </p:sp>
      <p:pic>
        <p:nvPicPr>
          <p:cNvPr id="6" name="Picture 2" descr="C:\Users\vista\Pictures\imagesCAD22MUS.jpg"/>
          <p:cNvPicPr>
            <a:picLocks noChangeAspect="1" noChangeArrowheads="1"/>
          </p:cNvPicPr>
          <p:nvPr/>
        </p:nvPicPr>
        <p:blipFill>
          <a:blip r:embed="rId2" cstate="print"/>
          <a:srcRect/>
          <a:stretch>
            <a:fillRect/>
          </a:stretch>
        </p:blipFill>
        <p:spPr bwMode="auto">
          <a:xfrm>
            <a:off x="914400" y="3962400"/>
            <a:ext cx="6781800" cy="20574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533400"/>
            <a:ext cx="9144000" cy="914400"/>
          </a:xfrm>
        </p:spPr>
        <p:txBody>
          <a:bodyPr>
            <a:normAutofit/>
          </a:bodyPr>
          <a:lstStyle/>
          <a:p>
            <a:pPr algn="l"/>
            <a:r>
              <a:rPr lang="en-US" sz="4800" dirty="0" smtClean="0">
                <a:solidFill>
                  <a:schemeClr val="accent4">
                    <a:lumMod val="60000"/>
                    <a:lumOff val="40000"/>
                  </a:schemeClr>
                </a:solidFill>
              </a:rPr>
              <a:t>  </a:t>
            </a:r>
            <a:r>
              <a:rPr lang="en-US" sz="5400" dirty="0" smtClean="0">
                <a:solidFill>
                  <a:schemeClr val="accent4">
                    <a:lumMod val="60000"/>
                    <a:lumOff val="40000"/>
                  </a:schemeClr>
                </a:solidFill>
              </a:rPr>
              <a:t>Community volunteering</a:t>
            </a:r>
            <a:endParaRPr lang="en-US" sz="5400" dirty="0">
              <a:solidFill>
                <a:schemeClr val="accent4">
                  <a:lumMod val="60000"/>
                  <a:lumOff val="40000"/>
                </a:schemeClr>
              </a:solidFill>
            </a:endParaRPr>
          </a:p>
        </p:txBody>
      </p:sp>
      <p:sp>
        <p:nvSpPr>
          <p:cNvPr id="3" name="Content Placeholder 2"/>
          <p:cNvSpPr>
            <a:spLocks noGrp="1"/>
          </p:cNvSpPr>
          <p:nvPr>
            <p:ph type="subTitle" idx="1"/>
          </p:nvPr>
        </p:nvSpPr>
        <p:spPr>
          <a:xfrm>
            <a:off x="609600" y="1828800"/>
            <a:ext cx="7854696" cy="3962400"/>
          </a:xfrm>
        </p:spPr>
        <p:txBody>
          <a:bodyPr>
            <a:noAutofit/>
          </a:bodyPr>
          <a:lstStyle/>
          <a:p>
            <a:pPr algn="l">
              <a:lnSpc>
                <a:spcPct val="150000"/>
              </a:lnSpc>
            </a:pPr>
            <a:r>
              <a:rPr lang="en-US" sz="3600" dirty="0" smtClean="0">
                <a:effectLst>
                  <a:outerShdw blurRad="38100" dist="38100" dir="2700000" algn="tl">
                    <a:srgbClr val="000000">
                      <a:alpha val="43137"/>
                    </a:srgbClr>
                  </a:outerShdw>
                </a:effectLst>
              </a:rPr>
              <a:t>Is done by Volunteers who work to improve community enhancement efforts in the area in which they live. </a:t>
            </a:r>
          </a:p>
          <a:p>
            <a:pPr algn="l"/>
            <a:endParaRPr lang="en-US"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304800" y="1066800"/>
            <a:ext cx="8839200" cy="1371600"/>
          </a:xfrm>
        </p:spPr>
        <p:txBody>
          <a:bodyPr>
            <a:noAutofit/>
          </a:bodyPr>
          <a:lstStyle/>
          <a:p>
            <a:pPr algn="l"/>
            <a:r>
              <a:rPr lang="fr-CA" sz="4000" dirty="0" smtClean="0">
                <a:solidFill>
                  <a:schemeClr val="tx1"/>
                </a:solidFill>
              </a:rPr>
              <a:t/>
            </a:r>
            <a:br>
              <a:rPr lang="fr-CA" sz="4000" dirty="0" smtClean="0">
                <a:solidFill>
                  <a:schemeClr val="tx1"/>
                </a:solidFill>
              </a:rPr>
            </a:br>
            <a:r>
              <a:rPr lang="en-US" sz="3600" dirty="0" smtClean="0"/>
              <a:t/>
            </a:r>
            <a:br>
              <a:rPr lang="en-US" sz="3600" dirty="0" smtClean="0"/>
            </a:br>
            <a:r>
              <a:rPr lang="en-US" sz="4000" i="1" dirty="0" smtClean="0">
                <a:solidFill>
                  <a:schemeClr val="tx1"/>
                </a:solidFill>
              </a:rPr>
              <a:t> </a:t>
            </a:r>
            <a:r>
              <a:rPr lang="en-US" sz="4400" dirty="0" smtClean="0">
                <a:solidFill>
                  <a:schemeClr val="accent4">
                    <a:lumMod val="60000"/>
                    <a:lumOff val="40000"/>
                  </a:schemeClr>
                </a:solidFill>
              </a:rPr>
              <a:t>Why to carry out community service</a:t>
            </a:r>
            <a:r>
              <a:rPr lang="fr-CA" sz="4000" dirty="0" smtClean="0">
                <a:solidFill>
                  <a:schemeClr val="accent4">
                    <a:lumMod val="60000"/>
                    <a:lumOff val="40000"/>
                  </a:schemeClr>
                </a:solidFill>
              </a:rPr>
              <a:t>?</a:t>
            </a:r>
            <a:r>
              <a:rPr lang="en-US" sz="4000" i="1" dirty="0" smtClean="0">
                <a:solidFill>
                  <a:schemeClr val="bg1"/>
                </a:solidFill>
              </a:rPr>
              <a:t/>
            </a:r>
            <a:br>
              <a:rPr lang="en-US" sz="4000" i="1" dirty="0" smtClean="0">
                <a:solidFill>
                  <a:schemeClr val="bg1"/>
                </a:solidFill>
              </a:rPr>
            </a:br>
            <a:endParaRPr lang="fr-CA" sz="4800" dirty="0" smtClean="0">
              <a:solidFill>
                <a:schemeClr val="accent4">
                  <a:lumMod val="60000"/>
                  <a:lumOff val="40000"/>
                </a:schemeClr>
              </a:solidFill>
            </a:endParaRPr>
          </a:p>
        </p:txBody>
      </p:sp>
      <p:sp>
        <p:nvSpPr>
          <p:cNvPr id="5123" name="Espace réservé du contenu 2"/>
          <p:cNvSpPr>
            <a:spLocks noGrp="1"/>
          </p:cNvSpPr>
          <p:nvPr>
            <p:ph type="subTitle" idx="1"/>
          </p:nvPr>
        </p:nvSpPr>
        <p:spPr>
          <a:xfrm>
            <a:off x="533400" y="1905000"/>
            <a:ext cx="7854696" cy="4953000"/>
          </a:xfrm>
        </p:spPr>
        <p:txBody>
          <a:bodyPr>
            <a:noAutofit/>
          </a:bodyPr>
          <a:lstStyle/>
          <a:p>
            <a:pPr algn="l">
              <a:buClr>
                <a:srgbClr val="FFFF00"/>
              </a:buClr>
              <a:buFont typeface="Wingdings" pitchFamily="2" charset="2"/>
              <a:buChar char="v"/>
            </a:pPr>
            <a:r>
              <a:rPr lang="en-US" sz="2800" dirty="0" smtClean="0"/>
              <a:t>Benefits the community  </a:t>
            </a:r>
          </a:p>
          <a:p>
            <a:pPr algn="l">
              <a:buClr>
                <a:srgbClr val="FFFF00"/>
              </a:buClr>
              <a:buFont typeface="Wingdings" pitchFamily="2" charset="2"/>
              <a:buChar char="v"/>
            </a:pPr>
            <a:r>
              <a:rPr lang="en-US" dirty="0" smtClean="0"/>
              <a:t>The volunteers in the activities also gain</a:t>
            </a:r>
          </a:p>
          <a:p>
            <a:pPr algn="l">
              <a:buClr>
                <a:srgbClr val="FFFF00"/>
              </a:buClr>
            </a:pPr>
            <a:r>
              <a:rPr lang="en-US" sz="2800" dirty="0" smtClean="0"/>
              <a:t>   a sense of accomplishment</a:t>
            </a:r>
          </a:p>
          <a:p>
            <a:pPr algn="l">
              <a:buClr>
                <a:srgbClr val="FFFF00"/>
              </a:buClr>
              <a:buFont typeface="Wingdings" pitchFamily="2" charset="2"/>
              <a:buChar char="v"/>
            </a:pPr>
            <a:r>
              <a:rPr lang="en-US" sz="2800" dirty="0" smtClean="0"/>
              <a:t>Better social communication skills</a:t>
            </a:r>
          </a:p>
          <a:p>
            <a:pPr algn="l">
              <a:buClr>
                <a:srgbClr val="FFFF00"/>
              </a:buClr>
              <a:buFont typeface="Wingdings" pitchFamily="2" charset="2"/>
              <a:buChar char="v"/>
            </a:pPr>
            <a:r>
              <a:rPr lang="en-US" sz="2800" dirty="0" smtClean="0"/>
              <a:t>Exposure to new peoples and cultures</a:t>
            </a:r>
          </a:p>
          <a:p>
            <a:pPr algn="l">
              <a:buClr>
                <a:srgbClr val="FFFF00"/>
              </a:buClr>
              <a:buFont typeface="Wingdings" pitchFamily="2" charset="2"/>
              <a:buChar char="v"/>
            </a:pPr>
            <a:r>
              <a:rPr lang="en-US" sz="2500" dirty="0" smtClean="0"/>
              <a:t>Overall improved mental health</a:t>
            </a:r>
          </a:p>
          <a:p>
            <a:pPr lvl="1"/>
            <a:r>
              <a:rPr lang="en-US" sz="3200" i="1" dirty="0" smtClean="0">
                <a:effectLst>
                  <a:outerShdw blurRad="38100" dist="38100" dir="2700000" algn="tl">
                    <a:srgbClr val="000000">
                      <a:alpha val="43137"/>
                    </a:srgbClr>
                  </a:outerShdw>
                </a:effectLst>
              </a:rPr>
              <a:t>When you cease to make a contribution, you begin to die.</a:t>
            </a:r>
            <a:r>
              <a:rPr lang="en-US" sz="3200" i="1" dirty="0" smtClean="0"/>
              <a:t/>
            </a:r>
            <a:br>
              <a:rPr lang="en-US" sz="3200" i="1" dirty="0" smtClean="0"/>
            </a:br>
            <a:r>
              <a:rPr lang="en-US" sz="2800" b="1" dirty="0" smtClean="0"/>
              <a:t> </a:t>
            </a:r>
            <a:r>
              <a:rPr lang="en-US" sz="2800" dirty="0" smtClean="0">
                <a:solidFill>
                  <a:schemeClr val="bg1"/>
                </a:solidFill>
              </a:rPr>
              <a:t>Anna Eleanor Roosevelt</a:t>
            </a:r>
          </a:p>
          <a:p>
            <a:pPr lvl="1"/>
            <a:r>
              <a:rPr lang="en-US" sz="2000" dirty="0" smtClean="0"/>
              <a:t>(October 11, 1884 – November 7, 1962)</a:t>
            </a:r>
            <a:endParaRPr lang="en-US" sz="2000" dirty="0" smtClean="0">
              <a:solidFill>
                <a:schemeClr val="accent4">
                  <a:lumMod val="60000"/>
                  <a:lumOff val="40000"/>
                </a:schemeClr>
              </a:solidFill>
            </a:endParaRPr>
          </a:p>
          <a:p>
            <a:endParaRPr lang="fr-CA" dirty="0" smtClean="0">
              <a:solidFill>
                <a:srgbClr val="E35C06"/>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6" end="6"/>
                                            </p:txEl>
                                          </p:spTgt>
                                        </p:tgtEl>
                                        <p:attrNameLst>
                                          <p:attrName>style.visibility</p:attrName>
                                        </p:attrNameLst>
                                      </p:cBhvr>
                                      <p:to>
                                        <p:strVal val="visible"/>
                                      </p:to>
                                    </p:set>
                                    <p:anim calcmode="lin" valueType="num">
                                      <p:cBhvr additive="base">
                                        <p:cTn id="7"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7" end="7"/>
                                            </p:txEl>
                                          </p:spTgt>
                                        </p:tgtEl>
                                        <p:attrNameLst>
                                          <p:attrName>style.visibility</p:attrName>
                                        </p:attrNameLst>
                                      </p:cBhvr>
                                      <p:to>
                                        <p:strVal val="visible"/>
                                      </p:to>
                                    </p:set>
                                    <p:anim calcmode="lin" valueType="num">
                                      <p:cBhvr additive="base">
                                        <p:cTn id="13"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685800" y="685800"/>
            <a:ext cx="8229600" cy="914400"/>
          </a:xfrm>
        </p:spPr>
        <p:txBody>
          <a:bodyPr>
            <a:noAutofit/>
          </a:bodyPr>
          <a:lstStyle/>
          <a:p>
            <a:pPr algn="l"/>
            <a:r>
              <a:rPr lang="en-US" sz="4800" dirty="0" smtClean="0">
                <a:solidFill>
                  <a:schemeClr val="accent4">
                    <a:lumMod val="60000"/>
                    <a:lumOff val="40000"/>
                  </a:schemeClr>
                </a:solidFill>
              </a:rPr>
              <a:t>Physicians and the community</a:t>
            </a:r>
          </a:p>
        </p:txBody>
      </p:sp>
      <p:sp>
        <p:nvSpPr>
          <p:cNvPr id="3075" name="Espace réservé du contenu 2"/>
          <p:cNvSpPr>
            <a:spLocks noGrp="1"/>
          </p:cNvSpPr>
          <p:nvPr>
            <p:ph type="subTitle" idx="1"/>
          </p:nvPr>
        </p:nvSpPr>
        <p:spPr>
          <a:xfrm>
            <a:off x="533400" y="2057400"/>
            <a:ext cx="7854696" cy="3886200"/>
          </a:xfrm>
        </p:spPr>
        <p:txBody>
          <a:bodyPr>
            <a:noAutofit/>
          </a:bodyPr>
          <a:lstStyle/>
          <a:p>
            <a:pPr marL="514350" indent="-514350" algn="l">
              <a:buClr>
                <a:srgbClr val="FFFF00"/>
              </a:buClr>
              <a:buFont typeface="Wingdings" pitchFamily="2" charset="2"/>
              <a:buChar char="Ø"/>
            </a:pPr>
            <a:r>
              <a:rPr lang="en-US" sz="3600" dirty="0" smtClean="0">
                <a:solidFill>
                  <a:schemeClr val="accent4">
                    <a:lumMod val="60000"/>
                    <a:lumOff val="40000"/>
                  </a:schemeClr>
                </a:solidFill>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Physicians are members of the 	community.</a:t>
            </a:r>
          </a:p>
          <a:p>
            <a:pPr marL="514350" indent="-514350" algn="l">
              <a:buClr>
                <a:srgbClr val="FFFF00"/>
              </a:buClr>
              <a:buFont typeface="Wingdings" pitchFamily="2" charset="2"/>
              <a:buChar char="Ø"/>
            </a:pPr>
            <a:r>
              <a:rPr lang="en-US" sz="3600" dirty="0" smtClean="0">
                <a:effectLst>
                  <a:outerShdw blurRad="38100" dist="38100" dir="2700000" algn="tl">
                    <a:srgbClr val="000000">
                      <a:alpha val="43137"/>
                    </a:srgbClr>
                  </a:outerShdw>
                </a:effectLst>
              </a:rPr>
              <a:t>	Affect it and are affected by it.</a:t>
            </a:r>
          </a:p>
          <a:p>
            <a:pPr marL="514350" indent="-514350" algn="l">
              <a:buClr>
                <a:srgbClr val="FFFF00"/>
              </a:buClr>
              <a:buFont typeface="Wingdings" pitchFamily="2" charset="2"/>
              <a:buChar char="Ø"/>
            </a:pPr>
            <a:r>
              <a:rPr lang="en-US" sz="3600" dirty="0" smtClean="0">
                <a:effectLst>
                  <a:outerShdw blurRad="38100" dist="38100" dir="2700000" algn="tl">
                    <a:srgbClr val="000000">
                      <a:alpha val="43137"/>
                    </a:srgbClr>
                  </a:outerShdw>
                </a:effectLst>
              </a:rPr>
              <a:t>	Responsibilities of physicians are 	not limited to those within the 	hospital and clinical care.</a:t>
            </a:r>
          </a:p>
          <a:p>
            <a:pPr marL="514350" indent="-514350" algn="l">
              <a:buNone/>
            </a:pPr>
            <a:r>
              <a:rPr lang="en-US" sz="3600" dirty="0" smtClean="0"/>
              <a:t> </a:t>
            </a:r>
            <a:br>
              <a:rPr lang="en-US" sz="3600" dirty="0" smtClean="0"/>
            </a:br>
            <a:r>
              <a:rPr lang="en-US" dirty="0" smtClean="0"/>
              <a:t/>
            </a:r>
            <a:br>
              <a:rPr lang="en-US" dirty="0" smtClean="0"/>
            </a:br>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838200"/>
            <a:ext cx="9144000" cy="304800"/>
          </a:xfrm>
        </p:spPr>
        <p:txBody>
          <a:bodyPr>
            <a:noAutofit/>
          </a:bodyPr>
          <a:lstStyle/>
          <a:p>
            <a:pPr lvl="0" algn="ctr"/>
            <a:r>
              <a:rPr lang="en-US" sz="5400" dirty="0" smtClean="0"/>
              <a:t> </a:t>
            </a:r>
            <a:br>
              <a:rPr lang="en-US" sz="5400" dirty="0" smtClean="0"/>
            </a:br>
            <a:endParaRPr lang="en-US" dirty="0"/>
          </a:p>
        </p:txBody>
      </p:sp>
      <p:sp>
        <p:nvSpPr>
          <p:cNvPr id="5" name="Subtitle 4"/>
          <p:cNvSpPr>
            <a:spLocks noGrp="1"/>
          </p:cNvSpPr>
          <p:nvPr>
            <p:ph type="subTitle" idx="1"/>
          </p:nvPr>
        </p:nvSpPr>
        <p:spPr>
          <a:xfrm>
            <a:off x="0" y="914400"/>
            <a:ext cx="9144000" cy="5943600"/>
          </a:xfrm>
        </p:spPr>
        <p:txBody>
          <a:bodyPr>
            <a:noAutofit/>
          </a:bodyPr>
          <a:lstStyle/>
          <a:p>
            <a:pPr algn="ctr"/>
            <a:r>
              <a:rPr lang="en-US" sz="4000" dirty="0" smtClean="0">
                <a:effectLst>
                  <a:outerShdw blurRad="38100" dist="38100" dir="2700000" algn="tl">
                    <a:srgbClr val="000000">
                      <a:alpha val="43137"/>
                    </a:srgbClr>
                  </a:outerShdw>
                </a:effectLst>
              </a:rPr>
              <a:t>You have been given this life But Once</a:t>
            </a:r>
          </a:p>
          <a:p>
            <a:pPr algn="ctr"/>
            <a:r>
              <a:rPr lang="en-US" sz="4400" dirty="0" smtClean="0">
                <a:effectLst>
                  <a:outerShdw blurRad="38100" dist="38100" dir="2700000" algn="tl">
                    <a:srgbClr val="000000">
                      <a:alpha val="43137"/>
                    </a:srgbClr>
                  </a:outerShdw>
                </a:effectLst>
              </a:rPr>
              <a:t>In it</a:t>
            </a:r>
          </a:p>
          <a:p>
            <a:pPr algn="ctr"/>
            <a:r>
              <a:rPr lang="en-US" sz="4400" dirty="0" smtClean="0">
                <a:effectLst>
                  <a:outerShdw blurRad="38100" dist="38100" dir="2700000" algn="tl">
                    <a:srgbClr val="000000">
                      <a:alpha val="43137"/>
                    </a:srgbClr>
                  </a:outerShdw>
                </a:effectLst>
              </a:rPr>
              <a:t>Do all the good that you can do </a:t>
            </a:r>
          </a:p>
          <a:p>
            <a:pPr algn="ctr"/>
            <a:r>
              <a:rPr lang="en-US" sz="4400" dirty="0" smtClean="0">
                <a:effectLst>
                  <a:outerShdw blurRad="38100" dist="38100" dir="2700000" algn="tl">
                    <a:srgbClr val="000000">
                      <a:alpha val="43137"/>
                    </a:srgbClr>
                  </a:outerShdw>
                </a:effectLst>
              </a:rPr>
              <a:t>To all the people you can do </a:t>
            </a:r>
          </a:p>
          <a:p>
            <a:pPr algn="ctr"/>
            <a:r>
              <a:rPr lang="en-US" sz="4400" dirty="0" smtClean="0">
                <a:effectLst>
                  <a:outerShdw blurRad="38100" dist="38100" dir="2700000" algn="tl">
                    <a:srgbClr val="000000">
                      <a:alpha val="43137"/>
                    </a:srgbClr>
                  </a:outerShdw>
                </a:effectLst>
              </a:rPr>
              <a:t>For as long as you can do </a:t>
            </a:r>
          </a:p>
          <a:p>
            <a:pPr algn="ctr"/>
            <a:r>
              <a:rPr lang="en-US" sz="4400" dirty="0" smtClean="0">
                <a:solidFill>
                  <a:schemeClr val="bg1"/>
                </a:solidFill>
                <a:effectLst>
                  <a:outerShdw blurRad="38100" dist="38100" dir="2700000" algn="tl">
                    <a:srgbClr val="000000">
                      <a:alpha val="43137"/>
                    </a:srgbClr>
                  </a:outerShdw>
                </a:effectLst>
              </a:rPr>
              <a:t>						Ceccere</a:t>
            </a:r>
          </a:p>
          <a:p>
            <a:pPr algn="ctr"/>
            <a:endParaRPr lang="en-US" sz="440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533400" y="990600"/>
            <a:ext cx="7851648" cy="838200"/>
          </a:xfrm>
        </p:spPr>
        <p:txBody>
          <a:bodyPr>
            <a:normAutofit fontScale="90000"/>
          </a:bodyPr>
          <a:lstStyle/>
          <a:p>
            <a:pPr algn="l"/>
            <a:r>
              <a:rPr lang="en-US" dirty="0" smtClean="0">
                <a:solidFill>
                  <a:srgbClr val="E35C06"/>
                </a:solidFill>
              </a:rPr>
              <a:t> </a:t>
            </a:r>
            <a:r>
              <a:rPr lang="en-US" sz="5300" dirty="0" smtClean="0">
                <a:solidFill>
                  <a:schemeClr val="accent4">
                    <a:lumMod val="60000"/>
                    <a:lumOff val="40000"/>
                  </a:schemeClr>
                </a:solidFill>
              </a:rPr>
              <a:t>Physicians and the community</a:t>
            </a:r>
          </a:p>
        </p:txBody>
      </p:sp>
      <p:sp>
        <p:nvSpPr>
          <p:cNvPr id="5123" name="Espace réservé du contenu 2"/>
          <p:cNvSpPr>
            <a:spLocks noGrp="1"/>
          </p:cNvSpPr>
          <p:nvPr>
            <p:ph type="subTitle" idx="1"/>
          </p:nvPr>
        </p:nvSpPr>
        <p:spPr>
          <a:xfrm>
            <a:off x="533400" y="2057400"/>
            <a:ext cx="7854696" cy="3733800"/>
          </a:xfrm>
        </p:spPr>
        <p:txBody>
          <a:bodyPr>
            <a:normAutofit/>
          </a:bodyPr>
          <a:lstStyle/>
          <a:p>
            <a:pPr algn="l"/>
            <a:r>
              <a:rPr lang="en-US" sz="3600" dirty="0" smtClean="0"/>
              <a:t> </a:t>
            </a:r>
            <a:r>
              <a:rPr lang="en-US" sz="3600" dirty="0" smtClean="0">
                <a:effectLst>
                  <a:outerShdw blurRad="38100" dist="38100" dir="2700000" algn="tl">
                    <a:srgbClr val="000000">
                      <a:alpha val="43137"/>
                    </a:srgbClr>
                  </a:outerShdw>
                </a:effectLst>
              </a:rPr>
              <a:t>Usually the focus is on the 	physician - patient relation</a:t>
            </a:r>
          </a:p>
          <a:p>
            <a:pPr algn="l"/>
            <a:r>
              <a:rPr lang="en-US" sz="3600" dirty="0" smtClean="0">
                <a:effectLst>
                  <a:outerShdw blurRad="38100" dist="38100" dir="2700000" algn="tl">
                    <a:srgbClr val="000000">
                      <a:alpha val="43137"/>
                    </a:srgbClr>
                  </a:outerShdw>
                </a:effectLst>
              </a:rPr>
              <a:t>	</a:t>
            </a:r>
          </a:p>
          <a:p>
            <a:pPr algn="l"/>
            <a:r>
              <a:rPr lang="en-US" sz="3600" dirty="0" smtClean="0">
                <a:effectLst>
                  <a:outerShdw blurRad="38100" dist="38100" dir="2700000" algn="tl">
                    <a:srgbClr val="000000">
                      <a:alpha val="43137"/>
                    </a:srgbClr>
                  </a:outerShdw>
                </a:effectLst>
              </a:rPr>
              <a:t>The broader sense of responsibility 	of physicians is towards their 	community</a:t>
            </a:r>
            <a:endParaRPr lang="fr-CA" sz="3600" dirty="0" smtClean="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endParaRPr lang="en-US"/>
          </a:p>
        </p:txBody>
      </p:sp>
      <p:sp>
        <p:nvSpPr>
          <p:cNvPr id="6" name="Subtitle 5"/>
          <p:cNvSpPr>
            <a:spLocks noGrp="1"/>
          </p:cNvSpPr>
          <p:nvPr>
            <p:ph type="subTitle" idx="1"/>
          </p:nvPr>
        </p:nvSpPr>
        <p:spPr/>
        <p:txBody>
          <a:bodyPr/>
          <a:lstStyle/>
          <a:p>
            <a:endParaRPr lang="en-US"/>
          </a:p>
        </p:txBody>
      </p:sp>
      <p:graphicFrame>
        <p:nvGraphicFramePr>
          <p:cNvPr id="4" name="Content Placeholder 3"/>
          <p:cNvGraphicFramePr>
            <a:graphicFrameLocks noGrp="1"/>
          </p:cNvGraphicFramePr>
          <p:nvPr>
            <p:ph idx="4294967295"/>
          </p:nvPr>
        </p:nvGraphicFramePr>
        <p:xfrm>
          <a:off x="0" y="1295400"/>
          <a:ext cx="8229600" cy="4830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0" y="762000"/>
            <a:ext cx="9144000" cy="914400"/>
          </a:xfrm>
        </p:spPr>
        <p:txBody>
          <a:bodyPr>
            <a:noAutofit/>
          </a:bodyPr>
          <a:lstStyle/>
          <a:p>
            <a:pPr algn="l"/>
            <a:r>
              <a:rPr lang="en-US" sz="5400" dirty="0" smtClean="0">
                <a:solidFill>
                  <a:schemeClr val="accent4">
                    <a:lumMod val="40000"/>
                    <a:lumOff val="60000"/>
                  </a:schemeClr>
                </a:solidFill>
              </a:rPr>
              <a:t>Broad understanding of Health</a:t>
            </a:r>
            <a:r>
              <a:rPr lang="fr-CA" sz="5400" dirty="0" smtClean="0">
                <a:solidFill>
                  <a:schemeClr val="accent4">
                    <a:lumMod val="40000"/>
                    <a:lumOff val="60000"/>
                  </a:schemeClr>
                </a:solidFill>
              </a:rPr>
              <a:t>  </a:t>
            </a:r>
          </a:p>
        </p:txBody>
      </p:sp>
      <p:sp>
        <p:nvSpPr>
          <p:cNvPr id="4099" name="Espace réservé du contenu 2"/>
          <p:cNvSpPr>
            <a:spLocks noGrp="1"/>
          </p:cNvSpPr>
          <p:nvPr>
            <p:ph type="subTitle" idx="1"/>
          </p:nvPr>
        </p:nvSpPr>
        <p:spPr>
          <a:xfrm>
            <a:off x="533400" y="2286000"/>
            <a:ext cx="7854696" cy="3124200"/>
          </a:xfrm>
        </p:spPr>
        <p:txBody>
          <a:bodyPr>
            <a:noAutofit/>
          </a:bodyPr>
          <a:lstStyle/>
          <a:p>
            <a:pPr marL="514350" indent="-514350" algn="l">
              <a:lnSpc>
                <a:spcPct val="150000"/>
              </a:lnSpc>
            </a:pPr>
            <a:r>
              <a:rPr lang="en-US" sz="3200" b="1" i="1" dirty="0" smtClean="0"/>
              <a:t>Health depends not only on medical care but also on other factors including:</a:t>
            </a:r>
          </a:p>
          <a:p>
            <a:pPr marL="914400" lvl="1" indent="-514350" algn="l">
              <a:lnSpc>
                <a:spcPct val="150000"/>
              </a:lnSpc>
            </a:pPr>
            <a:r>
              <a:rPr lang="en-US" sz="3200" b="1" i="1" dirty="0" smtClean="0"/>
              <a:t> </a:t>
            </a:r>
            <a:r>
              <a:rPr lang="en-US" sz="3200" b="1" i="1" dirty="0" smtClean="0">
                <a:solidFill>
                  <a:srgbClr val="FFFF00"/>
                </a:solidFill>
              </a:rPr>
              <a:t>1.Individual behavior </a:t>
            </a:r>
          </a:p>
          <a:p>
            <a:pPr marL="914400" lvl="1" indent="-514350" algn="l">
              <a:lnSpc>
                <a:spcPct val="150000"/>
              </a:lnSpc>
            </a:pPr>
            <a:r>
              <a:rPr lang="en-US" sz="3200" b="1" i="1" dirty="0" smtClean="0">
                <a:solidFill>
                  <a:srgbClr val="FFFF00"/>
                </a:solidFill>
              </a:rPr>
              <a:t>2.Genetic makeup</a:t>
            </a:r>
          </a:p>
          <a:p>
            <a:pPr marL="914400" lvl="1" indent="-514350" algn="l"/>
            <a:r>
              <a:rPr lang="en-US" sz="3200" b="1" i="1" dirty="0" smtClean="0">
                <a:solidFill>
                  <a:srgbClr val="FFFF00"/>
                </a:solidFill>
              </a:rPr>
              <a:t>3.  	</a:t>
            </a:r>
          </a:p>
          <a:p>
            <a:pPr marL="514350" indent="-514350"/>
            <a:endParaRPr lang="en-US" sz="3600" dirty="0" smtClean="0"/>
          </a:p>
          <a:p>
            <a:pPr marL="514350" indent="-514350">
              <a:buNone/>
            </a:pPr>
            <a:endParaRPr lang="fr-CA" sz="3600" dirty="0" smtClean="0">
              <a:solidFill>
                <a:srgbClr val="E35C06"/>
              </a:solidFill>
            </a:endParaRPr>
          </a:p>
          <a:p>
            <a:r>
              <a:rPr lang="fr-CA" sz="3600" dirty="0" smtClean="0">
                <a:solidFill>
                  <a:srgbClr val="E35C06"/>
                </a:solidFill>
              </a:rPr>
              <a:t> </a:t>
            </a:r>
          </a:p>
          <a:p>
            <a:endParaRPr lang="fr-CA" sz="3600" dirty="0" smtClean="0">
              <a:solidFill>
                <a:srgbClr val="E35C06"/>
              </a:solidFill>
            </a:endParaRPr>
          </a:p>
        </p:txBody>
      </p:sp>
      <p:sp>
        <p:nvSpPr>
          <p:cNvPr id="4" name="Rectangle 3"/>
          <p:cNvSpPr/>
          <p:nvPr/>
        </p:nvSpPr>
        <p:spPr>
          <a:xfrm>
            <a:off x="2209800" y="5562600"/>
            <a:ext cx="7239000" cy="1077218"/>
          </a:xfrm>
          <a:prstGeom prst="rect">
            <a:avLst/>
          </a:prstGeom>
        </p:spPr>
        <p:txBody>
          <a:bodyPr wrap="square">
            <a:spAutoFit/>
          </a:bodyPr>
          <a:lstStyle/>
          <a:p>
            <a:r>
              <a:rPr lang="en-US" sz="3200" b="1" i="1" dirty="0" smtClean="0">
                <a:solidFill>
                  <a:srgbClr val="FFFF00"/>
                </a:solidFill>
              </a:rPr>
              <a:t>Social and economic conditions 		</a:t>
            </a:r>
            <a:endParaRPr lang="en-US" sz="32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099">
                                            <p:txEl>
                                              <p:pRg st="3" end="3"/>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143000"/>
          </a:xfrm>
        </p:spPr>
        <p:txBody>
          <a:bodyPr/>
          <a:lstStyle/>
          <a:p>
            <a:pPr algn="ctr"/>
            <a:r>
              <a:rPr lang="en-US" dirty="0" smtClean="0">
                <a:solidFill>
                  <a:schemeClr val="accent4">
                    <a:lumMod val="60000"/>
                    <a:lumOff val="40000"/>
                  </a:schemeClr>
                </a:solidFill>
              </a:rPr>
              <a:t>Individual health</a:t>
            </a:r>
            <a:endParaRPr lang="en-US" dirty="0">
              <a:solidFill>
                <a:schemeClr val="accent4">
                  <a:lumMod val="60000"/>
                  <a:lumOff val="40000"/>
                </a:schemeClr>
              </a:solidFill>
            </a:endParaRPr>
          </a:p>
        </p:txBody>
      </p:sp>
      <p:sp>
        <p:nvSpPr>
          <p:cNvPr id="5" name="Subtitle 4"/>
          <p:cNvSpPr>
            <a:spLocks noGrp="1"/>
          </p:cNvSpPr>
          <p:nvPr>
            <p:ph type="subTitle" idx="1"/>
          </p:nvPr>
        </p:nvSpPr>
        <p:spPr/>
        <p:txBody>
          <a:bodyPr/>
          <a:lstStyle/>
          <a:p>
            <a:endParaRPr lang="en-US"/>
          </a:p>
        </p:txBody>
      </p:sp>
      <p:graphicFrame>
        <p:nvGraphicFramePr>
          <p:cNvPr id="4" name="Content Placeholder 3"/>
          <p:cNvGraphicFramePr>
            <a:graphicFrameLocks noGrp="1"/>
          </p:cNvGraphicFramePr>
          <p:nvPr>
            <p:ph idx="4294967295"/>
          </p:nvPr>
        </p:nvGraphicFramePr>
        <p:xfrm>
          <a:off x="0" y="23320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0" y="838200"/>
            <a:ext cx="9144000" cy="990600"/>
          </a:xfrm>
        </p:spPr>
        <p:txBody>
          <a:bodyPr>
            <a:normAutofit/>
          </a:bodyPr>
          <a:lstStyle/>
          <a:p>
            <a:pPr algn="l"/>
            <a:r>
              <a:rPr lang="fr-CA" sz="4800" dirty="0" smtClean="0">
                <a:solidFill>
                  <a:schemeClr val="accent4">
                    <a:lumMod val="60000"/>
                    <a:lumOff val="40000"/>
                  </a:schemeClr>
                </a:solidFill>
              </a:rPr>
              <a:t>  </a:t>
            </a:r>
            <a:r>
              <a:rPr lang="fr-CA" sz="5400" dirty="0" smtClean="0">
                <a:solidFill>
                  <a:schemeClr val="accent4">
                    <a:lumMod val="60000"/>
                    <a:lumOff val="40000"/>
                  </a:schemeClr>
                </a:solidFill>
              </a:rPr>
              <a:t>A Community perspective</a:t>
            </a:r>
          </a:p>
        </p:txBody>
      </p:sp>
      <p:sp>
        <p:nvSpPr>
          <p:cNvPr id="3075" name="Espace réservé du contenu 2"/>
          <p:cNvSpPr>
            <a:spLocks noGrp="1"/>
          </p:cNvSpPr>
          <p:nvPr>
            <p:ph type="subTitle" idx="1"/>
          </p:nvPr>
        </p:nvSpPr>
        <p:spPr>
          <a:xfrm>
            <a:off x="533400" y="2057400"/>
            <a:ext cx="7854696" cy="4114800"/>
          </a:xfrm>
        </p:spPr>
        <p:txBody>
          <a:bodyPr>
            <a:noAutofit/>
          </a:bodyPr>
          <a:lstStyle/>
          <a:p>
            <a:pPr marL="514350" indent="-514350" algn="l">
              <a:lnSpc>
                <a:spcPct val="150000"/>
              </a:lnSpc>
            </a:pPr>
            <a:r>
              <a:rPr lang="en-US" sz="3600" dirty="0" smtClean="0">
                <a:solidFill>
                  <a:schemeClr val="accent4">
                    <a:lumMod val="60000"/>
                    <a:lumOff val="40000"/>
                  </a:schemeClr>
                </a:solidFill>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The array of influences on health identified also suggests that there are many public and private entities that have a stake in or can affect the community's health.  </a:t>
            </a:r>
          </a:p>
          <a:p>
            <a:pPr marL="514350" indent="-514350">
              <a:lnSpc>
                <a:spcPct val="150000"/>
              </a:lnSpc>
              <a:buNone/>
            </a:pPr>
            <a:r>
              <a:rPr lang="en-US" dirty="0" smtClean="0"/>
              <a:t> </a:t>
            </a:r>
            <a:br>
              <a:rPr lang="en-US" dirty="0" smtClean="0"/>
            </a:br>
            <a:r>
              <a:rPr lang="en-US" dirty="0" smtClean="0"/>
              <a:t/>
            </a:r>
            <a:br>
              <a:rPr lang="en-US" dirty="0" smtClean="0"/>
            </a:br>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0" y="685800"/>
            <a:ext cx="9144000" cy="990600"/>
          </a:xfrm>
        </p:spPr>
        <p:txBody>
          <a:bodyPr>
            <a:noAutofit/>
          </a:bodyPr>
          <a:lstStyle/>
          <a:p>
            <a:pPr algn="l"/>
            <a:r>
              <a:rPr lang="en-US" sz="5400" dirty="0" smtClean="0">
                <a:solidFill>
                  <a:schemeClr val="accent4">
                    <a:lumMod val="60000"/>
                    <a:lumOff val="40000"/>
                  </a:schemeClr>
                </a:solidFill>
              </a:rPr>
              <a:t> A framework for improvement</a:t>
            </a:r>
            <a:r>
              <a:rPr lang="fr-CA" sz="5400" dirty="0" smtClean="0">
                <a:solidFill>
                  <a:schemeClr val="accent4">
                    <a:lumMod val="60000"/>
                    <a:lumOff val="40000"/>
                  </a:schemeClr>
                </a:solidFill>
              </a:rPr>
              <a:t>  </a:t>
            </a:r>
          </a:p>
        </p:txBody>
      </p:sp>
      <p:sp>
        <p:nvSpPr>
          <p:cNvPr id="5123" name="Espace réservé du contenu 2"/>
          <p:cNvSpPr>
            <a:spLocks noGrp="1"/>
          </p:cNvSpPr>
          <p:nvPr>
            <p:ph type="subTitle" idx="1"/>
          </p:nvPr>
        </p:nvSpPr>
        <p:spPr>
          <a:xfrm>
            <a:off x="533400" y="2209800"/>
            <a:ext cx="7854696" cy="3429000"/>
          </a:xfrm>
        </p:spPr>
        <p:txBody>
          <a:bodyPr>
            <a:normAutofit/>
          </a:bodyPr>
          <a:lstStyle/>
          <a:p>
            <a:pPr algn="l">
              <a:lnSpc>
                <a:spcPct val="200000"/>
              </a:lnSpc>
            </a:pPr>
            <a:r>
              <a:rPr lang="en-US" dirty="0" smtClean="0"/>
              <a:t> </a:t>
            </a:r>
            <a:r>
              <a:rPr lang="en-US" sz="3600" dirty="0" smtClean="0">
                <a:effectLst>
                  <a:outerShdw blurRad="38100" dist="38100" dir="2700000" algn="tl">
                    <a:srgbClr val="000000">
                      <a:alpha val="43137"/>
                    </a:srgbClr>
                  </a:outerShdw>
                </a:effectLst>
              </a:rPr>
              <a:t>Many entities in the community share the responsibility of maintaining and improving its health. </a:t>
            </a:r>
          </a:p>
          <a:p>
            <a:pPr>
              <a:lnSpc>
                <a:spcPct val="200000"/>
              </a:lnSpc>
              <a:buNone/>
            </a:pPr>
            <a:endParaRPr lang="en-US" dirty="0" smtClean="0"/>
          </a:p>
          <a:p>
            <a:pPr lvl="1">
              <a:lnSpc>
                <a:spcPct val="200000"/>
              </a:lnSpc>
            </a:pPr>
            <a:endParaRPr lang="en-US" dirty="0" smtClean="0"/>
          </a:p>
          <a:p>
            <a:pPr lvl="1">
              <a:lnSpc>
                <a:spcPct val="200000"/>
              </a:lnSpc>
            </a:pPr>
            <a:endParaRPr lang="en-US" dirty="0" smtClean="0"/>
          </a:p>
          <a:p>
            <a:pPr>
              <a:lnSpc>
                <a:spcPct val="200000"/>
              </a:lnSpc>
            </a:pPr>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381000" y="838200"/>
            <a:ext cx="8763000" cy="914400"/>
          </a:xfrm>
        </p:spPr>
        <p:txBody>
          <a:bodyPr>
            <a:normAutofit/>
          </a:bodyPr>
          <a:lstStyle/>
          <a:p>
            <a:pPr algn="l"/>
            <a:r>
              <a:rPr lang="en-US" sz="5400" dirty="0" smtClean="0">
                <a:solidFill>
                  <a:schemeClr val="accent4">
                    <a:lumMod val="60000"/>
                    <a:lumOff val="40000"/>
                  </a:schemeClr>
                </a:solidFill>
              </a:rPr>
              <a:t>Who are the Stakeholders</a:t>
            </a:r>
          </a:p>
        </p:txBody>
      </p:sp>
      <p:sp>
        <p:nvSpPr>
          <p:cNvPr id="3075" name="Espace réservé du contenu 2"/>
          <p:cNvSpPr>
            <a:spLocks noGrp="1"/>
          </p:cNvSpPr>
          <p:nvPr>
            <p:ph type="subTitle" idx="1"/>
          </p:nvPr>
        </p:nvSpPr>
        <p:spPr>
          <a:xfrm>
            <a:off x="533400" y="2286000"/>
            <a:ext cx="7854696" cy="3505200"/>
          </a:xfrm>
        </p:spPr>
        <p:txBody>
          <a:bodyPr>
            <a:noAutofit/>
          </a:bodyPr>
          <a:lstStyle/>
          <a:p>
            <a:pPr marL="514350" indent="-514350" algn="l">
              <a:buClr>
                <a:srgbClr val="FFFF00"/>
              </a:buClr>
              <a:buFont typeface="Wingdings" pitchFamily="2" charset="2"/>
              <a:buChar char="Ø"/>
            </a:pPr>
            <a:r>
              <a:rPr lang="en-US" sz="3200" dirty="0" smtClean="0">
                <a:effectLst>
                  <a:outerShdw blurRad="38100" dist="38100" dir="2700000" algn="tl">
                    <a:srgbClr val="000000">
                      <a:alpha val="43137"/>
                    </a:srgbClr>
                  </a:outerShdw>
                </a:effectLst>
              </a:rPr>
              <a:t>Health care providers</a:t>
            </a:r>
          </a:p>
          <a:p>
            <a:pPr marL="514350" indent="-514350" algn="l">
              <a:buClr>
                <a:srgbClr val="FFFF00"/>
              </a:buClr>
              <a:buFont typeface="Wingdings" pitchFamily="2" charset="2"/>
              <a:buChar char="Ø"/>
            </a:pPr>
            <a:r>
              <a:rPr lang="en-US" sz="3200" dirty="0" smtClean="0">
                <a:effectLst>
                  <a:outerShdw blurRad="38100" dist="38100" dir="2700000" algn="tl">
                    <a:srgbClr val="000000">
                      <a:alpha val="43137"/>
                    </a:srgbClr>
                  </a:outerShdw>
                </a:effectLst>
              </a:rPr>
              <a:t>Public health agencies</a:t>
            </a:r>
          </a:p>
          <a:p>
            <a:pPr marL="514350" indent="-514350" algn="l">
              <a:buClr>
                <a:srgbClr val="FFFF00"/>
              </a:buClr>
              <a:buFont typeface="Wingdings" pitchFamily="2" charset="2"/>
              <a:buChar char="Ø"/>
            </a:pPr>
            <a:r>
              <a:rPr lang="en-US" sz="3200" dirty="0" smtClean="0">
                <a:effectLst>
                  <a:outerShdw blurRad="38100" dist="38100" dir="2700000" algn="tl">
                    <a:srgbClr val="000000">
                      <a:alpha val="43137"/>
                    </a:srgbClr>
                  </a:outerShdw>
                </a:effectLst>
              </a:rPr>
              <a:t> Community organizations  </a:t>
            </a:r>
          </a:p>
          <a:p>
            <a:pPr marL="514350" indent="-514350" algn="l">
              <a:buClr>
                <a:srgbClr val="FFFF00"/>
              </a:buClr>
              <a:buFont typeface="Wingdings" pitchFamily="2" charset="2"/>
              <a:buChar char="Ø"/>
            </a:pPr>
            <a:r>
              <a:rPr lang="en-US" sz="3200" dirty="0" smtClean="0">
                <a:effectLst>
                  <a:outerShdw blurRad="38100" dist="38100" dir="2700000" algn="tl">
                    <a:srgbClr val="000000">
                      <a:alpha val="43137"/>
                    </a:srgbClr>
                  </a:outerShdw>
                </a:effectLst>
              </a:rPr>
              <a:t>Government agencies</a:t>
            </a:r>
          </a:p>
          <a:p>
            <a:pPr marL="514350" indent="-514350" algn="l">
              <a:buClr>
                <a:srgbClr val="FFFF00"/>
              </a:buClr>
              <a:buFont typeface="Wingdings" pitchFamily="2" charset="2"/>
              <a:buChar char="Ø"/>
            </a:pPr>
            <a:r>
              <a:rPr lang="en-US" sz="3200" dirty="0" smtClean="0">
                <a:effectLst>
                  <a:outerShdw blurRad="38100" dist="38100" dir="2700000" algn="tl">
                    <a:srgbClr val="000000">
                      <a:alpha val="43137"/>
                    </a:srgbClr>
                  </a:outerShdw>
                </a:effectLst>
              </a:rPr>
              <a:t>Schools</a:t>
            </a:r>
          </a:p>
          <a:p>
            <a:pPr marL="514350" indent="-514350" algn="l">
              <a:buClr>
                <a:srgbClr val="FFFF00"/>
              </a:buClr>
              <a:buFont typeface="Wingdings" pitchFamily="2" charset="2"/>
              <a:buChar char="Ø"/>
            </a:pPr>
            <a:r>
              <a:rPr lang="en-US" sz="3200" dirty="0" smtClean="0">
                <a:effectLst>
                  <a:outerShdw blurRad="38100" dist="38100" dir="2700000" algn="tl">
                    <a:srgbClr val="000000">
                      <a:alpha val="43137"/>
                    </a:srgbClr>
                  </a:outerShdw>
                </a:effectLst>
              </a:rPr>
              <a:t>Social  services organizations  </a:t>
            </a:r>
          </a:p>
          <a:p>
            <a:pPr marL="514350" indent="-514350" algn="l">
              <a:buClr>
                <a:srgbClr val="FFFF00"/>
              </a:buClr>
            </a:pPr>
            <a:r>
              <a:rPr lang="en-US" sz="3600" dirty="0" smtClean="0"/>
              <a:t/>
            </a:r>
            <a:br>
              <a:rPr lang="en-US" sz="3600" dirty="0" smtClean="0"/>
            </a:br>
            <a:r>
              <a:rPr lang="en-US" dirty="0" smtClean="0"/>
              <a:t/>
            </a:r>
            <a:br>
              <a:rPr lang="en-US" dirty="0" smtClean="0"/>
            </a:br>
            <a:endParaRPr lang="fr-CA" dirty="0" smtClean="0">
              <a:solidFill>
                <a:srgbClr val="E35C06"/>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3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3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3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3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additive="base">
                                        <p:cTn id="31" dur="3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additive="base">
                                        <p:cTn id="37" dur="3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0" y="685800"/>
            <a:ext cx="9144000" cy="838200"/>
          </a:xfrm>
        </p:spPr>
        <p:txBody>
          <a:bodyPr>
            <a:noAutofit/>
          </a:bodyPr>
          <a:lstStyle/>
          <a:p>
            <a:pPr algn="l"/>
            <a:r>
              <a:rPr lang="en-US" sz="5400" dirty="0" smtClean="0">
                <a:solidFill>
                  <a:schemeClr val="accent4">
                    <a:lumMod val="60000"/>
                    <a:lumOff val="40000"/>
                  </a:schemeClr>
                </a:solidFill>
              </a:rPr>
              <a:t>Physicians and the community</a:t>
            </a:r>
            <a:r>
              <a:rPr lang="fr-CA" sz="5400" dirty="0" smtClean="0">
                <a:solidFill>
                  <a:schemeClr val="accent4">
                    <a:lumMod val="60000"/>
                    <a:lumOff val="40000"/>
                  </a:schemeClr>
                </a:solidFill>
              </a:rPr>
              <a:t> </a:t>
            </a:r>
          </a:p>
        </p:txBody>
      </p:sp>
      <p:sp>
        <p:nvSpPr>
          <p:cNvPr id="4099" name="Espace réservé du contenu 2"/>
          <p:cNvSpPr>
            <a:spLocks noGrp="1"/>
          </p:cNvSpPr>
          <p:nvPr>
            <p:ph type="subTitle" idx="1"/>
          </p:nvPr>
        </p:nvSpPr>
        <p:spPr>
          <a:xfrm>
            <a:off x="533400" y="1981200"/>
            <a:ext cx="7854696" cy="4876800"/>
          </a:xfrm>
        </p:spPr>
        <p:txBody>
          <a:bodyPr>
            <a:noAutofit/>
          </a:bodyPr>
          <a:lstStyle/>
          <a:p>
            <a:pPr marL="514350" indent="-514350" algn="l"/>
            <a:r>
              <a:rPr lang="en-US" sz="2800" dirty="0" smtClean="0">
                <a:solidFill>
                  <a:schemeClr val="accent4">
                    <a:lumMod val="60000"/>
                    <a:lumOff val="40000"/>
                  </a:schemeClr>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Physicians role in the community extends to:</a:t>
            </a:r>
          </a:p>
          <a:p>
            <a:pPr marL="914400" lvl="1" indent="-514350" algn="l">
              <a:buClr>
                <a:srgbClr val="FFFF00"/>
              </a:buClr>
              <a:buFont typeface="Wingdings" pitchFamily="2" charset="2"/>
              <a:buChar char="Ø"/>
            </a:pPr>
            <a:r>
              <a:rPr lang="en-US" sz="2800" dirty="0" smtClean="0">
                <a:effectLst>
                  <a:outerShdw blurRad="38100" dist="38100" dir="2700000" algn="tl">
                    <a:srgbClr val="000000">
                      <a:alpha val="43137"/>
                    </a:srgbClr>
                  </a:outerShdw>
                </a:effectLst>
              </a:rPr>
              <a:t>Public Health</a:t>
            </a:r>
          </a:p>
          <a:p>
            <a:pPr marL="914400" lvl="1" indent="-514350" algn="l">
              <a:buClr>
                <a:srgbClr val="FFFF00"/>
              </a:buClr>
              <a:buFont typeface="Wingdings" pitchFamily="2" charset="2"/>
              <a:buChar char="Ø"/>
            </a:pPr>
            <a:r>
              <a:rPr lang="en-US" sz="2800" dirty="0" smtClean="0">
                <a:effectLst>
                  <a:outerShdw blurRad="38100" dist="38100" dir="2700000" algn="tl">
                    <a:srgbClr val="000000">
                      <a:alpha val="43137"/>
                    </a:srgbClr>
                  </a:outerShdw>
                </a:effectLst>
              </a:rPr>
              <a:t>Prevention of illnesses   </a:t>
            </a:r>
          </a:p>
          <a:p>
            <a:pPr marL="914400" lvl="1" indent="-514350" algn="l">
              <a:buClr>
                <a:srgbClr val="FFFF00"/>
              </a:buClr>
              <a:buFont typeface="Wingdings" pitchFamily="2" charset="2"/>
              <a:buChar char="Ø"/>
            </a:pPr>
            <a:r>
              <a:rPr lang="en-US" sz="2800" dirty="0" smtClean="0">
                <a:effectLst>
                  <a:outerShdw blurRad="38100" dist="38100" dir="2700000" algn="tl">
                    <a:srgbClr val="000000">
                      <a:alpha val="43137"/>
                    </a:srgbClr>
                  </a:outerShdw>
                </a:effectLst>
              </a:rPr>
              <a:t>Educational roles </a:t>
            </a:r>
          </a:p>
          <a:p>
            <a:pPr marL="914400" lvl="1" indent="-514350" algn="l">
              <a:buClr>
                <a:srgbClr val="FFFF00"/>
              </a:buClr>
              <a:buFont typeface="Wingdings" pitchFamily="2" charset="2"/>
              <a:buChar char="Ø"/>
            </a:pPr>
            <a:r>
              <a:rPr lang="en-US" sz="2800" dirty="0" smtClean="0">
                <a:effectLst>
                  <a:outerShdw blurRad="38100" dist="38100" dir="2700000" algn="tl">
                    <a:srgbClr val="000000">
                      <a:alpha val="43137"/>
                    </a:srgbClr>
                  </a:outerShdw>
                </a:effectLst>
              </a:rPr>
              <a:t>Improving health care access</a:t>
            </a:r>
          </a:p>
          <a:p>
            <a:pPr marL="914400" lvl="1" indent="-514350" algn="l">
              <a:buClr>
                <a:srgbClr val="FFFF00"/>
              </a:buClr>
              <a:buFont typeface="Wingdings" pitchFamily="2" charset="2"/>
              <a:buChar char="Ø"/>
            </a:pPr>
            <a:r>
              <a:rPr lang="en-US" sz="2800" dirty="0" smtClean="0">
                <a:effectLst>
                  <a:outerShdw blurRad="38100" dist="38100" dir="2700000" algn="tl">
                    <a:srgbClr val="000000">
                      <a:alpha val="43137"/>
                    </a:srgbClr>
                  </a:outerShdw>
                </a:effectLst>
              </a:rPr>
              <a:t>Setting policies</a:t>
            </a:r>
          </a:p>
          <a:p>
            <a:pPr marL="914400" lvl="1" indent="-514350" algn="l">
              <a:buClr>
                <a:srgbClr val="FFFF00"/>
              </a:buClr>
              <a:buFont typeface="Wingdings" pitchFamily="2" charset="2"/>
              <a:buChar char="Ø"/>
            </a:pPr>
            <a:r>
              <a:rPr lang="en-US" sz="2800" dirty="0" smtClean="0">
                <a:effectLst>
                  <a:outerShdw blurRad="38100" dist="38100" dir="2700000" algn="tl">
                    <a:srgbClr val="000000">
                      <a:alpha val="43137"/>
                    </a:srgbClr>
                  </a:outerShdw>
                </a:effectLst>
              </a:rPr>
              <a:t>Assurance of competence</a:t>
            </a:r>
          </a:p>
          <a:p>
            <a:pPr marL="914400" lvl="1" indent="-514350" algn="l">
              <a:buClr>
                <a:srgbClr val="FFFF00"/>
              </a:buClr>
              <a:buFont typeface="Wingdings" pitchFamily="2" charset="2"/>
              <a:buChar char="Ø"/>
            </a:pPr>
            <a:r>
              <a:rPr lang="en-US" sz="2800" dirty="0" smtClean="0">
                <a:effectLst>
                  <a:outerShdw blurRad="38100" dist="38100" dir="2700000" algn="tl">
                    <a:srgbClr val="000000">
                      <a:alpha val="43137"/>
                    </a:srgbClr>
                  </a:outerShdw>
                </a:effectLst>
              </a:rPr>
              <a:t>International Aid</a:t>
            </a:r>
          </a:p>
          <a:p>
            <a:pPr marL="914400" lvl="1" indent="-514350" algn="l">
              <a:buClr>
                <a:srgbClr val="FFFF00"/>
              </a:buClr>
              <a:buFont typeface="Wingdings" pitchFamily="2" charset="2"/>
              <a:buChar char="Ø"/>
            </a:pPr>
            <a:r>
              <a:rPr lang="en-US" sz="2800" dirty="0" smtClean="0">
                <a:effectLst>
                  <a:outerShdw blurRad="38100" dist="38100" dir="2700000" algn="tl">
                    <a:srgbClr val="000000">
                      <a:alpha val="43137"/>
                    </a:srgbClr>
                  </a:outerShdw>
                </a:effectLst>
              </a:rPr>
              <a:t>Fund raising</a:t>
            </a:r>
            <a:endParaRPr lang="fr-CA" sz="2800" dirty="0" smtClean="0">
              <a:effectLst>
                <a:outerShdw blurRad="38100" dist="38100" dir="2700000" algn="tl">
                  <a:srgbClr val="000000">
                    <a:alpha val="43137"/>
                  </a:srgbClr>
                </a:outerShdw>
              </a:effectLst>
            </a:endParaRPr>
          </a:p>
          <a:p>
            <a:endParaRPr lang="fr-CA" dirty="0" smtClean="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152400" y="838200"/>
            <a:ext cx="8991600" cy="838200"/>
          </a:xfrm>
        </p:spPr>
        <p:txBody>
          <a:bodyPr>
            <a:normAutofit/>
          </a:bodyPr>
          <a:lstStyle/>
          <a:p>
            <a:pPr algn="l"/>
            <a:r>
              <a:rPr lang="fr-CA" sz="5400" dirty="0" smtClean="0">
                <a:solidFill>
                  <a:schemeClr val="accent4">
                    <a:lumMod val="60000"/>
                    <a:lumOff val="40000"/>
                  </a:schemeClr>
                </a:solidFill>
              </a:rPr>
              <a:t>10 Essential services</a:t>
            </a:r>
          </a:p>
        </p:txBody>
      </p:sp>
      <p:sp>
        <p:nvSpPr>
          <p:cNvPr id="5123" name="Espace réservé du contenu 2"/>
          <p:cNvSpPr>
            <a:spLocks noGrp="1"/>
          </p:cNvSpPr>
          <p:nvPr>
            <p:ph type="subTitle" idx="1"/>
          </p:nvPr>
        </p:nvSpPr>
        <p:spPr>
          <a:xfrm>
            <a:off x="609600" y="1981200"/>
            <a:ext cx="7854696" cy="4724400"/>
          </a:xfrm>
        </p:spPr>
        <p:txBody>
          <a:bodyPr>
            <a:noAutofit/>
          </a:bodyPr>
          <a:lstStyle/>
          <a:p>
            <a:pPr marL="457200" lvl="0" indent="-457200" algn="l">
              <a:buFont typeface="+mj-lt"/>
              <a:buAutoNum type="arabicPeriod"/>
            </a:pPr>
            <a:r>
              <a:rPr lang="en-US" sz="2400" b="1" dirty="0" smtClean="0">
                <a:solidFill>
                  <a:srgbClr val="FFFF00"/>
                </a:solidFill>
                <a:effectLst>
                  <a:outerShdw blurRad="38100" dist="38100" dir="2700000" algn="tl">
                    <a:srgbClr val="000000">
                      <a:alpha val="43137"/>
                    </a:srgbClr>
                  </a:outerShdw>
                </a:effectLst>
              </a:rPr>
              <a:t>Monitor</a:t>
            </a:r>
            <a:r>
              <a:rPr lang="en-US" sz="2400" dirty="0" smtClean="0">
                <a:solidFill>
                  <a:srgbClr val="FFFF00"/>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health status to identify community health problems. </a:t>
            </a:r>
          </a:p>
          <a:p>
            <a:pPr marL="457200" lvl="0" indent="-457200" algn="l">
              <a:buFont typeface="+mj-lt"/>
              <a:buAutoNum type="arabicPeriod"/>
            </a:pPr>
            <a:r>
              <a:rPr lang="en-US" sz="2400" b="1" dirty="0" smtClean="0">
                <a:solidFill>
                  <a:srgbClr val="FFFF00"/>
                </a:solidFill>
                <a:effectLst>
                  <a:outerShdw blurRad="38100" dist="38100" dir="2700000" algn="tl">
                    <a:srgbClr val="000000">
                      <a:alpha val="43137"/>
                    </a:srgbClr>
                  </a:outerShdw>
                </a:effectLst>
              </a:rPr>
              <a:t>Diagnosis and investigate</a:t>
            </a:r>
            <a:r>
              <a:rPr lang="en-US" sz="2400" dirty="0" smtClean="0">
                <a:solidFill>
                  <a:srgbClr val="FFFF00"/>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health problems and health hazards in the community. </a:t>
            </a:r>
          </a:p>
          <a:p>
            <a:pPr marL="457200" lvl="0" indent="-457200" algn="l">
              <a:buFont typeface="+mj-lt"/>
              <a:buAutoNum type="arabicPeriod"/>
            </a:pPr>
            <a:r>
              <a:rPr lang="en-US" sz="2400" b="1" dirty="0" smtClean="0">
                <a:solidFill>
                  <a:srgbClr val="FFFF00"/>
                </a:solidFill>
                <a:effectLst>
                  <a:outerShdw blurRad="38100" dist="38100" dir="2700000" algn="tl">
                    <a:srgbClr val="000000">
                      <a:alpha val="43137"/>
                    </a:srgbClr>
                  </a:outerShdw>
                </a:effectLst>
              </a:rPr>
              <a:t>Inform, educate, and empower</a:t>
            </a:r>
            <a:r>
              <a:rPr lang="en-US" sz="2400" dirty="0" smtClean="0">
                <a:solidFill>
                  <a:srgbClr val="FFFF00"/>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people about health issues. </a:t>
            </a:r>
          </a:p>
          <a:p>
            <a:pPr marL="457200" lvl="0" indent="-457200" algn="l">
              <a:buFont typeface="+mj-lt"/>
              <a:buAutoNum type="arabicPeriod"/>
            </a:pPr>
            <a:r>
              <a:rPr lang="en-US" sz="2400" b="1" dirty="0" smtClean="0">
                <a:solidFill>
                  <a:srgbClr val="FFFF00"/>
                </a:solidFill>
                <a:effectLst>
                  <a:outerShdw blurRad="38100" dist="38100" dir="2700000" algn="tl">
                    <a:srgbClr val="000000">
                      <a:alpha val="43137"/>
                    </a:srgbClr>
                  </a:outerShdw>
                </a:effectLst>
              </a:rPr>
              <a:t>Mobilize</a:t>
            </a:r>
            <a:r>
              <a:rPr lang="en-US" sz="2400" dirty="0" smtClean="0">
                <a:solidFill>
                  <a:schemeClr val="accent4">
                    <a:lumMod val="60000"/>
                    <a:lumOff val="40000"/>
                  </a:schemeClr>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community partnerships to identify and solve health problems. </a:t>
            </a:r>
          </a:p>
          <a:p>
            <a:pPr marL="457200" lvl="0" indent="-457200" algn="l">
              <a:buFont typeface="+mj-lt"/>
              <a:buAutoNum type="arabicPeriod"/>
            </a:pPr>
            <a:r>
              <a:rPr lang="en-US" sz="2400" b="1" dirty="0" smtClean="0">
                <a:solidFill>
                  <a:srgbClr val="FFFF00"/>
                </a:solidFill>
                <a:effectLst>
                  <a:outerShdw blurRad="38100" dist="38100" dir="2700000" algn="tl">
                    <a:srgbClr val="000000">
                      <a:alpha val="43137"/>
                    </a:srgbClr>
                  </a:outerShdw>
                </a:effectLst>
              </a:rPr>
              <a:t>Develop policies and plans</a:t>
            </a:r>
            <a:r>
              <a:rPr lang="en-US" sz="2400" dirty="0" smtClean="0">
                <a:solidFill>
                  <a:srgbClr val="FFFF00"/>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that support individual and community health efforts.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304800" y="1066800"/>
            <a:ext cx="8839200" cy="685800"/>
          </a:xfrm>
        </p:spPr>
        <p:txBody>
          <a:bodyPr>
            <a:noAutofit/>
          </a:bodyPr>
          <a:lstStyle/>
          <a:p>
            <a:pPr algn="l"/>
            <a:r>
              <a:rPr lang="fr-CA" sz="5400" dirty="0" smtClean="0">
                <a:solidFill>
                  <a:schemeClr val="accent4">
                    <a:lumMod val="60000"/>
                    <a:lumOff val="40000"/>
                  </a:schemeClr>
                </a:solidFill>
              </a:rPr>
              <a:t>10 Essential services</a:t>
            </a:r>
          </a:p>
        </p:txBody>
      </p:sp>
      <p:sp>
        <p:nvSpPr>
          <p:cNvPr id="5123" name="Espace réservé du contenu 2"/>
          <p:cNvSpPr>
            <a:spLocks noGrp="1"/>
          </p:cNvSpPr>
          <p:nvPr>
            <p:ph type="subTitle" idx="1"/>
          </p:nvPr>
        </p:nvSpPr>
        <p:spPr>
          <a:xfrm>
            <a:off x="533400" y="1905000"/>
            <a:ext cx="7854696" cy="4495800"/>
          </a:xfrm>
        </p:spPr>
        <p:txBody>
          <a:bodyPr>
            <a:noAutofit/>
          </a:bodyPr>
          <a:lstStyle/>
          <a:p>
            <a:pPr marL="457200" lvl="0" indent="-457200" algn="l">
              <a:buFont typeface="+mj-lt"/>
              <a:buAutoNum type="arabicPeriod" startAt="6"/>
            </a:pPr>
            <a:r>
              <a:rPr lang="en-US" sz="2400" b="1" dirty="0" smtClean="0">
                <a:solidFill>
                  <a:srgbClr val="FFFF00"/>
                </a:solidFill>
                <a:effectLst>
                  <a:outerShdw blurRad="38100" dist="38100" dir="2700000" algn="tl">
                    <a:srgbClr val="000000">
                      <a:alpha val="43137"/>
                    </a:srgbClr>
                  </a:outerShdw>
                </a:effectLst>
              </a:rPr>
              <a:t>Enforce</a:t>
            </a:r>
            <a:r>
              <a:rPr lang="en-US" sz="2400" dirty="0" smtClean="0">
                <a:solidFill>
                  <a:schemeClr val="accent4">
                    <a:lumMod val="60000"/>
                    <a:lumOff val="40000"/>
                  </a:schemeClr>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laws and regulations that protect health and ensure safety. </a:t>
            </a:r>
          </a:p>
          <a:p>
            <a:pPr marL="457200" lvl="0" indent="-457200" algn="l">
              <a:buFont typeface="+mj-lt"/>
              <a:buAutoNum type="arabicPeriod" startAt="6"/>
            </a:pPr>
            <a:r>
              <a:rPr lang="en-US" sz="2400" b="1" dirty="0" smtClean="0">
                <a:solidFill>
                  <a:srgbClr val="FFFF00"/>
                </a:solidFill>
                <a:effectLst>
                  <a:outerShdw blurRad="38100" dist="38100" dir="2700000" algn="tl">
                    <a:srgbClr val="000000">
                      <a:alpha val="43137"/>
                    </a:srgbClr>
                  </a:outerShdw>
                </a:effectLst>
              </a:rPr>
              <a:t>Link</a:t>
            </a:r>
            <a:r>
              <a:rPr lang="en-US" sz="2400" dirty="0" smtClean="0">
                <a:solidFill>
                  <a:schemeClr val="accent4">
                    <a:lumMod val="60000"/>
                    <a:lumOff val="40000"/>
                  </a:schemeClr>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people to needed personal health services and assure the provision of health care when otherwise unavailable. </a:t>
            </a:r>
          </a:p>
          <a:p>
            <a:pPr marL="457200" lvl="0" indent="-457200" algn="l">
              <a:buFont typeface="+mj-lt"/>
              <a:buAutoNum type="arabicPeriod" startAt="6"/>
            </a:pPr>
            <a:r>
              <a:rPr lang="en-US" sz="2400" b="1" dirty="0" smtClean="0">
                <a:solidFill>
                  <a:srgbClr val="FFFF00"/>
                </a:solidFill>
                <a:effectLst>
                  <a:outerShdw blurRad="38100" dist="38100" dir="2700000" algn="tl">
                    <a:srgbClr val="000000">
                      <a:alpha val="43137"/>
                    </a:srgbClr>
                  </a:outerShdw>
                </a:effectLst>
              </a:rPr>
              <a:t>Assure</a:t>
            </a:r>
            <a:r>
              <a:rPr lang="en-US" sz="2400" dirty="0" smtClean="0">
                <a:solidFill>
                  <a:schemeClr val="accent4">
                    <a:lumMod val="60000"/>
                    <a:lumOff val="40000"/>
                  </a:schemeClr>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a competent public and personal health care workforce. </a:t>
            </a:r>
          </a:p>
          <a:p>
            <a:pPr marL="457200" lvl="0" indent="-457200" algn="l">
              <a:buFont typeface="+mj-lt"/>
              <a:buAutoNum type="arabicPeriod" startAt="6"/>
            </a:pPr>
            <a:r>
              <a:rPr lang="en-US" sz="2400" b="1" dirty="0" smtClean="0">
                <a:solidFill>
                  <a:srgbClr val="FFFF00"/>
                </a:solidFill>
                <a:effectLst>
                  <a:outerShdw blurRad="38100" dist="38100" dir="2700000" algn="tl">
                    <a:srgbClr val="000000">
                      <a:alpha val="43137"/>
                    </a:srgbClr>
                  </a:outerShdw>
                </a:effectLst>
              </a:rPr>
              <a:t>Evaluate</a:t>
            </a:r>
            <a:r>
              <a:rPr lang="en-US" sz="2400" b="1" dirty="0" smtClean="0">
                <a:solidFill>
                  <a:schemeClr val="accent4">
                    <a:lumMod val="60000"/>
                    <a:lumOff val="40000"/>
                  </a:schemeClr>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effectiveness, accessibility and quality of personal and population-based health services. </a:t>
            </a:r>
          </a:p>
          <a:p>
            <a:pPr marL="457200" lvl="0" indent="-457200" algn="l">
              <a:buFont typeface="+mj-lt"/>
              <a:buAutoNum type="arabicPeriod" startAt="6"/>
            </a:pPr>
            <a:r>
              <a:rPr lang="en-US" sz="2400" b="1" dirty="0" smtClean="0">
                <a:solidFill>
                  <a:srgbClr val="FFFF00"/>
                </a:solidFill>
                <a:effectLst>
                  <a:outerShdw blurRad="38100" dist="38100" dir="2700000" algn="tl">
                    <a:srgbClr val="000000">
                      <a:alpha val="43137"/>
                    </a:srgbClr>
                  </a:outerShdw>
                </a:effectLst>
              </a:rPr>
              <a:t>Research</a:t>
            </a:r>
            <a:r>
              <a:rPr lang="en-US" sz="2400" dirty="0" smtClean="0">
                <a:solidFill>
                  <a:schemeClr val="accent4">
                    <a:lumMod val="60000"/>
                    <a:lumOff val="40000"/>
                  </a:schemeClr>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for new insights and innovative solutions to health problems.    </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685800"/>
            <a:ext cx="7851648" cy="1828800"/>
          </a:xfrm>
        </p:spPr>
        <p:txBody>
          <a:bodyPr>
            <a:normAutofit fontScale="90000"/>
          </a:bodyPr>
          <a:lstStyle/>
          <a:p>
            <a:pPr algn="ctr"/>
            <a:r>
              <a:rPr lang="en-US" sz="6000" dirty="0" smtClean="0">
                <a:solidFill>
                  <a:schemeClr val="accent4">
                    <a:lumMod val="60000"/>
                    <a:lumOff val="40000"/>
                  </a:schemeClr>
                </a:solidFill>
              </a:rPr>
              <a:t>OBJECTIVES</a:t>
            </a:r>
            <a:r>
              <a:rPr lang="en-US" sz="4400" dirty="0" smtClean="0">
                <a:solidFill>
                  <a:schemeClr val="accent4">
                    <a:lumMod val="60000"/>
                    <a:lumOff val="40000"/>
                  </a:schemeClr>
                </a:solidFill>
              </a:rPr>
              <a:t/>
            </a:r>
            <a:br>
              <a:rPr lang="en-US" sz="4400" dirty="0" smtClean="0">
                <a:solidFill>
                  <a:schemeClr val="accent4">
                    <a:lumMod val="60000"/>
                    <a:lumOff val="40000"/>
                  </a:schemeClr>
                </a:solidFill>
              </a:rPr>
            </a:br>
            <a:r>
              <a:rPr lang="en-US" sz="4000" dirty="0" smtClean="0">
                <a:solidFill>
                  <a:schemeClr val="accent4">
                    <a:lumMod val="60000"/>
                    <a:lumOff val="40000"/>
                  </a:schemeClr>
                </a:solidFill>
              </a:rPr>
              <a:t>students should be able to understand and describe;</a:t>
            </a:r>
            <a:endParaRPr lang="en-US" sz="4000" dirty="0">
              <a:solidFill>
                <a:schemeClr val="accent4">
                  <a:lumMod val="60000"/>
                  <a:lumOff val="40000"/>
                </a:schemeClr>
              </a:solidFill>
            </a:endParaRPr>
          </a:p>
        </p:txBody>
      </p:sp>
      <p:sp>
        <p:nvSpPr>
          <p:cNvPr id="5" name="Subtitle 4"/>
          <p:cNvSpPr>
            <a:spLocks noGrp="1"/>
          </p:cNvSpPr>
          <p:nvPr>
            <p:ph type="subTitle" idx="1"/>
          </p:nvPr>
        </p:nvSpPr>
        <p:spPr>
          <a:xfrm>
            <a:off x="533400" y="2438400"/>
            <a:ext cx="7854696" cy="3505200"/>
          </a:xfrm>
        </p:spPr>
        <p:txBody>
          <a:bodyPr>
            <a:noAutofit/>
          </a:bodyPr>
          <a:lstStyle/>
          <a:p>
            <a:pPr lvl="0" algn="l">
              <a:buClr>
                <a:srgbClr val="FFFF00"/>
              </a:buClr>
              <a:buFont typeface="Wingdings" pitchFamily="2" charset="2"/>
              <a:buChar char="q"/>
            </a:pPr>
            <a:r>
              <a:rPr lang="en-US" sz="3600" dirty="0" smtClean="0">
                <a:effectLst>
                  <a:outerShdw blurRad="38100" dist="38100" dir="2700000" algn="tl">
                    <a:srgbClr val="000000">
                      <a:alpha val="43137"/>
                    </a:srgbClr>
                  </a:outerShdw>
                </a:effectLst>
              </a:rPr>
              <a:t>The concept of social contract.</a:t>
            </a:r>
          </a:p>
          <a:p>
            <a:pPr algn="l">
              <a:buClr>
                <a:srgbClr val="FFFF00"/>
              </a:buClr>
              <a:buFont typeface="Wingdings" pitchFamily="2" charset="2"/>
              <a:buChar char="q"/>
            </a:pPr>
            <a:r>
              <a:rPr lang="en-US" sz="3600" dirty="0" smtClean="0">
                <a:effectLst>
                  <a:outerShdw blurRad="38100" dist="38100" dir="2700000" algn="tl">
                    <a:srgbClr val="000000">
                      <a:alpha val="43137"/>
                    </a:srgbClr>
                  </a:outerShdw>
                </a:effectLst>
              </a:rPr>
              <a:t>The concept of community service.</a:t>
            </a:r>
          </a:p>
          <a:p>
            <a:pPr lvl="0" algn="l">
              <a:buClr>
                <a:srgbClr val="FFFF00"/>
              </a:buClr>
              <a:buFont typeface="Wingdings" pitchFamily="2" charset="2"/>
              <a:buChar char="q"/>
            </a:pPr>
            <a:r>
              <a:rPr lang="en-US" sz="3600" dirty="0" smtClean="0">
                <a:effectLst>
                  <a:outerShdw blurRad="38100" dist="38100" dir="2700000" algn="tl">
                    <a:srgbClr val="000000">
                      <a:alpha val="43137"/>
                    </a:srgbClr>
                  </a:outerShdw>
                </a:effectLst>
              </a:rPr>
              <a:t>The social, public and community responsibilities of the professional.</a:t>
            </a:r>
          </a:p>
          <a:p>
            <a:pPr lvl="0" algn="l">
              <a:buClr>
                <a:srgbClr val="FFFF00"/>
              </a:buClr>
              <a:buFont typeface="Wingdings" pitchFamily="2" charset="2"/>
              <a:buChar char="q"/>
            </a:pPr>
            <a:r>
              <a:rPr lang="en-US" sz="3600" dirty="0" smtClean="0">
                <a:effectLst>
                  <a:outerShdw blurRad="38100" dist="38100" dir="2700000" algn="tl">
                    <a:srgbClr val="000000">
                      <a:alpha val="43137"/>
                    </a:srgbClr>
                  </a:outerShdw>
                </a:effectLst>
              </a:rPr>
              <a:t>The concept of Volunteering</a:t>
            </a:r>
            <a:r>
              <a:rPr lang="en-US" sz="3600" dirty="0" smtClean="0"/>
              <a:t>.</a:t>
            </a:r>
          </a:p>
          <a:p>
            <a:pPr>
              <a:buFont typeface="Wingdings" pitchFamily="2" charset="2"/>
              <a:buChar char="q"/>
            </a:pPr>
            <a:endParaRPr lang="en-US"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838200" y="838200"/>
            <a:ext cx="7851648" cy="762000"/>
          </a:xfrm>
        </p:spPr>
        <p:txBody>
          <a:bodyPr>
            <a:noAutofit/>
          </a:bodyPr>
          <a:lstStyle/>
          <a:p>
            <a:pPr algn="l"/>
            <a:r>
              <a:rPr lang="en-US" sz="5400" dirty="0" smtClean="0">
                <a:solidFill>
                  <a:schemeClr val="accent4">
                    <a:lumMod val="60000"/>
                    <a:lumOff val="40000"/>
                  </a:schemeClr>
                </a:solidFill>
              </a:rPr>
              <a:t>Public Health</a:t>
            </a:r>
            <a:r>
              <a:rPr lang="fr-CA" sz="5400" dirty="0" smtClean="0">
                <a:solidFill>
                  <a:schemeClr val="accent4">
                    <a:lumMod val="60000"/>
                    <a:lumOff val="40000"/>
                  </a:schemeClr>
                </a:solidFill>
              </a:rPr>
              <a:t>  </a:t>
            </a:r>
          </a:p>
        </p:txBody>
      </p:sp>
      <p:sp>
        <p:nvSpPr>
          <p:cNvPr id="5123" name="Espace réservé du contenu 2"/>
          <p:cNvSpPr>
            <a:spLocks noGrp="1"/>
          </p:cNvSpPr>
          <p:nvPr>
            <p:ph type="subTitle" idx="1"/>
          </p:nvPr>
        </p:nvSpPr>
        <p:spPr>
          <a:xfrm>
            <a:off x="457200" y="1981200"/>
            <a:ext cx="7854696" cy="4191000"/>
          </a:xfrm>
        </p:spPr>
        <p:txBody>
          <a:bodyPr>
            <a:noAutofit/>
          </a:bodyPr>
          <a:lstStyle/>
          <a:p>
            <a:pPr algn="l"/>
            <a:r>
              <a:rPr lang="en-US" dirty="0" smtClean="0"/>
              <a:t> </a:t>
            </a:r>
            <a:r>
              <a:rPr lang="en-US" sz="3600" dirty="0" smtClean="0">
                <a:effectLst>
                  <a:outerShdw blurRad="38100" dist="38100" dir="2700000" algn="tl">
                    <a:srgbClr val="000000">
                      <a:alpha val="43137"/>
                    </a:srgbClr>
                  </a:outerShdw>
                </a:effectLst>
              </a:rPr>
              <a:t>The science and practice of preventing diseases and promoting health in populations </a:t>
            </a:r>
          </a:p>
          <a:p>
            <a:pPr algn="l"/>
            <a:r>
              <a:rPr lang="en-US" sz="3600" i="1" u="sng" dirty="0" smtClean="0">
                <a:solidFill>
                  <a:srgbClr val="FFFF00"/>
                </a:solidFill>
                <a:effectLst>
                  <a:outerShdw blurRad="38100" dist="38100" dir="2700000" algn="tl">
                    <a:srgbClr val="000000">
                      <a:alpha val="43137"/>
                    </a:srgbClr>
                  </a:outerShdw>
                </a:effectLst>
              </a:rPr>
              <a:t>and it</a:t>
            </a:r>
          </a:p>
          <a:p>
            <a:pPr algn="l"/>
            <a:r>
              <a:rPr lang="en-US" sz="3600" dirty="0" smtClean="0">
                <a:effectLst>
                  <a:outerShdw blurRad="38100" dist="38100" dir="2700000" algn="tl">
                    <a:srgbClr val="000000">
                      <a:alpha val="43137"/>
                    </a:srgbClr>
                  </a:outerShdw>
                </a:effectLst>
              </a:rPr>
              <a:t>Depends largely on epidemiology</a:t>
            </a:r>
          </a:p>
          <a:p>
            <a:pPr algn="l"/>
            <a:r>
              <a:rPr lang="en-US" sz="3600" dirty="0" smtClean="0">
                <a:effectLst>
                  <a:outerShdw blurRad="38100" dist="38100" dir="2700000" algn="tl">
                    <a:srgbClr val="000000">
                      <a:alpha val="43137"/>
                    </a:srgbClr>
                  </a:outerShdw>
                </a:effectLst>
              </a:rPr>
              <a:t>Largely performed by governmental organizations</a:t>
            </a:r>
          </a:p>
          <a:p>
            <a:pPr>
              <a:buNone/>
            </a:pPr>
            <a:endParaRPr lang="en-US" dirty="0" smtClean="0"/>
          </a:p>
          <a:p>
            <a:pPr lvl="1"/>
            <a:endParaRPr lang="en-US" dirty="0" smtClean="0"/>
          </a:p>
          <a:p>
            <a:pPr lvl="1"/>
            <a:endParaRPr lang="en-US" dirty="0" smtClean="0"/>
          </a:p>
          <a:p>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914400" y="762000"/>
            <a:ext cx="7851648" cy="762000"/>
          </a:xfrm>
        </p:spPr>
        <p:txBody>
          <a:bodyPr>
            <a:noAutofit/>
          </a:bodyPr>
          <a:lstStyle/>
          <a:p>
            <a:pPr algn="l"/>
            <a:r>
              <a:rPr lang="en-US" sz="5400" dirty="0" smtClean="0">
                <a:solidFill>
                  <a:schemeClr val="accent4">
                    <a:lumMod val="60000"/>
                    <a:lumOff val="40000"/>
                  </a:schemeClr>
                </a:solidFill>
              </a:rPr>
              <a:t>Public Health</a:t>
            </a:r>
            <a:r>
              <a:rPr lang="fr-CA" sz="5400" dirty="0" smtClean="0">
                <a:solidFill>
                  <a:schemeClr val="accent4">
                    <a:lumMod val="60000"/>
                    <a:lumOff val="40000"/>
                  </a:schemeClr>
                </a:solidFill>
              </a:rPr>
              <a:t>  </a:t>
            </a:r>
          </a:p>
        </p:txBody>
      </p:sp>
      <p:sp>
        <p:nvSpPr>
          <p:cNvPr id="5123" name="Espace réservé du contenu 2"/>
          <p:cNvSpPr>
            <a:spLocks noGrp="1"/>
          </p:cNvSpPr>
          <p:nvPr>
            <p:ph type="subTitle" idx="1"/>
          </p:nvPr>
        </p:nvSpPr>
        <p:spPr>
          <a:xfrm>
            <a:off x="609600" y="1752600"/>
            <a:ext cx="7854696" cy="3733800"/>
          </a:xfrm>
        </p:spPr>
        <p:txBody>
          <a:bodyPr>
            <a:normAutofit/>
          </a:bodyPr>
          <a:lstStyle/>
          <a:p>
            <a:pPr algn="l"/>
            <a:r>
              <a:rPr lang="en-US" dirty="0" smtClean="0"/>
              <a:t>  </a:t>
            </a:r>
            <a:r>
              <a:rPr lang="en-US" sz="3600" dirty="0" smtClean="0">
                <a:effectLst>
                  <a:outerShdw blurRad="38100" dist="38100" dir="2700000" algn="tl">
                    <a:srgbClr val="000000">
                      <a:alpha val="43137"/>
                    </a:srgbClr>
                  </a:outerShdw>
                </a:effectLst>
              </a:rPr>
              <a:t>Traditional objective:</a:t>
            </a:r>
          </a:p>
          <a:p>
            <a:pPr lvl="1" algn="l">
              <a:lnSpc>
                <a:spcPct val="150000"/>
              </a:lnSpc>
              <a:buClr>
                <a:srgbClr val="FFFF00"/>
              </a:buClr>
              <a:buFont typeface="Wingdings" pitchFamily="2" charset="2"/>
              <a:buChar char="ü"/>
            </a:pPr>
            <a:r>
              <a:rPr lang="en-US" sz="3600" dirty="0" smtClean="0">
                <a:effectLst>
                  <a:outerShdw blurRad="38100" dist="38100" dir="2700000" algn="tl">
                    <a:srgbClr val="000000">
                      <a:alpha val="43137"/>
                    </a:srgbClr>
                  </a:outerShdw>
                </a:effectLst>
              </a:rPr>
              <a:t>To control communicable diseases</a:t>
            </a:r>
          </a:p>
          <a:p>
            <a:pPr lvl="1" algn="l">
              <a:lnSpc>
                <a:spcPct val="150000"/>
              </a:lnSpc>
              <a:buClr>
                <a:srgbClr val="FFFF00"/>
              </a:buClr>
              <a:buFont typeface="Wingdings" pitchFamily="2" charset="2"/>
              <a:buChar char="ü"/>
            </a:pPr>
            <a:r>
              <a:rPr lang="en-US" sz="3600" dirty="0" smtClean="0">
                <a:effectLst>
                  <a:outerShdw blurRad="38100" dist="38100" dir="2700000" algn="tl">
                    <a:srgbClr val="000000">
                      <a:alpha val="43137"/>
                    </a:srgbClr>
                  </a:outerShdw>
                </a:effectLst>
              </a:rPr>
              <a:t>Safety of water and food supply</a:t>
            </a:r>
          </a:p>
          <a:p>
            <a:pPr lvl="1" algn="l">
              <a:lnSpc>
                <a:spcPct val="150000"/>
              </a:lnSpc>
              <a:buClr>
                <a:srgbClr val="FFFF00"/>
              </a:buClr>
              <a:buFont typeface="Wingdings" pitchFamily="2" charset="2"/>
              <a:buChar char="ü"/>
            </a:pPr>
            <a:r>
              <a:rPr lang="en-US" sz="3600" dirty="0" smtClean="0">
                <a:effectLst>
                  <a:outerShdw blurRad="38100" dist="38100" dir="2700000" algn="tl">
                    <a:srgbClr val="000000">
                      <a:alpha val="43137"/>
                    </a:srgbClr>
                  </a:outerShdw>
                </a:effectLst>
              </a:rPr>
              <a:t>Response to national disasters</a:t>
            </a:r>
          </a:p>
          <a:p>
            <a:pPr>
              <a:buNone/>
            </a:pPr>
            <a:endParaRPr lang="en-US" dirty="0" smtClean="0"/>
          </a:p>
          <a:p>
            <a:pPr lvl="1"/>
            <a:endParaRPr lang="en-US" dirty="0" smtClean="0"/>
          </a:p>
          <a:p>
            <a:pPr lvl="1"/>
            <a:endParaRPr lang="en-US" dirty="0" smtClean="0"/>
          </a:p>
          <a:p>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685800" y="685800"/>
            <a:ext cx="7851648" cy="838200"/>
          </a:xfrm>
        </p:spPr>
        <p:txBody>
          <a:bodyPr>
            <a:normAutofit/>
          </a:bodyPr>
          <a:lstStyle/>
          <a:p>
            <a:pPr lvl="1"/>
            <a:r>
              <a:rPr lang="en-US" sz="5400" b="1" dirty="0" smtClean="0">
                <a:solidFill>
                  <a:schemeClr val="accent4">
                    <a:lumMod val="60000"/>
                    <a:lumOff val="40000"/>
                  </a:schemeClr>
                </a:solidFill>
                <a:effectLst>
                  <a:outerShdw blurRad="38100" dist="38100" dir="2700000" algn="tl">
                    <a:srgbClr val="000000">
                      <a:alpha val="43137"/>
                    </a:srgbClr>
                  </a:outerShdw>
                </a:effectLst>
                <a:latin typeface="+mn-lt"/>
              </a:rPr>
              <a:t>Educational Role</a:t>
            </a:r>
            <a:r>
              <a:rPr lang="fr-CA" sz="5400" b="1" dirty="0" smtClean="0">
                <a:solidFill>
                  <a:schemeClr val="accent4">
                    <a:lumMod val="60000"/>
                    <a:lumOff val="40000"/>
                  </a:schemeClr>
                </a:solidFill>
                <a:effectLst>
                  <a:outerShdw blurRad="38100" dist="38100" dir="2700000" algn="tl">
                    <a:srgbClr val="000000">
                      <a:alpha val="43137"/>
                    </a:srgbClr>
                  </a:outerShdw>
                </a:effectLst>
                <a:latin typeface="+mn-lt"/>
              </a:rPr>
              <a:t>  </a:t>
            </a:r>
          </a:p>
        </p:txBody>
      </p:sp>
      <p:sp>
        <p:nvSpPr>
          <p:cNvPr id="5123" name="Espace réservé du contenu 2"/>
          <p:cNvSpPr>
            <a:spLocks noGrp="1"/>
          </p:cNvSpPr>
          <p:nvPr>
            <p:ph type="subTitle" idx="1"/>
          </p:nvPr>
        </p:nvSpPr>
        <p:spPr>
          <a:xfrm>
            <a:off x="533400" y="1752600"/>
            <a:ext cx="7854696" cy="4343400"/>
          </a:xfrm>
        </p:spPr>
        <p:txBody>
          <a:bodyPr>
            <a:noAutofit/>
          </a:bodyPr>
          <a:lstStyle/>
          <a:p>
            <a:pPr algn="l"/>
            <a:r>
              <a:rPr lang="en-US" sz="3600" dirty="0" smtClean="0">
                <a:effectLst>
                  <a:outerShdw blurRad="38100" dist="38100" dir="2700000" algn="tl">
                    <a:srgbClr val="000000">
                      <a:alpha val="43137"/>
                    </a:srgbClr>
                  </a:outerShdw>
                </a:effectLst>
              </a:rPr>
              <a:t>Educating the public about:</a:t>
            </a:r>
          </a:p>
          <a:p>
            <a:pPr lvl="1" algn="l">
              <a:lnSpc>
                <a:spcPct val="150000"/>
              </a:lnSpc>
              <a:buClr>
                <a:srgbClr val="FFFF00"/>
              </a:buClr>
              <a:buFont typeface="Courier New" pitchFamily="49" charset="0"/>
              <a:buChar char="o"/>
            </a:pPr>
            <a:r>
              <a:rPr lang="en-US" sz="3600" dirty="0" smtClean="0">
                <a:effectLst>
                  <a:outerShdw blurRad="38100" dist="38100" dir="2700000" algn="tl">
                    <a:srgbClr val="000000">
                      <a:alpha val="43137"/>
                    </a:srgbClr>
                  </a:outerShdw>
                </a:effectLst>
              </a:rPr>
              <a:t>Causes of illness</a:t>
            </a:r>
          </a:p>
          <a:p>
            <a:pPr lvl="1" algn="l">
              <a:lnSpc>
                <a:spcPct val="150000"/>
              </a:lnSpc>
              <a:buClr>
                <a:srgbClr val="FFFF00"/>
              </a:buClr>
              <a:buFont typeface="Courier New" pitchFamily="49" charset="0"/>
              <a:buChar char="o"/>
            </a:pPr>
            <a:r>
              <a:rPr lang="en-US" sz="3600" dirty="0" smtClean="0">
                <a:effectLst>
                  <a:outerShdw blurRad="38100" dist="38100" dir="2700000" algn="tl">
                    <a:srgbClr val="000000">
                      <a:alpha val="43137"/>
                    </a:srgbClr>
                  </a:outerShdw>
                </a:effectLst>
              </a:rPr>
              <a:t>Preventive measures</a:t>
            </a:r>
          </a:p>
          <a:p>
            <a:pPr lvl="1" algn="l">
              <a:lnSpc>
                <a:spcPct val="150000"/>
              </a:lnSpc>
              <a:buClr>
                <a:srgbClr val="FFFF00"/>
              </a:buClr>
              <a:buFont typeface="Courier New" pitchFamily="49" charset="0"/>
              <a:buChar char="o"/>
            </a:pPr>
            <a:r>
              <a:rPr lang="en-US" sz="3600" dirty="0" smtClean="0">
                <a:effectLst>
                  <a:outerShdw blurRad="38100" dist="38100" dir="2700000" algn="tl">
                    <a:srgbClr val="000000">
                      <a:alpha val="43137"/>
                    </a:srgbClr>
                  </a:outerShdw>
                </a:effectLst>
              </a:rPr>
              <a:t>Predisposing factors</a:t>
            </a:r>
          </a:p>
          <a:p>
            <a:pPr lvl="1" algn="l">
              <a:lnSpc>
                <a:spcPct val="150000"/>
              </a:lnSpc>
              <a:buClr>
                <a:srgbClr val="FFFF00"/>
              </a:buClr>
              <a:buFont typeface="Courier New" pitchFamily="49" charset="0"/>
              <a:buChar char="o"/>
            </a:pPr>
            <a:r>
              <a:rPr lang="en-US" sz="3600" dirty="0" smtClean="0">
                <a:effectLst>
                  <a:outerShdw blurRad="38100" dist="38100" dir="2700000" algn="tl">
                    <a:srgbClr val="000000">
                      <a:alpha val="43137"/>
                    </a:srgbClr>
                  </a:outerShdw>
                </a:effectLst>
              </a:rPr>
              <a:t>Changes in lifestyle</a:t>
            </a:r>
          </a:p>
          <a:p>
            <a:pPr lvl="1"/>
            <a:endParaRPr lang="en-US" dirty="0" smtClean="0"/>
          </a:p>
          <a:p>
            <a:pPr lvl="1"/>
            <a:endParaRPr lang="en-US" dirty="0" smtClean="0"/>
          </a:p>
          <a:p>
            <a:pPr lvl="1"/>
            <a:endParaRPr lang="en-US" dirty="0" smtClean="0"/>
          </a:p>
          <a:p>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0" y="533400"/>
            <a:ext cx="9144000" cy="1066800"/>
          </a:xfrm>
        </p:spPr>
        <p:txBody>
          <a:bodyPr>
            <a:normAutofit/>
          </a:bodyPr>
          <a:lstStyle/>
          <a:p>
            <a:pPr algn="l"/>
            <a:r>
              <a:rPr lang="en-US" sz="4800" dirty="0" smtClean="0">
                <a:solidFill>
                  <a:schemeClr val="accent4">
                    <a:lumMod val="60000"/>
                    <a:lumOff val="40000"/>
                  </a:schemeClr>
                </a:solidFill>
              </a:rPr>
              <a:t> </a:t>
            </a:r>
            <a:r>
              <a:rPr lang="en-US" sz="5400" dirty="0" smtClean="0">
                <a:solidFill>
                  <a:schemeClr val="accent4">
                    <a:lumMod val="60000"/>
                    <a:lumOff val="40000"/>
                  </a:schemeClr>
                </a:solidFill>
              </a:rPr>
              <a:t>Improving health access </a:t>
            </a:r>
          </a:p>
        </p:txBody>
      </p:sp>
      <p:sp>
        <p:nvSpPr>
          <p:cNvPr id="4099" name="Espace réservé du contenu 2"/>
          <p:cNvSpPr>
            <a:spLocks noGrp="1"/>
          </p:cNvSpPr>
          <p:nvPr>
            <p:ph type="subTitle" idx="1"/>
          </p:nvPr>
        </p:nvSpPr>
        <p:spPr>
          <a:xfrm>
            <a:off x="609600" y="1600200"/>
            <a:ext cx="7772400" cy="4267200"/>
          </a:xfrm>
        </p:spPr>
        <p:txBody>
          <a:bodyPr>
            <a:noAutofit/>
          </a:bodyPr>
          <a:lstStyle/>
          <a:p>
            <a:pPr marL="514350" indent="-514350" algn="l">
              <a:lnSpc>
                <a:spcPct val="150000"/>
              </a:lnSpc>
            </a:pPr>
            <a:r>
              <a:rPr lang="en-US" dirty="0" smtClean="0"/>
              <a:t> 	</a:t>
            </a:r>
          </a:p>
          <a:p>
            <a:pPr marL="514350" indent="-514350" algn="l">
              <a:lnSpc>
                <a:spcPct val="200000"/>
              </a:lnSpc>
            </a:pPr>
            <a:r>
              <a:rPr lang="en-US" sz="4000" dirty="0" smtClean="0">
                <a:solidFill>
                  <a:schemeClr val="accent4">
                    <a:lumMod val="60000"/>
                    <a:lumOff val="40000"/>
                  </a:schemeClr>
                </a:solidFill>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Improve the level and ease of access of individuals to health care services</a:t>
            </a:r>
          </a:p>
          <a:p>
            <a:pPr marL="514350" indent="-514350" algn="l">
              <a:lnSpc>
                <a:spcPct val="150000"/>
              </a:lnSpc>
            </a:pPr>
            <a:r>
              <a:rPr lang="en-US" sz="3600" dirty="0" smtClean="0">
                <a:solidFill>
                  <a:schemeClr val="accent4">
                    <a:lumMod val="60000"/>
                    <a:lumOff val="40000"/>
                  </a:schemeClr>
                </a:solidFill>
                <a:effectLst>
                  <a:outerShdw blurRad="38100" dist="38100" dir="2700000" algn="tl">
                    <a:srgbClr val="000000">
                      <a:alpha val="43137"/>
                    </a:srgbClr>
                  </a:outerShdw>
                </a:effectLst>
              </a:rPr>
              <a:t>	</a:t>
            </a:r>
            <a:endParaRPr lang="fr-CA" sz="3600" dirty="0" smtClean="0">
              <a:solidFill>
                <a:schemeClr val="accent4">
                  <a:lumMod val="60000"/>
                  <a:lumOff val="40000"/>
                </a:schemeClr>
              </a:solidFill>
              <a:effectLst>
                <a:outerShdw blurRad="38100" dist="38100" dir="2700000" algn="tl">
                  <a:srgbClr val="000000">
                    <a:alpha val="43137"/>
                  </a:srgbClr>
                </a:outerShdw>
              </a:effectLst>
            </a:endParaRPr>
          </a:p>
          <a:p>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381000" y="609600"/>
            <a:ext cx="8763000" cy="762000"/>
          </a:xfrm>
        </p:spPr>
        <p:txBody>
          <a:bodyPr>
            <a:noAutofit/>
          </a:bodyPr>
          <a:lstStyle/>
          <a:p>
            <a:pPr algn="l"/>
            <a:r>
              <a:rPr lang="en-US" sz="5400" dirty="0" smtClean="0">
                <a:solidFill>
                  <a:schemeClr val="accent4">
                    <a:lumMod val="60000"/>
                    <a:lumOff val="40000"/>
                  </a:schemeClr>
                </a:solidFill>
              </a:rPr>
              <a:t>Aim of improving access </a:t>
            </a:r>
          </a:p>
        </p:txBody>
      </p:sp>
      <p:sp>
        <p:nvSpPr>
          <p:cNvPr id="4099" name="Espace réservé du contenu 2"/>
          <p:cNvSpPr>
            <a:spLocks noGrp="1"/>
          </p:cNvSpPr>
          <p:nvPr>
            <p:ph type="subTitle" idx="1"/>
          </p:nvPr>
        </p:nvSpPr>
        <p:spPr>
          <a:xfrm>
            <a:off x="533400" y="1752600"/>
            <a:ext cx="7854696" cy="4572000"/>
          </a:xfrm>
        </p:spPr>
        <p:txBody>
          <a:bodyPr>
            <a:noAutofit/>
          </a:bodyPr>
          <a:lstStyle/>
          <a:p>
            <a:pPr marL="514350" indent="-514350" algn="l">
              <a:lnSpc>
                <a:spcPct val="150000"/>
              </a:lnSpc>
            </a:pPr>
            <a:r>
              <a:rPr lang="en-US" sz="2800" dirty="0" smtClean="0"/>
              <a:t> 	</a:t>
            </a:r>
            <a:r>
              <a:rPr lang="en-US" sz="4000" dirty="0" smtClean="0">
                <a:effectLst>
                  <a:outerShdw blurRad="38100" dist="38100" dir="2700000" algn="tl">
                    <a:srgbClr val="000000">
                      <a:alpha val="43137"/>
                    </a:srgbClr>
                  </a:outerShdw>
                </a:effectLst>
              </a:rPr>
              <a:t>Improving the health of a population by reducing </a:t>
            </a:r>
          </a:p>
          <a:p>
            <a:pPr marL="514350" indent="-514350" algn="l">
              <a:lnSpc>
                <a:spcPct val="150000"/>
              </a:lnSpc>
            </a:pPr>
            <a:r>
              <a:rPr lang="en-US" sz="4000" dirty="0" smtClean="0">
                <a:effectLst>
                  <a:outerShdw blurRad="38100" dist="38100" dir="2700000" algn="tl">
                    <a:srgbClr val="000000">
                      <a:alpha val="43137"/>
                    </a:srgbClr>
                  </a:outerShdw>
                </a:effectLst>
              </a:rPr>
              <a:t>	 inequalities: </a:t>
            </a:r>
            <a:r>
              <a:rPr lang="en-US" sz="4000" dirty="0" smtClean="0">
                <a:solidFill>
                  <a:srgbClr val="FFFF00"/>
                </a:solidFill>
                <a:effectLst>
                  <a:outerShdw blurRad="38100" dist="38100" dir="2700000" algn="tl">
                    <a:srgbClr val="000000">
                      <a:alpha val="43137"/>
                    </a:srgbClr>
                  </a:outerShdw>
                </a:effectLst>
              </a:rPr>
              <a:t>HOW ?</a:t>
            </a:r>
          </a:p>
          <a:p>
            <a:pPr marL="514350" indent="-514350" algn="l">
              <a:lnSpc>
                <a:spcPct val="150000"/>
              </a:lnSpc>
            </a:pPr>
            <a:endParaRPr lang="en-US" sz="4000" dirty="0" smtClean="0">
              <a:solidFill>
                <a:srgbClr val="FFFF00"/>
              </a:solidFill>
              <a:effectLst>
                <a:outerShdw blurRad="38100" dist="38100" dir="2700000" algn="tl">
                  <a:srgbClr val="000000">
                    <a:alpha val="43137"/>
                  </a:srgbClr>
                </a:outerShdw>
              </a:effectLst>
            </a:endParaRPr>
          </a:p>
          <a:p>
            <a:pPr marL="514350" indent="-514350" algn="l">
              <a:lnSpc>
                <a:spcPct val="150000"/>
              </a:lnSpc>
            </a:pPr>
            <a:endParaRPr lang="en-US" sz="4000" dirty="0" smtClean="0">
              <a:solidFill>
                <a:srgbClr val="FFFF00"/>
              </a:solidFill>
              <a:effectLst>
                <a:outerShdw blurRad="38100" dist="38100" dir="2700000" algn="tl">
                  <a:srgbClr val="000000">
                    <a:alpha val="43137"/>
                  </a:srgbClr>
                </a:outerShdw>
              </a:effectLst>
            </a:endParaRPr>
          </a:p>
          <a:p>
            <a:pPr>
              <a:buNone/>
            </a:pPr>
            <a:endParaRPr lang="fr-CA" dirty="0" smtClean="0">
              <a:solidFill>
                <a:srgbClr val="E35C06"/>
              </a:solidFill>
            </a:endParaRPr>
          </a:p>
          <a:p>
            <a:endParaRPr lang="fr-CA" dirty="0" smtClean="0">
              <a:solidFill>
                <a:srgbClr val="E35C06"/>
              </a:solidFill>
            </a:endParaRPr>
          </a:p>
        </p:txBody>
      </p:sp>
      <p:sp>
        <p:nvSpPr>
          <p:cNvPr id="5" name="Rectangle 4"/>
          <p:cNvSpPr/>
          <p:nvPr/>
        </p:nvSpPr>
        <p:spPr>
          <a:xfrm>
            <a:off x="2286000" y="5334000"/>
            <a:ext cx="5497980" cy="769441"/>
          </a:xfrm>
          <a:prstGeom prst="rect">
            <a:avLst/>
          </a:prstGeom>
        </p:spPr>
        <p:txBody>
          <a:bodyPr wrap="none">
            <a:spAutoFit/>
          </a:bodyPr>
          <a:lstStyle/>
          <a:p>
            <a:r>
              <a:rPr lang="en-US" sz="4400" dirty="0" smtClean="0">
                <a:solidFill>
                  <a:srgbClr val="FFFF00"/>
                </a:solidFill>
                <a:effectLst>
                  <a:outerShdw blurRad="38100" dist="38100" dir="2700000" algn="tl">
                    <a:srgbClr val="000000">
                      <a:alpha val="43137"/>
                    </a:srgbClr>
                  </a:outerShdw>
                </a:effectLst>
              </a:rPr>
              <a:t>“Treat Equals Equally</a:t>
            </a:r>
            <a:r>
              <a:rPr lang="en-US" dirty="0" smtClean="0">
                <a:solidFill>
                  <a:srgbClr val="FFFF00"/>
                </a:solidFill>
                <a:effectLst>
                  <a:outerShdw blurRad="38100" dist="38100" dir="2700000" algn="tl">
                    <a:srgbClr val="000000">
                      <a:alpha val="43137"/>
                    </a:srgbClr>
                  </a:outerShdw>
                </a:effectLst>
              </a:rPr>
              <a:t>” </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457200" y="685800"/>
            <a:ext cx="8686800" cy="914400"/>
          </a:xfrm>
        </p:spPr>
        <p:txBody>
          <a:bodyPr>
            <a:normAutofit/>
          </a:bodyPr>
          <a:lstStyle/>
          <a:p>
            <a:pPr lvl="1"/>
            <a:r>
              <a:rPr lang="en-US" sz="5400" b="1" dirty="0" smtClean="0">
                <a:solidFill>
                  <a:schemeClr val="accent4">
                    <a:lumMod val="60000"/>
                    <a:lumOff val="40000"/>
                  </a:schemeClr>
                </a:solidFill>
                <a:effectLst>
                  <a:outerShdw blurRad="38100" dist="38100" dir="2700000" algn="tl">
                    <a:srgbClr val="000000">
                      <a:alpha val="43137"/>
                    </a:srgbClr>
                  </a:outerShdw>
                </a:effectLst>
                <a:latin typeface="+mn-lt"/>
              </a:rPr>
              <a:t>International Aid</a:t>
            </a:r>
            <a:r>
              <a:rPr lang="fr-CA" sz="5400" b="1" dirty="0" smtClean="0">
                <a:solidFill>
                  <a:schemeClr val="accent4">
                    <a:lumMod val="60000"/>
                    <a:lumOff val="40000"/>
                  </a:schemeClr>
                </a:solidFill>
                <a:effectLst>
                  <a:outerShdw blurRad="38100" dist="38100" dir="2700000" algn="tl">
                    <a:srgbClr val="000000">
                      <a:alpha val="43137"/>
                    </a:srgbClr>
                  </a:outerShdw>
                </a:effectLst>
                <a:latin typeface="+mn-lt"/>
              </a:rPr>
              <a:t>  </a:t>
            </a:r>
          </a:p>
        </p:txBody>
      </p:sp>
      <p:sp>
        <p:nvSpPr>
          <p:cNvPr id="5123" name="Espace réservé du contenu 2"/>
          <p:cNvSpPr>
            <a:spLocks noGrp="1"/>
          </p:cNvSpPr>
          <p:nvPr>
            <p:ph type="subTitle" idx="1"/>
          </p:nvPr>
        </p:nvSpPr>
        <p:spPr>
          <a:xfrm>
            <a:off x="533400" y="1676400"/>
            <a:ext cx="7854696" cy="4876800"/>
          </a:xfrm>
        </p:spPr>
        <p:txBody>
          <a:bodyPr>
            <a:noAutofit/>
          </a:bodyPr>
          <a:lstStyle/>
          <a:p>
            <a:pPr algn="l"/>
            <a:r>
              <a:rPr lang="en-US" sz="3900" dirty="0" smtClean="0"/>
              <a:t>  </a:t>
            </a:r>
            <a:r>
              <a:rPr lang="en-US" sz="3600" dirty="0" smtClean="0">
                <a:effectLst>
                  <a:outerShdw blurRad="38100" dist="38100" dir="2700000" algn="tl">
                    <a:srgbClr val="000000">
                      <a:alpha val="43137"/>
                    </a:srgbClr>
                  </a:outerShdw>
                </a:effectLst>
              </a:rPr>
              <a:t>In some areas of the world, health care is very limited and almost non- existent</a:t>
            </a:r>
          </a:p>
          <a:p>
            <a:pPr algn="l"/>
            <a:r>
              <a:rPr lang="en-US" sz="3600" dirty="0" smtClean="0">
                <a:effectLst>
                  <a:outerShdw blurRad="38100" dist="38100" dir="2700000" algn="tl">
                    <a:srgbClr val="000000">
                      <a:alpha val="43137"/>
                    </a:srgbClr>
                  </a:outerShdw>
                </a:effectLst>
              </a:rPr>
              <a:t>Most people suffer from diseases such as Malaria, Tuberculosis, Typhoid, and AIDS</a:t>
            </a:r>
          </a:p>
          <a:p>
            <a:pPr algn="l"/>
            <a:r>
              <a:rPr lang="en-US" sz="3600" dirty="0" smtClean="0">
                <a:effectLst>
                  <a:outerShdw blurRad="38100" dist="38100" dir="2700000" algn="tl">
                    <a:srgbClr val="000000">
                      <a:alpha val="43137"/>
                    </a:srgbClr>
                  </a:outerShdw>
                </a:effectLst>
              </a:rPr>
              <a:t>Many of the illnesses can be improved or eliminated by basic medical care and other measures </a:t>
            </a:r>
            <a:r>
              <a:rPr lang="en-US" sz="4800" dirty="0" smtClean="0">
                <a:solidFill>
                  <a:srgbClr val="FFFF00"/>
                </a:solidFill>
                <a:effectLst>
                  <a:outerShdw blurRad="38100" dist="38100" dir="2700000" algn="tl">
                    <a:srgbClr val="000000">
                      <a:alpha val="43137"/>
                    </a:srgbClr>
                  </a:outerShdw>
                </a:effectLst>
              </a:rPr>
              <a:t>e.g.</a:t>
            </a:r>
          </a:p>
          <a:p>
            <a:pPr lvl="1"/>
            <a:endParaRPr lang="en-US" dirty="0" smtClean="0"/>
          </a:p>
          <a:p>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0" y="838200"/>
            <a:ext cx="9144000" cy="685800"/>
          </a:xfrm>
        </p:spPr>
        <p:txBody>
          <a:bodyPr>
            <a:noAutofit/>
          </a:bodyPr>
          <a:lstStyle/>
          <a:p>
            <a:pPr lvl="1"/>
            <a:r>
              <a:rPr lang="en-US" sz="4400" b="1" dirty="0" smtClean="0">
                <a:solidFill>
                  <a:schemeClr val="accent4">
                    <a:lumMod val="60000"/>
                    <a:lumOff val="40000"/>
                  </a:schemeClr>
                </a:solidFill>
                <a:effectLst>
                  <a:outerShdw blurRad="38100" dist="38100" dir="2700000" algn="tl">
                    <a:srgbClr val="000000">
                      <a:alpha val="43137"/>
                    </a:srgbClr>
                  </a:outerShdw>
                </a:effectLst>
                <a:latin typeface="+mn-lt"/>
              </a:rPr>
              <a:t>International community services</a:t>
            </a:r>
            <a:r>
              <a:rPr lang="fr-CA" sz="4400" b="1" dirty="0" smtClean="0">
                <a:solidFill>
                  <a:schemeClr val="accent4">
                    <a:lumMod val="60000"/>
                    <a:lumOff val="40000"/>
                  </a:schemeClr>
                </a:solidFill>
                <a:effectLst>
                  <a:outerShdw blurRad="38100" dist="38100" dir="2700000" algn="tl">
                    <a:srgbClr val="000000">
                      <a:alpha val="43137"/>
                    </a:srgbClr>
                  </a:outerShdw>
                </a:effectLst>
                <a:latin typeface="+mn-lt"/>
              </a:rPr>
              <a:t> </a:t>
            </a:r>
          </a:p>
        </p:txBody>
      </p:sp>
      <p:sp>
        <p:nvSpPr>
          <p:cNvPr id="5123" name="Espace réservé du contenu 2"/>
          <p:cNvSpPr>
            <a:spLocks noGrp="1"/>
          </p:cNvSpPr>
          <p:nvPr>
            <p:ph type="subTitle" idx="1"/>
          </p:nvPr>
        </p:nvSpPr>
        <p:spPr>
          <a:xfrm>
            <a:off x="533400" y="1752600"/>
            <a:ext cx="7854696" cy="4495800"/>
          </a:xfrm>
        </p:spPr>
        <p:txBody>
          <a:bodyPr>
            <a:noAutofit/>
          </a:bodyPr>
          <a:lstStyle/>
          <a:p>
            <a:pPr algn="l"/>
            <a:r>
              <a:rPr lang="en-US" sz="2800" dirty="0" smtClean="0"/>
              <a:t> </a:t>
            </a:r>
            <a:r>
              <a:rPr lang="en-US" sz="3600" b="1" dirty="0" smtClean="0">
                <a:effectLst>
                  <a:outerShdw blurRad="38100" dist="38100" dir="2700000" algn="tl">
                    <a:srgbClr val="000000">
                      <a:alpha val="43137"/>
                    </a:srgbClr>
                  </a:outerShdw>
                </a:effectLst>
              </a:rPr>
              <a:t>Done through:</a:t>
            </a:r>
          </a:p>
          <a:p>
            <a:pPr lvl="1" algn="l">
              <a:buClr>
                <a:srgbClr val="FFFF00"/>
              </a:buClr>
              <a:buFont typeface="Wingdings" pitchFamily="2" charset="2"/>
              <a:buChar char="Ø"/>
            </a:pPr>
            <a:r>
              <a:rPr lang="en-US" sz="3600" b="1" dirty="0" smtClean="0">
                <a:effectLst>
                  <a:outerShdw blurRad="38100" dist="38100" dir="2700000" algn="tl">
                    <a:srgbClr val="000000">
                      <a:alpha val="43137"/>
                    </a:srgbClr>
                  </a:outerShdw>
                </a:effectLst>
              </a:rPr>
              <a:t>Organizations providing 	humanitarian needs</a:t>
            </a:r>
          </a:p>
          <a:p>
            <a:pPr lvl="1" algn="l">
              <a:buClr>
                <a:srgbClr val="FFFF00"/>
              </a:buClr>
              <a:buFont typeface="Wingdings" pitchFamily="2" charset="2"/>
              <a:buChar char="Ø"/>
            </a:pPr>
            <a:endParaRPr lang="en-US" sz="3600" b="1" dirty="0" smtClean="0">
              <a:effectLst>
                <a:outerShdw blurRad="38100" dist="38100" dir="2700000" algn="tl">
                  <a:srgbClr val="000000">
                    <a:alpha val="43137"/>
                  </a:srgbClr>
                </a:outerShdw>
              </a:effectLst>
            </a:endParaRPr>
          </a:p>
          <a:p>
            <a:pPr lvl="1" algn="l">
              <a:buClr>
                <a:srgbClr val="FFFF00"/>
              </a:buClr>
              <a:buFont typeface="Wingdings" pitchFamily="2" charset="2"/>
              <a:buChar char="Ø"/>
            </a:pPr>
            <a:r>
              <a:rPr lang="en-US" sz="3600" b="1" dirty="0" smtClean="0">
                <a:effectLst>
                  <a:outerShdw blurRad="38100" dist="38100" dir="2700000" algn="tl">
                    <a:srgbClr val="000000">
                      <a:alpha val="43137"/>
                    </a:srgbClr>
                  </a:outerShdw>
                </a:effectLst>
              </a:rPr>
              <a:t>Medical Organizations</a:t>
            </a:r>
          </a:p>
          <a:p>
            <a:pPr lvl="1" algn="l">
              <a:buClr>
                <a:srgbClr val="FFFF00"/>
              </a:buClr>
              <a:buFont typeface="Wingdings" pitchFamily="2" charset="2"/>
              <a:buChar char="Ø"/>
            </a:pPr>
            <a:endParaRPr lang="en-US" sz="3600" b="1" dirty="0" smtClean="0">
              <a:effectLst>
                <a:outerShdw blurRad="38100" dist="38100" dir="2700000" algn="tl">
                  <a:srgbClr val="000000">
                    <a:alpha val="43137"/>
                  </a:srgbClr>
                </a:outerShdw>
              </a:effectLst>
            </a:endParaRPr>
          </a:p>
          <a:p>
            <a:pPr lvl="1" algn="l">
              <a:buClr>
                <a:srgbClr val="FFFF00"/>
              </a:buClr>
              <a:buFont typeface="Wingdings" pitchFamily="2" charset="2"/>
              <a:buChar char="Ø"/>
            </a:pPr>
            <a:r>
              <a:rPr lang="en-US" sz="3600" b="1" dirty="0" smtClean="0">
                <a:effectLst>
                  <a:outerShdw blurRad="38100" dist="38100" dir="2700000" algn="tl">
                    <a:srgbClr val="000000">
                      <a:alpha val="43137"/>
                    </a:srgbClr>
                  </a:outerShdw>
                </a:effectLst>
              </a:rPr>
              <a:t>Governments</a:t>
            </a:r>
          </a:p>
          <a:p>
            <a:pPr lvl="1" algn="l">
              <a:buClr>
                <a:srgbClr val="FFFF00"/>
              </a:buClr>
              <a:buFont typeface="Wingdings" pitchFamily="2" charset="2"/>
              <a:buChar char="Ø"/>
            </a:pPr>
            <a:endParaRPr lang="en-US" sz="3600" b="1" dirty="0" smtClean="0">
              <a:solidFill>
                <a:schemeClr val="accent4">
                  <a:lumMod val="60000"/>
                  <a:lumOff val="40000"/>
                </a:schemeClr>
              </a:solidFill>
              <a:effectLst>
                <a:outerShdw blurRad="38100" dist="38100" dir="2700000" algn="tl">
                  <a:srgbClr val="000000">
                    <a:alpha val="43137"/>
                  </a:srgbClr>
                </a:outerShdw>
              </a:effectLst>
            </a:endParaRPr>
          </a:p>
          <a:p>
            <a:pPr lvl="1"/>
            <a:endParaRPr lang="en-US" dirty="0" smtClean="0"/>
          </a:p>
          <a:p>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685800"/>
            <a:ext cx="5257800" cy="5943600"/>
          </a:xfrm>
        </p:spPr>
        <p:txBody>
          <a:bodyPr>
            <a:noAutofit/>
          </a:bodyPr>
          <a:lstStyle/>
          <a:p>
            <a:pPr algn="l"/>
            <a:r>
              <a:rPr lang="en-US" sz="2800" dirty="0" smtClean="0">
                <a:solidFill>
                  <a:schemeClr val="tx1"/>
                </a:solidFill>
              </a:rPr>
              <a:t>A small boy is held by his mother at the therapeutic feeding center of the MSF Holland hospital in Galcayo south, Puntland.  </a:t>
            </a:r>
            <a:r>
              <a:rPr lang="en-US" sz="2400" dirty="0" smtClean="0">
                <a:solidFill>
                  <a:schemeClr val="tx1"/>
                </a:solidFill>
              </a:rPr>
              <a:t/>
            </a:r>
            <a:br>
              <a:rPr lang="en-US" sz="2400" dirty="0" smtClean="0">
                <a:solidFill>
                  <a:schemeClr val="tx1"/>
                </a:solidFill>
              </a:rPr>
            </a:br>
            <a:r>
              <a:rPr lang="en-US" sz="2400" u="sng" dirty="0" smtClean="0">
                <a:solidFill>
                  <a:schemeClr val="tx1"/>
                </a:solidFill>
                <a:hlinkClick r:id="rId2"/>
              </a:rPr>
              <a:t>OCHA Humanitarian Bulletin #25</a:t>
            </a:r>
            <a:r>
              <a:rPr lang="en-US" sz="2400" dirty="0" smtClean="0">
                <a:solidFill>
                  <a:schemeClr val="tx1"/>
                </a:solidFill>
              </a:rPr>
              <a:t> </a:t>
            </a:r>
            <a:r>
              <a:rPr lang="en-US" sz="1800" dirty="0" smtClean="0">
                <a:solidFill>
                  <a:schemeClr val="tx1"/>
                </a:solidFill>
              </a:rPr>
              <a:t>UNITED NATIONS OFFICE FOR THE COORDINATION OF THE HUMANITARIAN AFFAIRS</a:t>
            </a: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A girl floats her brother across flood waters while salvaging valuables from their flood ravaged home on August 7, 2010 in the village of Bux Seelro near Sukkur, Pakistan. (Daniel Berehulak/Getty Images)</a:t>
            </a:r>
            <a:br>
              <a:rPr lang="en-US" sz="2400" dirty="0" smtClean="0">
                <a:solidFill>
                  <a:schemeClr val="tx1"/>
                </a:solidFill>
              </a:rPr>
            </a:br>
            <a:endParaRPr lang="en-US" sz="2400" b="0" dirty="0">
              <a:solidFill>
                <a:schemeClr val="tx1"/>
              </a:solidFill>
              <a:effectLst>
                <a:outerShdw blurRad="38100" dist="38100" dir="2700000" algn="tl">
                  <a:srgbClr val="000000">
                    <a:alpha val="43137"/>
                  </a:srgbClr>
                </a:outerShdw>
              </a:effectLst>
              <a:latin typeface="+mn-lt"/>
              <a:ea typeface="+mn-ea"/>
              <a:cs typeface="+mn-cs"/>
            </a:endParaRPr>
          </a:p>
        </p:txBody>
      </p:sp>
      <p:sp>
        <p:nvSpPr>
          <p:cNvPr id="5" name="Subtitle 4"/>
          <p:cNvSpPr>
            <a:spLocks noGrp="1"/>
          </p:cNvSpPr>
          <p:nvPr>
            <p:ph type="subTitle" idx="1"/>
          </p:nvPr>
        </p:nvSpPr>
        <p:spPr>
          <a:xfrm>
            <a:off x="5486400" y="685800"/>
            <a:ext cx="3657600" cy="2895600"/>
          </a:xfrm>
        </p:spPr>
        <p:txBody>
          <a:bodyPr/>
          <a:lstStyle/>
          <a:p>
            <a:endParaRPr lang="en-US" dirty="0"/>
          </a:p>
        </p:txBody>
      </p:sp>
      <p:pic>
        <p:nvPicPr>
          <p:cNvPr id="1026" name="Picture 2" descr="C:\Users\vista\Pictures\Mother-child-IRIN.jpg"/>
          <p:cNvPicPr>
            <a:picLocks noChangeAspect="1" noChangeArrowheads="1"/>
          </p:cNvPicPr>
          <p:nvPr/>
        </p:nvPicPr>
        <p:blipFill>
          <a:blip r:embed="rId3" cstate="print"/>
          <a:srcRect/>
          <a:stretch>
            <a:fillRect/>
          </a:stretch>
        </p:blipFill>
        <p:spPr bwMode="auto">
          <a:xfrm>
            <a:off x="5486400" y="838200"/>
            <a:ext cx="3657600" cy="2743200"/>
          </a:xfrm>
          <a:prstGeom prst="rect">
            <a:avLst/>
          </a:prstGeom>
          <a:noFill/>
        </p:spPr>
      </p:pic>
      <p:pic>
        <p:nvPicPr>
          <p:cNvPr id="2" name="Picture 2" descr="E:\Pakistani Floods--girl with brother in marmite.jpg"/>
          <p:cNvPicPr>
            <a:picLocks noChangeAspect="1" noChangeArrowheads="1"/>
          </p:cNvPicPr>
          <p:nvPr/>
        </p:nvPicPr>
        <p:blipFill>
          <a:blip r:embed="rId4" cstate="print"/>
          <a:srcRect/>
          <a:stretch>
            <a:fillRect/>
          </a:stretch>
        </p:blipFill>
        <p:spPr bwMode="auto">
          <a:xfrm>
            <a:off x="5562600" y="3886200"/>
            <a:ext cx="3581400" cy="2819400"/>
          </a:xfrm>
          <a:prstGeom prst="rect">
            <a:avLst/>
          </a:prstGeom>
          <a:noFill/>
        </p:spPr>
      </p:pic>
      <p:sp>
        <p:nvSpPr>
          <p:cNvPr id="6" name="Rectangle 5"/>
          <p:cNvSpPr/>
          <p:nvPr/>
        </p:nvSpPr>
        <p:spPr>
          <a:xfrm>
            <a:off x="457200" y="4114800"/>
            <a:ext cx="5105400" cy="646331"/>
          </a:xfrm>
          <a:prstGeom prst="rect">
            <a:avLst/>
          </a:prstGeom>
        </p:spPr>
        <p:txBody>
          <a:bodyPr wrap="square">
            <a:spAutoFit/>
          </a:bodyPr>
          <a:lstStyle/>
          <a:p>
            <a:r>
              <a:rPr lang="en-US" dirty="0" smtClean="0"/>
              <a:t/>
            </a:r>
            <a:br>
              <a:rPr lang="en-US" dirty="0" smtClean="0"/>
            </a:br>
            <a:endParaRPr lang="en-US" dirty="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685800" y="838200"/>
            <a:ext cx="7851648" cy="762000"/>
          </a:xfrm>
        </p:spPr>
        <p:txBody>
          <a:bodyPr>
            <a:normAutofit/>
          </a:bodyPr>
          <a:lstStyle/>
          <a:p>
            <a:pPr lvl="1"/>
            <a:r>
              <a:rPr lang="en-US" sz="4800" b="1" dirty="0" smtClean="0">
                <a:solidFill>
                  <a:schemeClr val="accent4">
                    <a:lumMod val="60000"/>
                    <a:lumOff val="40000"/>
                  </a:schemeClr>
                </a:solidFill>
                <a:effectLst>
                  <a:outerShdw blurRad="38100" dist="38100" dir="2700000" algn="tl">
                    <a:srgbClr val="000000">
                      <a:alpha val="43137"/>
                    </a:srgbClr>
                  </a:outerShdw>
                </a:effectLst>
                <a:latin typeface="+mn-lt"/>
              </a:rPr>
              <a:t>General Organizations</a:t>
            </a:r>
            <a:r>
              <a:rPr lang="fr-CA" sz="4800" b="1" dirty="0" smtClean="0">
                <a:solidFill>
                  <a:schemeClr val="accent4">
                    <a:lumMod val="60000"/>
                    <a:lumOff val="40000"/>
                  </a:schemeClr>
                </a:solidFill>
                <a:effectLst>
                  <a:outerShdw blurRad="38100" dist="38100" dir="2700000" algn="tl">
                    <a:srgbClr val="000000">
                      <a:alpha val="43137"/>
                    </a:srgbClr>
                  </a:outerShdw>
                </a:effectLst>
                <a:latin typeface="+mn-lt"/>
              </a:rPr>
              <a:t>  </a:t>
            </a:r>
          </a:p>
        </p:txBody>
      </p:sp>
      <p:sp>
        <p:nvSpPr>
          <p:cNvPr id="5123" name="Espace réservé du contenu 2"/>
          <p:cNvSpPr>
            <a:spLocks noGrp="1"/>
          </p:cNvSpPr>
          <p:nvPr>
            <p:ph type="subTitle" idx="1"/>
          </p:nvPr>
        </p:nvSpPr>
        <p:spPr>
          <a:xfrm>
            <a:off x="533400" y="2133600"/>
            <a:ext cx="7854696" cy="4648200"/>
          </a:xfrm>
        </p:spPr>
        <p:txBody>
          <a:bodyPr>
            <a:noAutofit/>
          </a:bodyPr>
          <a:lstStyle/>
          <a:p>
            <a:pPr lvl="0" algn="l"/>
            <a:r>
              <a:rPr lang="en-US" sz="3600" dirty="0" smtClean="0">
                <a:effectLst>
                  <a:outerShdw blurRad="38100" dist="38100" dir="2700000" algn="tl">
                    <a:srgbClr val="000000">
                      <a:alpha val="43137"/>
                    </a:srgbClr>
                  </a:outerShdw>
                </a:effectLst>
              </a:rPr>
              <a:t>They provide:</a:t>
            </a:r>
          </a:p>
          <a:p>
            <a:pPr lvl="0" algn="l"/>
            <a:endParaRPr lang="en-US" sz="3600" dirty="0" smtClean="0">
              <a:effectLst>
                <a:outerShdw blurRad="38100" dist="38100" dir="2700000" algn="tl">
                  <a:srgbClr val="000000">
                    <a:alpha val="43137"/>
                  </a:srgbClr>
                </a:outerShdw>
              </a:effectLst>
            </a:endParaRPr>
          </a:p>
          <a:p>
            <a:pPr lvl="1" algn="l">
              <a:buClr>
                <a:srgbClr val="FFFF00"/>
              </a:buClr>
              <a:buFont typeface="Wingdings" pitchFamily="2" charset="2"/>
              <a:buChar char="§"/>
            </a:pPr>
            <a:r>
              <a:rPr lang="en-US" sz="3600" dirty="0" smtClean="0">
                <a:effectLst>
                  <a:outerShdw blurRad="38100" dist="38100" dir="2700000" algn="tl">
                    <a:srgbClr val="000000">
                      <a:alpha val="43137"/>
                    </a:srgbClr>
                  </a:outerShdw>
                </a:effectLst>
              </a:rPr>
              <a:t>Clean water supplies</a:t>
            </a:r>
          </a:p>
          <a:p>
            <a:pPr lvl="1" algn="l">
              <a:buClr>
                <a:srgbClr val="FFFF00"/>
              </a:buClr>
              <a:buFont typeface="Wingdings" pitchFamily="2" charset="2"/>
              <a:buChar char="§"/>
            </a:pPr>
            <a:endParaRPr lang="en-US" sz="3600" dirty="0" smtClean="0">
              <a:effectLst>
                <a:outerShdw blurRad="38100" dist="38100" dir="2700000" algn="tl">
                  <a:srgbClr val="000000">
                    <a:alpha val="43137"/>
                  </a:srgbClr>
                </a:outerShdw>
              </a:effectLst>
            </a:endParaRPr>
          </a:p>
          <a:p>
            <a:pPr lvl="1" algn="l">
              <a:buClr>
                <a:srgbClr val="FFFF00"/>
              </a:buClr>
              <a:buFont typeface="Wingdings" pitchFamily="2" charset="2"/>
              <a:buChar char="§"/>
            </a:pPr>
            <a:r>
              <a:rPr lang="en-US" sz="3600" dirty="0" smtClean="0">
                <a:effectLst>
                  <a:outerShdw blurRad="38100" dist="38100" dir="2700000" algn="tl">
                    <a:srgbClr val="000000">
                      <a:alpha val="43137"/>
                    </a:srgbClr>
                  </a:outerShdw>
                </a:effectLst>
              </a:rPr>
              <a:t>Clothing </a:t>
            </a:r>
          </a:p>
          <a:p>
            <a:pPr lvl="1" algn="l">
              <a:buClr>
                <a:srgbClr val="FFFF00"/>
              </a:buClr>
            </a:pPr>
            <a:endParaRPr lang="en-US" sz="3600" dirty="0" smtClean="0">
              <a:effectLst>
                <a:outerShdw blurRad="38100" dist="38100" dir="2700000" algn="tl">
                  <a:srgbClr val="000000">
                    <a:alpha val="43137"/>
                  </a:srgbClr>
                </a:outerShdw>
              </a:effectLst>
            </a:endParaRPr>
          </a:p>
          <a:p>
            <a:pPr lvl="1" algn="l">
              <a:buClr>
                <a:srgbClr val="FFFF00"/>
              </a:buClr>
              <a:buFont typeface="Wingdings" pitchFamily="2" charset="2"/>
              <a:buChar char="§"/>
            </a:pPr>
            <a:r>
              <a:rPr lang="en-US" sz="3600" dirty="0" smtClean="0">
                <a:effectLst>
                  <a:outerShdw blurRad="38100" dist="38100" dir="2700000" algn="tl">
                    <a:srgbClr val="000000">
                      <a:alpha val="43137"/>
                    </a:srgbClr>
                  </a:outerShdw>
                </a:effectLst>
              </a:rPr>
              <a:t>Education</a:t>
            </a:r>
          </a:p>
          <a:p>
            <a:pPr>
              <a:buNone/>
            </a:pPr>
            <a:r>
              <a:rPr lang="en-US" dirty="0" smtClean="0"/>
              <a:t> </a:t>
            </a:r>
          </a:p>
          <a:p>
            <a:pPr lvl="1"/>
            <a:endParaRPr lang="en-US" dirty="0" smtClean="0"/>
          </a:p>
          <a:p>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762000" y="838200"/>
            <a:ext cx="7851648" cy="685800"/>
          </a:xfrm>
        </p:spPr>
        <p:txBody>
          <a:bodyPr>
            <a:noAutofit/>
          </a:bodyPr>
          <a:lstStyle/>
          <a:p>
            <a:pPr lvl="1"/>
            <a:r>
              <a:rPr lang="en-US" sz="5400" b="1" dirty="0" smtClean="0">
                <a:solidFill>
                  <a:schemeClr val="accent4">
                    <a:lumMod val="60000"/>
                    <a:lumOff val="40000"/>
                  </a:schemeClr>
                </a:solidFill>
                <a:effectLst>
                  <a:outerShdw blurRad="38100" dist="38100" dir="2700000" algn="tl">
                    <a:srgbClr val="000000">
                      <a:alpha val="43137"/>
                    </a:srgbClr>
                  </a:outerShdw>
                </a:effectLst>
                <a:latin typeface="+mn-lt"/>
              </a:rPr>
              <a:t>Medical Organizations</a:t>
            </a:r>
            <a:r>
              <a:rPr lang="fr-CA" sz="5400" b="1" dirty="0" smtClean="0">
                <a:solidFill>
                  <a:schemeClr val="tx1"/>
                </a:solidFill>
                <a:effectLst>
                  <a:outerShdw blurRad="38100" dist="38100" dir="2700000" algn="tl">
                    <a:srgbClr val="000000">
                      <a:alpha val="43137"/>
                    </a:srgbClr>
                  </a:outerShdw>
                </a:effectLst>
                <a:latin typeface="+mn-lt"/>
              </a:rPr>
              <a:t>  </a:t>
            </a:r>
          </a:p>
        </p:txBody>
      </p:sp>
      <p:sp>
        <p:nvSpPr>
          <p:cNvPr id="5123" name="Espace réservé du contenu 2"/>
          <p:cNvSpPr>
            <a:spLocks noGrp="1"/>
          </p:cNvSpPr>
          <p:nvPr>
            <p:ph type="subTitle" idx="1"/>
          </p:nvPr>
        </p:nvSpPr>
        <p:spPr>
          <a:xfrm>
            <a:off x="609600" y="1752600"/>
            <a:ext cx="7854696" cy="4572000"/>
          </a:xfrm>
        </p:spPr>
        <p:txBody>
          <a:bodyPr>
            <a:noAutofit/>
          </a:bodyPr>
          <a:lstStyle/>
          <a:p>
            <a:pPr lvl="0" algn="l"/>
            <a:r>
              <a:rPr lang="en-US" sz="2800"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Medical teams provide: </a:t>
            </a:r>
          </a:p>
          <a:p>
            <a:pPr marL="971550" lvl="1" indent="-514350" algn="l">
              <a:buClr>
                <a:srgbClr val="FFFF00"/>
              </a:buClr>
              <a:buFont typeface="+mj-lt"/>
              <a:buAutoNum type="arabicPeriod"/>
            </a:pPr>
            <a:r>
              <a:rPr lang="en-US" sz="3200" dirty="0" smtClean="0">
                <a:effectLst>
                  <a:outerShdw blurRad="38100" dist="38100" dir="2700000" algn="tl">
                    <a:srgbClr val="000000">
                      <a:alpha val="43137"/>
                    </a:srgbClr>
                  </a:outerShdw>
                </a:effectLst>
              </a:rPr>
              <a:t>Medical care</a:t>
            </a:r>
          </a:p>
          <a:p>
            <a:pPr marL="971550" lvl="1" indent="-514350" algn="l">
              <a:buClr>
                <a:srgbClr val="FFFF00"/>
              </a:buClr>
              <a:buFont typeface="+mj-lt"/>
              <a:buAutoNum type="arabicPeriod"/>
            </a:pPr>
            <a:r>
              <a:rPr lang="en-US" sz="3200" dirty="0" smtClean="0">
                <a:effectLst>
                  <a:outerShdw blurRad="38100" dist="38100" dir="2700000" algn="tl">
                    <a:srgbClr val="000000">
                      <a:alpha val="43137"/>
                    </a:srgbClr>
                  </a:outerShdw>
                </a:effectLst>
              </a:rPr>
              <a:t>Medications</a:t>
            </a:r>
          </a:p>
          <a:p>
            <a:pPr marL="971550" lvl="1" indent="-514350" algn="l">
              <a:buClr>
                <a:srgbClr val="FFFF00"/>
              </a:buClr>
              <a:buFont typeface="+mj-lt"/>
              <a:buAutoNum type="arabicPeriod"/>
            </a:pPr>
            <a:r>
              <a:rPr lang="en-US" sz="3200" dirty="0" smtClean="0">
                <a:effectLst>
                  <a:outerShdw blurRad="38100" dist="38100" dir="2700000" algn="tl">
                    <a:srgbClr val="000000">
                      <a:alpha val="43137"/>
                    </a:srgbClr>
                  </a:outerShdw>
                </a:effectLst>
              </a:rPr>
              <a:t>Immunizations</a:t>
            </a:r>
          </a:p>
          <a:p>
            <a:pPr marL="971550" lvl="1" indent="-514350" algn="l">
              <a:buClr>
                <a:srgbClr val="FFFF00"/>
              </a:buClr>
              <a:buFont typeface="+mj-lt"/>
              <a:buAutoNum type="arabicPeriod"/>
            </a:pPr>
            <a:r>
              <a:rPr lang="en-US" sz="3200" dirty="0" smtClean="0">
                <a:effectLst>
                  <a:outerShdw blurRad="38100" dist="38100" dir="2700000" algn="tl">
                    <a:srgbClr val="000000">
                      <a:alpha val="43137"/>
                    </a:srgbClr>
                  </a:outerShdw>
                </a:effectLst>
              </a:rPr>
              <a:t>Medical supplies</a:t>
            </a:r>
          </a:p>
          <a:p>
            <a:pPr marL="971550" lvl="1" indent="-514350" algn="l">
              <a:buClr>
                <a:srgbClr val="FFFF00"/>
              </a:buClr>
              <a:buFont typeface="+mj-lt"/>
              <a:buAutoNum type="arabicPeriod"/>
            </a:pPr>
            <a:r>
              <a:rPr lang="en-US" sz="3200" dirty="0" smtClean="0">
                <a:effectLst>
                  <a:outerShdw blurRad="38100" dist="38100" dir="2700000" algn="tl">
                    <a:srgbClr val="000000">
                      <a:alpha val="43137"/>
                    </a:srgbClr>
                  </a:outerShdw>
                </a:effectLst>
              </a:rPr>
              <a:t>Teach communities about nutrition and preventive measures</a:t>
            </a:r>
          </a:p>
          <a:p>
            <a:pPr marL="971550" lvl="1" indent="-514350" algn="l">
              <a:buClr>
                <a:srgbClr val="FFFF00"/>
              </a:buClr>
              <a:buFont typeface="+mj-lt"/>
              <a:buAutoNum type="arabicPeriod"/>
            </a:pPr>
            <a:r>
              <a:rPr lang="en-US" sz="3200" dirty="0" smtClean="0">
                <a:effectLst>
                  <a:outerShdw blurRad="38100" dist="38100" dir="2700000" algn="tl">
                    <a:srgbClr val="000000">
                      <a:alpha val="43137"/>
                    </a:srgbClr>
                  </a:outerShdw>
                </a:effectLst>
              </a:rPr>
              <a:t>Training of local health care providers</a:t>
            </a:r>
          </a:p>
          <a:p>
            <a:pPr lvl="0">
              <a:buNone/>
            </a:pPr>
            <a:r>
              <a:rPr lang="en-US" dirty="0" smtClean="0">
                <a:solidFill>
                  <a:schemeClr val="accent4">
                    <a:lumMod val="60000"/>
                    <a:lumOff val="40000"/>
                  </a:schemeClr>
                </a:solidFill>
              </a:rPr>
              <a:t> </a:t>
            </a:r>
            <a:r>
              <a:rPr lang="en-US" dirty="0" smtClean="0"/>
              <a:t> </a:t>
            </a:r>
          </a:p>
          <a:p>
            <a:pPr>
              <a:buNone/>
            </a:pPr>
            <a:r>
              <a:rPr lang="en-US" dirty="0" smtClean="0"/>
              <a:t> </a:t>
            </a:r>
          </a:p>
          <a:p>
            <a:pPr lvl="1"/>
            <a:endParaRPr lang="en-US" dirty="0" smtClean="0"/>
          </a:p>
          <a:p>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851648" cy="1524000"/>
          </a:xfrm>
        </p:spPr>
        <p:txBody>
          <a:bodyPr>
            <a:noAutofit/>
          </a:bodyPr>
          <a:lstStyle/>
          <a:p>
            <a:pPr algn="l"/>
            <a:r>
              <a:rPr lang="en-US" sz="5400" dirty="0" smtClean="0">
                <a:solidFill>
                  <a:schemeClr val="accent4">
                    <a:lumMod val="60000"/>
                    <a:lumOff val="40000"/>
                  </a:schemeClr>
                </a:solidFill>
              </a:rPr>
              <a:t>Social contract</a:t>
            </a:r>
            <a:br>
              <a:rPr lang="en-US" sz="5400" dirty="0" smtClean="0">
                <a:solidFill>
                  <a:schemeClr val="accent4">
                    <a:lumMod val="60000"/>
                    <a:lumOff val="40000"/>
                  </a:schemeClr>
                </a:solidFill>
              </a:rPr>
            </a:br>
            <a:r>
              <a:rPr lang="en-US" sz="5400" dirty="0" smtClean="0">
                <a:solidFill>
                  <a:schemeClr val="accent4">
                    <a:lumMod val="60000"/>
                    <a:lumOff val="40000"/>
                  </a:schemeClr>
                </a:solidFill>
              </a:rPr>
              <a:t>Definition</a:t>
            </a:r>
            <a:endParaRPr lang="en-US" sz="5400" dirty="0">
              <a:solidFill>
                <a:schemeClr val="accent4">
                  <a:lumMod val="60000"/>
                  <a:lumOff val="40000"/>
                </a:schemeClr>
              </a:solidFill>
            </a:endParaRPr>
          </a:p>
        </p:txBody>
      </p:sp>
      <p:sp>
        <p:nvSpPr>
          <p:cNvPr id="5" name="Subtitle 4"/>
          <p:cNvSpPr>
            <a:spLocks noGrp="1"/>
          </p:cNvSpPr>
          <p:nvPr>
            <p:ph type="subTitle" idx="1"/>
          </p:nvPr>
        </p:nvSpPr>
        <p:spPr>
          <a:xfrm>
            <a:off x="533400" y="2057400"/>
            <a:ext cx="7854696" cy="4419600"/>
          </a:xfrm>
        </p:spPr>
        <p:txBody>
          <a:bodyPr>
            <a:noAutofit/>
          </a:bodyPr>
          <a:lstStyle/>
          <a:p>
            <a:pPr algn="l">
              <a:lnSpc>
                <a:spcPct val="150000"/>
              </a:lnSpc>
            </a:pPr>
            <a:r>
              <a:rPr lang="en-US" sz="3600" dirty="0" smtClean="0">
                <a:effectLst>
                  <a:outerShdw blurRad="38100" dist="38100" dir="2700000" algn="tl">
                    <a:srgbClr val="000000">
                      <a:alpha val="43137"/>
                    </a:srgbClr>
                  </a:outerShdw>
                </a:effectLst>
              </a:rPr>
              <a:t>The social contract is the concept that human beings have made an agreement with their government, whereby the government and the people have distinct roles and responsibilities.</a:t>
            </a:r>
          </a:p>
          <a:p>
            <a:pPr algn="l"/>
            <a:endParaRPr lang="en-US" sz="3600" dirty="0" smtClean="0">
              <a:solidFill>
                <a:schemeClr val="accent4">
                  <a:lumMod val="60000"/>
                  <a:lumOff val="40000"/>
                </a:schemeClr>
              </a:solidFill>
            </a:endParaRP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914400" y="609600"/>
            <a:ext cx="7851648" cy="838200"/>
          </a:xfrm>
        </p:spPr>
        <p:txBody>
          <a:bodyPr>
            <a:normAutofit/>
          </a:bodyPr>
          <a:lstStyle/>
          <a:p>
            <a:pPr lvl="1"/>
            <a:r>
              <a:rPr lang="en-US" sz="5400" b="1" dirty="0" smtClean="0">
                <a:solidFill>
                  <a:schemeClr val="accent4">
                    <a:lumMod val="60000"/>
                    <a:lumOff val="40000"/>
                  </a:schemeClr>
                </a:solidFill>
                <a:effectLst>
                  <a:outerShdw blurRad="38100" dist="38100" dir="2700000" algn="tl">
                    <a:srgbClr val="000000">
                      <a:alpha val="43137"/>
                    </a:srgbClr>
                  </a:outerShdw>
                </a:effectLst>
                <a:latin typeface="+mn-lt"/>
              </a:rPr>
              <a:t>Governments</a:t>
            </a:r>
            <a:r>
              <a:rPr lang="fr-CA" sz="4400" b="1" dirty="0" smtClean="0">
                <a:solidFill>
                  <a:schemeClr val="tx1"/>
                </a:solidFill>
                <a:effectLst>
                  <a:outerShdw blurRad="38100" dist="38100" dir="2700000" algn="tl">
                    <a:srgbClr val="000000">
                      <a:alpha val="43137"/>
                    </a:srgbClr>
                  </a:outerShdw>
                </a:effectLst>
                <a:latin typeface="+mn-lt"/>
              </a:rPr>
              <a:t>  </a:t>
            </a:r>
          </a:p>
        </p:txBody>
      </p:sp>
      <p:sp>
        <p:nvSpPr>
          <p:cNvPr id="5123" name="Espace réservé du contenu 2"/>
          <p:cNvSpPr>
            <a:spLocks noGrp="1"/>
          </p:cNvSpPr>
          <p:nvPr>
            <p:ph type="subTitle" idx="1"/>
          </p:nvPr>
        </p:nvSpPr>
        <p:spPr>
          <a:xfrm>
            <a:off x="914400" y="1676400"/>
            <a:ext cx="7854696" cy="4648200"/>
          </a:xfrm>
        </p:spPr>
        <p:txBody>
          <a:bodyPr>
            <a:noAutofit/>
          </a:bodyPr>
          <a:lstStyle/>
          <a:p>
            <a:pPr lvl="0" algn="l"/>
            <a:r>
              <a:rPr lang="en-US" dirty="0" smtClean="0"/>
              <a:t>  </a:t>
            </a:r>
            <a:r>
              <a:rPr lang="en-US" sz="3600" dirty="0" smtClean="0">
                <a:effectLst>
                  <a:outerShdw blurRad="38100" dist="38100" dir="2700000" algn="tl">
                    <a:srgbClr val="000000">
                      <a:alpha val="43137"/>
                    </a:srgbClr>
                  </a:outerShdw>
                </a:effectLst>
              </a:rPr>
              <a:t>Aid to other countries during time of 	need</a:t>
            </a:r>
          </a:p>
          <a:p>
            <a:pPr lvl="0" algn="l"/>
            <a:r>
              <a:rPr lang="en-US" sz="3600" dirty="0" smtClean="0">
                <a:effectLst>
                  <a:outerShdw blurRad="38100" dist="38100" dir="2700000" algn="tl">
                    <a:srgbClr val="000000">
                      <a:alpha val="43137"/>
                    </a:srgbClr>
                  </a:outerShdw>
                </a:effectLst>
              </a:rPr>
              <a:t>May include sending:</a:t>
            </a:r>
          </a:p>
          <a:p>
            <a:pPr lvl="1" algn="l">
              <a:lnSpc>
                <a:spcPct val="150000"/>
              </a:lnSpc>
              <a:buClr>
                <a:srgbClr val="FFFF00"/>
              </a:buClr>
              <a:buFont typeface="Wingdings" pitchFamily="2" charset="2"/>
              <a:buChar char="v"/>
            </a:pPr>
            <a:r>
              <a:rPr lang="en-US" sz="3600" dirty="0" smtClean="0">
                <a:effectLst>
                  <a:outerShdw blurRad="38100" dist="38100" dir="2700000" algn="tl">
                    <a:srgbClr val="000000">
                      <a:alpha val="43137"/>
                    </a:srgbClr>
                  </a:outerShdw>
                </a:effectLst>
              </a:rPr>
              <a:t>Medical professionals</a:t>
            </a:r>
          </a:p>
          <a:p>
            <a:pPr lvl="1" algn="l">
              <a:lnSpc>
                <a:spcPct val="150000"/>
              </a:lnSpc>
              <a:buClr>
                <a:srgbClr val="FFFF00"/>
              </a:buClr>
              <a:buFont typeface="Wingdings" pitchFamily="2" charset="2"/>
              <a:buChar char="v"/>
            </a:pPr>
            <a:r>
              <a:rPr lang="en-US" sz="3600" dirty="0" smtClean="0">
                <a:effectLst>
                  <a:outerShdw blurRad="38100" dist="38100" dir="2700000" algn="tl">
                    <a:srgbClr val="000000">
                      <a:alpha val="43137"/>
                    </a:srgbClr>
                  </a:outerShdw>
                </a:effectLst>
              </a:rPr>
              <a:t>Medical equipments</a:t>
            </a:r>
          </a:p>
          <a:p>
            <a:pPr lvl="1" algn="l">
              <a:lnSpc>
                <a:spcPct val="150000"/>
              </a:lnSpc>
              <a:buClr>
                <a:srgbClr val="FFFF00"/>
              </a:buClr>
              <a:buFont typeface="Wingdings" pitchFamily="2" charset="2"/>
              <a:buChar char="v"/>
            </a:pPr>
            <a:r>
              <a:rPr lang="en-US" sz="3600" dirty="0" smtClean="0">
                <a:effectLst>
                  <a:outerShdw blurRad="38100" dist="38100" dir="2700000" algn="tl">
                    <a:srgbClr val="000000">
                      <a:alpha val="43137"/>
                    </a:srgbClr>
                  </a:outerShdw>
                </a:effectLst>
              </a:rPr>
              <a:t>Medications</a:t>
            </a:r>
          </a:p>
          <a:p>
            <a:pPr lvl="0">
              <a:buNone/>
            </a:pPr>
            <a:r>
              <a:rPr lang="en-US" dirty="0" smtClean="0"/>
              <a:t>  </a:t>
            </a:r>
          </a:p>
          <a:p>
            <a:pPr>
              <a:buNone/>
            </a:pPr>
            <a:r>
              <a:rPr lang="en-US" dirty="0" smtClean="0"/>
              <a:t> </a:t>
            </a:r>
          </a:p>
          <a:p>
            <a:pPr lvl="1"/>
            <a:endParaRPr lang="en-US" dirty="0" smtClean="0"/>
          </a:p>
          <a:p>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914400" y="685800"/>
            <a:ext cx="7851648" cy="838200"/>
          </a:xfrm>
        </p:spPr>
        <p:txBody>
          <a:bodyPr>
            <a:normAutofit/>
          </a:bodyPr>
          <a:lstStyle/>
          <a:p>
            <a:pPr algn="l"/>
            <a:r>
              <a:rPr lang="fr-CA" sz="5400" dirty="0" smtClean="0">
                <a:solidFill>
                  <a:schemeClr val="accent4">
                    <a:lumMod val="60000"/>
                    <a:lumOff val="40000"/>
                  </a:schemeClr>
                </a:solidFill>
              </a:rPr>
              <a:t>Fund raising</a:t>
            </a:r>
          </a:p>
        </p:txBody>
      </p:sp>
      <p:sp>
        <p:nvSpPr>
          <p:cNvPr id="3075" name="Espace réservé du contenu 2"/>
          <p:cNvSpPr>
            <a:spLocks noGrp="1"/>
          </p:cNvSpPr>
          <p:nvPr>
            <p:ph type="subTitle" idx="1"/>
          </p:nvPr>
        </p:nvSpPr>
        <p:spPr>
          <a:xfrm>
            <a:off x="609600" y="1752600"/>
            <a:ext cx="7854696" cy="2743200"/>
          </a:xfrm>
        </p:spPr>
        <p:txBody>
          <a:bodyPr>
            <a:noAutofit/>
          </a:bodyPr>
          <a:lstStyle/>
          <a:p>
            <a:pPr lvl="0" algn="l">
              <a:buClr>
                <a:srgbClr val="FFFF00"/>
              </a:buClr>
              <a:buFont typeface="Wingdings" pitchFamily="2" charset="2"/>
              <a:buChar char="Ø"/>
            </a:pPr>
            <a:r>
              <a:rPr lang="en-US" sz="5900" dirty="0" smtClean="0">
                <a:solidFill>
                  <a:schemeClr val="accent3">
                    <a:lumMod val="20000"/>
                    <a:lumOff val="80000"/>
                  </a:schemeClr>
                </a:solidFill>
              </a:rPr>
              <a:t> </a:t>
            </a:r>
            <a:r>
              <a:rPr lang="en-US" sz="4000" dirty="0" smtClean="0">
                <a:effectLst>
                  <a:outerShdw blurRad="38100" dist="38100" dir="2700000" algn="tl">
                    <a:srgbClr val="000000">
                      <a:alpha val="43137"/>
                    </a:srgbClr>
                  </a:outerShdw>
                </a:effectLst>
              </a:rPr>
              <a:t>May not apply locally since health care services are provided by the governments</a:t>
            </a:r>
          </a:p>
          <a:p>
            <a:pPr lvl="0" algn="l">
              <a:buClr>
                <a:srgbClr val="FFFF00"/>
              </a:buClr>
              <a:buFont typeface="Wingdings" pitchFamily="2" charset="2"/>
              <a:buChar char="Ø"/>
            </a:pPr>
            <a:r>
              <a:rPr lang="en-US" sz="4000" dirty="0" smtClean="0">
                <a:effectLst>
                  <a:outerShdw blurRad="38100" dist="38100" dir="2700000" algn="tl">
                    <a:srgbClr val="000000">
                      <a:alpha val="43137"/>
                    </a:srgbClr>
                  </a:outerShdw>
                </a:effectLst>
              </a:rPr>
              <a:t>Funds may be raised to help those individuals who cannot afford to purchase medications or  medical equipments.</a:t>
            </a:r>
          </a:p>
          <a:p>
            <a:pPr lvl="1">
              <a:buClr>
                <a:srgbClr val="FFFF00"/>
              </a:buClr>
              <a:buNone/>
            </a:pPr>
            <a:endParaRPr lang="en-US" sz="4000" dirty="0" smtClean="0">
              <a:solidFill>
                <a:schemeClr val="accent3">
                  <a:lumMod val="20000"/>
                  <a:lumOff val="80000"/>
                </a:schemeClr>
              </a:solidFill>
            </a:endParaRPr>
          </a:p>
          <a:p>
            <a:pPr lvl="0">
              <a:buNone/>
            </a:pPr>
            <a:endParaRPr lang="en-US" dirty="0" smtClean="0">
              <a:solidFill>
                <a:schemeClr val="accent3">
                  <a:lumMod val="20000"/>
                  <a:lumOff val="80000"/>
                </a:schemeClr>
              </a:solidFill>
            </a:endParaRPr>
          </a:p>
          <a:p>
            <a:pPr lvl="0">
              <a:buNone/>
            </a:pPr>
            <a:endParaRPr lang="en-US" dirty="0" smtClean="0">
              <a:solidFill>
                <a:schemeClr val="accent3">
                  <a:lumMod val="20000"/>
                  <a:lumOff val="80000"/>
                </a:schemeClr>
              </a:solidFill>
            </a:endParaRPr>
          </a:p>
          <a:p>
            <a:pPr marL="514350" indent="-514350">
              <a:buNone/>
            </a:pPr>
            <a:r>
              <a:rPr lang="en-US" dirty="0" smtClean="0">
                <a:solidFill>
                  <a:schemeClr val="accent3">
                    <a:lumMod val="20000"/>
                    <a:lumOff val="80000"/>
                  </a:schemeClr>
                </a:solidFill>
              </a:rPr>
              <a:t> </a:t>
            </a:r>
            <a:br>
              <a:rPr lang="en-US" dirty="0" smtClean="0">
                <a:solidFill>
                  <a:schemeClr val="accent3">
                    <a:lumMod val="20000"/>
                    <a:lumOff val="80000"/>
                  </a:schemeClr>
                </a:solidFill>
              </a:rPr>
            </a:br>
            <a:r>
              <a:rPr lang="en-US" dirty="0" smtClean="0">
                <a:solidFill>
                  <a:schemeClr val="accent3">
                    <a:lumMod val="20000"/>
                    <a:lumOff val="80000"/>
                  </a:schemeClr>
                </a:solidFill>
              </a:rPr>
              <a:t/>
            </a:r>
            <a:br>
              <a:rPr lang="en-US" dirty="0" smtClean="0">
                <a:solidFill>
                  <a:schemeClr val="accent3">
                    <a:lumMod val="20000"/>
                    <a:lumOff val="80000"/>
                  </a:schemeClr>
                </a:solidFill>
              </a:rPr>
            </a:br>
            <a:endParaRPr lang="fr-CA" dirty="0" smtClean="0">
              <a:solidFill>
                <a:schemeClr val="accent3">
                  <a:lumMod val="20000"/>
                  <a:lumOff val="80000"/>
                </a:schemeClr>
              </a:solidFill>
            </a:endParaRP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9144000" cy="533400"/>
          </a:xfrm>
        </p:spPr>
        <p:txBody>
          <a:bodyPr>
            <a:noAutofit/>
          </a:bodyPr>
          <a:lstStyle/>
          <a:p>
            <a:pPr algn="l"/>
            <a:r>
              <a:rPr lang="en-US" sz="5400" dirty="0" smtClean="0">
                <a:solidFill>
                  <a:schemeClr val="accent4">
                    <a:lumMod val="60000"/>
                    <a:lumOff val="40000"/>
                  </a:schemeClr>
                </a:solidFill>
              </a:rPr>
              <a:t>Doctors are to be committed </a:t>
            </a:r>
            <a:endParaRPr lang="en-US" sz="5400" dirty="0">
              <a:solidFill>
                <a:schemeClr val="accent4">
                  <a:lumMod val="60000"/>
                  <a:lumOff val="40000"/>
                </a:schemeClr>
              </a:solidFill>
            </a:endParaRPr>
          </a:p>
        </p:txBody>
      </p:sp>
      <p:sp>
        <p:nvSpPr>
          <p:cNvPr id="3" name="Content Placeholder 2"/>
          <p:cNvSpPr>
            <a:spLocks noGrp="1"/>
          </p:cNvSpPr>
          <p:nvPr>
            <p:ph type="subTitle" idx="1"/>
          </p:nvPr>
        </p:nvSpPr>
        <p:spPr>
          <a:xfrm>
            <a:off x="685800" y="2971800"/>
            <a:ext cx="5257800" cy="1447800"/>
          </a:xfrm>
        </p:spPr>
        <p:txBody>
          <a:bodyPr anchor="ctr">
            <a:noAutofit/>
          </a:bodyPr>
          <a:lstStyle/>
          <a:p>
            <a:pPr algn="l"/>
            <a:endParaRPr lang="en-US" dirty="0" smtClean="0">
              <a:solidFill>
                <a:schemeClr val="bg1"/>
              </a:solidFill>
            </a:endParaRPr>
          </a:p>
          <a:p>
            <a:pPr algn="l"/>
            <a:endParaRPr lang="en-US" sz="3200" dirty="0" smtClean="0">
              <a:solidFill>
                <a:schemeClr val="accent4">
                  <a:lumMod val="60000"/>
                  <a:lumOff val="40000"/>
                </a:schemeClr>
              </a:solidFill>
              <a:effectLst>
                <a:outerShdw blurRad="38100" dist="38100" dir="2700000" algn="tl">
                  <a:srgbClr val="000000">
                    <a:alpha val="43137"/>
                  </a:srgbClr>
                </a:outerShdw>
              </a:effectLst>
            </a:endParaRPr>
          </a:p>
          <a:p>
            <a:pPr algn="l"/>
            <a:endParaRPr lang="en-US" sz="3200" dirty="0" smtClean="0">
              <a:solidFill>
                <a:schemeClr val="accent4">
                  <a:lumMod val="60000"/>
                  <a:lumOff val="40000"/>
                </a:schemeClr>
              </a:solidFill>
              <a:effectLst>
                <a:outerShdw blurRad="38100" dist="38100" dir="2700000" algn="tl">
                  <a:srgbClr val="000000">
                    <a:alpha val="43137"/>
                  </a:srgbClr>
                </a:outerShdw>
              </a:effectLst>
            </a:endParaRPr>
          </a:p>
          <a:p>
            <a:pPr algn="l"/>
            <a:endParaRPr lang="en-US" sz="3200" dirty="0" smtClean="0">
              <a:solidFill>
                <a:schemeClr val="accent4">
                  <a:lumMod val="60000"/>
                  <a:lumOff val="40000"/>
                </a:schemeClr>
              </a:solidFill>
              <a:effectLst>
                <a:outerShdw blurRad="38100" dist="38100" dir="2700000" algn="tl">
                  <a:srgbClr val="000000">
                    <a:alpha val="43137"/>
                  </a:srgbClr>
                </a:outerShdw>
              </a:effectLst>
            </a:endParaRPr>
          </a:p>
          <a:p>
            <a:pPr algn="l"/>
            <a:r>
              <a:rPr lang="en-US" sz="3200" dirty="0" smtClean="0">
                <a:effectLst>
                  <a:outerShdw blurRad="38100" dist="38100" dir="2700000" algn="tl">
                    <a:srgbClr val="000000">
                      <a:alpha val="43137"/>
                    </a:srgbClr>
                  </a:outerShdw>
                </a:effectLst>
              </a:rPr>
              <a:t>1. Integrity			     2. Compassion</a:t>
            </a:r>
          </a:p>
          <a:p>
            <a:pPr algn="l"/>
            <a:r>
              <a:rPr lang="en-US" sz="3200" dirty="0" smtClean="0">
                <a:effectLst>
                  <a:outerShdw blurRad="38100" dist="38100" dir="2700000" algn="tl">
                    <a:srgbClr val="000000">
                      <a:alpha val="43137"/>
                    </a:srgbClr>
                  </a:outerShdw>
                </a:effectLst>
              </a:rPr>
              <a:t>3. Altruism</a:t>
            </a:r>
          </a:p>
          <a:p>
            <a:pPr algn="l"/>
            <a:r>
              <a:rPr lang="en-US" sz="3200" dirty="0" smtClean="0">
                <a:effectLst>
                  <a:outerShdw blurRad="38100" dist="38100" dir="2700000" algn="tl">
                    <a:srgbClr val="000000">
                      <a:alpha val="43137"/>
                    </a:srgbClr>
                  </a:outerShdw>
                </a:effectLst>
              </a:rPr>
              <a:t>4. Continuous improvement</a:t>
            </a:r>
          </a:p>
          <a:p>
            <a:pPr algn="l"/>
            <a:r>
              <a:rPr lang="en-US" sz="3200" dirty="0" smtClean="0">
                <a:effectLst>
                  <a:outerShdw blurRad="38100" dist="38100" dir="2700000" algn="tl">
                    <a:srgbClr val="000000">
                      <a:alpha val="43137"/>
                    </a:srgbClr>
                  </a:outerShdw>
                </a:effectLst>
              </a:rPr>
              <a:t>5. Excellence</a:t>
            </a:r>
          </a:p>
          <a:p>
            <a:pPr algn="l"/>
            <a:endParaRPr lang="en-US" sz="3200" dirty="0" smtClean="0">
              <a:solidFill>
                <a:srgbClr val="FFFF00"/>
              </a:solidFill>
              <a:effectLst>
                <a:outerShdw blurRad="38100" dist="38100" dir="2700000" algn="tl">
                  <a:srgbClr val="000000">
                    <a:alpha val="43137"/>
                  </a:srgbClr>
                </a:outerShdw>
              </a:effectLst>
            </a:endParaRPr>
          </a:p>
          <a:p>
            <a:pPr marL="514350" indent="-514350" algn="l">
              <a:buAutoNum type="arabicPeriod" startAt="6"/>
            </a:pPr>
            <a:r>
              <a:rPr lang="en-US" sz="3200" dirty="0" smtClean="0">
                <a:solidFill>
                  <a:srgbClr val="FFFF00"/>
                </a:solidFill>
                <a:effectLst>
                  <a:outerShdw blurRad="38100" dist="38100" dir="2700000" algn="tl">
                    <a:srgbClr val="000000">
                      <a:alpha val="43137"/>
                    </a:srgbClr>
                  </a:outerShdw>
                </a:effectLst>
              </a:rPr>
              <a:t>?</a:t>
            </a:r>
          </a:p>
          <a:p>
            <a:pPr marL="514350" indent="-514350" algn="l"/>
            <a:endParaRPr lang="en-US" sz="3200" dirty="0" smtClean="0">
              <a:solidFill>
                <a:srgbClr val="FFFF00"/>
              </a:solidFill>
              <a:effectLst>
                <a:outerShdw blurRad="38100" dist="38100" dir="2700000" algn="tl">
                  <a:srgbClr val="000000">
                    <a:alpha val="43137"/>
                  </a:srgbClr>
                </a:outerShdw>
              </a:effectLst>
            </a:endParaRPr>
          </a:p>
          <a:p>
            <a:pPr marL="514350" indent="-514350" algn="l"/>
            <a:r>
              <a:rPr lang="en-US" sz="3200" dirty="0" smtClean="0">
                <a:solidFill>
                  <a:srgbClr val="FFFF00"/>
                </a:solidFill>
                <a:effectLst>
                  <a:outerShdw blurRad="38100" dist="38100" dir="2700000" algn="tl">
                    <a:srgbClr val="000000">
                      <a:alpha val="43137"/>
                    </a:srgbClr>
                  </a:outerShdw>
                </a:effectLst>
              </a:rPr>
              <a:t>	</a:t>
            </a:r>
          </a:p>
          <a:p>
            <a:pPr algn="l"/>
            <a:r>
              <a:rPr lang="en-US" sz="3200" dirty="0" smtClean="0">
                <a:solidFill>
                  <a:srgbClr val="FFFF00"/>
                </a:solidFill>
                <a:effectLst>
                  <a:outerShdw blurRad="38100" dist="38100" dir="2700000" algn="tl">
                    <a:srgbClr val="000000">
                      <a:alpha val="43137"/>
                    </a:srgbClr>
                  </a:outerShdw>
                </a:effectLst>
              </a:rPr>
              <a:t>	</a:t>
            </a:r>
          </a:p>
          <a:p>
            <a:pPr algn="l"/>
            <a:endParaRPr lang="en-US" sz="3600" dirty="0" smtClean="0">
              <a:solidFill>
                <a:schemeClr val="accent4">
                  <a:lumMod val="60000"/>
                  <a:lumOff val="40000"/>
                </a:schemeClr>
              </a:solidFill>
              <a:effectLst>
                <a:outerShdw blurRad="38100" dist="38100" dir="2700000" algn="tl">
                  <a:srgbClr val="000000">
                    <a:alpha val="43137"/>
                  </a:srgbClr>
                </a:outerShdw>
              </a:effectLst>
            </a:endParaRPr>
          </a:p>
        </p:txBody>
      </p:sp>
      <p:sp>
        <p:nvSpPr>
          <p:cNvPr id="11" name="Rectangle 10"/>
          <p:cNvSpPr/>
          <p:nvPr/>
        </p:nvSpPr>
        <p:spPr>
          <a:xfrm>
            <a:off x="5334000" y="1981200"/>
            <a:ext cx="2456469" cy="830997"/>
          </a:xfrm>
          <a:prstGeom prst="rect">
            <a:avLst/>
          </a:prstGeom>
        </p:spPr>
        <p:txBody>
          <a:bodyPr wrap="square">
            <a:spAutoFit/>
          </a:bodyPr>
          <a:lstStyle/>
          <a:p>
            <a:r>
              <a:rPr lang="en-US" sz="2400" b="1" dirty="0" smtClean="0">
                <a:solidFill>
                  <a:srgbClr val="FFFF00"/>
                </a:solidFill>
              </a:rPr>
              <a:t>Professional Attributes</a:t>
            </a:r>
            <a:r>
              <a:rPr lang="en-US" sz="2400" dirty="0" smtClean="0">
                <a:solidFill>
                  <a:srgbClr val="FFFF00"/>
                </a:solidFill>
              </a:rPr>
              <a:t> </a:t>
            </a:r>
            <a:endParaRPr lang="en-US" sz="2400" dirty="0">
              <a:solidFill>
                <a:srgbClr val="FFFF00"/>
              </a:solidFill>
            </a:endParaRPr>
          </a:p>
        </p:txBody>
      </p:sp>
      <p:sp>
        <p:nvSpPr>
          <p:cNvPr id="12" name="Rectangle 11"/>
          <p:cNvSpPr/>
          <p:nvPr/>
        </p:nvSpPr>
        <p:spPr>
          <a:xfrm>
            <a:off x="1752600" y="4876800"/>
            <a:ext cx="4572000" cy="1384995"/>
          </a:xfrm>
          <a:prstGeom prst="rect">
            <a:avLst/>
          </a:prstGeom>
        </p:spPr>
        <p:txBody>
          <a:bodyPr>
            <a:spAutoFit/>
          </a:bodyPr>
          <a:lstStyle/>
          <a:p>
            <a:r>
              <a:rPr lang="en-US" sz="2800" dirty="0" smtClean="0">
                <a:effectLst>
                  <a:outerShdw blurRad="38100" dist="38100" dir="2700000" algn="tl">
                    <a:srgbClr val="000000">
                      <a:alpha val="43137"/>
                    </a:srgbClr>
                  </a:outerShdw>
                </a:effectLst>
              </a:rPr>
              <a:t>Working in partnership with members of the other health care teams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 calcmode="lin" valueType="num">
                                      <p:cBhvr additive="base">
                                        <p:cTn id="13" dur="5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0" fill="hold"/>
                                        <p:tgtEl>
                                          <p:spTgt spid="12"/>
                                        </p:tgtEl>
                                        <p:attrNameLst>
                                          <p:attrName>ppt_x</p:attrName>
                                        </p:attrNameLst>
                                      </p:cBhvr>
                                      <p:tavLst>
                                        <p:tav tm="0">
                                          <p:val>
                                            <p:strVal val="#ppt_x"/>
                                          </p:val>
                                        </p:tav>
                                        <p:tav tm="100000">
                                          <p:val>
                                            <p:strVal val="#ppt_x"/>
                                          </p:val>
                                        </p:tav>
                                      </p:tavLst>
                                    </p:anim>
                                    <p:anim calcmode="lin" valueType="num">
                                      <p:cBhvr additive="base">
                                        <p:cTn id="20"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endParaRPr lang="en-US"/>
          </a:p>
        </p:txBody>
      </p:sp>
      <p:sp>
        <p:nvSpPr>
          <p:cNvPr id="8" name="Subtitle 7"/>
          <p:cNvSpPr>
            <a:spLocks noGrp="1"/>
          </p:cNvSpPr>
          <p:nvPr>
            <p:ph type="subTitle" idx="1"/>
          </p:nvPr>
        </p:nvSpPr>
        <p:spPr/>
        <p:txBody>
          <a:bodyPr/>
          <a:lstStyle/>
          <a:p>
            <a:endParaRPr lang="en-US"/>
          </a:p>
        </p:txBody>
      </p:sp>
      <p:pic>
        <p:nvPicPr>
          <p:cNvPr id="6" name="12 - Above all, Professionalism.wmv">
            <a:hlinkClick r:id="" action="ppaction://media"/>
          </p:cNvPr>
          <p:cNvPicPr>
            <a:picLocks noGrp="1" noRot="1" noChangeAspect="1"/>
          </p:cNvPicPr>
          <p:nvPr>
            <p:ph idx="4294967295"/>
            <a:videoFile r:link="rId1"/>
          </p:nvPr>
        </p:nvPicPr>
        <p:blipFill>
          <a:blip r:embed="rId3" cstate="print"/>
          <a:stretch>
            <a:fillRect/>
          </a:stretch>
        </p:blipFill>
        <p:spPr>
          <a:xfrm>
            <a:off x="0" y="1371600"/>
            <a:ext cx="9144000" cy="4953000"/>
          </a:xfrm>
          <a:prstGeom prst="rect">
            <a:avLst/>
          </a:prstGeom>
        </p:spPr>
      </p:pic>
    </p:spTree>
  </p:cSld>
  <p:clrMapOvr>
    <a:masterClrMapping/>
  </p:clrMapOvr>
  <p:transition>
    <p:wipe dir="r"/>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685800"/>
            <a:ext cx="9144000" cy="3276600"/>
          </a:xfrm>
        </p:spPr>
        <p:txBody>
          <a:bodyPr>
            <a:noAutofit/>
          </a:bodyPr>
          <a:lstStyle/>
          <a:p>
            <a:r>
              <a:rPr lang="ar-SA" sz="3600" dirty="0" smtClean="0">
                <a:solidFill>
                  <a:schemeClr val="tx1"/>
                </a:solidFill>
              </a:rPr>
              <a:t>لَيْسَ الْبِرَّ أَنْ تُوَلُّوا وُجُوهَكُمْ قِبَلَ الْمَشْرِقِ وَالْمَغْرِبِ وَلَٰكِنَّ الْبِرَّ مَنْ آمَنَ بِاللَّهِ وَالْيَوْمِ الْآخِرِ وَالْمَلَائِكَةِ وَالْكِتَابِ وَالنَّبِيِّينَ وَآتَى الْمَالَ عَلَىٰ حُبِّهِ ذَوِي الْقُرْبَىٰ وَالْيَتَامَىٰ وَالْمَسَاكِينَ وَابْنَ السَّبِيلِ وَالسَّائِلِينَ وَفِي الرِّقَابِ وَأَقَامَ الصَّلَاةَ وَآتَى الزَّكَاةَ وَالْمُوفُونَ بِعَهْدِهِمْ إِذَا عَاهَدُوا ۖ وَالصَّابِرِينَ فِي الْبَأْسَاءِ وَالضَّرَّاءِ وَحِينَ الْبَأْسِ ۗ أُولَٰئِكَ الَّذِينَ صَدَقُوا ۖ وَأُولَٰئِكَ هُمُ الْمُتَّقُونَ</a:t>
            </a:r>
            <a:r>
              <a:rPr lang="en-US" sz="2800" dirty="0" smtClean="0"/>
              <a:t/>
            </a:r>
            <a:br>
              <a:rPr lang="en-US" sz="2800" dirty="0" smtClean="0"/>
            </a:br>
            <a:endParaRPr lang="en-US" sz="2800" dirty="0"/>
          </a:p>
        </p:txBody>
      </p:sp>
      <p:sp>
        <p:nvSpPr>
          <p:cNvPr id="5" name="Subtitle 4"/>
          <p:cNvSpPr>
            <a:spLocks noGrp="1"/>
          </p:cNvSpPr>
          <p:nvPr>
            <p:ph type="subTitle" idx="1"/>
          </p:nvPr>
        </p:nvSpPr>
        <p:spPr>
          <a:xfrm>
            <a:off x="152400" y="3962400"/>
            <a:ext cx="8991600" cy="2895600"/>
          </a:xfrm>
        </p:spPr>
        <p:txBody>
          <a:bodyPr>
            <a:noAutofit/>
          </a:bodyPr>
          <a:lstStyle/>
          <a:p>
            <a:pPr algn="l"/>
            <a:r>
              <a:rPr lang="en-US" sz="1800" b="1" dirty="0" smtClean="0">
                <a:effectLst>
                  <a:outerShdw blurRad="38100" dist="38100" dir="2700000" algn="tl">
                    <a:srgbClr val="000000">
                      <a:alpha val="43137"/>
                    </a:srgbClr>
                  </a:outerShdw>
                </a:effectLst>
              </a:rPr>
              <a:t>ALLAH ALMIGHTY SAYS </a:t>
            </a:r>
            <a:endParaRPr lang="en-US" sz="1800" dirty="0" smtClean="0">
              <a:effectLst>
                <a:outerShdw blurRad="38100" dist="38100" dir="2700000" algn="tl">
                  <a:srgbClr val="000000">
                    <a:alpha val="43137"/>
                  </a:srgbClr>
                </a:outerShdw>
              </a:effectLst>
            </a:endParaRPr>
          </a:p>
          <a:p>
            <a:pPr algn="l"/>
            <a:r>
              <a:rPr lang="en-US" sz="1800" dirty="0" smtClean="0">
                <a:effectLst>
                  <a:outerShdw blurRad="38100" dist="38100" dir="2700000" algn="tl">
                    <a:srgbClr val="000000">
                      <a:alpha val="43137"/>
                    </a:srgbClr>
                  </a:outerShdw>
                </a:effectLst>
              </a:rPr>
              <a:t>“It is not righteousness that ye turn your faces towards East or West: But it is righteousness that ye believe in GOD, and the Last Day and the Angles, and Book, and the Messenger. To spend of your substance out of love </a:t>
            </a:r>
            <a:r>
              <a:rPr lang="en-US" sz="1800" b="1" dirty="0" smtClean="0">
                <a:solidFill>
                  <a:srgbClr val="FFFF00"/>
                </a:solidFill>
                <a:effectLst>
                  <a:outerShdw blurRad="38100" dist="38100" dir="2700000" algn="tl">
                    <a:srgbClr val="000000">
                      <a:alpha val="43137"/>
                    </a:srgbClr>
                  </a:outerShdw>
                </a:effectLst>
              </a:rPr>
              <a:t>for Him</a:t>
            </a:r>
            <a:r>
              <a:rPr lang="en-US" sz="1800" b="1" dirty="0" smtClean="0">
                <a:effectLst>
                  <a:outerShdw blurRad="38100" dist="38100" dir="2700000" algn="tl">
                    <a:srgbClr val="000000">
                      <a:alpha val="43137"/>
                    </a:srgbClr>
                  </a:outerShdw>
                </a:effectLst>
              </a:rPr>
              <a:t>, </a:t>
            </a:r>
            <a:r>
              <a:rPr lang="en-US" sz="1800" b="1" dirty="0" smtClean="0">
                <a:solidFill>
                  <a:srgbClr val="FFFF00"/>
                </a:solidFill>
                <a:effectLst>
                  <a:outerShdw blurRad="38100" dist="38100" dir="2700000" algn="tl">
                    <a:srgbClr val="000000">
                      <a:alpha val="43137"/>
                    </a:srgbClr>
                  </a:outerShdw>
                </a:effectLst>
              </a:rPr>
              <a:t>for your kin, for orphans, for the needy, for the wayfarer, for those who ask</a:t>
            </a:r>
            <a:r>
              <a:rPr lang="en-US" sz="1800" dirty="0" smtClean="0">
                <a:effectLst>
                  <a:outerShdw blurRad="38100" dist="38100" dir="2700000" algn="tl">
                    <a:srgbClr val="000000">
                      <a:alpha val="43137"/>
                    </a:srgbClr>
                  </a:outerShdw>
                </a:effectLst>
              </a:rPr>
              <a:t>, and for the ransom of slaves, to be steadfast in prayers and practice regular charity; to fulfill the contracts that ye have made. And be firm and patient in pain ( or suffering ) and adversity and throughout all period of panic. Such are the people of truth, GOD fearing.”</a:t>
            </a:r>
          </a:p>
          <a:p>
            <a:pPr algn="l"/>
            <a:r>
              <a:rPr lang="en-US" sz="1800" b="1" dirty="0" smtClean="0">
                <a:solidFill>
                  <a:srgbClr val="FFFF00"/>
                </a:solidFill>
                <a:effectLst>
                  <a:outerShdw blurRad="38100" dist="38100" dir="2700000" algn="tl">
                    <a:srgbClr val="000000">
                      <a:alpha val="43137"/>
                    </a:srgbClr>
                  </a:outerShdw>
                </a:effectLst>
              </a:rPr>
              <a:t>( AL BAQR-177)</a:t>
            </a:r>
            <a:endParaRPr lang="en-US" sz="180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838200"/>
            <a:ext cx="7851648" cy="990600"/>
          </a:xfrm>
        </p:spPr>
        <p:txBody>
          <a:bodyPr/>
          <a:lstStyle/>
          <a:p>
            <a:pPr algn="ctr"/>
            <a:r>
              <a:rPr lang="en-US" dirty="0" smtClean="0">
                <a:solidFill>
                  <a:schemeClr val="accent4">
                    <a:lumMod val="60000"/>
                    <a:lumOff val="40000"/>
                  </a:schemeClr>
                </a:solidFill>
              </a:rPr>
              <a:t>Summary</a:t>
            </a:r>
            <a:r>
              <a:rPr lang="en-US" dirty="0" smtClean="0">
                <a:solidFill>
                  <a:schemeClr val="tx1"/>
                </a:solidFill>
              </a:rPr>
              <a:t> </a:t>
            </a:r>
            <a:endParaRPr lang="en-US" dirty="0">
              <a:solidFill>
                <a:schemeClr val="tx1"/>
              </a:solidFill>
            </a:endParaRPr>
          </a:p>
        </p:txBody>
      </p:sp>
      <p:sp>
        <p:nvSpPr>
          <p:cNvPr id="5" name="Subtitle 4"/>
          <p:cNvSpPr>
            <a:spLocks noGrp="1"/>
          </p:cNvSpPr>
          <p:nvPr>
            <p:ph type="subTitle" idx="1"/>
          </p:nvPr>
        </p:nvSpPr>
        <p:spPr>
          <a:xfrm>
            <a:off x="228600" y="2057400"/>
            <a:ext cx="8915400" cy="3581400"/>
          </a:xfrm>
        </p:spPr>
        <p:txBody>
          <a:bodyPr>
            <a:noAutofit/>
          </a:bodyPr>
          <a:lstStyle/>
          <a:p>
            <a:pPr lvl="0" algn="l">
              <a:lnSpc>
                <a:spcPct val="200000"/>
              </a:lnSpc>
            </a:pPr>
            <a:r>
              <a:rPr lang="en-US" sz="3600" dirty="0" smtClean="0">
                <a:effectLst>
                  <a:outerShdw blurRad="38100" dist="38100" dir="2700000" algn="tl">
                    <a:srgbClr val="000000">
                      <a:alpha val="43137"/>
                    </a:srgbClr>
                  </a:outerShdw>
                </a:effectLst>
              </a:rPr>
              <a:t>Broader concept of physician role should be adopted to go past the individual and include the community as well.</a:t>
            </a:r>
          </a:p>
          <a:p>
            <a:pPr lvl="0" algn="l"/>
            <a:endParaRPr lang="en-US" sz="3600" dirty="0" smtClean="0"/>
          </a:p>
          <a:p>
            <a:endParaRPr lang="en-US" dirty="0"/>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838200"/>
            <a:ext cx="9144000" cy="1676400"/>
          </a:xfrm>
        </p:spPr>
        <p:txBody>
          <a:bodyPr>
            <a:noAutofit/>
          </a:bodyPr>
          <a:lstStyle/>
          <a:p>
            <a:pPr lvl="0" algn="ctr"/>
            <a:r>
              <a:rPr lang="en-US" sz="5400" dirty="0" smtClean="0"/>
              <a:t/>
            </a:r>
            <a:br>
              <a:rPr lang="en-US" sz="5400" dirty="0" smtClean="0"/>
            </a:br>
            <a:r>
              <a:rPr lang="en-US" sz="5400" dirty="0" smtClean="0"/>
              <a:t/>
            </a:r>
            <a:br>
              <a:rPr lang="en-US" sz="5400" dirty="0" smtClean="0"/>
            </a:br>
            <a:r>
              <a:rPr lang="en-US" sz="5400" dirty="0" smtClean="0"/>
              <a:t>Take home message </a:t>
            </a:r>
            <a:br>
              <a:rPr lang="en-US" sz="5400" dirty="0" smtClean="0"/>
            </a:br>
            <a:endParaRPr lang="en-US" dirty="0"/>
          </a:p>
        </p:txBody>
      </p:sp>
      <p:sp>
        <p:nvSpPr>
          <p:cNvPr id="5" name="Subtitle 4"/>
          <p:cNvSpPr>
            <a:spLocks noGrp="1"/>
          </p:cNvSpPr>
          <p:nvPr>
            <p:ph type="subTitle" idx="1"/>
          </p:nvPr>
        </p:nvSpPr>
        <p:spPr>
          <a:xfrm>
            <a:off x="0" y="2362200"/>
            <a:ext cx="9144000" cy="4038600"/>
          </a:xfrm>
        </p:spPr>
        <p:txBody>
          <a:bodyPr>
            <a:noAutofit/>
          </a:bodyPr>
          <a:lstStyle/>
          <a:p>
            <a:pPr algn="ctr"/>
            <a:r>
              <a:rPr lang="en-US" sz="3600" dirty="0" smtClean="0">
                <a:effectLst>
                  <a:outerShdw blurRad="38100" dist="38100" dir="2700000" algn="tl">
                    <a:srgbClr val="000000">
                      <a:alpha val="43137"/>
                    </a:srgbClr>
                  </a:outerShdw>
                </a:effectLst>
              </a:rPr>
              <a:t>You have been given this life But Once</a:t>
            </a:r>
          </a:p>
          <a:p>
            <a:pPr algn="ctr"/>
            <a:r>
              <a:rPr lang="en-US" sz="3600" dirty="0" smtClean="0">
                <a:effectLst>
                  <a:outerShdw blurRad="38100" dist="38100" dir="2700000" algn="tl">
                    <a:srgbClr val="000000">
                      <a:alpha val="43137"/>
                    </a:srgbClr>
                  </a:outerShdw>
                </a:effectLst>
              </a:rPr>
              <a:t>In it</a:t>
            </a:r>
          </a:p>
          <a:p>
            <a:pPr algn="ctr"/>
            <a:r>
              <a:rPr lang="en-US" sz="3600" dirty="0" smtClean="0">
                <a:effectLst>
                  <a:outerShdw blurRad="38100" dist="38100" dir="2700000" algn="tl">
                    <a:srgbClr val="000000">
                      <a:alpha val="43137"/>
                    </a:srgbClr>
                  </a:outerShdw>
                </a:effectLst>
              </a:rPr>
              <a:t>Do all the good that you can do </a:t>
            </a:r>
          </a:p>
          <a:p>
            <a:pPr algn="ctr"/>
            <a:r>
              <a:rPr lang="en-US" sz="3600" dirty="0" smtClean="0">
                <a:effectLst>
                  <a:outerShdw blurRad="38100" dist="38100" dir="2700000" algn="tl">
                    <a:srgbClr val="000000">
                      <a:alpha val="43137"/>
                    </a:srgbClr>
                  </a:outerShdw>
                </a:effectLst>
              </a:rPr>
              <a:t>To all the people you can do </a:t>
            </a:r>
          </a:p>
          <a:p>
            <a:pPr algn="ctr"/>
            <a:r>
              <a:rPr lang="en-US" sz="3600" dirty="0" smtClean="0">
                <a:effectLst>
                  <a:outerShdw blurRad="38100" dist="38100" dir="2700000" algn="tl">
                    <a:srgbClr val="000000">
                      <a:alpha val="43137"/>
                    </a:srgbClr>
                  </a:outerShdw>
                </a:effectLst>
              </a:rPr>
              <a:t>For as long as you can do </a:t>
            </a:r>
          </a:p>
          <a:p>
            <a:pPr algn="ctr"/>
            <a:r>
              <a:rPr lang="en-US" sz="3600" dirty="0" smtClean="0">
                <a:solidFill>
                  <a:schemeClr val="bg1"/>
                </a:solidFill>
                <a:effectLst>
                  <a:outerShdw blurRad="38100" dist="38100" dir="2700000" algn="tl">
                    <a:srgbClr val="000000">
                      <a:alpha val="43137"/>
                    </a:srgbClr>
                  </a:outerShdw>
                </a:effectLst>
              </a:rPr>
              <a:t>						Ceccere</a:t>
            </a:r>
          </a:p>
          <a:p>
            <a:pPr algn="ctr"/>
            <a:endParaRPr lang="en-US" sz="360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685800"/>
            <a:ext cx="6327648" cy="990600"/>
          </a:xfrm>
        </p:spPr>
        <p:txBody>
          <a:bodyPr/>
          <a:lstStyle/>
          <a:p>
            <a:r>
              <a:rPr lang="en-US" dirty="0" smtClean="0">
                <a:solidFill>
                  <a:schemeClr val="accent4">
                    <a:lumMod val="60000"/>
                    <a:lumOff val="40000"/>
                  </a:schemeClr>
                </a:solidFill>
              </a:rPr>
              <a:t>FOR YOUR READING </a:t>
            </a:r>
            <a:endParaRPr lang="en-US" dirty="0">
              <a:solidFill>
                <a:schemeClr val="accent4">
                  <a:lumMod val="60000"/>
                  <a:lumOff val="40000"/>
                </a:schemeClr>
              </a:solidFill>
            </a:endParaRPr>
          </a:p>
        </p:txBody>
      </p:sp>
      <p:sp>
        <p:nvSpPr>
          <p:cNvPr id="3" name="Content Placeholder 2"/>
          <p:cNvSpPr>
            <a:spLocks noGrp="1"/>
          </p:cNvSpPr>
          <p:nvPr>
            <p:ph type="subTitle" idx="1"/>
          </p:nvPr>
        </p:nvSpPr>
        <p:spPr>
          <a:xfrm>
            <a:off x="228600" y="1752600"/>
            <a:ext cx="8915400" cy="5105400"/>
          </a:xfrm>
        </p:spPr>
        <p:txBody>
          <a:bodyPr>
            <a:noAutofit/>
          </a:bodyPr>
          <a:lstStyle/>
          <a:p>
            <a:pPr algn="l"/>
            <a:r>
              <a:rPr lang="en-US" sz="2400" b="1" dirty="0" smtClean="0"/>
              <a:t>1. An Introduction to Community Health</a:t>
            </a:r>
          </a:p>
          <a:p>
            <a:pPr algn="l"/>
            <a:r>
              <a:rPr lang="en-US" sz="2000" dirty="0" smtClean="0">
                <a:solidFill>
                  <a:srgbClr val="FFFF00"/>
                </a:solidFill>
              </a:rPr>
              <a:t>James F. McKenzie</a:t>
            </a:r>
            <a:endParaRPr lang="en-US" sz="2000" dirty="0" smtClean="0"/>
          </a:p>
          <a:p>
            <a:pPr algn="l"/>
            <a:endParaRPr lang="en-US" sz="2000" dirty="0" smtClean="0"/>
          </a:p>
          <a:p>
            <a:pPr algn="l"/>
            <a:r>
              <a:rPr lang="en-US" sz="2400" b="1" dirty="0" smtClean="0"/>
              <a:t>2. Community Health and Wellness: </a:t>
            </a:r>
          </a:p>
          <a:p>
            <a:pPr algn="l"/>
            <a:r>
              <a:rPr lang="en-US" sz="2000" dirty="0" smtClean="0"/>
              <a:t>Primary Health Care in Practice Anne McMurray and Jill Clendon </a:t>
            </a:r>
          </a:p>
          <a:p>
            <a:pPr algn="l"/>
            <a:endParaRPr lang="en-US" sz="2000" dirty="0" smtClean="0"/>
          </a:p>
          <a:p>
            <a:pPr algn="l"/>
            <a:r>
              <a:rPr lang="en-US" sz="2400" b="1" dirty="0" smtClean="0"/>
              <a:t>3. Volunteers: </a:t>
            </a:r>
            <a:r>
              <a:rPr lang="en-US" sz="2400" dirty="0" smtClean="0"/>
              <a:t>a social profile</a:t>
            </a:r>
          </a:p>
          <a:p>
            <a:pPr algn="l"/>
            <a:r>
              <a:rPr lang="en-US" sz="2000" dirty="0" smtClean="0"/>
              <a:t>Indiana University Press, 2008 - </a:t>
            </a:r>
            <a:r>
              <a:rPr lang="en-US" sz="2000" dirty="0" smtClean="0">
                <a:hlinkClick r:id="rId2"/>
              </a:rPr>
              <a:t>Social Science</a:t>
            </a:r>
            <a:endParaRPr lang="en-US" sz="2000" dirty="0" smtClean="0"/>
          </a:p>
          <a:p>
            <a:pPr algn="l"/>
            <a:r>
              <a:rPr lang="en-US" sz="2000" dirty="0" smtClean="0">
                <a:hlinkClick r:id="rId3"/>
              </a:rPr>
              <a:t>Marc A. </a:t>
            </a:r>
            <a:r>
              <a:rPr lang="en-US" sz="2000" dirty="0" err="1" smtClean="0">
                <a:hlinkClick r:id="rId3"/>
              </a:rPr>
              <a:t>Musick</a:t>
            </a:r>
            <a:r>
              <a:rPr lang="en-US" sz="2000" dirty="0" smtClean="0"/>
              <a:t>, </a:t>
            </a:r>
            <a:r>
              <a:rPr lang="en-US" sz="2000" dirty="0" smtClean="0">
                <a:hlinkClick r:id="rId4"/>
              </a:rPr>
              <a:t>John Wilson</a:t>
            </a:r>
            <a:r>
              <a:rPr lang="en-US" sz="2000" dirty="0" smtClean="0">
                <a:hlinkClick r:id="rId5"/>
              </a:rPr>
              <a:t>32 Reviews</a:t>
            </a:r>
            <a:r>
              <a:rPr lang="en-US" sz="2000" dirty="0" smtClean="0"/>
              <a:t>http://books.google.com.sa/books/about/Volunteers.html?id=u8Tabf5HcRcC Indiana University Press, 2008</a:t>
            </a:r>
          </a:p>
          <a:p>
            <a:pPr algn="l"/>
            <a:endParaRPr lang="en-US" sz="2000" dirty="0" smtClean="0"/>
          </a:p>
          <a:p>
            <a:pPr algn="l"/>
            <a:r>
              <a:rPr lang="en-US" sz="2400" b="1" dirty="0" smtClean="0"/>
              <a:t>4.Evolution of the Social Contract</a:t>
            </a:r>
            <a:r>
              <a:rPr lang="en-US" sz="2000" b="1" dirty="0" smtClean="0"/>
              <a:t>, </a:t>
            </a:r>
            <a:r>
              <a:rPr lang="en-US" sz="2000" dirty="0" smtClean="0">
                <a:hlinkClick r:id="rId6" action="ppaction://hlinkfile"/>
              </a:rPr>
              <a:t>Brian </a:t>
            </a:r>
            <a:r>
              <a:rPr lang="en-US" sz="2000" dirty="0" err="1" smtClean="0">
                <a:hlinkClick r:id="rId6" action="ppaction://hlinkfile"/>
              </a:rPr>
              <a:t>Skyrms</a:t>
            </a:r>
            <a:r>
              <a:rPr lang="en-US" sz="2000" dirty="0" smtClean="0"/>
              <a:t> </a:t>
            </a:r>
          </a:p>
          <a:p>
            <a:pPr algn="l"/>
            <a:endParaRPr lang="en-US" sz="2000" b="1" dirty="0" smtClean="0"/>
          </a:p>
          <a:p>
            <a:pPr algn="l"/>
            <a:endParaRPr lang="en-US" sz="2000" dirty="0" smtClean="0"/>
          </a:p>
          <a:p>
            <a:pPr algn="l"/>
            <a:endParaRPr lang="en-US" sz="2000" dirty="0" smtClean="0"/>
          </a:p>
          <a:p>
            <a:pPr algn="l"/>
            <a:endParaRPr lang="en-US" sz="2000" dirty="0" smtClean="0"/>
          </a:p>
          <a:p>
            <a:pPr algn="l"/>
            <a:endParaRPr lang="en-US" sz="2000" b="1" dirty="0" smtClean="0"/>
          </a:p>
          <a:p>
            <a:pPr algn="l"/>
            <a:endParaRPr lang="en-US" sz="2000" dirty="0" smtClean="0">
              <a:solidFill>
                <a:schemeClr val="accent4">
                  <a:lumMod val="60000"/>
                  <a:lumOff val="40000"/>
                </a:schemeClr>
              </a:solidFill>
            </a:endParaRPr>
          </a:p>
          <a:p>
            <a:pPr algn="l"/>
            <a:endParaRPr lang="en-US" sz="2000" dirty="0" smtClean="0">
              <a:solidFill>
                <a:schemeClr val="accent4">
                  <a:lumMod val="60000"/>
                  <a:lumOff val="40000"/>
                </a:schemeClr>
              </a:solidFill>
            </a:endParaRPr>
          </a:p>
          <a:p>
            <a:pPr algn="l"/>
            <a:endParaRPr lang="en-US" sz="2000" dirty="0" smtClean="0">
              <a:solidFill>
                <a:schemeClr val="accent4">
                  <a:lumMod val="60000"/>
                  <a:lumOff val="40000"/>
                </a:schemeClr>
              </a:solidFill>
            </a:endParaRPr>
          </a:p>
        </p:txBody>
      </p:sp>
      <p:pic>
        <p:nvPicPr>
          <p:cNvPr id="4" name="Picture 3" descr="C:\Users\Kamran\Pictures\imagesCAVUHZ32.jpg"/>
          <p:cNvPicPr/>
          <p:nvPr/>
        </p:nvPicPr>
        <p:blipFill>
          <a:blip r:embed="rId7" cstate="print"/>
          <a:srcRect/>
          <a:stretch>
            <a:fillRect/>
          </a:stretch>
        </p:blipFill>
        <p:spPr bwMode="auto">
          <a:xfrm>
            <a:off x="6400800" y="1676400"/>
            <a:ext cx="2743200" cy="1676400"/>
          </a:xfrm>
          <a:prstGeom prst="rect">
            <a:avLst/>
          </a:prstGeom>
          <a:noFill/>
          <a:ln w="9525">
            <a:noFill/>
            <a:miter lim="800000"/>
            <a:headEnd/>
            <a:tailEnd/>
          </a:ln>
        </p:spPr>
      </p:pic>
      <p:pic>
        <p:nvPicPr>
          <p:cNvPr id="5" name="Picture 4" descr="C:\Users\Kamran\Pictures\imagesCARXZE6K.jpg"/>
          <p:cNvPicPr/>
          <p:nvPr/>
        </p:nvPicPr>
        <p:blipFill>
          <a:blip r:embed="rId8" cstate="print"/>
          <a:srcRect/>
          <a:stretch>
            <a:fillRect/>
          </a:stretch>
        </p:blipFill>
        <p:spPr bwMode="auto">
          <a:xfrm>
            <a:off x="6324600" y="3657600"/>
            <a:ext cx="2819400" cy="16002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762000"/>
            <a:ext cx="7851648" cy="1828800"/>
          </a:xfrm>
        </p:spPr>
        <p:txBody>
          <a:bodyPr>
            <a:normAutofit fontScale="90000"/>
          </a:bodyPr>
          <a:lstStyle/>
          <a:p>
            <a:pPr algn="ctr"/>
            <a:r>
              <a:rPr lang="en-US" sz="5300" dirty="0" smtClean="0">
                <a:solidFill>
                  <a:schemeClr val="tx1"/>
                </a:solidFill>
              </a:rPr>
              <a:t/>
            </a:r>
            <a:br>
              <a:rPr lang="en-US" sz="5300" dirty="0" smtClean="0">
                <a:solidFill>
                  <a:schemeClr val="tx1"/>
                </a:solidFill>
              </a:rPr>
            </a:br>
            <a:r>
              <a:rPr lang="en-US" sz="5300" dirty="0" smtClean="0">
                <a:solidFill>
                  <a:schemeClr val="tx1"/>
                </a:solidFill>
              </a:rPr>
              <a:t/>
            </a:r>
            <a:br>
              <a:rPr lang="en-US" sz="5300" dirty="0" smtClean="0">
                <a:solidFill>
                  <a:schemeClr val="tx1"/>
                </a:solidFill>
              </a:rPr>
            </a:br>
            <a:r>
              <a:rPr lang="en-US" sz="4900" dirty="0" smtClean="0">
                <a:solidFill>
                  <a:schemeClr val="tx1"/>
                </a:solidFill>
              </a:rPr>
              <a:t>What are you doing for others?</a:t>
            </a:r>
            <a:r>
              <a:rPr lang="en-US" dirty="0" smtClean="0"/>
              <a:t/>
            </a:r>
            <a:br>
              <a:rPr lang="en-US" dirty="0" smtClean="0"/>
            </a:br>
            <a:endParaRPr lang="en-US" dirty="0"/>
          </a:p>
        </p:txBody>
      </p:sp>
      <p:sp>
        <p:nvSpPr>
          <p:cNvPr id="5" name="Subtitle 4"/>
          <p:cNvSpPr>
            <a:spLocks noGrp="1"/>
          </p:cNvSpPr>
          <p:nvPr>
            <p:ph type="subTitle" idx="1"/>
          </p:nvPr>
        </p:nvSpPr>
        <p:spPr/>
        <p:txBody>
          <a:bodyPr>
            <a:normAutofit lnSpcReduction="10000"/>
          </a:bodyPr>
          <a:lstStyle/>
          <a:p>
            <a:pPr algn="ctr"/>
            <a:r>
              <a:rPr lang="en-US" sz="3600" b="1" i="1" dirty="0" smtClean="0">
                <a:solidFill>
                  <a:schemeClr val="bg1"/>
                </a:solidFill>
              </a:rPr>
              <a:t>Dr. Martin Luther King, Jr.</a:t>
            </a:r>
          </a:p>
          <a:p>
            <a:pPr algn="ctr"/>
            <a:endParaRPr lang="en-US" sz="3600" b="1" dirty="0" smtClean="0">
              <a:solidFill>
                <a:schemeClr val="bg1"/>
              </a:solidFill>
            </a:endParaRPr>
          </a:p>
          <a:p>
            <a:pPr algn="ctr"/>
            <a:r>
              <a:rPr lang="en-US" dirty="0" smtClean="0"/>
              <a:t>(January 15, 1929 – April 4, 1968)</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609600" y="914400"/>
            <a:ext cx="7851648" cy="838200"/>
          </a:xfrm>
        </p:spPr>
        <p:txBody>
          <a:bodyPr>
            <a:noAutofit/>
          </a:bodyPr>
          <a:lstStyle/>
          <a:p>
            <a:pPr algn="l"/>
            <a:r>
              <a:rPr lang="en-US" sz="5400" dirty="0" smtClean="0">
                <a:solidFill>
                  <a:schemeClr val="accent4">
                    <a:lumMod val="60000"/>
                    <a:lumOff val="40000"/>
                  </a:schemeClr>
                </a:solidFill>
              </a:rPr>
              <a:t>Definition of Community</a:t>
            </a:r>
          </a:p>
        </p:txBody>
      </p:sp>
      <p:sp>
        <p:nvSpPr>
          <p:cNvPr id="4099" name="Espace réservé du contenu 2"/>
          <p:cNvSpPr>
            <a:spLocks noGrp="1"/>
          </p:cNvSpPr>
          <p:nvPr>
            <p:ph type="subTitle" idx="1"/>
          </p:nvPr>
        </p:nvSpPr>
        <p:spPr>
          <a:xfrm>
            <a:off x="533400" y="2057400"/>
            <a:ext cx="7854696" cy="4114800"/>
          </a:xfrm>
        </p:spPr>
        <p:txBody>
          <a:bodyPr>
            <a:noAutofit/>
          </a:bodyPr>
          <a:lstStyle/>
          <a:p>
            <a:pPr algn="l"/>
            <a:r>
              <a:rPr lang="en-US" dirty="0" smtClean="0">
                <a:solidFill>
                  <a:schemeClr val="accent4">
                    <a:lumMod val="60000"/>
                    <a:lumOff val="40000"/>
                  </a:schemeClr>
                </a:solidFill>
              </a:rPr>
              <a:t> </a:t>
            </a:r>
            <a:r>
              <a:rPr lang="en-US" sz="3600" dirty="0" smtClean="0"/>
              <a:t>The word "community" is derived from the </a:t>
            </a:r>
            <a:r>
              <a:rPr lang="en-US" sz="3600" dirty="0" smtClean="0">
                <a:solidFill>
                  <a:srgbClr val="FFFF00"/>
                </a:solidFill>
              </a:rPr>
              <a:t>old French </a:t>
            </a:r>
            <a:r>
              <a:rPr lang="en-US" sz="3600" i="1" dirty="0" smtClean="0">
                <a:solidFill>
                  <a:srgbClr val="FFFF00"/>
                </a:solidFill>
              </a:rPr>
              <a:t>communité</a:t>
            </a:r>
            <a:r>
              <a:rPr lang="en-US" sz="3600" dirty="0" smtClean="0">
                <a:solidFill>
                  <a:srgbClr val="FFFF00"/>
                </a:solidFill>
              </a:rPr>
              <a:t> </a:t>
            </a:r>
            <a:r>
              <a:rPr lang="en-US" sz="3600" dirty="0" smtClean="0"/>
              <a:t>which is derived from the </a:t>
            </a:r>
            <a:r>
              <a:rPr lang="en-US" sz="3600" dirty="0" smtClean="0">
                <a:solidFill>
                  <a:srgbClr val="FFFF00"/>
                </a:solidFill>
              </a:rPr>
              <a:t>Latin communitas </a:t>
            </a:r>
            <a:r>
              <a:rPr lang="en-US" sz="3600" dirty="0" smtClean="0"/>
              <a:t>(</a:t>
            </a:r>
            <a:r>
              <a:rPr lang="en-US" sz="3600" i="1" dirty="0" smtClean="0"/>
              <a:t>cum</a:t>
            </a:r>
            <a:r>
              <a:rPr lang="en-US" sz="3600" dirty="0" smtClean="0"/>
              <a:t>, "with/together" + </a:t>
            </a:r>
            <a:r>
              <a:rPr lang="en-US" sz="3600" i="1" dirty="0" smtClean="0"/>
              <a:t>munus</a:t>
            </a:r>
            <a:r>
              <a:rPr lang="en-US" sz="3600" dirty="0" smtClean="0"/>
              <a:t>, "gift"), a broad term for fellowship or organized society</a:t>
            </a:r>
            <a:r>
              <a:rPr lang="en-US" dirty="0" smtClean="0"/>
              <a:t>.</a:t>
            </a:r>
          </a:p>
          <a:p>
            <a:pPr algn="l"/>
            <a:r>
              <a:rPr lang="en-US" sz="2800" b="1" dirty="0" smtClean="0">
                <a:solidFill>
                  <a:schemeClr val="bg1"/>
                </a:solidFill>
              </a:rPr>
              <a:t>(OXFORD UNIVERSITY PRESS)</a:t>
            </a:r>
          </a:p>
          <a:p>
            <a:pPr algn="l"/>
            <a:r>
              <a:rPr lang="en-US" sz="3600" dirty="0" smtClean="0">
                <a:solidFill>
                  <a:schemeClr val="accent4">
                    <a:lumMod val="60000"/>
                    <a:lumOff val="40000"/>
                  </a:schemeClr>
                </a:solidFill>
                <a:effectLst>
                  <a:outerShdw blurRad="38100" dist="38100" dir="2700000" algn="tl">
                    <a:srgbClr val="000000">
                      <a:alpha val="43137"/>
                    </a:srgbClr>
                  </a:outerShdw>
                </a:effectLst>
              </a:rPr>
              <a:t>  </a:t>
            </a:r>
          </a:p>
          <a:p>
            <a:endParaRPr lang="fr-CA" dirty="0" smtClean="0">
              <a:solidFill>
                <a:srgbClr val="E35C06"/>
              </a:solidFill>
            </a:endParaRPr>
          </a:p>
        </p:txBody>
      </p:sp>
      <p:pic>
        <p:nvPicPr>
          <p:cNvPr id="3074" name="Picture 2" descr="C:\Users\vista\Pictures\community1-300x197.jpg"/>
          <p:cNvPicPr>
            <a:picLocks noChangeAspect="1" noChangeArrowheads="1"/>
          </p:cNvPicPr>
          <p:nvPr/>
        </p:nvPicPr>
        <p:blipFill>
          <a:blip r:embed="rId2" cstate="print"/>
          <a:srcRect/>
          <a:stretch>
            <a:fillRect/>
          </a:stretch>
        </p:blipFill>
        <p:spPr bwMode="auto">
          <a:xfrm>
            <a:off x="6400800" y="4800600"/>
            <a:ext cx="2743200" cy="2057400"/>
          </a:xfrm>
          <a:prstGeom prst="rect">
            <a:avLst/>
          </a:prstGeom>
          <a:noFill/>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0" y="0"/>
            <a:ext cx="9144000" cy="1524000"/>
          </a:xfrm>
        </p:spPr>
        <p:txBody>
          <a:bodyPr>
            <a:normAutofit/>
          </a:bodyPr>
          <a:lstStyle/>
          <a:p>
            <a:pPr algn="l"/>
            <a:r>
              <a:rPr lang="en-US" sz="4000" dirty="0" smtClean="0">
                <a:solidFill>
                  <a:schemeClr val="accent4">
                    <a:lumMod val="60000"/>
                    <a:lumOff val="40000"/>
                  </a:schemeClr>
                </a:solidFill>
              </a:rPr>
              <a:t>Definition of community (cont.)</a:t>
            </a:r>
          </a:p>
        </p:txBody>
      </p:sp>
      <p:sp>
        <p:nvSpPr>
          <p:cNvPr id="3075" name="Espace réservé du contenu 2"/>
          <p:cNvSpPr>
            <a:spLocks noGrp="1"/>
          </p:cNvSpPr>
          <p:nvPr>
            <p:ph type="subTitle" idx="1"/>
          </p:nvPr>
        </p:nvSpPr>
        <p:spPr>
          <a:xfrm>
            <a:off x="0" y="1752600"/>
            <a:ext cx="9144000" cy="5105400"/>
          </a:xfrm>
        </p:spPr>
        <p:txBody>
          <a:bodyPr>
            <a:normAutofit/>
          </a:bodyPr>
          <a:lstStyle/>
          <a:p>
            <a:pPr marL="514350" indent="-514350" algn="l">
              <a:buClr>
                <a:srgbClr val="FFFF00"/>
              </a:buClr>
            </a:pPr>
            <a:r>
              <a:rPr lang="en-US" sz="3600" dirty="0" smtClean="0">
                <a:effectLst>
                  <a:outerShdw blurRad="38100" dist="38100" dir="2700000" algn="tl">
                    <a:srgbClr val="000000">
                      <a:alpha val="43137"/>
                    </a:srgbClr>
                  </a:outerShdw>
                </a:effectLst>
              </a:rPr>
              <a:t>    A </a:t>
            </a:r>
            <a:r>
              <a:rPr lang="en-US" sz="3600" dirty="0" smtClean="0">
                <a:solidFill>
                  <a:srgbClr val="FFFF00"/>
                </a:solidFill>
                <a:effectLst>
                  <a:outerShdw blurRad="38100" dist="38100" dir="2700000" algn="tl">
                    <a:srgbClr val="000000">
                      <a:alpha val="43137"/>
                    </a:srgbClr>
                  </a:outerShdw>
                </a:effectLst>
              </a:rPr>
              <a:t>group</a:t>
            </a:r>
            <a:r>
              <a:rPr lang="en-US" sz="3600" dirty="0" smtClean="0">
                <a:effectLst>
                  <a:outerShdw blurRad="38100" dist="38100" dir="2700000" algn="tl">
                    <a:srgbClr val="000000">
                      <a:alpha val="43137"/>
                    </a:srgbClr>
                  </a:outerShdw>
                </a:effectLst>
              </a:rPr>
              <a:t> of interacting people, living in some proximity (i.e., in space, time, or relationship). </a:t>
            </a:r>
          </a:p>
          <a:p>
            <a:pPr marL="514350" indent="-514350" algn="l">
              <a:buClr>
                <a:srgbClr val="FFFF00"/>
              </a:buClr>
            </a:pPr>
            <a:r>
              <a:rPr lang="en-US" sz="3600" dirty="0" smtClean="0">
                <a:effectLst>
                  <a:outerShdw blurRad="38100" dist="38100" dir="2700000" algn="tl">
                    <a:srgbClr val="000000">
                      <a:alpha val="43137"/>
                    </a:srgbClr>
                  </a:outerShdw>
                </a:effectLst>
              </a:rPr>
              <a:t>    Community usually refers to a social unit larger than a </a:t>
            </a:r>
            <a:r>
              <a:rPr lang="en-US" sz="3600" dirty="0" smtClean="0">
                <a:solidFill>
                  <a:srgbClr val="FFFF00"/>
                </a:solidFill>
                <a:effectLst>
                  <a:outerShdw blurRad="38100" dist="38100" dir="2700000" algn="tl">
                    <a:srgbClr val="000000">
                      <a:alpha val="43137"/>
                    </a:srgbClr>
                  </a:outerShdw>
                </a:effectLst>
              </a:rPr>
              <a:t>household</a:t>
            </a:r>
            <a:r>
              <a:rPr lang="en-US" sz="3600" dirty="0" smtClean="0">
                <a:effectLst>
                  <a:outerShdw blurRad="38100" dist="38100" dir="2700000" algn="tl">
                    <a:srgbClr val="000000">
                      <a:alpha val="43137"/>
                    </a:srgbClr>
                  </a:outerShdw>
                </a:effectLst>
              </a:rPr>
              <a:t> that shares common values and has </a:t>
            </a:r>
            <a:r>
              <a:rPr lang="en-US" sz="3600" dirty="0" smtClean="0">
                <a:solidFill>
                  <a:srgbClr val="FFFF00"/>
                </a:solidFill>
                <a:effectLst>
                  <a:outerShdw blurRad="38100" dist="38100" dir="2700000" algn="tl">
                    <a:srgbClr val="000000">
                      <a:alpha val="43137"/>
                    </a:srgbClr>
                  </a:outerShdw>
                </a:effectLst>
              </a:rPr>
              <a:t>social cohesion</a:t>
            </a:r>
            <a:r>
              <a:rPr lang="en-US" sz="3600" dirty="0" smtClean="0">
                <a:effectLst>
                  <a:outerShdw blurRad="38100" dist="38100" dir="2700000" algn="tl">
                    <a:srgbClr val="000000">
                      <a:alpha val="43137"/>
                    </a:srgbClr>
                  </a:outerShdw>
                </a:effectLst>
              </a:rPr>
              <a:t>.</a:t>
            </a:r>
          </a:p>
        </p:txBody>
      </p:sp>
      <p:pic>
        <p:nvPicPr>
          <p:cNvPr id="4" name="Picture 3" descr="C:\Users\vista\Pictures\imagesCAXP6UAC.jpg"/>
          <p:cNvPicPr>
            <a:picLocks noChangeAspect="1" noChangeArrowheads="1"/>
          </p:cNvPicPr>
          <p:nvPr/>
        </p:nvPicPr>
        <p:blipFill>
          <a:blip r:embed="rId2" cstate="print"/>
          <a:srcRect/>
          <a:stretch>
            <a:fillRect/>
          </a:stretch>
        </p:blipFill>
        <p:spPr bwMode="auto">
          <a:xfrm>
            <a:off x="7010400" y="0"/>
            <a:ext cx="2133600" cy="1752600"/>
          </a:xfrm>
          <a:prstGeom prst="rect">
            <a:avLst/>
          </a:prstGeom>
          <a:noFill/>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0" y="762000"/>
            <a:ext cx="9144000" cy="990600"/>
          </a:xfrm>
        </p:spPr>
        <p:txBody>
          <a:bodyPr>
            <a:noAutofit/>
          </a:bodyPr>
          <a:lstStyle/>
          <a:p>
            <a:pPr algn="l"/>
            <a:r>
              <a:rPr lang="en-US" sz="4000" dirty="0" smtClean="0">
                <a:solidFill>
                  <a:schemeClr val="accent4">
                    <a:lumMod val="60000"/>
                    <a:lumOff val="40000"/>
                  </a:schemeClr>
                </a:solidFill>
              </a:rPr>
              <a:t>   Definition of Community service (cont.) </a:t>
            </a:r>
          </a:p>
        </p:txBody>
      </p:sp>
      <p:sp>
        <p:nvSpPr>
          <p:cNvPr id="5123" name="Espace réservé du contenu 2"/>
          <p:cNvSpPr>
            <a:spLocks noGrp="1"/>
          </p:cNvSpPr>
          <p:nvPr>
            <p:ph type="subTitle" idx="1"/>
          </p:nvPr>
        </p:nvSpPr>
        <p:spPr>
          <a:xfrm>
            <a:off x="533400" y="2133600"/>
            <a:ext cx="7854696" cy="3962400"/>
          </a:xfrm>
        </p:spPr>
        <p:txBody>
          <a:bodyPr>
            <a:normAutofit/>
          </a:bodyPr>
          <a:lstStyle/>
          <a:p>
            <a:pPr algn="l">
              <a:lnSpc>
                <a:spcPct val="150000"/>
              </a:lnSpc>
            </a:pPr>
            <a:r>
              <a:rPr lang="en-US" dirty="0" smtClean="0"/>
              <a:t> </a:t>
            </a:r>
            <a:r>
              <a:rPr lang="en-US" sz="4000" dirty="0" smtClean="0">
                <a:solidFill>
                  <a:srgbClr val="FFFF00"/>
                </a:solidFill>
                <a:effectLst>
                  <a:outerShdw blurRad="38100" dist="38100" dir="2700000" algn="tl">
                    <a:srgbClr val="000000">
                      <a:alpha val="43137"/>
                    </a:srgbClr>
                  </a:outerShdw>
                </a:effectLst>
              </a:rPr>
              <a:t>Donated service </a:t>
            </a:r>
            <a:r>
              <a:rPr lang="en-US" sz="4000" dirty="0" smtClean="0">
                <a:effectLst>
                  <a:outerShdw blurRad="38100" dist="38100" dir="2700000" algn="tl">
                    <a:srgbClr val="000000">
                      <a:alpha val="43137"/>
                    </a:srgbClr>
                  </a:outerShdw>
                </a:effectLst>
              </a:rPr>
              <a:t>or activity that is performed by someone or a group of people for the </a:t>
            </a:r>
            <a:r>
              <a:rPr lang="en-US" sz="4000" dirty="0" smtClean="0">
                <a:solidFill>
                  <a:srgbClr val="FFFF00"/>
                </a:solidFill>
                <a:effectLst>
                  <a:outerShdw blurRad="38100" dist="38100" dir="2700000" algn="tl">
                    <a:srgbClr val="000000">
                      <a:alpha val="43137"/>
                    </a:srgbClr>
                  </a:outerShdw>
                </a:effectLst>
              </a:rPr>
              <a:t>benefit of the public</a:t>
            </a:r>
            <a:r>
              <a:rPr lang="en-US" sz="4000" dirty="0" smtClean="0">
                <a:effectLst>
                  <a:outerShdw blurRad="38100" dist="38100" dir="2700000" algn="tl">
                    <a:srgbClr val="000000">
                      <a:alpha val="43137"/>
                    </a:srgbClr>
                  </a:outerShdw>
                </a:effectLst>
              </a:rPr>
              <a:t> or its institutions</a:t>
            </a:r>
            <a:endParaRPr lang="fr-CA" sz="4000" dirty="0" smtClean="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533400" y="914400"/>
            <a:ext cx="7851648" cy="838200"/>
          </a:xfrm>
        </p:spPr>
        <p:txBody>
          <a:bodyPr>
            <a:normAutofit/>
          </a:bodyPr>
          <a:lstStyle/>
          <a:p>
            <a:pPr algn="l"/>
            <a:r>
              <a:rPr lang="en-US" sz="5400" dirty="0" smtClean="0">
                <a:solidFill>
                  <a:schemeClr val="accent4">
                    <a:lumMod val="60000"/>
                    <a:lumOff val="40000"/>
                  </a:schemeClr>
                </a:solidFill>
              </a:rPr>
              <a:t>Community service</a:t>
            </a:r>
          </a:p>
        </p:txBody>
      </p:sp>
      <p:sp>
        <p:nvSpPr>
          <p:cNvPr id="5123" name="Espace réservé du contenu 2"/>
          <p:cNvSpPr>
            <a:spLocks noGrp="1"/>
          </p:cNvSpPr>
          <p:nvPr>
            <p:ph type="subTitle" idx="1"/>
          </p:nvPr>
        </p:nvSpPr>
        <p:spPr>
          <a:xfrm>
            <a:off x="0" y="1447800"/>
            <a:ext cx="9144000" cy="5181600"/>
          </a:xfrm>
        </p:spPr>
        <p:txBody>
          <a:bodyPr>
            <a:noAutofit/>
          </a:bodyPr>
          <a:lstStyle/>
          <a:p>
            <a:pPr algn="ctr"/>
            <a:endParaRPr lang="en-US" sz="3600" b="1" dirty="0" smtClean="0">
              <a:solidFill>
                <a:schemeClr val="bg1"/>
              </a:solidFill>
            </a:endParaRPr>
          </a:p>
          <a:p>
            <a:pPr algn="ctr"/>
            <a:endParaRPr lang="en-US" sz="4400" dirty="0" smtClean="0">
              <a:effectLst>
                <a:outerShdw blurRad="38100" dist="38100" dir="2700000" algn="tl">
                  <a:srgbClr val="000000">
                    <a:alpha val="43137"/>
                  </a:srgbClr>
                </a:outerShdw>
              </a:effectLst>
            </a:endParaRPr>
          </a:p>
          <a:p>
            <a:pPr algn="ctr"/>
            <a:r>
              <a:rPr lang="en-US" sz="4400" dirty="0" smtClean="0">
                <a:effectLst>
                  <a:outerShdw blurRad="38100" dist="38100" dir="2700000" algn="tl">
                    <a:srgbClr val="000000">
                      <a:alpha val="43137"/>
                    </a:srgbClr>
                  </a:outerShdw>
                </a:effectLst>
              </a:rPr>
              <a:t>Service is the rent we pay for living.</a:t>
            </a:r>
          </a:p>
          <a:p>
            <a:pPr algn="ctr"/>
            <a:endParaRPr lang="en-US" sz="2800" b="1" i="1" dirty="0" smtClean="0">
              <a:solidFill>
                <a:schemeClr val="bg1"/>
              </a:solidFill>
            </a:endParaRPr>
          </a:p>
          <a:p>
            <a:pPr algn="ctr"/>
            <a:endParaRPr lang="en-US" sz="2800" b="1" i="1" dirty="0" smtClean="0">
              <a:solidFill>
                <a:schemeClr val="bg1"/>
              </a:solidFill>
            </a:endParaRPr>
          </a:p>
          <a:p>
            <a:pPr algn="ctr"/>
            <a:endParaRPr lang="en-US" sz="2800" b="1" i="1" dirty="0" smtClean="0">
              <a:solidFill>
                <a:schemeClr val="bg1"/>
              </a:solidFill>
            </a:endParaRPr>
          </a:p>
          <a:p>
            <a:pPr algn="ctr">
              <a:lnSpc>
                <a:spcPct val="150000"/>
              </a:lnSpc>
            </a:pPr>
            <a:r>
              <a:rPr lang="en-US" sz="2800" b="1" dirty="0" smtClean="0">
                <a:solidFill>
                  <a:schemeClr val="bg1"/>
                </a:solidFill>
                <a:effectLst>
                  <a:outerShdw blurRad="38100" dist="38100" dir="2700000" algn="tl">
                    <a:srgbClr val="000000">
                      <a:alpha val="43137"/>
                    </a:srgbClr>
                  </a:outerShdw>
                </a:effectLst>
              </a:rPr>
              <a:t>Marian Wright Edelman</a:t>
            </a:r>
            <a:r>
              <a:rPr lang="en-US" sz="2800" dirty="0" smtClean="0">
                <a:solidFill>
                  <a:schemeClr val="bg1"/>
                </a:solidFill>
                <a:effectLst>
                  <a:outerShdw blurRad="38100" dist="38100" dir="2700000" algn="tl">
                    <a:srgbClr val="000000">
                      <a:alpha val="43137"/>
                    </a:srgbClr>
                  </a:outerShdw>
                </a:effectLst>
              </a:rPr>
              <a:t>, </a:t>
            </a:r>
          </a:p>
          <a:p>
            <a:pPr algn="ctr">
              <a:lnSpc>
                <a:spcPct val="150000"/>
              </a:lnSpc>
            </a:pPr>
            <a:r>
              <a:rPr lang="en-US" sz="2800" dirty="0" smtClean="0">
                <a:effectLst>
                  <a:outerShdw blurRad="38100" dist="38100" dir="2700000" algn="tl">
                    <a:srgbClr val="000000">
                      <a:alpha val="43137"/>
                    </a:srgbClr>
                  </a:outerShdw>
                </a:effectLst>
              </a:rPr>
              <a:t>President of the Children’s Defense Fund</a:t>
            </a:r>
          </a:p>
          <a:p>
            <a:pPr algn="l"/>
            <a:endParaRPr lang="en-US" sz="3600" dirty="0" smtClean="0">
              <a:solidFill>
                <a:schemeClr val="accent4">
                  <a:lumMod val="60000"/>
                  <a:lumOff val="40000"/>
                </a:schemeClr>
              </a:solidFill>
              <a:effectLst>
                <a:outerShdw blurRad="38100" dist="38100" dir="2700000" algn="tl">
                  <a:srgbClr val="000000">
                    <a:alpha val="43137"/>
                  </a:srgbClr>
                </a:outerShdw>
              </a:effectLst>
            </a:endParaRPr>
          </a:p>
          <a:p>
            <a:pPr algn="l"/>
            <a:endParaRPr lang="en-US" sz="3600" dirty="0" smtClean="0">
              <a:solidFill>
                <a:schemeClr val="accent4">
                  <a:lumMod val="60000"/>
                  <a:lumOff val="40000"/>
                </a:schemeClr>
              </a:solidFill>
              <a:effectLst>
                <a:outerShdw blurRad="38100" dist="38100" dir="2700000" algn="tl">
                  <a:srgbClr val="000000">
                    <a:alpha val="43137"/>
                  </a:srgbClr>
                </a:outerShdw>
              </a:effectLst>
            </a:endParaRPr>
          </a:p>
          <a:p>
            <a:pPr algn="l"/>
            <a:endParaRPr lang="en-US" sz="3600" dirty="0" smtClean="0">
              <a:solidFill>
                <a:schemeClr val="accent4">
                  <a:lumMod val="60000"/>
                  <a:lumOff val="40000"/>
                </a:schemeClr>
              </a:solidFill>
              <a:effectLst>
                <a:outerShdw blurRad="38100" dist="38100" dir="2700000" algn="tl">
                  <a:srgbClr val="000000">
                    <a:alpha val="43137"/>
                  </a:srgbClr>
                </a:outerShdw>
              </a:effectLst>
            </a:endParaRPr>
          </a:p>
          <a:p>
            <a:pPr>
              <a:buNone/>
            </a:pPr>
            <a:endParaRPr lang="fr-CA" dirty="0" smtClean="0">
              <a:solidFill>
                <a:srgbClr val="E35C06"/>
              </a:solidFill>
            </a:endParaRP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1886</TotalTime>
  <Words>1274</Words>
  <Application>Microsoft Office PowerPoint</Application>
  <PresentationFormat>On-screen Show (4:3)</PresentationFormat>
  <Paragraphs>269</Paragraphs>
  <Slides>47</Slides>
  <Notes>1</Notes>
  <HiddenSlides>0</HiddenSlides>
  <MMClips>1</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Concept  of  COMMUNITY SERVICES </vt:lpstr>
      <vt:lpstr>  </vt:lpstr>
      <vt:lpstr>OBJECTIVES students should be able to understand and describe;</vt:lpstr>
      <vt:lpstr>Social contract Definition</vt:lpstr>
      <vt:lpstr>  What are you doing for others? </vt:lpstr>
      <vt:lpstr>Definition of Community</vt:lpstr>
      <vt:lpstr>Definition of community (cont.)</vt:lpstr>
      <vt:lpstr>   Definition of Community service (cont.) </vt:lpstr>
      <vt:lpstr>Community service</vt:lpstr>
      <vt:lpstr> Community service</vt:lpstr>
      <vt:lpstr>Community servise </vt:lpstr>
      <vt:lpstr>Examples of community service</vt:lpstr>
      <vt:lpstr>Examples of Community service</vt:lpstr>
      <vt:lpstr>The concept of Volunteering</vt:lpstr>
      <vt:lpstr>     People also volunteer </vt:lpstr>
      <vt:lpstr>What do the volunteers earn?</vt:lpstr>
      <vt:lpstr>  Community volunteering</vt:lpstr>
      <vt:lpstr>   Why to carry out community service? </vt:lpstr>
      <vt:lpstr>Physicians and the community</vt:lpstr>
      <vt:lpstr> Physicians and the community</vt:lpstr>
      <vt:lpstr>Slide 21</vt:lpstr>
      <vt:lpstr>Broad understanding of Health  </vt:lpstr>
      <vt:lpstr>Individual health</vt:lpstr>
      <vt:lpstr>  A Community perspective</vt:lpstr>
      <vt:lpstr> A framework for improvement  </vt:lpstr>
      <vt:lpstr>Who are the Stakeholders</vt:lpstr>
      <vt:lpstr>Physicians and the community </vt:lpstr>
      <vt:lpstr>10 Essential services</vt:lpstr>
      <vt:lpstr>10 Essential services</vt:lpstr>
      <vt:lpstr>Public Health  </vt:lpstr>
      <vt:lpstr>Public Health  </vt:lpstr>
      <vt:lpstr>Educational Role  </vt:lpstr>
      <vt:lpstr> Improving health access </vt:lpstr>
      <vt:lpstr>Aim of improving access </vt:lpstr>
      <vt:lpstr>International Aid  </vt:lpstr>
      <vt:lpstr>International community services </vt:lpstr>
      <vt:lpstr>A small boy is held by his mother at the therapeutic feeding center of the MSF Holland hospital in Galcayo south, Puntland.   OCHA Humanitarian Bulletin #25 UNITED NATIONS OFFICE FOR THE COORDINATION OF THE HUMANITARIAN AFFAIRS    A girl floats her brother across flood waters while salvaging valuables from their flood ravaged home on August 7, 2010 in the village of Bux Seelro near Sukkur, Pakistan. (Daniel Berehulak/Getty Images) </vt:lpstr>
      <vt:lpstr>General Organizations  </vt:lpstr>
      <vt:lpstr>Medical Organizations  </vt:lpstr>
      <vt:lpstr>Governments  </vt:lpstr>
      <vt:lpstr>Fund raising</vt:lpstr>
      <vt:lpstr>Doctors are to be committed </vt:lpstr>
      <vt:lpstr>Slide 43</vt:lpstr>
      <vt:lpstr>لَيْسَ الْبِرَّ أَنْ تُوَلُّوا وُجُوهَكُمْ قِبَلَ الْمَشْرِقِ وَالْمَغْرِبِ وَلَٰكِنَّ الْبِرَّ مَنْ آمَنَ بِاللَّهِ وَالْيَوْمِ الْآخِرِ وَالْمَلَائِكَةِ وَالْكِتَابِ وَالنَّبِيِّينَ وَآتَى الْمَالَ عَلَىٰ حُبِّهِ ذَوِي الْقُرْبَىٰ وَالْيَتَامَىٰ وَالْمَسَاكِينَ وَابْنَ السَّبِيلِ وَالسَّائِلِينَ وَفِي الرِّقَابِ وَأَقَامَ الصَّلَاةَ وَآتَى الزَّكَاةَ وَالْمُوفُونَ بِعَهْدِهِمْ إِذَا عَاهَدُوا ۖ وَالصَّابِرِينَ فِي الْبَأْسَاءِ وَالضَّرَّاءِ وَحِينَ الْبَأْسِ ۗ أُولَٰئِكَ الَّذِينَ صَدَقُوا ۖ وَأُولَٰئِكَ هُمُ الْمُتَّقُونَ </vt:lpstr>
      <vt:lpstr>Summary </vt:lpstr>
      <vt:lpstr>  Take home message  </vt:lpstr>
      <vt:lpstr>FOR YOUR READING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course</dc:title>
  <dc:creator>DR. KAMRAN SATTAR</dc:creator>
  <cp:lastModifiedBy>DRHANNAN</cp:lastModifiedBy>
  <cp:revision>247</cp:revision>
  <dcterms:created xsi:type="dcterms:W3CDTF">2010-08-08T09:51:51Z</dcterms:created>
  <dcterms:modified xsi:type="dcterms:W3CDTF">2013-01-29T04:23:02Z</dcterms:modified>
</cp:coreProperties>
</file>