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8"/>
  </p:notesMasterIdLst>
  <p:sldIdLst>
    <p:sldId id="257" r:id="rId2"/>
    <p:sldId id="358" r:id="rId3"/>
    <p:sldId id="351" r:id="rId4"/>
    <p:sldId id="344" r:id="rId5"/>
    <p:sldId id="259" r:id="rId6"/>
    <p:sldId id="260" r:id="rId7"/>
    <p:sldId id="261" r:id="rId8"/>
    <p:sldId id="263" r:id="rId9"/>
    <p:sldId id="264" r:id="rId10"/>
    <p:sldId id="354" r:id="rId11"/>
    <p:sldId id="265" r:id="rId12"/>
    <p:sldId id="266" r:id="rId13"/>
    <p:sldId id="267" r:id="rId14"/>
    <p:sldId id="268" r:id="rId15"/>
    <p:sldId id="359" r:id="rId16"/>
    <p:sldId id="269" r:id="rId17"/>
    <p:sldId id="270" r:id="rId18"/>
    <p:sldId id="353" r:id="rId19"/>
    <p:sldId id="271" r:id="rId20"/>
    <p:sldId id="272" r:id="rId21"/>
    <p:sldId id="273" r:id="rId22"/>
    <p:sldId id="274" r:id="rId23"/>
    <p:sldId id="275" r:id="rId24"/>
    <p:sldId id="276" r:id="rId25"/>
    <p:sldId id="278" r:id="rId26"/>
    <p:sldId id="279" r:id="rId27"/>
    <p:sldId id="280" r:id="rId28"/>
    <p:sldId id="352" r:id="rId29"/>
    <p:sldId id="281" r:id="rId30"/>
    <p:sldId id="282" r:id="rId31"/>
    <p:sldId id="356" r:id="rId32"/>
    <p:sldId id="283" r:id="rId33"/>
    <p:sldId id="284" r:id="rId34"/>
    <p:sldId id="355" r:id="rId35"/>
    <p:sldId id="285" r:id="rId36"/>
    <p:sldId id="287" r:id="rId37"/>
    <p:sldId id="288" r:id="rId38"/>
    <p:sldId id="289" r:id="rId39"/>
    <p:sldId id="291" r:id="rId40"/>
    <p:sldId id="293" r:id="rId41"/>
    <p:sldId id="357" r:id="rId42"/>
    <p:sldId id="303" r:id="rId43"/>
    <p:sldId id="307" r:id="rId44"/>
    <p:sldId id="308" r:id="rId45"/>
    <p:sldId id="346" r:id="rId46"/>
    <p:sldId id="310" r:id="rId47"/>
    <p:sldId id="312" r:id="rId48"/>
    <p:sldId id="316" r:id="rId49"/>
    <p:sldId id="317" r:id="rId50"/>
    <p:sldId id="318" r:id="rId51"/>
    <p:sldId id="319" r:id="rId52"/>
    <p:sldId id="320" r:id="rId53"/>
    <p:sldId id="341" r:id="rId54"/>
    <p:sldId id="342" r:id="rId55"/>
    <p:sldId id="347" r:id="rId56"/>
    <p:sldId id="348"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48" autoAdjust="0"/>
  </p:normalViewPr>
  <p:slideViewPr>
    <p:cSldViewPr>
      <p:cViewPr varScale="1">
        <p:scale>
          <a:sx n="86" d="100"/>
          <a:sy n="86" d="100"/>
        </p:scale>
        <p:origin x="-1092"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305F21-83BE-4EBE-9D06-DC99B6BD0237}" type="doc">
      <dgm:prSet loTypeId="urn:microsoft.com/office/officeart/2005/8/layout/radial4" loCatId="relationship" qsTypeId="urn:microsoft.com/office/officeart/2005/8/quickstyle/3d2" qsCatId="3D" csTypeId="urn:microsoft.com/office/officeart/2005/8/colors/accent1_2" csCatId="accent1" phldr="1"/>
      <dgm:spPr/>
      <dgm:t>
        <a:bodyPr/>
        <a:lstStyle/>
        <a:p>
          <a:endParaRPr lang="en-US"/>
        </a:p>
      </dgm:t>
    </dgm:pt>
    <dgm:pt modelId="{506A05DC-C2C4-4E42-8D8D-7734A68E7ED4}">
      <dgm:prSet phldrT="[Text]"/>
      <dgm:spPr/>
      <dgm:t>
        <a:bodyPr/>
        <a:lstStyle/>
        <a:p>
          <a:r>
            <a:rPr lang="en-US" dirty="0" smtClean="0"/>
            <a:t>Violations</a:t>
          </a:r>
          <a:endParaRPr lang="en-US" dirty="0"/>
        </a:p>
      </dgm:t>
    </dgm:pt>
    <dgm:pt modelId="{F1D94CFC-5988-4A1A-8453-60634D48BE77}" type="parTrans" cxnId="{4EE2EC3C-FBD4-4725-9F4D-A13025CB4BF2}">
      <dgm:prSet/>
      <dgm:spPr/>
      <dgm:t>
        <a:bodyPr/>
        <a:lstStyle/>
        <a:p>
          <a:endParaRPr lang="en-US"/>
        </a:p>
      </dgm:t>
    </dgm:pt>
    <dgm:pt modelId="{6D0D0E57-1AF0-4E8B-9B37-13408ED99ABB}" type="sibTrans" cxnId="{4EE2EC3C-FBD4-4725-9F4D-A13025CB4BF2}">
      <dgm:prSet/>
      <dgm:spPr/>
      <dgm:t>
        <a:bodyPr/>
        <a:lstStyle/>
        <a:p>
          <a:endParaRPr lang="en-US"/>
        </a:p>
      </dgm:t>
    </dgm:pt>
    <dgm:pt modelId="{751F43ED-B1A6-4675-887C-3D460C0CB191}">
      <dgm:prSet phldrT="[Text]"/>
      <dgm:spPr/>
      <dgm:t>
        <a:bodyPr/>
        <a:lstStyle/>
        <a:p>
          <a:r>
            <a:rPr lang="en-US" dirty="0" smtClean="0"/>
            <a:t>Quality of care</a:t>
          </a:r>
          <a:endParaRPr lang="en-US" dirty="0"/>
        </a:p>
      </dgm:t>
    </dgm:pt>
    <dgm:pt modelId="{909B7466-EE92-4379-B74F-7CE4205A7332}" type="parTrans" cxnId="{08A4CF67-DA79-4B4B-A121-FA0A65CB0741}">
      <dgm:prSet/>
      <dgm:spPr/>
      <dgm:t>
        <a:bodyPr/>
        <a:lstStyle/>
        <a:p>
          <a:endParaRPr lang="en-US"/>
        </a:p>
      </dgm:t>
    </dgm:pt>
    <dgm:pt modelId="{A89084F7-8F36-4F25-9001-49D78AFB7B12}" type="sibTrans" cxnId="{08A4CF67-DA79-4B4B-A121-FA0A65CB0741}">
      <dgm:prSet/>
      <dgm:spPr/>
      <dgm:t>
        <a:bodyPr/>
        <a:lstStyle/>
        <a:p>
          <a:endParaRPr lang="en-US"/>
        </a:p>
      </dgm:t>
    </dgm:pt>
    <dgm:pt modelId="{6A9FC954-ED57-4830-80B9-9873BECAFEC9}">
      <dgm:prSet phldrT="[Text]"/>
      <dgm:spPr/>
      <dgm:t>
        <a:bodyPr/>
        <a:lstStyle/>
        <a:p>
          <a:r>
            <a:rPr lang="en-US" dirty="0" smtClean="0"/>
            <a:t>Negligent practice</a:t>
          </a:r>
          <a:endParaRPr lang="en-US" dirty="0"/>
        </a:p>
      </dgm:t>
    </dgm:pt>
    <dgm:pt modelId="{B7234C29-1344-4E4F-AF48-239C367601EB}" type="parTrans" cxnId="{4E7AD58A-D88F-49D8-9F41-E95C48265845}">
      <dgm:prSet/>
      <dgm:spPr/>
      <dgm:t>
        <a:bodyPr/>
        <a:lstStyle/>
        <a:p>
          <a:endParaRPr lang="en-US"/>
        </a:p>
      </dgm:t>
    </dgm:pt>
    <dgm:pt modelId="{F04F135D-6C64-4591-8054-0A165189D090}" type="sibTrans" cxnId="{4E7AD58A-D88F-49D8-9F41-E95C48265845}">
      <dgm:prSet/>
      <dgm:spPr/>
      <dgm:t>
        <a:bodyPr/>
        <a:lstStyle/>
        <a:p>
          <a:endParaRPr lang="en-US"/>
        </a:p>
      </dgm:t>
    </dgm:pt>
    <dgm:pt modelId="{91330C70-A94A-4279-9FAB-6C80C6645228}">
      <dgm:prSet phldrT="[Text]"/>
      <dgm:spPr/>
      <dgm:t>
        <a:bodyPr/>
        <a:lstStyle/>
        <a:p>
          <a:r>
            <a:rPr lang="en-US" dirty="0" smtClean="0"/>
            <a:t>Administrative</a:t>
          </a:r>
          <a:endParaRPr lang="en-US" dirty="0"/>
        </a:p>
      </dgm:t>
    </dgm:pt>
    <dgm:pt modelId="{13A31FB8-CC4C-4A6D-A9DA-31189E6FC973}" type="parTrans" cxnId="{882AA1D7-369C-455F-9CA4-CC05613C3DDF}">
      <dgm:prSet/>
      <dgm:spPr/>
      <dgm:t>
        <a:bodyPr/>
        <a:lstStyle/>
        <a:p>
          <a:endParaRPr lang="en-US"/>
        </a:p>
      </dgm:t>
    </dgm:pt>
    <dgm:pt modelId="{34C2D50B-6A93-4303-BEA6-EA8FF79D5FD2}" type="sibTrans" cxnId="{882AA1D7-369C-455F-9CA4-CC05613C3DDF}">
      <dgm:prSet/>
      <dgm:spPr/>
      <dgm:t>
        <a:bodyPr/>
        <a:lstStyle/>
        <a:p>
          <a:endParaRPr lang="en-US"/>
        </a:p>
      </dgm:t>
    </dgm:pt>
    <dgm:pt modelId="{270937CC-D7BB-4D65-9B79-16E90C2AF10A}" type="pres">
      <dgm:prSet presAssocID="{1E305F21-83BE-4EBE-9D06-DC99B6BD0237}" presName="cycle" presStyleCnt="0">
        <dgm:presLayoutVars>
          <dgm:chMax val="1"/>
          <dgm:dir/>
          <dgm:animLvl val="ctr"/>
          <dgm:resizeHandles val="exact"/>
        </dgm:presLayoutVars>
      </dgm:prSet>
      <dgm:spPr/>
      <dgm:t>
        <a:bodyPr/>
        <a:lstStyle/>
        <a:p>
          <a:endParaRPr lang="en-US"/>
        </a:p>
      </dgm:t>
    </dgm:pt>
    <dgm:pt modelId="{7CBDE485-F009-43EF-B731-31ED1E72E590}" type="pres">
      <dgm:prSet presAssocID="{506A05DC-C2C4-4E42-8D8D-7734A68E7ED4}" presName="centerShape" presStyleLbl="node0" presStyleIdx="0" presStyleCnt="1"/>
      <dgm:spPr/>
      <dgm:t>
        <a:bodyPr/>
        <a:lstStyle/>
        <a:p>
          <a:endParaRPr lang="en-US"/>
        </a:p>
      </dgm:t>
    </dgm:pt>
    <dgm:pt modelId="{FDBC9C7A-3014-498C-A617-5A6FF9C89DC0}" type="pres">
      <dgm:prSet presAssocID="{909B7466-EE92-4379-B74F-7CE4205A7332}" presName="parTrans" presStyleLbl="bgSibTrans2D1" presStyleIdx="0" presStyleCnt="3"/>
      <dgm:spPr/>
      <dgm:t>
        <a:bodyPr/>
        <a:lstStyle/>
        <a:p>
          <a:endParaRPr lang="en-US"/>
        </a:p>
      </dgm:t>
    </dgm:pt>
    <dgm:pt modelId="{BC25D536-8725-4A1C-A75B-52F9464B0F0B}" type="pres">
      <dgm:prSet presAssocID="{751F43ED-B1A6-4675-887C-3D460C0CB191}" presName="node" presStyleLbl="node1" presStyleIdx="0" presStyleCnt="3">
        <dgm:presLayoutVars>
          <dgm:bulletEnabled val="1"/>
        </dgm:presLayoutVars>
      </dgm:prSet>
      <dgm:spPr/>
      <dgm:t>
        <a:bodyPr/>
        <a:lstStyle/>
        <a:p>
          <a:endParaRPr lang="en-US"/>
        </a:p>
      </dgm:t>
    </dgm:pt>
    <dgm:pt modelId="{7F3095D3-C944-4BEA-9CEE-1BE90E222D00}" type="pres">
      <dgm:prSet presAssocID="{B7234C29-1344-4E4F-AF48-239C367601EB}" presName="parTrans" presStyleLbl="bgSibTrans2D1" presStyleIdx="1" presStyleCnt="3"/>
      <dgm:spPr/>
      <dgm:t>
        <a:bodyPr/>
        <a:lstStyle/>
        <a:p>
          <a:endParaRPr lang="en-US"/>
        </a:p>
      </dgm:t>
    </dgm:pt>
    <dgm:pt modelId="{F0E1B0AB-3659-4E22-931F-5815C73229F2}" type="pres">
      <dgm:prSet presAssocID="{6A9FC954-ED57-4830-80B9-9873BECAFEC9}" presName="node" presStyleLbl="node1" presStyleIdx="1" presStyleCnt="3">
        <dgm:presLayoutVars>
          <dgm:bulletEnabled val="1"/>
        </dgm:presLayoutVars>
      </dgm:prSet>
      <dgm:spPr/>
      <dgm:t>
        <a:bodyPr/>
        <a:lstStyle/>
        <a:p>
          <a:endParaRPr lang="en-US"/>
        </a:p>
      </dgm:t>
    </dgm:pt>
    <dgm:pt modelId="{F0F0E381-87B5-4E6E-8330-925286CA9F1D}" type="pres">
      <dgm:prSet presAssocID="{13A31FB8-CC4C-4A6D-A9DA-31189E6FC973}" presName="parTrans" presStyleLbl="bgSibTrans2D1" presStyleIdx="2" presStyleCnt="3"/>
      <dgm:spPr/>
      <dgm:t>
        <a:bodyPr/>
        <a:lstStyle/>
        <a:p>
          <a:endParaRPr lang="en-US"/>
        </a:p>
      </dgm:t>
    </dgm:pt>
    <dgm:pt modelId="{9B5FBEE5-6ABB-4010-BEC8-700AF0A22F59}" type="pres">
      <dgm:prSet presAssocID="{91330C70-A94A-4279-9FAB-6C80C6645228}" presName="node" presStyleLbl="node1" presStyleIdx="2" presStyleCnt="3">
        <dgm:presLayoutVars>
          <dgm:bulletEnabled val="1"/>
        </dgm:presLayoutVars>
      </dgm:prSet>
      <dgm:spPr/>
      <dgm:t>
        <a:bodyPr/>
        <a:lstStyle/>
        <a:p>
          <a:endParaRPr lang="en-US"/>
        </a:p>
      </dgm:t>
    </dgm:pt>
  </dgm:ptLst>
  <dgm:cxnLst>
    <dgm:cxn modelId="{08A4CF67-DA79-4B4B-A121-FA0A65CB0741}" srcId="{506A05DC-C2C4-4E42-8D8D-7734A68E7ED4}" destId="{751F43ED-B1A6-4675-887C-3D460C0CB191}" srcOrd="0" destOrd="0" parTransId="{909B7466-EE92-4379-B74F-7CE4205A7332}" sibTransId="{A89084F7-8F36-4F25-9001-49D78AFB7B12}"/>
    <dgm:cxn modelId="{4E7AD58A-D88F-49D8-9F41-E95C48265845}" srcId="{506A05DC-C2C4-4E42-8D8D-7734A68E7ED4}" destId="{6A9FC954-ED57-4830-80B9-9873BECAFEC9}" srcOrd="1" destOrd="0" parTransId="{B7234C29-1344-4E4F-AF48-239C367601EB}" sibTransId="{F04F135D-6C64-4591-8054-0A165189D090}"/>
    <dgm:cxn modelId="{D624C4C2-780F-48FF-8CE9-D6EEFB93D093}" type="presOf" srcId="{506A05DC-C2C4-4E42-8D8D-7734A68E7ED4}" destId="{7CBDE485-F009-43EF-B731-31ED1E72E590}" srcOrd="0" destOrd="0" presId="urn:microsoft.com/office/officeart/2005/8/layout/radial4"/>
    <dgm:cxn modelId="{D6033DFD-8B8E-4542-9722-3704A2AA56A8}" type="presOf" srcId="{B7234C29-1344-4E4F-AF48-239C367601EB}" destId="{7F3095D3-C944-4BEA-9CEE-1BE90E222D00}" srcOrd="0" destOrd="0" presId="urn:microsoft.com/office/officeart/2005/8/layout/radial4"/>
    <dgm:cxn modelId="{6D0BE7A0-A988-427E-88B0-19201420BF4C}" type="presOf" srcId="{751F43ED-B1A6-4675-887C-3D460C0CB191}" destId="{BC25D536-8725-4A1C-A75B-52F9464B0F0B}" srcOrd="0" destOrd="0" presId="urn:microsoft.com/office/officeart/2005/8/layout/radial4"/>
    <dgm:cxn modelId="{4EE2EC3C-FBD4-4725-9F4D-A13025CB4BF2}" srcId="{1E305F21-83BE-4EBE-9D06-DC99B6BD0237}" destId="{506A05DC-C2C4-4E42-8D8D-7734A68E7ED4}" srcOrd="0" destOrd="0" parTransId="{F1D94CFC-5988-4A1A-8453-60634D48BE77}" sibTransId="{6D0D0E57-1AF0-4E8B-9B37-13408ED99ABB}"/>
    <dgm:cxn modelId="{882AA1D7-369C-455F-9CA4-CC05613C3DDF}" srcId="{506A05DC-C2C4-4E42-8D8D-7734A68E7ED4}" destId="{91330C70-A94A-4279-9FAB-6C80C6645228}" srcOrd="2" destOrd="0" parTransId="{13A31FB8-CC4C-4A6D-A9DA-31189E6FC973}" sibTransId="{34C2D50B-6A93-4303-BEA6-EA8FF79D5FD2}"/>
    <dgm:cxn modelId="{4FAE9D1B-3FF2-44F1-AEE5-C34810F3AB9B}" type="presOf" srcId="{1E305F21-83BE-4EBE-9D06-DC99B6BD0237}" destId="{270937CC-D7BB-4D65-9B79-16E90C2AF10A}" srcOrd="0" destOrd="0" presId="urn:microsoft.com/office/officeart/2005/8/layout/radial4"/>
    <dgm:cxn modelId="{2E54601B-3F09-46ED-855C-0D28A0411D63}" type="presOf" srcId="{6A9FC954-ED57-4830-80B9-9873BECAFEC9}" destId="{F0E1B0AB-3659-4E22-931F-5815C73229F2}" srcOrd="0" destOrd="0" presId="urn:microsoft.com/office/officeart/2005/8/layout/radial4"/>
    <dgm:cxn modelId="{962A7D3F-52D8-4008-AA3C-DE2F58BB9312}" type="presOf" srcId="{91330C70-A94A-4279-9FAB-6C80C6645228}" destId="{9B5FBEE5-6ABB-4010-BEC8-700AF0A22F59}" srcOrd="0" destOrd="0" presId="urn:microsoft.com/office/officeart/2005/8/layout/radial4"/>
    <dgm:cxn modelId="{05584DC4-498A-440A-8B05-B61A0C2492E1}" type="presOf" srcId="{13A31FB8-CC4C-4A6D-A9DA-31189E6FC973}" destId="{F0F0E381-87B5-4E6E-8330-925286CA9F1D}" srcOrd="0" destOrd="0" presId="urn:microsoft.com/office/officeart/2005/8/layout/radial4"/>
    <dgm:cxn modelId="{8BD96EF2-6511-4EF8-86B7-1F6BE7F05285}" type="presOf" srcId="{909B7466-EE92-4379-B74F-7CE4205A7332}" destId="{FDBC9C7A-3014-498C-A617-5A6FF9C89DC0}" srcOrd="0" destOrd="0" presId="urn:microsoft.com/office/officeart/2005/8/layout/radial4"/>
    <dgm:cxn modelId="{3E96FBF6-CAE3-4799-A36D-A81B641A712A}" type="presParOf" srcId="{270937CC-D7BB-4D65-9B79-16E90C2AF10A}" destId="{7CBDE485-F009-43EF-B731-31ED1E72E590}" srcOrd="0" destOrd="0" presId="urn:microsoft.com/office/officeart/2005/8/layout/radial4"/>
    <dgm:cxn modelId="{1AB30478-2DD6-4355-B31B-1E7FBAAB65A8}" type="presParOf" srcId="{270937CC-D7BB-4D65-9B79-16E90C2AF10A}" destId="{FDBC9C7A-3014-498C-A617-5A6FF9C89DC0}" srcOrd="1" destOrd="0" presId="urn:microsoft.com/office/officeart/2005/8/layout/radial4"/>
    <dgm:cxn modelId="{E523C727-F0D4-4A8E-96B8-9173CF90F204}" type="presParOf" srcId="{270937CC-D7BB-4D65-9B79-16E90C2AF10A}" destId="{BC25D536-8725-4A1C-A75B-52F9464B0F0B}" srcOrd="2" destOrd="0" presId="urn:microsoft.com/office/officeart/2005/8/layout/radial4"/>
    <dgm:cxn modelId="{86559EDF-3EAF-4813-8283-64730D751EB3}" type="presParOf" srcId="{270937CC-D7BB-4D65-9B79-16E90C2AF10A}" destId="{7F3095D3-C944-4BEA-9CEE-1BE90E222D00}" srcOrd="3" destOrd="0" presId="urn:microsoft.com/office/officeart/2005/8/layout/radial4"/>
    <dgm:cxn modelId="{8A199744-B858-44AD-8D1C-F17CAEEF4165}" type="presParOf" srcId="{270937CC-D7BB-4D65-9B79-16E90C2AF10A}" destId="{F0E1B0AB-3659-4E22-931F-5815C73229F2}" srcOrd="4" destOrd="0" presId="urn:microsoft.com/office/officeart/2005/8/layout/radial4"/>
    <dgm:cxn modelId="{19E2CE2A-1184-4A9C-96AF-34C5BB0DC353}" type="presParOf" srcId="{270937CC-D7BB-4D65-9B79-16E90C2AF10A}" destId="{F0F0E381-87B5-4E6E-8330-925286CA9F1D}" srcOrd="5" destOrd="0" presId="urn:microsoft.com/office/officeart/2005/8/layout/radial4"/>
    <dgm:cxn modelId="{C3C3B514-0112-46AC-90B1-28B348616C96}" type="presParOf" srcId="{270937CC-D7BB-4D65-9B79-16E90C2AF10A}" destId="{9B5FBEE5-6ABB-4010-BEC8-700AF0A22F59}"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883CC1-FCEE-4CF0-879A-4A29C099A2B2}" type="doc">
      <dgm:prSet loTypeId="urn:microsoft.com/office/officeart/2005/8/layout/hierarchy1" loCatId="hierarchy" qsTypeId="urn:microsoft.com/office/officeart/2005/8/quickstyle/3d3" qsCatId="3D" csTypeId="urn:microsoft.com/office/officeart/2005/8/colors/accent1_2" csCatId="accent1" phldr="1"/>
      <dgm:spPr/>
      <dgm:t>
        <a:bodyPr/>
        <a:lstStyle/>
        <a:p>
          <a:endParaRPr lang="en-US"/>
        </a:p>
      </dgm:t>
    </dgm:pt>
    <dgm:pt modelId="{E249B018-9AF1-4BDF-87B9-D0B5689F87EE}">
      <dgm:prSet phldrT="[Text]"/>
      <dgm:spPr/>
      <dgm:t>
        <a:bodyPr/>
        <a:lstStyle/>
        <a:p>
          <a:r>
            <a:rPr lang="en-US" dirty="0" smtClean="0"/>
            <a:t>Dealing with unprofessional behavior</a:t>
          </a:r>
          <a:endParaRPr lang="en-US" dirty="0"/>
        </a:p>
      </dgm:t>
    </dgm:pt>
    <dgm:pt modelId="{CA71DDB9-A427-4F09-A3E0-EA3C3CB8553F}" type="parTrans" cxnId="{DBDFC8DA-427B-4D87-8767-92130BB59BE7}">
      <dgm:prSet/>
      <dgm:spPr/>
      <dgm:t>
        <a:bodyPr/>
        <a:lstStyle/>
        <a:p>
          <a:endParaRPr lang="en-US"/>
        </a:p>
      </dgm:t>
    </dgm:pt>
    <dgm:pt modelId="{523611DC-B510-4205-BD3B-5E33A6818D71}" type="sibTrans" cxnId="{DBDFC8DA-427B-4D87-8767-92130BB59BE7}">
      <dgm:prSet/>
      <dgm:spPr/>
      <dgm:t>
        <a:bodyPr/>
        <a:lstStyle/>
        <a:p>
          <a:endParaRPr lang="en-US"/>
        </a:p>
      </dgm:t>
    </dgm:pt>
    <dgm:pt modelId="{71C2065D-F598-4B2E-94B9-4BC1363A37DA}">
      <dgm:prSet phldrT="[Text]"/>
      <dgm:spPr/>
      <dgm:t>
        <a:bodyPr/>
        <a:lstStyle/>
        <a:p>
          <a:r>
            <a:rPr lang="en-US" dirty="0" smtClean="0"/>
            <a:t>Surveillance</a:t>
          </a:r>
          <a:endParaRPr lang="en-US" dirty="0"/>
        </a:p>
      </dgm:t>
    </dgm:pt>
    <dgm:pt modelId="{CC93641B-F56B-4C2E-91F8-591B0B67E73C}" type="parTrans" cxnId="{DDFBE1A6-2E6D-4FCE-AFA6-4B59BFAF48F0}">
      <dgm:prSet/>
      <dgm:spPr/>
      <dgm:t>
        <a:bodyPr/>
        <a:lstStyle/>
        <a:p>
          <a:endParaRPr lang="en-US"/>
        </a:p>
      </dgm:t>
    </dgm:pt>
    <dgm:pt modelId="{7ACF2DA2-6BC9-4E39-9E5F-9284A20869B0}" type="sibTrans" cxnId="{DDFBE1A6-2E6D-4FCE-AFA6-4B59BFAF48F0}">
      <dgm:prSet/>
      <dgm:spPr/>
      <dgm:t>
        <a:bodyPr/>
        <a:lstStyle/>
        <a:p>
          <a:endParaRPr lang="en-US"/>
        </a:p>
      </dgm:t>
    </dgm:pt>
    <dgm:pt modelId="{845A7A7D-FDDE-4901-B5EE-3A5093C249EC}">
      <dgm:prSet phldrT="[Text]"/>
      <dgm:spPr/>
      <dgm:t>
        <a:bodyPr/>
        <a:lstStyle/>
        <a:p>
          <a:r>
            <a:rPr lang="en-US" dirty="0" smtClean="0"/>
            <a:t>Registration</a:t>
          </a:r>
          <a:endParaRPr lang="en-US" dirty="0"/>
        </a:p>
      </dgm:t>
    </dgm:pt>
    <dgm:pt modelId="{12B6571F-DFC2-4AC0-89C1-E06A3BE3F91E}" type="parTrans" cxnId="{4C4F6050-6F69-4D64-9A10-FDBE6A3237A7}">
      <dgm:prSet/>
      <dgm:spPr/>
      <dgm:t>
        <a:bodyPr/>
        <a:lstStyle/>
        <a:p>
          <a:endParaRPr lang="en-US"/>
        </a:p>
      </dgm:t>
    </dgm:pt>
    <dgm:pt modelId="{095A954D-2781-42E6-AE3F-CCE97CFB0067}" type="sibTrans" cxnId="{4C4F6050-6F69-4D64-9A10-FDBE6A3237A7}">
      <dgm:prSet/>
      <dgm:spPr/>
      <dgm:t>
        <a:bodyPr/>
        <a:lstStyle/>
        <a:p>
          <a:endParaRPr lang="en-US"/>
        </a:p>
      </dgm:t>
    </dgm:pt>
    <dgm:pt modelId="{BE9960B6-5EA3-447A-8F65-1A9BEA29665A}" type="pres">
      <dgm:prSet presAssocID="{5F883CC1-FCEE-4CF0-879A-4A29C099A2B2}" presName="hierChild1" presStyleCnt="0">
        <dgm:presLayoutVars>
          <dgm:chPref val="1"/>
          <dgm:dir/>
          <dgm:animOne val="branch"/>
          <dgm:animLvl val="lvl"/>
          <dgm:resizeHandles/>
        </dgm:presLayoutVars>
      </dgm:prSet>
      <dgm:spPr/>
      <dgm:t>
        <a:bodyPr/>
        <a:lstStyle/>
        <a:p>
          <a:endParaRPr lang="en-US"/>
        </a:p>
      </dgm:t>
    </dgm:pt>
    <dgm:pt modelId="{EADA384C-A2DB-4621-89F4-183839E78E43}" type="pres">
      <dgm:prSet presAssocID="{E249B018-9AF1-4BDF-87B9-D0B5689F87EE}" presName="hierRoot1" presStyleCnt="0"/>
      <dgm:spPr/>
    </dgm:pt>
    <dgm:pt modelId="{C39ADA3C-6D7C-4F74-AFAB-B9F7DC0D6BE3}" type="pres">
      <dgm:prSet presAssocID="{E249B018-9AF1-4BDF-87B9-D0B5689F87EE}" presName="composite" presStyleCnt="0"/>
      <dgm:spPr/>
    </dgm:pt>
    <dgm:pt modelId="{83B3EA38-7A61-49CB-87CA-03575BB32899}" type="pres">
      <dgm:prSet presAssocID="{E249B018-9AF1-4BDF-87B9-D0B5689F87EE}" presName="background" presStyleLbl="node0" presStyleIdx="0" presStyleCnt="1"/>
      <dgm:spPr/>
    </dgm:pt>
    <dgm:pt modelId="{666920C1-5342-42FA-8BC1-B1EEAF1D47EB}" type="pres">
      <dgm:prSet presAssocID="{E249B018-9AF1-4BDF-87B9-D0B5689F87EE}" presName="text" presStyleLbl="fgAcc0" presStyleIdx="0" presStyleCnt="1">
        <dgm:presLayoutVars>
          <dgm:chPref val="3"/>
        </dgm:presLayoutVars>
      </dgm:prSet>
      <dgm:spPr/>
      <dgm:t>
        <a:bodyPr/>
        <a:lstStyle/>
        <a:p>
          <a:endParaRPr lang="en-US"/>
        </a:p>
      </dgm:t>
    </dgm:pt>
    <dgm:pt modelId="{DEEF9583-27A5-4174-BBAA-9D46B341E3CB}" type="pres">
      <dgm:prSet presAssocID="{E249B018-9AF1-4BDF-87B9-D0B5689F87EE}" presName="hierChild2" presStyleCnt="0"/>
      <dgm:spPr/>
    </dgm:pt>
    <dgm:pt modelId="{569526CC-1EFA-4E67-A243-FA846E8E03C2}" type="pres">
      <dgm:prSet presAssocID="{CC93641B-F56B-4C2E-91F8-591B0B67E73C}" presName="Name10" presStyleLbl="parChTrans1D2" presStyleIdx="0" presStyleCnt="2"/>
      <dgm:spPr/>
      <dgm:t>
        <a:bodyPr/>
        <a:lstStyle/>
        <a:p>
          <a:endParaRPr lang="en-US"/>
        </a:p>
      </dgm:t>
    </dgm:pt>
    <dgm:pt modelId="{9906B32F-4FF4-4F26-BF97-43F3AEBA0353}" type="pres">
      <dgm:prSet presAssocID="{71C2065D-F598-4B2E-94B9-4BC1363A37DA}" presName="hierRoot2" presStyleCnt="0"/>
      <dgm:spPr/>
    </dgm:pt>
    <dgm:pt modelId="{65B447A8-7936-4A9A-BD8D-3D948FE4FABB}" type="pres">
      <dgm:prSet presAssocID="{71C2065D-F598-4B2E-94B9-4BC1363A37DA}" presName="composite2" presStyleCnt="0"/>
      <dgm:spPr/>
    </dgm:pt>
    <dgm:pt modelId="{DEAA2E01-24B8-4042-921E-8931217D0FC7}" type="pres">
      <dgm:prSet presAssocID="{71C2065D-F598-4B2E-94B9-4BC1363A37DA}" presName="background2" presStyleLbl="node2" presStyleIdx="0" presStyleCnt="2"/>
      <dgm:spPr/>
    </dgm:pt>
    <dgm:pt modelId="{86F7D32C-FD35-4236-A651-19ABBE474B6E}" type="pres">
      <dgm:prSet presAssocID="{71C2065D-F598-4B2E-94B9-4BC1363A37DA}" presName="text2" presStyleLbl="fgAcc2" presStyleIdx="0" presStyleCnt="2">
        <dgm:presLayoutVars>
          <dgm:chPref val="3"/>
        </dgm:presLayoutVars>
      </dgm:prSet>
      <dgm:spPr/>
      <dgm:t>
        <a:bodyPr/>
        <a:lstStyle/>
        <a:p>
          <a:endParaRPr lang="en-US"/>
        </a:p>
      </dgm:t>
    </dgm:pt>
    <dgm:pt modelId="{A0778435-99AA-42B9-82FC-84833A9DB97D}" type="pres">
      <dgm:prSet presAssocID="{71C2065D-F598-4B2E-94B9-4BC1363A37DA}" presName="hierChild3" presStyleCnt="0"/>
      <dgm:spPr/>
    </dgm:pt>
    <dgm:pt modelId="{D51D1931-0623-41D0-91ED-79600949A1A9}" type="pres">
      <dgm:prSet presAssocID="{12B6571F-DFC2-4AC0-89C1-E06A3BE3F91E}" presName="Name10" presStyleLbl="parChTrans1D2" presStyleIdx="1" presStyleCnt="2"/>
      <dgm:spPr/>
      <dgm:t>
        <a:bodyPr/>
        <a:lstStyle/>
        <a:p>
          <a:endParaRPr lang="en-US"/>
        </a:p>
      </dgm:t>
    </dgm:pt>
    <dgm:pt modelId="{DC28C4AF-55C8-47D6-A1CE-5C38470651CF}" type="pres">
      <dgm:prSet presAssocID="{845A7A7D-FDDE-4901-B5EE-3A5093C249EC}" presName="hierRoot2" presStyleCnt="0"/>
      <dgm:spPr/>
    </dgm:pt>
    <dgm:pt modelId="{3ADD2D89-7174-4E7A-A49E-422D065D9AED}" type="pres">
      <dgm:prSet presAssocID="{845A7A7D-FDDE-4901-B5EE-3A5093C249EC}" presName="composite2" presStyleCnt="0"/>
      <dgm:spPr/>
    </dgm:pt>
    <dgm:pt modelId="{8C7A9183-2428-46B9-A2D9-E770E9711381}" type="pres">
      <dgm:prSet presAssocID="{845A7A7D-FDDE-4901-B5EE-3A5093C249EC}" presName="background2" presStyleLbl="node2" presStyleIdx="1" presStyleCnt="2"/>
      <dgm:spPr/>
    </dgm:pt>
    <dgm:pt modelId="{EE3111D9-9AC8-4B76-B990-4F50A5B16E67}" type="pres">
      <dgm:prSet presAssocID="{845A7A7D-FDDE-4901-B5EE-3A5093C249EC}" presName="text2" presStyleLbl="fgAcc2" presStyleIdx="1" presStyleCnt="2">
        <dgm:presLayoutVars>
          <dgm:chPref val="3"/>
        </dgm:presLayoutVars>
      </dgm:prSet>
      <dgm:spPr/>
      <dgm:t>
        <a:bodyPr/>
        <a:lstStyle/>
        <a:p>
          <a:endParaRPr lang="en-US"/>
        </a:p>
      </dgm:t>
    </dgm:pt>
    <dgm:pt modelId="{A8328C93-8A5F-4C16-9145-40EEFA727CD8}" type="pres">
      <dgm:prSet presAssocID="{845A7A7D-FDDE-4901-B5EE-3A5093C249EC}" presName="hierChild3" presStyleCnt="0"/>
      <dgm:spPr/>
    </dgm:pt>
  </dgm:ptLst>
  <dgm:cxnLst>
    <dgm:cxn modelId="{4C4F6050-6F69-4D64-9A10-FDBE6A3237A7}" srcId="{E249B018-9AF1-4BDF-87B9-D0B5689F87EE}" destId="{845A7A7D-FDDE-4901-B5EE-3A5093C249EC}" srcOrd="1" destOrd="0" parTransId="{12B6571F-DFC2-4AC0-89C1-E06A3BE3F91E}" sibTransId="{095A954D-2781-42E6-AE3F-CCE97CFB0067}"/>
    <dgm:cxn modelId="{DDFBE1A6-2E6D-4FCE-AFA6-4B59BFAF48F0}" srcId="{E249B018-9AF1-4BDF-87B9-D0B5689F87EE}" destId="{71C2065D-F598-4B2E-94B9-4BC1363A37DA}" srcOrd="0" destOrd="0" parTransId="{CC93641B-F56B-4C2E-91F8-591B0B67E73C}" sibTransId="{7ACF2DA2-6BC9-4E39-9E5F-9284A20869B0}"/>
    <dgm:cxn modelId="{ACAD0E8A-81EB-4197-8F0C-94B4BC9EF467}" type="presOf" srcId="{5F883CC1-FCEE-4CF0-879A-4A29C099A2B2}" destId="{BE9960B6-5EA3-447A-8F65-1A9BEA29665A}" srcOrd="0" destOrd="0" presId="urn:microsoft.com/office/officeart/2005/8/layout/hierarchy1"/>
    <dgm:cxn modelId="{77038DAB-47D3-4B86-8627-D31C07BD5A9D}" type="presOf" srcId="{E249B018-9AF1-4BDF-87B9-D0B5689F87EE}" destId="{666920C1-5342-42FA-8BC1-B1EEAF1D47EB}" srcOrd="0" destOrd="0" presId="urn:microsoft.com/office/officeart/2005/8/layout/hierarchy1"/>
    <dgm:cxn modelId="{4620D717-CFCA-4AF7-A4F2-31A04C0B4D6A}" type="presOf" srcId="{845A7A7D-FDDE-4901-B5EE-3A5093C249EC}" destId="{EE3111D9-9AC8-4B76-B990-4F50A5B16E67}" srcOrd="0" destOrd="0" presId="urn:microsoft.com/office/officeart/2005/8/layout/hierarchy1"/>
    <dgm:cxn modelId="{D475E228-1F35-4C0D-8F0B-CB0696674032}" type="presOf" srcId="{12B6571F-DFC2-4AC0-89C1-E06A3BE3F91E}" destId="{D51D1931-0623-41D0-91ED-79600949A1A9}" srcOrd="0" destOrd="0" presId="urn:microsoft.com/office/officeart/2005/8/layout/hierarchy1"/>
    <dgm:cxn modelId="{B32BF236-4760-432A-B34B-111A491D4100}" type="presOf" srcId="{CC93641B-F56B-4C2E-91F8-591B0B67E73C}" destId="{569526CC-1EFA-4E67-A243-FA846E8E03C2}" srcOrd="0" destOrd="0" presId="urn:microsoft.com/office/officeart/2005/8/layout/hierarchy1"/>
    <dgm:cxn modelId="{DBDFC8DA-427B-4D87-8767-92130BB59BE7}" srcId="{5F883CC1-FCEE-4CF0-879A-4A29C099A2B2}" destId="{E249B018-9AF1-4BDF-87B9-D0B5689F87EE}" srcOrd="0" destOrd="0" parTransId="{CA71DDB9-A427-4F09-A3E0-EA3C3CB8553F}" sibTransId="{523611DC-B510-4205-BD3B-5E33A6818D71}"/>
    <dgm:cxn modelId="{35136B1F-DE9B-4FC9-9C60-86086166026E}" type="presOf" srcId="{71C2065D-F598-4B2E-94B9-4BC1363A37DA}" destId="{86F7D32C-FD35-4236-A651-19ABBE474B6E}" srcOrd="0" destOrd="0" presId="urn:microsoft.com/office/officeart/2005/8/layout/hierarchy1"/>
    <dgm:cxn modelId="{EEA1ACF1-2D00-4CF9-B55B-7B031D78BEB2}" type="presParOf" srcId="{BE9960B6-5EA3-447A-8F65-1A9BEA29665A}" destId="{EADA384C-A2DB-4621-89F4-183839E78E43}" srcOrd="0" destOrd="0" presId="urn:microsoft.com/office/officeart/2005/8/layout/hierarchy1"/>
    <dgm:cxn modelId="{FA2AFF4D-C3FB-4DC8-8C41-F330D141D9F5}" type="presParOf" srcId="{EADA384C-A2DB-4621-89F4-183839E78E43}" destId="{C39ADA3C-6D7C-4F74-AFAB-B9F7DC0D6BE3}" srcOrd="0" destOrd="0" presId="urn:microsoft.com/office/officeart/2005/8/layout/hierarchy1"/>
    <dgm:cxn modelId="{97C67832-3D2B-4FE8-8EA4-99E39CEF989C}" type="presParOf" srcId="{C39ADA3C-6D7C-4F74-AFAB-B9F7DC0D6BE3}" destId="{83B3EA38-7A61-49CB-87CA-03575BB32899}" srcOrd="0" destOrd="0" presId="urn:microsoft.com/office/officeart/2005/8/layout/hierarchy1"/>
    <dgm:cxn modelId="{0305FE2E-A62D-45CB-9F38-1E3B331D6F39}" type="presParOf" srcId="{C39ADA3C-6D7C-4F74-AFAB-B9F7DC0D6BE3}" destId="{666920C1-5342-42FA-8BC1-B1EEAF1D47EB}" srcOrd="1" destOrd="0" presId="urn:microsoft.com/office/officeart/2005/8/layout/hierarchy1"/>
    <dgm:cxn modelId="{9CF79445-EF49-4387-8CB1-EE2A3A8435F6}" type="presParOf" srcId="{EADA384C-A2DB-4621-89F4-183839E78E43}" destId="{DEEF9583-27A5-4174-BBAA-9D46B341E3CB}" srcOrd="1" destOrd="0" presId="urn:microsoft.com/office/officeart/2005/8/layout/hierarchy1"/>
    <dgm:cxn modelId="{F0D03293-3498-4F49-A990-77824D8F776B}" type="presParOf" srcId="{DEEF9583-27A5-4174-BBAA-9D46B341E3CB}" destId="{569526CC-1EFA-4E67-A243-FA846E8E03C2}" srcOrd="0" destOrd="0" presId="urn:microsoft.com/office/officeart/2005/8/layout/hierarchy1"/>
    <dgm:cxn modelId="{2D1EEB19-CD9E-46A9-9945-0E789836DA2A}" type="presParOf" srcId="{DEEF9583-27A5-4174-BBAA-9D46B341E3CB}" destId="{9906B32F-4FF4-4F26-BF97-43F3AEBA0353}" srcOrd="1" destOrd="0" presId="urn:microsoft.com/office/officeart/2005/8/layout/hierarchy1"/>
    <dgm:cxn modelId="{28AE87D1-6375-4B25-8B82-4F486132B2E8}" type="presParOf" srcId="{9906B32F-4FF4-4F26-BF97-43F3AEBA0353}" destId="{65B447A8-7936-4A9A-BD8D-3D948FE4FABB}" srcOrd="0" destOrd="0" presId="urn:microsoft.com/office/officeart/2005/8/layout/hierarchy1"/>
    <dgm:cxn modelId="{064E4A4F-22E2-4701-AB8A-9DEC121D1D96}" type="presParOf" srcId="{65B447A8-7936-4A9A-BD8D-3D948FE4FABB}" destId="{DEAA2E01-24B8-4042-921E-8931217D0FC7}" srcOrd="0" destOrd="0" presId="urn:microsoft.com/office/officeart/2005/8/layout/hierarchy1"/>
    <dgm:cxn modelId="{638BECD0-2E74-495D-96F7-F52F36445C8A}" type="presParOf" srcId="{65B447A8-7936-4A9A-BD8D-3D948FE4FABB}" destId="{86F7D32C-FD35-4236-A651-19ABBE474B6E}" srcOrd="1" destOrd="0" presId="urn:microsoft.com/office/officeart/2005/8/layout/hierarchy1"/>
    <dgm:cxn modelId="{03BE9C32-4479-4203-A0AF-C0B5B9C495C7}" type="presParOf" srcId="{9906B32F-4FF4-4F26-BF97-43F3AEBA0353}" destId="{A0778435-99AA-42B9-82FC-84833A9DB97D}" srcOrd="1" destOrd="0" presId="urn:microsoft.com/office/officeart/2005/8/layout/hierarchy1"/>
    <dgm:cxn modelId="{AB51C416-01A3-42DE-8DF4-32D68AE9F8CD}" type="presParOf" srcId="{DEEF9583-27A5-4174-BBAA-9D46B341E3CB}" destId="{D51D1931-0623-41D0-91ED-79600949A1A9}" srcOrd="2" destOrd="0" presId="urn:microsoft.com/office/officeart/2005/8/layout/hierarchy1"/>
    <dgm:cxn modelId="{DAE9DFF4-4D91-427C-A900-E376882C6DE7}" type="presParOf" srcId="{DEEF9583-27A5-4174-BBAA-9D46B341E3CB}" destId="{DC28C4AF-55C8-47D6-A1CE-5C38470651CF}" srcOrd="3" destOrd="0" presId="urn:microsoft.com/office/officeart/2005/8/layout/hierarchy1"/>
    <dgm:cxn modelId="{888E0D91-7EEF-4A3C-AD4B-29646324580E}" type="presParOf" srcId="{DC28C4AF-55C8-47D6-A1CE-5C38470651CF}" destId="{3ADD2D89-7174-4E7A-A49E-422D065D9AED}" srcOrd="0" destOrd="0" presId="urn:microsoft.com/office/officeart/2005/8/layout/hierarchy1"/>
    <dgm:cxn modelId="{5007BA38-7888-44DA-91CC-732BC6ECF752}" type="presParOf" srcId="{3ADD2D89-7174-4E7A-A49E-422D065D9AED}" destId="{8C7A9183-2428-46B9-A2D9-E770E9711381}" srcOrd="0" destOrd="0" presId="urn:microsoft.com/office/officeart/2005/8/layout/hierarchy1"/>
    <dgm:cxn modelId="{A942EE66-6ACA-4A3B-A502-FBF1019E8532}" type="presParOf" srcId="{3ADD2D89-7174-4E7A-A49E-422D065D9AED}" destId="{EE3111D9-9AC8-4B76-B990-4F50A5B16E67}" srcOrd="1" destOrd="0" presId="urn:microsoft.com/office/officeart/2005/8/layout/hierarchy1"/>
    <dgm:cxn modelId="{E855C625-70F6-4E92-9798-FAD6A6E1C287}" type="presParOf" srcId="{DC28C4AF-55C8-47D6-A1CE-5C38470651CF}" destId="{A8328C93-8A5F-4C16-9145-40EEFA727CD8}" srcOrd="1" destOrd="0" presId="urn:microsoft.com/office/officeart/2005/8/layout/hierarchy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CB4946-D611-4DCD-AEED-A1481FD45396}" type="doc">
      <dgm:prSet loTypeId="urn:microsoft.com/office/officeart/2005/8/layout/pyramid1" loCatId="pyramid" qsTypeId="urn:microsoft.com/office/officeart/2005/8/quickstyle/3d2" qsCatId="3D" csTypeId="urn:microsoft.com/office/officeart/2005/8/colors/accent1_2" csCatId="accent1" phldr="1"/>
      <dgm:spPr/>
    </dgm:pt>
    <dgm:pt modelId="{62185178-19FE-4F28-8E1E-E39B5CDEE56F}">
      <dgm:prSet phldrT="[Text]" custT="1"/>
      <dgm:spPr/>
      <dgm:t>
        <a:bodyPr/>
        <a:lstStyle/>
        <a:p>
          <a:r>
            <a:rPr lang="en-US" sz="2400" dirty="0" smtClean="0"/>
            <a:t>No change</a:t>
          </a:r>
          <a:endParaRPr lang="en-US" sz="2400" dirty="0"/>
        </a:p>
      </dgm:t>
    </dgm:pt>
    <dgm:pt modelId="{9DC26E04-D801-4006-BEE3-B1988FDB4872}" type="parTrans" cxnId="{C7D015EB-91E5-4884-B1F1-D72CFB9A46B1}">
      <dgm:prSet/>
      <dgm:spPr/>
      <dgm:t>
        <a:bodyPr/>
        <a:lstStyle/>
        <a:p>
          <a:endParaRPr lang="en-US"/>
        </a:p>
      </dgm:t>
    </dgm:pt>
    <dgm:pt modelId="{51BDB504-CC2F-4DBD-9CB2-01C908802DC7}" type="sibTrans" cxnId="{C7D015EB-91E5-4884-B1F1-D72CFB9A46B1}">
      <dgm:prSet/>
      <dgm:spPr/>
      <dgm:t>
        <a:bodyPr/>
        <a:lstStyle/>
        <a:p>
          <a:endParaRPr lang="en-US"/>
        </a:p>
      </dgm:t>
    </dgm:pt>
    <dgm:pt modelId="{14BAD920-64B0-48E8-B304-1E85561B6651}">
      <dgm:prSet phldrT="[Text]" custT="1"/>
      <dgm:spPr/>
      <dgm:t>
        <a:bodyPr/>
        <a:lstStyle/>
        <a:p>
          <a:r>
            <a:rPr lang="en-US" sz="2400" dirty="0" smtClean="0"/>
            <a:t>Vast majority of doctors: no professionalism issues</a:t>
          </a:r>
          <a:endParaRPr lang="en-US" sz="2400" dirty="0"/>
        </a:p>
      </dgm:t>
    </dgm:pt>
    <dgm:pt modelId="{655BEECC-209F-453B-95F7-52EF458140CF}" type="parTrans" cxnId="{CCE7EAF5-1853-4E85-A3BB-38AF03802668}">
      <dgm:prSet/>
      <dgm:spPr/>
      <dgm:t>
        <a:bodyPr/>
        <a:lstStyle/>
        <a:p>
          <a:endParaRPr lang="en-US"/>
        </a:p>
      </dgm:t>
    </dgm:pt>
    <dgm:pt modelId="{26A92E36-FE37-4ED3-B3AE-7786E766C688}" type="sibTrans" cxnId="{CCE7EAF5-1853-4E85-A3BB-38AF03802668}">
      <dgm:prSet/>
      <dgm:spPr/>
      <dgm:t>
        <a:bodyPr/>
        <a:lstStyle/>
        <a:p>
          <a:endParaRPr lang="en-US"/>
        </a:p>
      </dgm:t>
    </dgm:pt>
    <dgm:pt modelId="{3B1DC396-B975-4B1B-B6DC-4CC84DC5E9F2}">
      <dgm:prSet custT="1"/>
      <dgm:spPr/>
      <dgm:t>
        <a:bodyPr/>
        <a:lstStyle/>
        <a:p>
          <a:r>
            <a:rPr lang="en-US" sz="2400" dirty="0" smtClean="0"/>
            <a:t>Single ‘unprofessional’ incident</a:t>
          </a:r>
          <a:endParaRPr lang="en-US" sz="2400" dirty="0"/>
        </a:p>
      </dgm:t>
    </dgm:pt>
    <dgm:pt modelId="{6DC306AE-CDCE-4942-B3C9-34ADD8AD527D}" type="parTrans" cxnId="{12EE7EF1-FA1D-400E-BC27-9BE81EA5D567}">
      <dgm:prSet/>
      <dgm:spPr/>
      <dgm:t>
        <a:bodyPr/>
        <a:lstStyle/>
        <a:p>
          <a:endParaRPr lang="en-US"/>
        </a:p>
      </dgm:t>
    </dgm:pt>
    <dgm:pt modelId="{17A34266-3322-4668-9C37-C712E40494AC}" type="sibTrans" cxnId="{12EE7EF1-FA1D-400E-BC27-9BE81EA5D567}">
      <dgm:prSet/>
      <dgm:spPr/>
      <dgm:t>
        <a:bodyPr/>
        <a:lstStyle/>
        <a:p>
          <a:endParaRPr lang="en-US"/>
        </a:p>
      </dgm:t>
    </dgm:pt>
    <dgm:pt modelId="{F75178E6-619B-4EAD-B8E6-8888BF306A9E}">
      <dgm:prSet custT="1"/>
      <dgm:spPr/>
      <dgm:t>
        <a:bodyPr/>
        <a:lstStyle/>
        <a:p>
          <a:r>
            <a:rPr lang="en-US" sz="2400" dirty="0" smtClean="0"/>
            <a:t>Apparent pattern</a:t>
          </a:r>
          <a:endParaRPr lang="en-US" sz="2400" dirty="0"/>
        </a:p>
      </dgm:t>
    </dgm:pt>
    <dgm:pt modelId="{3110EDCB-6D62-4831-97A1-349227766A6B}" type="parTrans" cxnId="{43C12554-A5E1-4652-8BD3-F26414EC648A}">
      <dgm:prSet/>
      <dgm:spPr/>
      <dgm:t>
        <a:bodyPr/>
        <a:lstStyle/>
        <a:p>
          <a:endParaRPr lang="en-US"/>
        </a:p>
      </dgm:t>
    </dgm:pt>
    <dgm:pt modelId="{EB7602DD-5BDB-408F-ACDC-38D87195B17C}" type="sibTrans" cxnId="{43C12554-A5E1-4652-8BD3-F26414EC648A}">
      <dgm:prSet/>
      <dgm:spPr/>
      <dgm:t>
        <a:bodyPr/>
        <a:lstStyle/>
        <a:p>
          <a:endParaRPr lang="en-US"/>
        </a:p>
      </dgm:t>
    </dgm:pt>
    <dgm:pt modelId="{2594F092-CD54-437C-BDBA-F42A9BADB496}">
      <dgm:prSet custT="1"/>
      <dgm:spPr/>
      <dgm:t>
        <a:bodyPr/>
        <a:lstStyle/>
        <a:p>
          <a:r>
            <a:rPr lang="en-US" sz="2400" dirty="0" smtClean="0"/>
            <a:t>Pattern persists</a:t>
          </a:r>
          <a:endParaRPr lang="en-US" sz="2400" dirty="0"/>
        </a:p>
      </dgm:t>
    </dgm:pt>
    <dgm:pt modelId="{33D13D58-659D-4D9C-8203-E137A507DC6D}" type="parTrans" cxnId="{36529E49-9379-4C19-93B1-FE223935F6DA}">
      <dgm:prSet/>
      <dgm:spPr/>
      <dgm:t>
        <a:bodyPr/>
        <a:lstStyle/>
        <a:p>
          <a:endParaRPr lang="en-US"/>
        </a:p>
      </dgm:t>
    </dgm:pt>
    <dgm:pt modelId="{5102FF3B-F1B6-4197-B83A-36C7CEA4C0B3}" type="sibTrans" cxnId="{36529E49-9379-4C19-93B1-FE223935F6DA}">
      <dgm:prSet/>
      <dgm:spPr/>
      <dgm:t>
        <a:bodyPr/>
        <a:lstStyle/>
        <a:p>
          <a:endParaRPr lang="en-US"/>
        </a:p>
      </dgm:t>
    </dgm:pt>
    <dgm:pt modelId="{948F9129-5F51-47E3-AB09-6473F772EC2D}" type="pres">
      <dgm:prSet presAssocID="{83CB4946-D611-4DCD-AEED-A1481FD45396}" presName="Name0" presStyleCnt="0">
        <dgm:presLayoutVars>
          <dgm:dir/>
          <dgm:animLvl val="lvl"/>
          <dgm:resizeHandles val="exact"/>
        </dgm:presLayoutVars>
      </dgm:prSet>
      <dgm:spPr/>
    </dgm:pt>
    <dgm:pt modelId="{F4C5B603-1B8D-41F1-A0E2-5347FFC5930B}" type="pres">
      <dgm:prSet presAssocID="{62185178-19FE-4F28-8E1E-E39B5CDEE56F}" presName="Name8" presStyleCnt="0"/>
      <dgm:spPr/>
    </dgm:pt>
    <dgm:pt modelId="{EBB01AFC-2E86-485D-93BA-A2CDDE923E4F}" type="pres">
      <dgm:prSet presAssocID="{62185178-19FE-4F28-8E1E-E39B5CDEE56F}" presName="level" presStyleLbl="node1" presStyleIdx="0" presStyleCnt="5" custLinFactNeighborY="1583">
        <dgm:presLayoutVars>
          <dgm:chMax val="1"/>
          <dgm:bulletEnabled val="1"/>
        </dgm:presLayoutVars>
      </dgm:prSet>
      <dgm:spPr/>
      <dgm:t>
        <a:bodyPr/>
        <a:lstStyle/>
        <a:p>
          <a:endParaRPr lang="en-US"/>
        </a:p>
      </dgm:t>
    </dgm:pt>
    <dgm:pt modelId="{17C7F9A7-6516-49F7-9689-253246656C4C}" type="pres">
      <dgm:prSet presAssocID="{62185178-19FE-4F28-8E1E-E39B5CDEE56F}" presName="levelTx" presStyleLbl="revTx" presStyleIdx="0" presStyleCnt="0">
        <dgm:presLayoutVars>
          <dgm:chMax val="1"/>
          <dgm:bulletEnabled val="1"/>
        </dgm:presLayoutVars>
      </dgm:prSet>
      <dgm:spPr/>
      <dgm:t>
        <a:bodyPr/>
        <a:lstStyle/>
        <a:p>
          <a:endParaRPr lang="en-US"/>
        </a:p>
      </dgm:t>
    </dgm:pt>
    <dgm:pt modelId="{BB6B96E6-22BB-401A-AEB5-88236391555B}" type="pres">
      <dgm:prSet presAssocID="{2594F092-CD54-437C-BDBA-F42A9BADB496}" presName="Name8" presStyleCnt="0"/>
      <dgm:spPr/>
    </dgm:pt>
    <dgm:pt modelId="{38D5A442-5795-4C0D-B685-C5449266DF91}" type="pres">
      <dgm:prSet presAssocID="{2594F092-CD54-437C-BDBA-F42A9BADB496}" presName="level" presStyleLbl="node1" presStyleIdx="1" presStyleCnt="5">
        <dgm:presLayoutVars>
          <dgm:chMax val="1"/>
          <dgm:bulletEnabled val="1"/>
        </dgm:presLayoutVars>
      </dgm:prSet>
      <dgm:spPr/>
      <dgm:t>
        <a:bodyPr/>
        <a:lstStyle/>
        <a:p>
          <a:endParaRPr lang="en-US"/>
        </a:p>
      </dgm:t>
    </dgm:pt>
    <dgm:pt modelId="{E41BFA71-CC4D-4762-BEEE-B54FED9AB5F5}" type="pres">
      <dgm:prSet presAssocID="{2594F092-CD54-437C-BDBA-F42A9BADB496}" presName="levelTx" presStyleLbl="revTx" presStyleIdx="0" presStyleCnt="0">
        <dgm:presLayoutVars>
          <dgm:chMax val="1"/>
          <dgm:bulletEnabled val="1"/>
        </dgm:presLayoutVars>
      </dgm:prSet>
      <dgm:spPr/>
      <dgm:t>
        <a:bodyPr/>
        <a:lstStyle/>
        <a:p>
          <a:endParaRPr lang="en-US"/>
        </a:p>
      </dgm:t>
    </dgm:pt>
    <dgm:pt modelId="{07DE22D3-7B0B-4A84-9BBF-382627725D53}" type="pres">
      <dgm:prSet presAssocID="{F75178E6-619B-4EAD-B8E6-8888BF306A9E}" presName="Name8" presStyleCnt="0"/>
      <dgm:spPr/>
    </dgm:pt>
    <dgm:pt modelId="{A08193C2-442F-46D4-9B1B-FC9B3215C9C5}" type="pres">
      <dgm:prSet presAssocID="{F75178E6-619B-4EAD-B8E6-8888BF306A9E}" presName="level" presStyleLbl="node1" presStyleIdx="2" presStyleCnt="5">
        <dgm:presLayoutVars>
          <dgm:chMax val="1"/>
          <dgm:bulletEnabled val="1"/>
        </dgm:presLayoutVars>
      </dgm:prSet>
      <dgm:spPr/>
      <dgm:t>
        <a:bodyPr/>
        <a:lstStyle/>
        <a:p>
          <a:endParaRPr lang="en-US"/>
        </a:p>
      </dgm:t>
    </dgm:pt>
    <dgm:pt modelId="{85B953B2-17FF-4B19-B878-92FF9CF5F5A4}" type="pres">
      <dgm:prSet presAssocID="{F75178E6-619B-4EAD-B8E6-8888BF306A9E}" presName="levelTx" presStyleLbl="revTx" presStyleIdx="0" presStyleCnt="0">
        <dgm:presLayoutVars>
          <dgm:chMax val="1"/>
          <dgm:bulletEnabled val="1"/>
        </dgm:presLayoutVars>
      </dgm:prSet>
      <dgm:spPr/>
      <dgm:t>
        <a:bodyPr/>
        <a:lstStyle/>
        <a:p>
          <a:endParaRPr lang="en-US"/>
        </a:p>
      </dgm:t>
    </dgm:pt>
    <dgm:pt modelId="{B9EE75CC-9317-46C2-B65A-0C37F41B0942}" type="pres">
      <dgm:prSet presAssocID="{3B1DC396-B975-4B1B-B6DC-4CC84DC5E9F2}" presName="Name8" presStyleCnt="0"/>
      <dgm:spPr/>
    </dgm:pt>
    <dgm:pt modelId="{50F8A3EE-75CA-4DB9-A42A-57C58D3C1FAF}" type="pres">
      <dgm:prSet presAssocID="{3B1DC396-B975-4B1B-B6DC-4CC84DC5E9F2}" presName="level" presStyleLbl="node1" presStyleIdx="3" presStyleCnt="5">
        <dgm:presLayoutVars>
          <dgm:chMax val="1"/>
          <dgm:bulletEnabled val="1"/>
        </dgm:presLayoutVars>
      </dgm:prSet>
      <dgm:spPr/>
      <dgm:t>
        <a:bodyPr/>
        <a:lstStyle/>
        <a:p>
          <a:endParaRPr lang="en-US"/>
        </a:p>
      </dgm:t>
    </dgm:pt>
    <dgm:pt modelId="{0D08460C-1185-4492-B53B-E77AB311C438}" type="pres">
      <dgm:prSet presAssocID="{3B1DC396-B975-4B1B-B6DC-4CC84DC5E9F2}" presName="levelTx" presStyleLbl="revTx" presStyleIdx="0" presStyleCnt="0">
        <dgm:presLayoutVars>
          <dgm:chMax val="1"/>
          <dgm:bulletEnabled val="1"/>
        </dgm:presLayoutVars>
      </dgm:prSet>
      <dgm:spPr/>
      <dgm:t>
        <a:bodyPr/>
        <a:lstStyle/>
        <a:p>
          <a:endParaRPr lang="en-US"/>
        </a:p>
      </dgm:t>
    </dgm:pt>
    <dgm:pt modelId="{06F79D91-E712-44B5-96F2-B5DE42C094F6}" type="pres">
      <dgm:prSet presAssocID="{14BAD920-64B0-48E8-B304-1E85561B6651}" presName="Name8" presStyleCnt="0"/>
      <dgm:spPr/>
    </dgm:pt>
    <dgm:pt modelId="{29EE9A4D-F2BB-4FEA-BA6C-3B4BCDBFAF23}" type="pres">
      <dgm:prSet presAssocID="{14BAD920-64B0-48E8-B304-1E85561B6651}" presName="level" presStyleLbl="node1" presStyleIdx="4" presStyleCnt="5">
        <dgm:presLayoutVars>
          <dgm:chMax val="1"/>
          <dgm:bulletEnabled val="1"/>
        </dgm:presLayoutVars>
      </dgm:prSet>
      <dgm:spPr/>
      <dgm:t>
        <a:bodyPr/>
        <a:lstStyle/>
        <a:p>
          <a:endParaRPr lang="en-US"/>
        </a:p>
      </dgm:t>
    </dgm:pt>
    <dgm:pt modelId="{87068808-B6CA-4196-AA5B-4EEC2A887184}" type="pres">
      <dgm:prSet presAssocID="{14BAD920-64B0-48E8-B304-1E85561B6651}" presName="levelTx" presStyleLbl="revTx" presStyleIdx="0" presStyleCnt="0">
        <dgm:presLayoutVars>
          <dgm:chMax val="1"/>
          <dgm:bulletEnabled val="1"/>
        </dgm:presLayoutVars>
      </dgm:prSet>
      <dgm:spPr/>
      <dgm:t>
        <a:bodyPr/>
        <a:lstStyle/>
        <a:p>
          <a:endParaRPr lang="en-US"/>
        </a:p>
      </dgm:t>
    </dgm:pt>
  </dgm:ptLst>
  <dgm:cxnLst>
    <dgm:cxn modelId="{FE58FC21-9875-43C0-9774-C00C906161A9}" type="presOf" srcId="{F75178E6-619B-4EAD-B8E6-8888BF306A9E}" destId="{A08193C2-442F-46D4-9B1B-FC9B3215C9C5}" srcOrd="0" destOrd="0" presId="urn:microsoft.com/office/officeart/2005/8/layout/pyramid1"/>
    <dgm:cxn modelId="{CCE7EAF5-1853-4E85-A3BB-38AF03802668}" srcId="{83CB4946-D611-4DCD-AEED-A1481FD45396}" destId="{14BAD920-64B0-48E8-B304-1E85561B6651}" srcOrd="4" destOrd="0" parTransId="{655BEECC-209F-453B-95F7-52EF458140CF}" sibTransId="{26A92E36-FE37-4ED3-B3AE-7786E766C688}"/>
    <dgm:cxn modelId="{12EE7EF1-FA1D-400E-BC27-9BE81EA5D567}" srcId="{83CB4946-D611-4DCD-AEED-A1481FD45396}" destId="{3B1DC396-B975-4B1B-B6DC-4CC84DC5E9F2}" srcOrd="3" destOrd="0" parTransId="{6DC306AE-CDCE-4942-B3C9-34ADD8AD527D}" sibTransId="{17A34266-3322-4668-9C37-C712E40494AC}"/>
    <dgm:cxn modelId="{CED7A396-0437-448A-9CB4-671E41DD5FA6}" type="presOf" srcId="{62185178-19FE-4F28-8E1E-E39B5CDEE56F}" destId="{17C7F9A7-6516-49F7-9689-253246656C4C}" srcOrd="1" destOrd="0" presId="urn:microsoft.com/office/officeart/2005/8/layout/pyramid1"/>
    <dgm:cxn modelId="{B1CADD95-D0E4-4E54-B1B9-F37E1A999340}" type="presOf" srcId="{14BAD920-64B0-48E8-B304-1E85561B6651}" destId="{29EE9A4D-F2BB-4FEA-BA6C-3B4BCDBFAF23}" srcOrd="0" destOrd="0" presId="urn:microsoft.com/office/officeart/2005/8/layout/pyramid1"/>
    <dgm:cxn modelId="{DEE8D978-332B-4326-AA95-FFD32C8D189D}" type="presOf" srcId="{3B1DC396-B975-4B1B-B6DC-4CC84DC5E9F2}" destId="{0D08460C-1185-4492-B53B-E77AB311C438}" srcOrd="1" destOrd="0" presId="urn:microsoft.com/office/officeart/2005/8/layout/pyramid1"/>
    <dgm:cxn modelId="{36529E49-9379-4C19-93B1-FE223935F6DA}" srcId="{83CB4946-D611-4DCD-AEED-A1481FD45396}" destId="{2594F092-CD54-437C-BDBA-F42A9BADB496}" srcOrd="1" destOrd="0" parTransId="{33D13D58-659D-4D9C-8203-E137A507DC6D}" sibTransId="{5102FF3B-F1B6-4197-B83A-36C7CEA4C0B3}"/>
    <dgm:cxn modelId="{8413F3DA-99BB-451F-854C-47F350971899}" type="presOf" srcId="{83CB4946-D611-4DCD-AEED-A1481FD45396}" destId="{948F9129-5F51-47E3-AB09-6473F772EC2D}" srcOrd="0" destOrd="0" presId="urn:microsoft.com/office/officeart/2005/8/layout/pyramid1"/>
    <dgm:cxn modelId="{B9A71B8D-D919-4C5F-8911-0B1AB4346965}" type="presOf" srcId="{2594F092-CD54-437C-BDBA-F42A9BADB496}" destId="{E41BFA71-CC4D-4762-BEEE-B54FED9AB5F5}" srcOrd="1" destOrd="0" presId="urn:microsoft.com/office/officeart/2005/8/layout/pyramid1"/>
    <dgm:cxn modelId="{7C110045-9F91-4A80-A94B-2815B199EA67}" type="presOf" srcId="{14BAD920-64B0-48E8-B304-1E85561B6651}" destId="{87068808-B6CA-4196-AA5B-4EEC2A887184}" srcOrd="1" destOrd="0" presId="urn:microsoft.com/office/officeart/2005/8/layout/pyramid1"/>
    <dgm:cxn modelId="{F8D85FED-670B-4A68-B6FE-159BFBC75427}" type="presOf" srcId="{62185178-19FE-4F28-8E1E-E39B5CDEE56F}" destId="{EBB01AFC-2E86-485D-93BA-A2CDDE923E4F}" srcOrd="0" destOrd="0" presId="urn:microsoft.com/office/officeart/2005/8/layout/pyramid1"/>
    <dgm:cxn modelId="{A02909F8-F409-42D9-93DB-F419AA4EED2B}" type="presOf" srcId="{F75178E6-619B-4EAD-B8E6-8888BF306A9E}" destId="{85B953B2-17FF-4B19-B878-92FF9CF5F5A4}" srcOrd="1" destOrd="0" presId="urn:microsoft.com/office/officeart/2005/8/layout/pyramid1"/>
    <dgm:cxn modelId="{C7D015EB-91E5-4884-B1F1-D72CFB9A46B1}" srcId="{83CB4946-D611-4DCD-AEED-A1481FD45396}" destId="{62185178-19FE-4F28-8E1E-E39B5CDEE56F}" srcOrd="0" destOrd="0" parTransId="{9DC26E04-D801-4006-BEE3-B1988FDB4872}" sibTransId="{51BDB504-CC2F-4DBD-9CB2-01C908802DC7}"/>
    <dgm:cxn modelId="{F19DC618-A675-4E9A-A85F-E7DFA2726CF2}" type="presOf" srcId="{3B1DC396-B975-4B1B-B6DC-4CC84DC5E9F2}" destId="{50F8A3EE-75CA-4DB9-A42A-57C58D3C1FAF}" srcOrd="0" destOrd="0" presId="urn:microsoft.com/office/officeart/2005/8/layout/pyramid1"/>
    <dgm:cxn modelId="{4E8B2AD6-FD66-4CC9-B788-6E031AB5C5E1}" type="presOf" srcId="{2594F092-CD54-437C-BDBA-F42A9BADB496}" destId="{38D5A442-5795-4C0D-B685-C5449266DF91}" srcOrd="0" destOrd="0" presId="urn:microsoft.com/office/officeart/2005/8/layout/pyramid1"/>
    <dgm:cxn modelId="{43C12554-A5E1-4652-8BD3-F26414EC648A}" srcId="{83CB4946-D611-4DCD-AEED-A1481FD45396}" destId="{F75178E6-619B-4EAD-B8E6-8888BF306A9E}" srcOrd="2" destOrd="0" parTransId="{3110EDCB-6D62-4831-97A1-349227766A6B}" sibTransId="{EB7602DD-5BDB-408F-ACDC-38D87195B17C}"/>
    <dgm:cxn modelId="{7538BED3-E367-427A-9720-CABF30A626B8}" type="presParOf" srcId="{948F9129-5F51-47E3-AB09-6473F772EC2D}" destId="{F4C5B603-1B8D-41F1-A0E2-5347FFC5930B}" srcOrd="0" destOrd="0" presId="urn:microsoft.com/office/officeart/2005/8/layout/pyramid1"/>
    <dgm:cxn modelId="{9AD3A591-BAF3-4094-A949-9EE8A6DC4B6C}" type="presParOf" srcId="{F4C5B603-1B8D-41F1-A0E2-5347FFC5930B}" destId="{EBB01AFC-2E86-485D-93BA-A2CDDE923E4F}" srcOrd="0" destOrd="0" presId="urn:microsoft.com/office/officeart/2005/8/layout/pyramid1"/>
    <dgm:cxn modelId="{395B4383-25C7-45BE-856A-BC7594BADB5A}" type="presParOf" srcId="{F4C5B603-1B8D-41F1-A0E2-5347FFC5930B}" destId="{17C7F9A7-6516-49F7-9689-253246656C4C}" srcOrd="1" destOrd="0" presId="urn:microsoft.com/office/officeart/2005/8/layout/pyramid1"/>
    <dgm:cxn modelId="{7C3365B1-5F54-47DA-AD77-BD95BF498E53}" type="presParOf" srcId="{948F9129-5F51-47E3-AB09-6473F772EC2D}" destId="{BB6B96E6-22BB-401A-AEB5-88236391555B}" srcOrd="1" destOrd="0" presId="urn:microsoft.com/office/officeart/2005/8/layout/pyramid1"/>
    <dgm:cxn modelId="{FCDF695E-2C16-4F93-9DDB-D52806E61AB9}" type="presParOf" srcId="{BB6B96E6-22BB-401A-AEB5-88236391555B}" destId="{38D5A442-5795-4C0D-B685-C5449266DF91}" srcOrd="0" destOrd="0" presId="urn:microsoft.com/office/officeart/2005/8/layout/pyramid1"/>
    <dgm:cxn modelId="{2C40B145-2FD5-4EDC-82A4-5A536EA08763}" type="presParOf" srcId="{BB6B96E6-22BB-401A-AEB5-88236391555B}" destId="{E41BFA71-CC4D-4762-BEEE-B54FED9AB5F5}" srcOrd="1" destOrd="0" presId="urn:microsoft.com/office/officeart/2005/8/layout/pyramid1"/>
    <dgm:cxn modelId="{AD23CB57-0201-4AE6-A8D7-F53B4B08FA4D}" type="presParOf" srcId="{948F9129-5F51-47E3-AB09-6473F772EC2D}" destId="{07DE22D3-7B0B-4A84-9BBF-382627725D53}" srcOrd="2" destOrd="0" presId="urn:microsoft.com/office/officeart/2005/8/layout/pyramid1"/>
    <dgm:cxn modelId="{7CBAF53F-F998-461F-A614-DFF1BAF9C8EA}" type="presParOf" srcId="{07DE22D3-7B0B-4A84-9BBF-382627725D53}" destId="{A08193C2-442F-46D4-9B1B-FC9B3215C9C5}" srcOrd="0" destOrd="0" presId="urn:microsoft.com/office/officeart/2005/8/layout/pyramid1"/>
    <dgm:cxn modelId="{F023763C-C166-4C9D-85C6-F7B56AFFFA0D}" type="presParOf" srcId="{07DE22D3-7B0B-4A84-9BBF-382627725D53}" destId="{85B953B2-17FF-4B19-B878-92FF9CF5F5A4}" srcOrd="1" destOrd="0" presId="urn:microsoft.com/office/officeart/2005/8/layout/pyramid1"/>
    <dgm:cxn modelId="{7ADD9E2F-E76E-4E80-A164-357538721C7F}" type="presParOf" srcId="{948F9129-5F51-47E3-AB09-6473F772EC2D}" destId="{B9EE75CC-9317-46C2-B65A-0C37F41B0942}" srcOrd="3" destOrd="0" presId="urn:microsoft.com/office/officeart/2005/8/layout/pyramid1"/>
    <dgm:cxn modelId="{633960FC-FC26-46AF-8C96-41396BB53144}" type="presParOf" srcId="{B9EE75CC-9317-46C2-B65A-0C37F41B0942}" destId="{50F8A3EE-75CA-4DB9-A42A-57C58D3C1FAF}" srcOrd="0" destOrd="0" presId="urn:microsoft.com/office/officeart/2005/8/layout/pyramid1"/>
    <dgm:cxn modelId="{30A7CD33-F6E7-4651-8FE5-5F7129836727}" type="presParOf" srcId="{B9EE75CC-9317-46C2-B65A-0C37F41B0942}" destId="{0D08460C-1185-4492-B53B-E77AB311C438}" srcOrd="1" destOrd="0" presId="urn:microsoft.com/office/officeart/2005/8/layout/pyramid1"/>
    <dgm:cxn modelId="{5A4E71B1-66D0-4584-8ECE-3399E5F8F9A2}" type="presParOf" srcId="{948F9129-5F51-47E3-AB09-6473F772EC2D}" destId="{06F79D91-E712-44B5-96F2-B5DE42C094F6}" srcOrd="4" destOrd="0" presId="urn:microsoft.com/office/officeart/2005/8/layout/pyramid1"/>
    <dgm:cxn modelId="{E2324C07-1C3E-45A2-BB6A-9E94EBED03DB}" type="presParOf" srcId="{06F79D91-E712-44B5-96F2-B5DE42C094F6}" destId="{29EE9A4D-F2BB-4FEA-BA6C-3B4BCDBFAF23}" srcOrd="0" destOrd="0" presId="urn:microsoft.com/office/officeart/2005/8/layout/pyramid1"/>
    <dgm:cxn modelId="{8176145C-095E-4D41-9919-8D3160031A38}" type="presParOf" srcId="{06F79D91-E712-44B5-96F2-B5DE42C094F6}" destId="{87068808-B6CA-4196-AA5B-4EEC2A887184}" srcOrd="1" destOrd="0" presId="urn:microsoft.com/office/officeart/2005/8/layout/pyramid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19E62-D3BE-44D8-9B4F-FCFE4E37356F}" type="doc">
      <dgm:prSet loTypeId="urn:microsoft.com/office/officeart/2005/8/layout/equation2" loCatId="process" qsTypeId="urn:microsoft.com/office/officeart/2005/8/quickstyle/3d5" qsCatId="3D" csTypeId="urn:microsoft.com/office/officeart/2005/8/colors/accent1_2" csCatId="accent1" phldr="1"/>
      <dgm:spPr/>
    </dgm:pt>
    <dgm:pt modelId="{66C4F2E7-709F-4D0F-9F6B-DBC5310A2A12}">
      <dgm:prSet phldrT="[Text]"/>
      <dgm:spPr/>
      <dgm:t>
        <a:bodyPr/>
        <a:lstStyle/>
        <a:p>
          <a:r>
            <a:rPr lang="en-US" dirty="0" smtClean="0"/>
            <a:t>Cost</a:t>
          </a:r>
          <a:endParaRPr lang="en-US" dirty="0"/>
        </a:p>
      </dgm:t>
    </dgm:pt>
    <dgm:pt modelId="{B2B1C1E3-C4CC-4235-8F1D-821D198E42BF}" type="parTrans" cxnId="{C4D7B004-5BDF-47EC-AF52-BB872314E0C4}">
      <dgm:prSet/>
      <dgm:spPr/>
      <dgm:t>
        <a:bodyPr/>
        <a:lstStyle/>
        <a:p>
          <a:endParaRPr lang="en-US"/>
        </a:p>
      </dgm:t>
    </dgm:pt>
    <dgm:pt modelId="{2BA6E8DA-B76D-4632-85DF-7E84361114A3}" type="sibTrans" cxnId="{C4D7B004-5BDF-47EC-AF52-BB872314E0C4}">
      <dgm:prSet/>
      <dgm:spPr/>
      <dgm:t>
        <a:bodyPr/>
        <a:lstStyle/>
        <a:p>
          <a:endParaRPr lang="en-US"/>
        </a:p>
      </dgm:t>
    </dgm:pt>
    <dgm:pt modelId="{31B96118-D17A-4816-B348-ECDD40F7FBF6}">
      <dgm:prSet phldrT="[Text]"/>
      <dgm:spPr/>
      <dgm:t>
        <a:bodyPr/>
        <a:lstStyle/>
        <a:p>
          <a:r>
            <a:rPr lang="en-US" dirty="0" smtClean="0"/>
            <a:t>Time</a:t>
          </a:r>
          <a:endParaRPr lang="en-US" dirty="0"/>
        </a:p>
      </dgm:t>
    </dgm:pt>
    <dgm:pt modelId="{BC3E01DA-0DA0-4A78-AF45-306DED3258A2}" type="parTrans" cxnId="{DFF3399B-ECA3-4B2A-B826-1763D4DF6ED5}">
      <dgm:prSet/>
      <dgm:spPr/>
      <dgm:t>
        <a:bodyPr/>
        <a:lstStyle/>
        <a:p>
          <a:endParaRPr lang="en-US"/>
        </a:p>
      </dgm:t>
    </dgm:pt>
    <dgm:pt modelId="{D4F97BEC-0DD6-403D-8F76-30965ECB50E7}" type="sibTrans" cxnId="{DFF3399B-ECA3-4B2A-B826-1763D4DF6ED5}">
      <dgm:prSet/>
      <dgm:spPr/>
      <dgm:t>
        <a:bodyPr/>
        <a:lstStyle/>
        <a:p>
          <a:endParaRPr lang="en-US"/>
        </a:p>
      </dgm:t>
    </dgm:pt>
    <dgm:pt modelId="{D2715BCB-CA45-451C-B637-DEF86CCB6DDB}">
      <dgm:prSet phldrT="[Text]"/>
      <dgm:spPr/>
      <dgm:t>
        <a:bodyPr/>
        <a:lstStyle/>
        <a:p>
          <a:r>
            <a:rPr lang="en-US" dirty="0" smtClean="0"/>
            <a:t>Formalizing a response</a:t>
          </a:r>
          <a:endParaRPr lang="en-US" dirty="0"/>
        </a:p>
      </dgm:t>
    </dgm:pt>
    <dgm:pt modelId="{4618EDE9-2955-41B0-BD47-DA69AE34EB17}" type="sibTrans" cxnId="{6C26B780-A114-461F-BDD7-74F5BE8162C7}">
      <dgm:prSet/>
      <dgm:spPr/>
      <dgm:t>
        <a:bodyPr/>
        <a:lstStyle/>
        <a:p>
          <a:endParaRPr lang="en-US"/>
        </a:p>
      </dgm:t>
    </dgm:pt>
    <dgm:pt modelId="{6C35028C-63CB-4A37-867A-FD5703D58AF4}" type="parTrans" cxnId="{6C26B780-A114-461F-BDD7-74F5BE8162C7}">
      <dgm:prSet/>
      <dgm:spPr/>
      <dgm:t>
        <a:bodyPr/>
        <a:lstStyle/>
        <a:p>
          <a:endParaRPr lang="en-US"/>
        </a:p>
      </dgm:t>
    </dgm:pt>
    <dgm:pt modelId="{FC88F961-1D6A-4236-B5D4-04078367B580}" type="pres">
      <dgm:prSet presAssocID="{F6919E62-D3BE-44D8-9B4F-FCFE4E37356F}" presName="Name0" presStyleCnt="0">
        <dgm:presLayoutVars>
          <dgm:dir/>
          <dgm:resizeHandles val="exact"/>
        </dgm:presLayoutVars>
      </dgm:prSet>
      <dgm:spPr/>
    </dgm:pt>
    <dgm:pt modelId="{E0F0C0CF-9AE0-4005-B26C-CEEBA47807BB}" type="pres">
      <dgm:prSet presAssocID="{F6919E62-D3BE-44D8-9B4F-FCFE4E37356F}" presName="vNodes" presStyleCnt="0"/>
      <dgm:spPr/>
    </dgm:pt>
    <dgm:pt modelId="{3FF87A19-6292-4B8D-900B-DDCB3C3260C0}" type="pres">
      <dgm:prSet presAssocID="{66C4F2E7-709F-4D0F-9F6B-DBC5310A2A12}" presName="node" presStyleLbl="node1" presStyleIdx="0" presStyleCnt="3" custLinFactNeighborX="8260" custLinFactNeighborY="42732">
        <dgm:presLayoutVars>
          <dgm:bulletEnabled val="1"/>
        </dgm:presLayoutVars>
      </dgm:prSet>
      <dgm:spPr/>
      <dgm:t>
        <a:bodyPr/>
        <a:lstStyle/>
        <a:p>
          <a:endParaRPr lang="en-US"/>
        </a:p>
      </dgm:t>
    </dgm:pt>
    <dgm:pt modelId="{82482E08-A870-43C2-9B53-68E3ACB0BDC2}" type="pres">
      <dgm:prSet presAssocID="{2BA6E8DA-B76D-4632-85DF-7E84361114A3}" presName="spacerT" presStyleCnt="0"/>
      <dgm:spPr/>
    </dgm:pt>
    <dgm:pt modelId="{B87B0158-905D-4C35-BFA9-1636CA2C5726}" type="pres">
      <dgm:prSet presAssocID="{2BA6E8DA-B76D-4632-85DF-7E84361114A3}" presName="sibTrans" presStyleLbl="sibTrans2D1" presStyleIdx="0" presStyleCnt="2"/>
      <dgm:spPr/>
      <dgm:t>
        <a:bodyPr/>
        <a:lstStyle/>
        <a:p>
          <a:endParaRPr lang="en-US"/>
        </a:p>
      </dgm:t>
    </dgm:pt>
    <dgm:pt modelId="{E34B617C-FB7A-4D0A-A864-9F1CA758C88F}" type="pres">
      <dgm:prSet presAssocID="{2BA6E8DA-B76D-4632-85DF-7E84361114A3}" presName="spacerB" presStyleCnt="0"/>
      <dgm:spPr/>
    </dgm:pt>
    <dgm:pt modelId="{94E08ACA-5EA1-4492-9F5F-D37241D35F65}" type="pres">
      <dgm:prSet presAssocID="{31B96118-D17A-4816-B348-ECDD40F7FBF6}" presName="node" presStyleLbl="node1" presStyleIdx="1" presStyleCnt="3">
        <dgm:presLayoutVars>
          <dgm:bulletEnabled val="1"/>
        </dgm:presLayoutVars>
      </dgm:prSet>
      <dgm:spPr/>
      <dgm:t>
        <a:bodyPr/>
        <a:lstStyle/>
        <a:p>
          <a:endParaRPr lang="en-US"/>
        </a:p>
      </dgm:t>
    </dgm:pt>
    <dgm:pt modelId="{F7E46059-AB0D-44AD-9D90-A62E5EDBEB37}" type="pres">
      <dgm:prSet presAssocID="{F6919E62-D3BE-44D8-9B4F-FCFE4E37356F}" presName="sibTransLast" presStyleLbl="sibTrans2D1" presStyleIdx="1" presStyleCnt="2"/>
      <dgm:spPr/>
      <dgm:t>
        <a:bodyPr/>
        <a:lstStyle/>
        <a:p>
          <a:endParaRPr lang="en-US"/>
        </a:p>
      </dgm:t>
    </dgm:pt>
    <dgm:pt modelId="{4929ADDA-B49E-49BD-BD90-89F91F616E94}" type="pres">
      <dgm:prSet presAssocID="{F6919E62-D3BE-44D8-9B4F-FCFE4E37356F}" presName="connectorText" presStyleLbl="sibTrans2D1" presStyleIdx="1" presStyleCnt="2"/>
      <dgm:spPr/>
      <dgm:t>
        <a:bodyPr/>
        <a:lstStyle/>
        <a:p>
          <a:endParaRPr lang="en-US"/>
        </a:p>
      </dgm:t>
    </dgm:pt>
    <dgm:pt modelId="{830DBE15-BCF4-43B9-9DDB-F478DF0EE35B}" type="pres">
      <dgm:prSet presAssocID="{F6919E62-D3BE-44D8-9B4F-FCFE4E37356F}" presName="lastNode" presStyleLbl="node1" presStyleIdx="2" presStyleCnt="3">
        <dgm:presLayoutVars>
          <dgm:bulletEnabled val="1"/>
        </dgm:presLayoutVars>
      </dgm:prSet>
      <dgm:spPr/>
      <dgm:t>
        <a:bodyPr/>
        <a:lstStyle/>
        <a:p>
          <a:endParaRPr lang="en-US"/>
        </a:p>
      </dgm:t>
    </dgm:pt>
  </dgm:ptLst>
  <dgm:cxnLst>
    <dgm:cxn modelId="{DFF3399B-ECA3-4B2A-B826-1763D4DF6ED5}" srcId="{F6919E62-D3BE-44D8-9B4F-FCFE4E37356F}" destId="{31B96118-D17A-4816-B348-ECDD40F7FBF6}" srcOrd="1" destOrd="0" parTransId="{BC3E01DA-0DA0-4A78-AF45-306DED3258A2}" sibTransId="{D4F97BEC-0DD6-403D-8F76-30965ECB50E7}"/>
    <dgm:cxn modelId="{6C26B780-A114-461F-BDD7-74F5BE8162C7}" srcId="{F6919E62-D3BE-44D8-9B4F-FCFE4E37356F}" destId="{D2715BCB-CA45-451C-B637-DEF86CCB6DDB}" srcOrd="2" destOrd="0" parTransId="{6C35028C-63CB-4A37-867A-FD5703D58AF4}" sibTransId="{4618EDE9-2955-41B0-BD47-DA69AE34EB17}"/>
    <dgm:cxn modelId="{377C925B-4D16-415A-852D-85C081E4DF3F}" type="presOf" srcId="{F6919E62-D3BE-44D8-9B4F-FCFE4E37356F}" destId="{FC88F961-1D6A-4236-B5D4-04078367B580}" srcOrd="0" destOrd="0" presId="urn:microsoft.com/office/officeart/2005/8/layout/equation2"/>
    <dgm:cxn modelId="{B0C79814-04E4-4565-AFA5-30ED86A2C1AF}" type="presOf" srcId="{2BA6E8DA-B76D-4632-85DF-7E84361114A3}" destId="{B87B0158-905D-4C35-BFA9-1636CA2C5726}" srcOrd="0" destOrd="0" presId="urn:microsoft.com/office/officeart/2005/8/layout/equation2"/>
    <dgm:cxn modelId="{C4D7B004-5BDF-47EC-AF52-BB872314E0C4}" srcId="{F6919E62-D3BE-44D8-9B4F-FCFE4E37356F}" destId="{66C4F2E7-709F-4D0F-9F6B-DBC5310A2A12}" srcOrd="0" destOrd="0" parTransId="{B2B1C1E3-C4CC-4235-8F1D-821D198E42BF}" sibTransId="{2BA6E8DA-B76D-4632-85DF-7E84361114A3}"/>
    <dgm:cxn modelId="{9C4F5634-9A52-4DC0-9039-6D15A71B111B}" type="presOf" srcId="{D2715BCB-CA45-451C-B637-DEF86CCB6DDB}" destId="{830DBE15-BCF4-43B9-9DDB-F478DF0EE35B}" srcOrd="0" destOrd="0" presId="urn:microsoft.com/office/officeart/2005/8/layout/equation2"/>
    <dgm:cxn modelId="{7780327A-EB49-43E2-BC38-4BC42CF477AC}" type="presOf" srcId="{D4F97BEC-0DD6-403D-8F76-30965ECB50E7}" destId="{4929ADDA-B49E-49BD-BD90-89F91F616E94}" srcOrd="1" destOrd="0" presId="urn:microsoft.com/office/officeart/2005/8/layout/equation2"/>
    <dgm:cxn modelId="{E395CEA3-F073-41BA-AFB6-7691448A5B05}" type="presOf" srcId="{31B96118-D17A-4816-B348-ECDD40F7FBF6}" destId="{94E08ACA-5EA1-4492-9F5F-D37241D35F65}" srcOrd="0" destOrd="0" presId="urn:microsoft.com/office/officeart/2005/8/layout/equation2"/>
    <dgm:cxn modelId="{93C7D146-78FD-4EDD-9C95-81D9F3AC2310}" type="presOf" srcId="{D4F97BEC-0DD6-403D-8F76-30965ECB50E7}" destId="{F7E46059-AB0D-44AD-9D90-A62E5EDBEB37}" srcOrd="0" destOrd="0" presId="urn:microsoft.com/office/officeart/2005/8/layout/equation2"/>
    <dgm:cxn modelId="{EE1B5DC7-C417-40CC-92B9-A39390E7C14C}" type="presOf" srcId="{66C4F2E7-709F-4D0F-9F6B-DBC5310A2A12}" destId="{3FF87A19-6292-4B8D-900B-DDCB3C3260C0}" srcOrd="0" destOrd="0" presId="urn:microsoft.com/office/officeart/2005/8/layout/equation2"/>
    <dgm:cxn modelId="{4824AE38-CC78-4267-A31A-463469C7B0F4}" type="presParOf" srcId="{FC88F961-1D6A-4236-B5D4-04078367B580}" destId="{E0F0C0CF-9AE0-4005-B26C-CEEBA47807BB}" srcOrd="0" destOrd="0" presId="urn:microsoft.com/office/officeart/2005/8/layout/equation2"/>
    <dgm:cxn modelId="{6EAC28BE-0504-466B-B2B1-A16324D30E62}" type="presParOf" srcId="{E0F0C0CF-9AE0-4005-B26C-CEEBA47807BB}" destId="{3FF87A19-6292-4B8D-900B-DDCB3C3260C0}" srcOrd="0" destOrd="0" presId="urn:microsoft.com/office/officeart/2005/8/layout/equation2"/>
    <dgm:cxn modelId="{DC27015E-9253-46FA-A1B2-6B2783B4A298}" type="presParOf" srcId="{E0F0C0CF-9AE0-4005-B26C-CEEBA47807BB}" destId="{82482E08-A870-43C2-9B53-68E3ACB0BDC2}" srcOrd="1" destOrd="0" presId="urn:microsoft.com/office/officeart/2005/8/layout/equation2"/>
    <dgm:cxn modelId="{DCE4F87A-A4D7-4381-B47C-FBA36FECB082}" type="presParOf" srcId="{E0F0C0CF-9AE0-4005-B26C-CEEBA47807BB}" destId="{B87B0158-905D-4C35-BFA9-1636CA2C5726}" srcOrd="2" destOrd="0" presId="urn:microsoft.com/office/officeart/2005/8/layout/equation2"/>
    <dgm:cxn modelId="{257DEAF9-9BB3-4302-87BE-4D325C071512}" type="presParOf" srcId="{E0F0C0CF-9AE0-4005-B26C-CEEBA47807BB}" destId="{E34B617C-FB7A-4D0A-A864-9F1CA758C88F}" srcOrd="3" destOrd="0" presId="urn:microsoft.com/office/officeart/2005/8/layout/equation2"/>
    <dgm:cxn modelId="{E707BC72-0B18-4AC3-9EDC-029490F7F006}" type="presParOf" srcId="{E0F0C0CF-9AE0-4005-B26C-CEEBA47807BB}" destId="{94E08ACA-5EA1-4492-9F5F-D37241D35F65}" srcOrd="4" destOrd="0" presId="urn:microsoft.com/office/officeart/2005/8/layout/equation2"/>
    <dgm:cxn modelId="{4656B492-CDB0-4247-8B22-67BF035C8E55}" type="presParOf" srcId="{FC88F961-1D6A-4236-B5D4-04078367B580}" destId="{F7E46059-AB0D-44AD-9D90-A62E5EDBEB37}" srcOrd="1" destOrd="0" presId="urn:microsoft.com/office/officeart/2005/8/layout/equation2"/>
    <dgm:cxn modelId="{35F2A1DE-1389-4C90-8BB8-DAEB044B75FE}" type="presParOf" srcId="{F7E46059-AB0D-44AD-9D90-A62E5EDBEB37}" destId="{4929ADDA-B49E-49BD-BD90-89F91F616E94}" srcOrd="0" destOrd="0" presId="urn:microsoft.com/office/officeart/2005/8/layout/equation2"/>
    <dgm:cxn modelId="{2E04C94A-7691-4728-90B4-DCE273131B00}" type="presParOf" srcId="{FC88F961-1D6A-4236-B5D4-04078367B580}" destId="{830DBE15-BCF4-43B9-9DDB-F478DF0EE35B}" srcOrd="2" destOrd="0" presId="urn:microsoft.com/office/officeart/2005/8/layout/equati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06A24EC-1942-40CF-8FF8-C78CE14A27FE}" type="datetimeFigureOut">
              <a:rPr lang="en-US" smtClean="0"/>
              <a:pPr/>
              <a:t>2/11/2013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731C5FB-C50A-4CEE-ACB7-5333AD44D5D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22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731C5FB-C50A-4CEE-ACB7-5333AD44D5DC}" type="slidenum">
              <a:rPr lang="en-US" smtClean="0"/>
              <a:pPr/>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32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7FD173A0-D987-405A-8562-DD2D643C80AE}" type="slidenum">
              <a:rPr lang="en-US" smtClean="0"/>
              <a:pPr/>
              <a:t>42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THE FOURTH LINE “ ALLAH “</a:t>
            </a:r>
            <a:endParaRPr lang="en-US" dirty="0"/>
          </a:p>
        </p:txBody>
      </p:sp>
      <p:sp>
        <p:nvSpPr>
          <p:cNvPr id="4" name="Slide Number Placeholder 3"/>
          <p:cNvSpPr>
            <a:spLocks noGrp="1"/>
          </p:cNvSpPr>
          <p:nvPr>
            <p:ph type="sldNum" sz="quarter" idx="10"/>
          </p:nvPr>
        </p:nvSpPr>
        <p:spPr/>
        <p:txBody>
          <a:bodyPr/>
          <a:lstStyle/>
          <a:p>
            <a:fld id="{7FD173A0-D987-405A-8562-DD2D643C80AE}" type="slidenum">
              <a:rPr lang="en-US" smtClean="0"/>
              <a:pPr/>
              <a:t>53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A3635E8-EF56-42F8-81CA-4A12C1D1462D}" type="datetimeFigureOut">
              <a:rPr lang="en-US" smtClean="0"/>
              <a:pPr/>
              <a:t>2/11/2013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CA90AB49-8DDF-4731-8B6E-4F4F97EFA5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A3635E8-EF56-42F8-81CA-4A12C1D1462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A3635E8-EF56-42F8-81CA-4A12C1D1462D}" type="datetimeFigureOut">
              <a:rPr lang="en-US" smtClean="0"/>
              <a:pPr/>
              <a:t>2/11/2013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90AB49-8DDF-4731-8B6E-4F4F97EFA5C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3635E8-EF56-42F8-81CA-4A12C1D1462D}"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A3635E8-EF56-42F8-81CA-4A12C1D1462D}" type="datetimeFigureOut">
              <a:rPr lang="en-US" smtClean="0"/>
              <a:pPr/>
              <a:t>2/11/2013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A3635E8-EF56-42F8-81CA-4A12C1D1462D}" type="datetimeFigureOut">
              <a:rPr lang="en-US" smtClean="0"/>
              <a:pPr/>
              <a:t>2/11/2013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3635E8-EF56-42F8-81CA-4A12C1D1462D}" type="datetimeFigureOut">
              <a:rPr lang="en-US" smtClean="0"/>
              <a:pPr/>
              <a:t>2/11/2013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A3635E8-EF56-42F8-81CA-4A12C1D1462D}"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90AB49-8DDF-4731-8B6E-4F4F97EFA5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A3635E8-EF56-42F8-81CA-4A12C1D1462D}" type="datetimeFigureOut">
              <a:rPr lang="en-US" smtClean="0"/>
              <a:pPr/>
              <a:t>2/11/2013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CA90AB49-8DDF-4731-8B6E-4F4F97EFA5C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A3635E8-EF56-42F8-81CA-4A12C1D1462D}" type="datetimeFigureOut">
              <a:rPr lang="en-US" smtClean="0"/>
              <a:pPr/>
              <a:t>2/11/2013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A90AB49-8DDF-4731-8B6E-4F4F97EFA5C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henewstribe.com/author/katrina-jones/" TargetMode="Externa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hyperlink" Target="http://www.turkewitzlaw.com/surgical-mistakes.ht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ncbi.nlm.nih.gov/pmc/articles/PMC1237990/pdf/westjmed00257-0121.pdf" TargetMode="External"/><Relationship Id="rId2" Type="http://schemas.openxmlformats.org/officeDocument/2006/relationships/hyperlink" Target="http://www.nejm.org/doi/full/10.1056/NEJMc060089" TargetMode="External"/><Relationship Id="rId1" Type="http://schemas.openxmlformats.org/officeDocument/2006/relationships/slideLayout" Target="../slideLayouts/slideLayout3.xml"/><Relationship Id="rId5" Type="http://schemas.openxmlformats.org/officeDocument/2006/relationships/hyperlink" Target="http://www.google.com.sa/url?sa=t&amp;rct=j&amp;q=&amp;esrc=s&amp;frm=1&amp;source=web&amp;cd=6&amp;ved=0CEcQFjAF&amp;url=http://web1.aapa.org/10ACSyllabi/1509UnprofessionalStudent.pdf&amp;ei=TK-OT7q-NMSYOtzUhPQK&amp;usg=AFQjCNGO2vLCaVOGMnKIQCglpDOOd3s97Q" TargetMode="External"/><Relationship Id="rId4" Type="http://schemas.openxmlformats.org/officeDocument/2006/relationships/hyperlink" Target="http://macmedlaw.hubpages.com/hub/Unprofessional-or-Disruptive-Conduct-by-Physicians"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google.com.sa/imgres?q=ALL+THE+BEST&amp;hl=en&amp;safe=active&amp;biw=1152&amp;bih=566&amp;gbv=2&amp;tbm=isch&amp;tbnid=fnRg7fl4vZNbcM:&amp;imgrefurl=http://qiscetmca09.blogspot.com/2010/11/all-best.html&amp;docid=f2nEVg6EopIWKM&amp;w=400&amp;h=353&amp;ei=rb15To2xJMz1sgastcnfDw&amp;zoom=1" TargetMode="External"/><Relationship Id="rId1" Type="http://schemas.openxmlformats.org/officeDocument/2006/relationships/slideLayout" Target="../slideLayouts/slideLayout1.xml"/><Relationship Id="rId5" Type="http://schemas.openxmlformats.org/officeDocument/2006/relationships/image" Target="../media/image18.gif"/><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2819400"/>
          </a:xfrm>
        </p:spPr>
        <p:txBody>
          <a:bodyPr>
            <a:normAutofit/>
          </a:bodyPr>
          <a:lstStyle/>
          <a:p>
            <a:pPr marL="0" algn="ctr"/>
            <a:r>
              <a:rPr lang="en-US" sz="8000" dirty="0" smtClean="0">
                <a:solidFill>
                  <a:schemeClr val="accent4">
                    <a:lumMod val="60000"/>
                    <a:lumOff val="40000"/>
                  </a:schemeClr>
                </a:solidFill>
              </a:rPr>
              <a:t>UNPROFESSIONAL BEHAVIOR</a:t>
            </a:r>
            <a:endParaRPr lang="en-US" sz="8000" dirty="0">
              <a:solidFill>
                <a:schemeClr val="accent4">
                  <a:lumMod val="60000"/>
                  <a:lumOff val="40000"/>
                </a:schemeClr>
              </a:solidFill>
            </a:endParaRPr>
          </a:p>
        </p:txBody>
      </p:sp>
      <p:sp>
        <p:nvSpPr>
          <p:cNvPr id="3" name="Subtitle 2"/>
          <p:cNvSpPr>
            <a:spLocks noGrp="1"/>
          </p:cNvSpPr>
          <p:nvPr>
            <p:ph type="subTitle" idx="1"/>
          </p:nvPr>
        </p:nvSpPr>
        <p:spPr>
          <a:xfrm>
            <a:off x="533400" y="3429000"/>
            <a:ext cx="7854696" cy="2895600"/>
          </a:xfrm>
        </p:spPr>
        <p:txBody>
          <a:bodyPr>
            <a:normAutofit/>
          </a:bodyPr>
          <a:lstStyle/>
          <a:p>
            <a:pPr algn="ctr"/>
            <a:endParaRPr lang="en-US" sz="3200" b="1" dirty="0" smtClean="0">
              <a:effectLst>
                <a:outerShdw blurRad="38100" dist="38100" dir="2700000" algn="tl">
                  <a:srgbClr val="000000">
                    <a:alpha val="43137"/>
                  </a:srgbClr>
                </a:outerShdw>
              </a:effectLst>
            </a:endParaRPr>
          </a:p>
          <a:p>
            <a:pPr algn="ctr"/>
            <a:r>
              <a:rPr lang="en-US" sz="3200" b="1" dirty="0" smtClean="0">
                <a:effectLst>
                  <a:outerShdw blurRad="38100" dist="38100" dir="2700000" algn="tl">
                    <a:srgbClr val="000000">
                      <a:alpha val="43137"/>
                    </a:srgbClr>
                  </a:outerShdw>
                </a:effectLst>
                <a:latin typeface="Berlin Sans FB Demi" pitchFamily="34" charset="0"/>
              </a:rPr>
              <a:t>DR. KAMRAN SATTAR</a:t>
            </a:r>
            <a:endParaRPr lang="en-US" sz="3200" dirty="0" smtClean="0">
              <a:effectLst>
                <a:outerShdw blurRad="38100" dist="38100" dir="2700000" algn="tl">
                  <a:srgbClr val="000000">
                    <a:alpha val="43137"/>
                  </a:srgbClr>
                </a:outerShdw>
              </a:effectLst>
              <a:latin typeface="Berlin Sans FB Demi" pitchFamily="34" charset="0"/>
            </a:endParaRPr>
          </a:p>
          <a:p>
            <a:pPr algn="ctr"/>
            <a:r>
              <a:rPr lang="en-US" sz="2800" dirty="0" smtClean="0">
                <a:effectLst>
                  <a:outerShdw blurRad="38100" dist="38100" dir="2700000" algn="tl">
                    <a:srgbClr val="000000">
                      <a:alpha val="43137"/>
                    </a:srgbClr>
                  </a:outerShdw>
                </a:effectLst>
                <a:latin typeface="Aharoni" pitchFamily="2" charset="-79"/>
                <a:cs typeface="Aharoni" pitchFamily="2" charset="-79"/>
              </a:rPr>
              <a:t>Dept: of Medical Education </a:t>
            </a:r>
          </a:p>
          <a:p>
            <a:pPr algn="ctr"/>
            <a:r>
              <a:rPr lang="en-US" sz="2800" dirty="0" smtClean="0">
                <a:effectLst>
                  <a:outerShdw blurRad="38100" dist="38100" dir="2700000" algn="tl">
                    <a:srgbClr val="000000">
                      <a:alpha val="43137"/>
                    </a:srgbClr>
                  </a:outerShdw>
                </a:effectLst>
                <a:latin typeface="Aharoni" pitchFamily="2" charset="-79"/>
                <a:cs typeface="Aharoni" pitchFamily="2" charset="-79"/>
              </a:rPr>
              <a:t>King Saud University</a:t>
            </a:r>
            <a:endParaRPr lang="en-US" b="1" dirty="0">
              <a:solidFill>
                <a:schemeClr val="tx1"/>
              </a:solidFill>
              <a:latin typeface="Aharoni" pitchFamily="2" charset="-79"/>
              <a:cs typeface="Aharoni"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838200"/>
            <a:ext cx="7851648" cy="1143000"/>
          </a:xfrm>
        </p:spPr>
        <p:txBody>
          <a:bodyPr>
            <a:normAutofit fontScale="90000"/>
          </a:bodyPr>
          <a:lstStyle/>
          <a:p>
            <a:pPr algn="ctr"/>
            <a:r>
              <a:rPr lang="en-US" sz="4000" dirty="0" smtClean="0">
                <a:solidFill>
                  <a:schemeClr val="accent4">
                    <a:lumMod val="60000"/>
                    <a:lumOff val="40000"/>
                  </a:schemeClr>
                </a:solidFill>
              </a:rPr>
              <a:t>Professional Attributes </a:t>
            </a:r>
            <a:br>
              <a:rPr lang="en-US" sz="4000" dirty="0" smtClean="0">
                <a:solidFill>
                  <a:schemeClr val="accent4">
                    <a:lumMod val="60000"/>
                    <a:lumOff val="40000"/>
                  </a:schemeClr>
                </a:solidFill>
              </a:rPr>
            </a:br>
            <a:r>
              <a:rPr lang="en-US" sz="4000" dirty="0" smtClean="0">
                <a:solidFill>
                  <a:schemeClr val="accent4">
                    <a:lumMod val="60000"/>
                    <a:lumOff val="40000"/>
                  </a:schemeClr>
                </a:solidFill>
              </a:rPr>
              <a:t>(EASY TO REMEMBER) </a:t>
            </a:r>
            <a:endParaRPr lang="en-US" sz="4000" dirty="0"/>
          </a:p>
        </p:txBody>
      </p:sp>
      <p:sp>
        <p:nvSpPr>
          <p:cNvPr id="5" name="Subtitle 4"/>
          <p:cNvSpPr>
            <a:spLocks noGrp="1"/>
          </p:cNvSpPr>
          <p:nvPr>
            <p:ph type="subTitle" idx="1"/>
          </p:nvPr>
        </p:nvSpPr>
        <p:spPr>
          <a:xfrm>
            <a:off x="533400" y="1981200"/>
            <a:ext cx="8382000" cy="4648200"/>
          </a:xfrm>
        </p:spPr>
        <p:txBody>
          <a:bodyPr>
            <a:noAutofit/>
          </a:bodyPr>
          <a:lstStyle/>
          <a:p>
            <a:pPr algn="ctr"/>
            <a:r>
              <a:rPr lang="en-US" sz="3600" dirty="0" smtClean="0">
                <a:solidFill>
                  <a:srgbClr val="FFFF00"/>
                </a:solidFill>
                <a:effectLst>
                  <a:outerShdw blurRad="38100" dist="38100" dir="2700000" algn="tl">
                    <a:srgbClr val="000000">
                      <a:alpha val="43137"/>
                    </a:srgbClr>
                  </a:outerShdw>
                </a:effectLst>
              </a:rPr>
              <a:t>HAIRCAP</a:t>
            </a:r>
          </a:p>
          <a:p>
            <a:pPr algn="ctr"/>
            <a:endParaRPr lang="en-US" sz="3600" dirty="0" smtClean="0">
              <a:solidFill>
                <a:srgbClr val="FFFF00"/>
              </a:solidFill>
              <a:effectLst>
                <a:outerShdw blurRad="38100" dist="38100" dir="2700000" algn="tl">
                  <a:srgbClr val="000000">
                    <a:alpha val="43137"/>
                  </a:srgbClr>
                </a:outerShdw>
              </a:effectLst>
            </a:endParaRPr>
          </a:p>
          <a:p>
            <a:pPr algn="l"/>
            <a:r>
              <a:rPr lang="en-US" sz="3600" dirty="0" smtClean="0">
                <a:solidFill>
                  <a:srgbClr val="FFFF00"/>
                </a:solidFill>
                <a:effectLst>
                  <a:outerShdw blurRad="38100" dist="38100" dir="2700000" algn="tl">
                    <a:srgbClr val="000000">
                      <a:alpha val="43137"/>
                    </a:srgbClr>
                  </a:outerShdw>
                </a:effectLst>
              </a:rPr>
              <a:t>H</a:t>
            </a:r>
            <a:r>
              <a:rPr lang="en-US" dirty="0" smtClean="0">
                <a:effectLst>
                  <a:outerShdw blurRad="38100" dist="38100" dir="2700000" algn="tl">
                    <a:srgbClr val="000000">
                      <a:alpha val="43137"/>
                    </a:srgbClr>
                  </a:outerShdw>
                </a:effectLst>
              </a:rPr>
              <a:t>onesty</a:t>
            </a:r>
            <a:r>
              <a:rPr lang="en-US" sz="3600" dirty="0" smtClean="0">
                <a:solidFill>
                  <a:srgbClr val="FFFF00"/>
                </a:solidFill>
                <a:effectLst>
                  <a:outerShdw blurRad="38100" dist="38100" dir="2700000" algn="tl">
                    <a:srgbClr val="000000">
                      <a:alpha val="43137"/>
                    </a:srgbClr>
                  </a:outerShdw>
                </a:effectLst>
              </a:rPr>
              <a:t>      A</a:t>
            </a:r>
            <a:r>
              <a:rPr lang="en-US" dirty="0" smtClean="0">
                <a:effectLst>
                  <a:outerShdw blurRad="38100" dist="38100" dir="2700000" algn="tl">
                    <a:srgbClr val="000000">
                      <a:alpha val="43137"/>
                    </a:srgbClr>
                  </a:outerShdw>
                </a:effectLst>
              </a:rPr>
              <a:t>ltruism     </a:t>
            </a:r>
            <a:r>
              <a:rPr lang="en-US" sz="3600" dirty="0" smtClean="0">
                <a:solidFill>
                  <a:srgbClr val="FFFF00"/>
                </a:solidFill>
                <a:effectLst>
                  <a:outerShdw blurRad="38100" dist="38100" dir="2700000" algn="tl">
                    <a:srgbClr val="000000">
                      <a:alpha val="43137"/>
                    </a:srgbClr>
                  </a:outerShdw>
                </a:effectLst>
              </a:rPr>
              <a:t>I</a:t>
            </a:r>
            <a:r>
              <a:rPr lang="en-US" dirty="0" smtClean="0">
                <a:effectLst>
                  <a:outerShdw blurRad="38100" dist="38100" dir="2700000" algn="tl">
                    <a:srgbClr val="000000">
                      <a:alpha val="43137"/>
                    </a:srgbClr>
                  </a:outerShdw>
                </a:effectLst>
              </a:rPr>
              <a:t>ntegrity    </a:t>
            </a:r>
            <a:r>
              <a:rPr lang="en-US" sz="3600" dirty="0" smtClean="0">
                <a:solidFill>
                  <a:srgbClr val="FFFF00"/>
                </a:solidFill>
                <a:effectLst>
                  <a:outerShdw blurRad="38100" dist="38100" dir="2700000" algn="tl">
                    <a:srgbClr val="000000">
                      <a:alpha val="43137"/>
                    </a:srgbClr>
                  </a:outerShdw>
                </a:effectLst>
              </a:rPr>
              <a:t>R</a:t>
            </a:r>
            <a:r>
              <a:rPr lang="en-US" dirty="0" smtClean="0">
                <a:effectLst>
                  <a:outerShdw blurRad="38100" dist="38100" dir="2700000" algn="tl">
                    <a:srgbClr val="000000">
                      <a:alpha val="43137"/>
                    </a:srgbClr>
                  </a:outerShdw>
                </a:effectLst>
              </a:rPr>
              <a:t>esponsibility</a:t>
            </a:r>
          </a:p>
          <a:p>
            <a:pPr algn="l"/>
            <a:endParaRPr lang="en-US" dirty="0" smtClean="0">
              <a:effectLst>
                <a:outerShdw blurRad="38100" dist="38100" dir="2700000" algn="tl">
                  <a:srgbClr val="000000">
                    <a:alpha val="43137"/>
                  </a:srgbClr>
                </a:outerShdw>
              </a:effectLst>
            </a:endParaRPr>
          </a:p>
          <a:p>
            <a:pPr algn="l"/>
            <a:endParaRPr lang="en-US" dirty="0" smtClean="0">
              <a:effectLst>
                <a:outerShdw blurRad="38100" dist="38100" dir="2700000" algn="tl">
                  <a:srgbClr val="000000">
                    <a:alpha val="43137"/>
                  </a:srgbClr>
                </a:outerShdw>
              </a:effectLst>
            </a:endParaRPr>
          </a:p>
          <a:p>
            <a:pPr algn="l"/>
            <a:r>
              <a:rPr lang="en-US" sz="3900" dirty="0" smtClean="0">
                <a:solidFill>
                  <a:srgbClr val="FFFF00"/>
                </a:solidFill>
                <a:effectLst>
                  <a:outerShdw blurRad="38100" dist="38100" dir="2700000" algn="tl">
                    <a:srgbClr val="000000">
                      <a:alpha val="43137"/>
                    </a:srgbClr>
                  </a:outerShdw>
                </a:effectLst>
              </a:rPr>
              <a:t>C</a:t>
            </a:r>
            <a:r>
              <a:rPr lang="en-US" dirty="0" smtClean="0">
                <a:effectLst>
                  <a:outerShdw blurRad="38100" dist="38100" dir="2700000" algn="tl">
                    <a:srgbClr val="000000">
                      <a:alpha val="43137"/>
                    </a:srgbClr>
                  </a:outerShdw>
                </a:effectLst>
              </a:rPr>
              <a:t>ompassion</a:t>
            </a:r>
            <a:r>
              <a:rPr lang="en-US" sz="3900" dirty="0" smtClean="0">
                <a:solidFill>
                  <a:srgbClr val="FFFF00"/>
                </a:solidFill>
                <a:effectLst>
                  <a:outerShdw blurRad="38100" dist="38100" dir="2700000" algn="tl">
                    <a:srgbClr val="000000">
                      <a:alpha val="43137"/>
                    </a:srgbClr>
                  </a:outerShdw>
                </a:effectLst>
              </a:rPr>
              <a:t> A</a:t>
            </a:r>
            <a:r>
              <a:rPr lang="en-US" dirty="0" smtClean="0">
                <a:effectLst>
                  <a:outerShdw blurRad="38100" dist="38100" dir="2700000" algn="tl">
                    <a:srgbClr val="000000">
                      <a:alpha val="43137"/>
                    </a:srgbClr>
                  </a:outerShdw>
                </a:effectLst>
              </a:rPr>
              <a:t>utonomy</a:t>
            </a:r>
            <a:r>
              <a:rPr lang="en-US" sz="3900" dirty="0" smtClean="0">
                <a:solidFill>
                  <a:srgbClr val="FFFF00"/>
                </a:solidFill>
                <a:effectLst>
                  <a:outerShdw blurRad="38100" dist="38100" dir="2700000" algn="tl">
                    <a:srgbClr val="000000">
                      <a:alpha val="43137"/>
                    </a:srgbClr>
                  </a:outerShdw>
                </a:effectLst>
              </a:rPr>
              <a:t> P</a:t>
            </a:r>
            <a:r>
              <a:rPr lang="en-US" dirty="0" smtClean="0">
                <a:effectLst>
                  <a:outerShdw blurRad="38100" dist="38100" dir="2700000" algn="tl">
                    <a:srgbClr val="000000">
                      <a:alpha val="43137"/>
                    </a:srgbClr>
                  </a:outerShdw>
                </a:effectLst>
              </a:rPr>
              <a:t>unctuality</a:t>
            </a:r>
          </a:p>
          <a:p>
            <a:pPr algn="l"/>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				</a:t>
            </a:r>
          </a:p>
          <a:p>
            <a:pPr algn="l"/>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				</a:t>
            </a:r>
          </a:p>
          <a:p>
            <a:pPr algn="l"/>
            <a:endParaRPr lang="en-US" dirty="0" smtClean="0">
              <a:effectLst>
                <a:outerShdw blurRad="38100" dist="38100" dir="2700000" algn="tl">
                  <a:srgbClr val="000000">
                    <a:alpha val="43137"/>
                  </a:srgbClr>
                </a:outerShdw>
              </a:effectLst>
            </a:endParaRPr>
          </a:p>
          <a:p>
            <a:pPr algn="l"/>
            <a:r>
              <a:rPr lang="en-US" dirty="0" smtClean="0">
                <a:effectLst>
                  <a:outerShdw blurRad="38100" dist="38100" dir="2700000" algn="tl">
                    <a:srgbClr val="000000">
                      <a:alpha val="43137"/>
                    </a:srgbClr>
                  </a:outerShdw>
                </a:effectLst>
              </a:rPr>
              <a:t> </a:t>
            </a:r>
          </a:p>
          <a:p>
            <a:pPr algn="l"/>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8458200" cy="914400"/>
          </a:xfrm>
        </p:spPr>
        <p:txBody>
          <a:bodyPr>
            <a:normAutofit/>
          </a:bodyPr>
          <a:lstStyle/>
          <a:p>
            <a:pPr marL="0" algn="l"/>
            <a:r>
              <a:rPr lang="en-US" sz="3600" dirty="0" smtClean="0">
                <a:solidFill>
                  <a:schemeClr val="accent4">
                    <a:lumMod val="60000"/>
                    <a:lumOff val="40000"/>
                  </a:schemeClr>
                </a:solidFill>
              </a:rPr>
              <a:t>What is Unprofessionalism?</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540544" y="1981200"/>
            <a:ext cx="8603456" cy="4191000"/>
          </a:xfrm>
        </p:spPr>
        <p:txBody>
          <a:bodyPr>
            <a:normAutofit/>
          </a:bodyPr>
          <a:lstStyle/>
          <a:p>
            <a:pPr algn="l">
              <a:lnSpc>
                <a:spcPct val="150000"/>
              </a:lnSpc>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Not pertaining to the characteristic of a profession. </a:t>
            </a:r>
          </a:p>
          <a:p>
            <a:pPr algn="l"/>
            <a:endParaRPr lang="en-US" sz="3200" dirty="0" smtClean="0">
              <a:solidFill>
                <a:schemeClr val="tx1"/>
              </a:solidFill>
              <a:effectLst>
                <a:outerShdw blurRad="38100" dist="38100" dir="2700000" algn="tl">
                  <a:srgbClr val="000000">
                    <a:alpha val="43137"/>
                  </a:srgbClr>
                </a:outerShdw>
              </a:effectLst>
            </a:endParaRPr>
          </a:p>
          <a:p>
            <a:pPr algn="l">
              <a:lnSpc>
                <a:spcPct val="150000"/>
              </a:lnSpc>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 At variance with or contrary to professional standards or ethics.</a:t>
            </a:r>
          </a:p>
          <a:p>
            <a:pPr algn="l"/>
            <a:endParaRPr lang="en-US" sz="3200" dirty="0" smtClean="0">
              <a:solidFill>
                <a:schemeClr val="tx1"/>
              </a:solidFill>
              <a:effectLst>
                <a:outerShdw blurRad="38100" dist="38100" dir="2700000" algn="tl">
                  <a:srgbClr val="000000">
                    <a:alpha val="43137"/>
                  </a:srgbClr>
                </a:outerShdw>
              </a:effectLst>
            </a:endParaRPr>
          </a:p>
          <a:p>
            <a:pPr algn="l"/>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838200"/>
          </a:xfrm>
        </p:spPr>
        <p:txBody>
          <a:bodyPr>
            <a:normAutofit/>
          </a:bodyPr>
          <a:lstStyle/>
          <a:p>
            <a:pPr marL="0" indent="90488" algn="l"/>
            <a:r>
              <a:rPr lang="en-US" sz="3600" dirty="0" smtClean="0">
                <a:solidFill>
                  <a:srgbClr val="FFFF00"/>
                </a:solidFill>
              </a:rPr>
              <a:t>Medical</a:t>
            </a:r>
            <a:r>
              <a:rPr lang="en-US" sz="3600" dirty="0" smtClean="0">
                <a:solidFill>
                  <a:schemeClr val="accent4">
                    <a:lumMod val="60000"/>
                    <a:lumOff val="40000"/>
                  </a:schemeClr>
                </a:solidFill>
              </a:rPr>
              <a:t>  Unprofessionalism:</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152400" y="2133600"/>
            <a:ext cx="8991600" cy="4114800"/>
          </a:xfrm>
        </p:spPr>
        <p:txBody>
          <a:bodyPr>
            <a:normAutofit fontScale="92500" lnSpcReduction="10000"/>
          </a:bodyPr>
          <a:lstStyle/>
          <a:p>
            <a:pPr marL="0" lvl="2" algn="l">
              <a:lnSpc>
                <a:spcPct val="160000"/>
              </a:lnSpc>
              <a:buClr>
                <a:srgbClr val="FFFF00"/>
              </a:buClr>
              <a:buFont typeface="Wingdings" pitchFamily="2" charset="2"/>
              <a:buChar char="q"/>
            </a:pPr>
            <a:r>
              <a:rPr lang="en-US" sz="3600" dirty="0" smtClean="0">
                <a:effectLst>
                  <a:outerShdw blurRad="38100" dist="38100" dir="2700000" algn="tl">
                    <a:srgbClr val="000000">
                      <a:alpha val="43137"/>
                    </a:srgbClr>
                  </a:outerShdw>
                </a:effectLst>
                <a:latin typeface="Century Gothic" pitchFamily="34" charset="0"/>
              </a:rPr>
              <a:t>Not necessary to show adverse effects on patient care.</a:t>
            </a:r>
          </a:p>
          <a:p>
            <a:pPr marL="0" lvl="2" algn="l">
              <a:lnSpc>
                <a:spcPct val="160000"/>
              </a:lnSpc>
              <a:buClr>
                <a:srgbClr val="FFFF00"/>
              </a:buClr>
            </a:pPr>
            <a:endParaRPr lang="en-US" sz="3600" dirty="0" smtClean="0">
              <a:effectLst>
                <a:outerShdw blurRad="38100" dist="38100" dir="2700000" algn="tl">
                  <a:srgbClr val="000000">
                    <a:alpha val="43137"/>
                  </a:srgbClr>
                </a:outerShdw>
              </a:effectLst>
              <a:latin typeface="Century Gothic" pitchFamily="34" charset="0"/>
            </a:endParaRPr>
          </a:p>
          <a:p>
            <a:pPr marL="0" lvl="2" algn="l">
              <a:lnSpc>
                <a:spcPct val="160000"/>
              </a:lnSpc>
              <a:buClr>
                <a:srgbClr val="FFFF00"/>
              </a:buClr>
              <a:buFont typeface="Wingdings" pitchFamily="2" charset="2"/>
              <a:buChar char="q"/>
            </a:pPr>
            <a:r>
              <a:rPr lang="en-US" sz="3600" dirty="0" smtClean="0">
                <a:effectLst>
                  <a:outerShdw blurRad="38100" dist="38100" dir="2700000" algn="tl">
                    <a:srgbClr val="000000">
                      <a:alpha val="43137"/>
                    </a:srgbClr>
                  </a:outerShdw>
                </a:effectLst>
                <a:latin typeface="Century Gothic" pitchFamily="34" charset="0"/>
              </a:rPr>
              <a:t>Do not have to wait until patient dies to determine that medical care suffered.</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610600" cy="685800"/>
          </a:xfrm>
        </p:spPr>
        <p:txBody>
          <a:bodyPr>
            <a:normAutofit/>
          </a:bodyPr>
          <a:lstStyle/>
          <a:p>
            <a:pPr marL="0" algn="l"/>
            <a:r>
              <a:rPr lang="en-US" sz="3200" dirty="0" smtClean="0">
                <a:solidFill>
                  <a:schemeClr val="accent4">
                    <a:lumMod val="60000"/>
                    <a:lumOff val="40000"/>
                  </a:schemeClr>
                </a:solidFill>
              </a:rPr>
              <a:t>Unprofessional behavior</a:t>
            </a:r>
            <a:r>
              <a:rPr lang="en-US" sz="2800" dirty="0" smtClean="0">
                <a:solidFill>
                  <a:schemeClr val="accent4">
                    <a:lumMod val="60000"/>
                    <a:lumOff val="40000"/>
                  </a:schemeClr>
                </a:solidFill>
              </a:rPr>
              <a:t>:</a:t>
            </a:r>
            <a:endParaRPr lang="en-US" sz="2800" dirty="0">
              <a:solidFill>
                <a:schemeClr val="accent4">
                  <a:lumMod val="60000"/>
                  <a:lumOff val="40000"/>
                </a:schemeClr>
              </a:solidFill>
            </a:endParaRPr>
          </a:p>
        </p:txBody>
      </p:sp>
      <p:sp>
        <p:nvSpPr>
          <p:cNvPr id="3" name="Subtitle 2"/>
          <p:cNvSpPr>
            <a:spLocks noGrp="1"/>
          </p:cNvSpPr>
          <p:nvPr>
            <p:ph type="subTitle" idx="1"/>
          </p:nvPr>
        </p:nvSpPr>
        <p:spPr>
          <a:xfrm>
            <a:off x="228600" y="1676400"/>
            <a:ext cx="8915400" cy="4953000"/>
          </a:xfrm>
        </p:spPr>
        <p:txBody>
          <a:bodyPr>
            <a:normAutofit lnSpcReduction="10000"/>
          </a:bodyPr>
          <a:lstStyle/>
          <a:p>
            <a:pPr algn="ctr"/>
            <a:r>
              <a:rPr lang="en-US" b="1" dirty="0" smtClean="0">
                <a:effectLst>
                  <a:outerShdw blurRad="38100" dist="38100" dir="2700000" algn="tl">
                    <a:srgbClr val="000000">
                      <a:alpha val="43137"/>
                    </a:srgbClr>
                  </a:outerShdw>
                </a:effectLst>
              </a:rPr>
              <a:t>"</a:t>
            </a:r>
            <a:r>
              <a:rPr lang="en-US" sz="3200" b="1" dirty="0" smtClean="0">
                <a:effectLst>
                  <a:outerShdw blurRad="38100" dist="38100" dir="2700000" algn="tl">
                    <a:srgbClr val="000000">
                      <a:alpha val="43137"/>
                    </a:srgbClr>
                  </a:outerShdw>
                </a:effectLst>
              </a:rPr>
              <a:t>Unprofessional behavior /conduct" is a broad term </a:t>
            </a:r>
          </a:p>
          <a:p>
            <a:pPr algn="ctr"/>
            <a:r>
              <a:rPr lang="en-US" sz="3200" b="1" dirty="0" smtClean="0">
                <a:effectLst>
                  <a:outerShdw blurRad="38100" dist="38100" dir="2700000" algn="tl">
                    <a:srgbClr val="000000">
                      <a:alpha val="43137"/>
                    </a:srgbClr>
                  </a:outerShdw>
                </a:effectLst>
              </a:rPr>
              <a:t>Which results in;</a:t>
            </a:r>
          </a:p>
          <a:p>
            <a:pPr algn="l"/>
            <a:endParaRPr lang="en-US" sz="3200" b="1" dirty="0" smtClean="0">
              <a:effectLst>
                <a:outerShdw blurRad="38100" dist="38100" dir="2700000" algn="tl">
                  <a:srgbClr val="000000">
                    <a:alpha val="43137"/>
                  </a:srgbClr>
                </a:outerShdw>
              </a:effectLst>
            </a:endParaRPr>
          </a:p>
          <a:p>
            <a:pPr lvl="1" algn="l">
              <a:buFont typeface="Wingdings" pitchFamily="2" charset="2"/>
              <a:buChar char="q"/>
            </a:pPr>
            <a:r>
              <a:rPr lang="en-US" sz="3200" dirty="0" smtClean="0">
                <a:effectLst>
                  <a:outerShdw blurRad="38100" dist="38100" dir="2700000" algn="tl">
                    <a:srgbClr val="000000">
                      <a:alpha val="43137"/>
                    </a:srgbClr>
                  </a:outerShdw>
                </a:effectLst>
              </a:rPr>
              <a:t> Increased workplace difficulties </a:t>
            </a:r>
          </a:p>
          <a:p>
            <a:pPr lvl="1" algn="l">
              <a:buFont typeface="Wingdings" pitchFamily="2" charset="2"/>
              <a:buChar char="q"/>
            </a:pPr>
            <a:endParaRPr lang="en-US" sz="3200" dirty="0" smtClean="0">
              <a:effectLst>
                <a:outerShdw blurRad="38100" dist="38100" dir="2700000" algn="tl">
                  <a:srgbClr val="000000">
                    <a:alpha val="43137"/>
                  </a:srgbClr>
                </a:outerShdw>
              </a:effectLst>
            </a:endParaRPr>
          </a:p>
          <a:p>
            <a:pPr lvl="1" algn="l">
              <a:buFont typeface="Wingdings" pitchFamily="2" charset="2"/>
              <a:buChar char="q"/>
            </a:pPr>
            <a:r>
              <a:rPr lang="en-US" sz="3200" dirty="0" smtClean="0">
                <a:effectLst>
                  <a:outerShdw blurRad="38100" dist="38100" dir="2700000" algn="tl">
                    <a:srgbClr val="000000">
                      <a:alpha val="43137"/>
                    </a:srgbClr>
                  </a:outerShdw>
                </a:effectLst>
              </a:rPr>
              <a:t>Decreased morale in other staff </a:t>
            </a:r>
          </a:p>
          <a:p>
            <a:pPr lvl="1" algn="l">
              <a:buFont typeface="Wingdings" pitchFamily="2" charset="2"/>
              <a:buChar char="q"/>
            </a:pPr>
            <a:endParaRPr lang="en-US" sz="3200" dirty="0" smtClean="0">
              <a:effectLst>
                <a:outerShdw blurRad="38100" dist="38100" dir="2700000" algn="tl">
                  <a:srgbClr val="000000">
                    <a:alpha val="43137"/>
                  </a:srgbClr>
                </a:outerShdw>
              </a:effectLst>
            </a:endParaRPr>
          </a:p>
          <a:p>
            <a:pPr lvl="1" algn="l">
              <a:buFont typeface="Wingdings" pitchFamily="2" charset="2"/>
              <a:buChar char="q"/>
            </a:pPr>
            <a:r>
              <a:rPr lang="en-US" sz="3200" dirty="0" smtClean="0">
                <a:effectLst>
                  <a:outerShdw blurRad="38100" dist="38100" dir="2700000" algn="tl">
                    <a:srgbClr val="000000">
                      <a:alpha val="43137"/>
                    </a:srgbClr>
                  </a:outerShdw>
                </a:effectLst>
              </a:rPr>
              <a:t>Decline in patient care </a:t>
            </a:r>
          </a:p>
          <a:p>
            <a:pPr algn="l"/>
            <a:endParaRPr lang="en-US" dirty="0"/>
          </a:p>
        </p:txBody>
      </p:sp>
      <p:sp>
        <p:nvSpPr>
          <p:cNvPr id="4" name="Right Arrow 3"/>
          <p:cNvSpPr/>
          <p:nvPr/>
        </p:nvSpPr>
        <p:spPr>
          <a:xfrm rot="16200000">
            <a:off x="7124700" y="36957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7" name="Right Arrow 6"/>
          <p:cNvSpPr/>
          <p:nvPr/>
        </p:nvSpPr>
        <p:spPr>
          <a:xfrm rot="5400000">
            <a:off x="7200900" y="46863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
        <p:nvSpPr>
          <p:cNvPr id="8" name="Right Arrow 7"/>
          <p:cNvSpPr/>
          <p:nvPr/>
        </p:nvSpPr>
        <p:spPr>
          <a:xfrm rot="5400000">
            <a:off x="7277100" y="5753100"/>
            <a:ext cx="533400" cy="609600"/>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2000" fill="hold"/>
                                        <p:tgtEl>
                                          <p:spTgt spid="4"/>
                                        </p:tgtEl>
                                        <p:attrNameLst>
                                          <p:attrName>ppt_x</p:attrName>
                                        </p:attrNameLst>
                                      </p:cBhvr>
                                      <p:tavLst>
                                        <p:tav tm="0">
                                          <p:val>
                                            <p:strVal val="0-#ppt_w/2"/>
                                          </p:val>
                                        </p:tav>
                                        <p:tav tm="100000">
                                          <p:val>
                                            <p:strVal val="#ppt_x"/>
                                          </p:val>
                                        </p:tav>
                                      </p:tavLst>
                                    </p:anim>
                                    <p:anim calcmode="lin" valueType="num">
                                      <p:cBhvr additive="base">
                                        <p:cTn id="26"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2000" fill="hold"/>
                                        <p:tgtEl>
                                          <p:spTgt spid="7"/>
                                        </p:tgtEl>
                                        <p:attrNameLst>
                                          <p:attrName>ppt_x</p:attrName>
                                        </p:attrNameLst>
                                      </p:cBhvr>
                                      <p:tavLst>
                                        <p:tav tm="0">
                                          <p:val>
                                            <p:strVal val="0-#ppt_w/2"/>
                                          </p:val>
                                        </p:tav>
                                        <p:tav tm="100000">
                                          <p:val>
                                            <p:strVal val="#ppt_x"/>
                                          </p:val>
                                        </p:tav>
                                      </p:tavLst>
                                    </p:anim>
                                    <p:anim calcmode="lin" valueType="num">
                                      <p:cBhvr additive="base">
                                        <p:cTn id="32" dur="2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2000" fill="hold"/>
                                        <p:tgtEl>
                                          <p:spTgt spid="8"/>
                                        </p:tgtEl>
                                        <p:attrNameLst>
                                          <p:attrName>ppt_x</p:attrName>
                                        </p:attrNameLst>
                                      </p:cBhvr>
                                      <p:tavLst>
                                        <p:tav tm="0">
                                          <p:val>
                                            <p:strVal val="0-#ppt_w/2"/>
                                          </p:val>
                                        </p:tav>
                                        <p:tav tm="100000">
                                          <p:val>
                                            <p:strVal val="#ppt_x"/>
                                          </p:val>
                                        </p:tav>
                                      </p:tavLst>
                                    </p:anim>
                                    <p:anim calcmode="lin" valueType="num">
                                      <p:cBhvr additive="base">
                                        <p:cTn id="3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8610600" cy="1676400"/>
          </a:xfrm>
        </p:spPr>
        <p:txBody>
          <a:bodyPr>
            <a:normAutofit fontScale="90000"/>
          </a:bodyPr>
          <a:lstStyle/>
          <a:p>
            <a:pPr algn="l"/>
            <a:r>
              <a:rPr lang="en-US" sz="4400" dirty="0" smtClean="0">
                <a:solidFill>
                  <a:schemeClr val="accent4">
                    <a:lumMod val="60000"/>
                    <a:lumOff val="40000"/>
                  </a:schemeClr>
                </a:solidFill>
                <a:effectLst>
                  <a:outerShdw blurRad="38100" dist="38100" dir="2700000" algn="tl">
                    <a:srgbClr val="000000">
                      <a:alpha val="43137"/>
                    </a:srgbClr>
                  </a:outerShdw>
                </a:effectLst>
              </a:rPr>
              <a:t>Unprofessional behavior:</a:t>
            </a:r>
            <a:r>
              <a:rPr lang="en-US" sz="2800" dirty="0" smtClean="0">
                <a:solidFill>
                  <a:schemeClr val="accent4">
                    <a:lumMod val="60000"/>
                    <a:lumOff val="40000"/>
                  </a:schemeClr>
                </a:solidFill>
              </a:rPr>
              <a:t/>
            </a:r>
            <a:br>
              <a:rPr lang="en-US" sz="2800" dirty="0" smtClean="0">
                <a:solidFill>
                  <a:schemeClr val="accent4">
                    <a:lumMod val="60000"/>
                    <a:lumOff val="40000"/>
                  </a:schemeClr>
                </a:solidFill>
              </a:rPr>
            </a:br>
            <a:r>
              <a:rPr lang="en-US" sz="3100" dirty="0" smtClean="0">
                <a:solidFill>
                  <a:schemeClr val="accent4">
                    <a:lumMod val="60000"/>
                    <a:lumOff val="40000"/>
                  </a:schemeClr>
                </a:solidFill>
                <a:effectLst>
                  <a:outerShdw blurRad="38100" dist="38100" dir="2700000" algn="tl">
                    <a:srgbClr val="000000">
                      <a:alpha val="43137"/>
                    </a:srgbClr>
                  </a:outerShdw>
                </a:effectLst>
              </a:rPr>
              <a:t>In general terms, acts that may be characterized as “unprofessional” fall into five categories:</a:t>
            </a:r>
            <a:r>
              <a:rPr lang="en-US" sz="2800" b="0" dirty="0" smtClean="0">
                <a:solidFill>
                  <a:schemeClr val="accent4">
                    <a:lumMod val="60000"/>
                    <a:lumOff val="40000"/>
                  </a:schemeClr>
                </a:solidFill>
                <a:effectLst>
                  <a:outerShdw blurRad="38100" dist="38100" dir="2700000" algn="tl">
                    <a:srgbClr val="000000">
                      <a:alpha val="43137"/>
                    </a:srgbClr>
                  </a:outerShdw>
                </a:effectLst>
              </a:rPr>
              <a:t/>
            </a:r>
            <a:br>
              <a:rPr lang="en-US" sz="2800" b="0" dirty="0" smtClean="0">
                <a:solidFill>
                  <a:schemeClr val="accent4">
                    <a:lumMod val="60000"/>
                    <a:lumOff val="40000"/>
                  </a:schemeClr>
                </a:solidFill>
                <a:effectLst>
                  <a:outerShdw blurRad="38100" dist="38100" dir="2700000" algn="tl">
                    <a:srgbClr val="000000">
                      <a:alpha val="43137"/>
                    </a:srgbClr>
                  </a:outerShdw>
                </a:effectLst>
              </a:rPr>
            </a:br>
            <a:endParaRPr lang="en-US" sz="2800" b="0" dirty="0">
              <a:solidFill>
                <a:schemeClr val="accent4">
                  <a:lumMod val="60000"/>
                  <a:lumOff val="40000"/>
                </a:schemeClr>
              </a:solidFill>
            </a:endParaRPr>
          </a:p>
        </p:txBody>
      </p:sp>
      <p:sp>
        <p:nvSpPr>
          <p:cNvPr id="3" name="Subtitle 2"/>
          <p:cNvSpPr>
            <a:spLocks noGrp="1"/>
          </p:cNvSpPr>
          <p:nvPr>
            <p:ph type="subTitle" idx="1"/>
          </p:nvPr>
        </p:nvSpPr>
        <p:spPr>
          <a:xfrm>
            <a:off x="533400" y="2057400"/>
            <a:ext cx="3581400" cy="4572000"/>
          </a:xfrm>
        </p:spPr>
        <p:txBody>
          <a:bodyPr>
            <a:normAutofit/>
          </a:bodyPr>
          <a:lstStyle/>
          <a:p>
            <a:pPr marL="514350" indent="-514350" algn="l"/>
            <a:r>
              <a:rPr lang="en-US" dirty="0" smtClean="0">
                <a:solidFill>
                  <a:srgbClr val="FFFF00"/>
                </a:solidFill>
                <a:effectLst>
                  <a:outerShdw blurRad="38100" dist="38100" dir="2700000" algn="tl">
                    <a:srgbClr val="000000">
                      <a:alpha val="43137"/>
                    </a:srgbClr>
                  </a:outerShdw>
                </a:effectLst>
              </a:rPr>
              <a:t>1. Illegal or criminal acts</a:t>
            </a:r>
          </a:p>
          <a:p>
            <a:pPr marL="514350" indent="-514350" algn="l"/>
            <a:endParaRPr lang="en-US" dirty="0" smtClean="0">
              <a:effectLst>
                <a:outerShdw blurRad="38100" dist="38100" dir="2700000" algn="tl">
                  <a:srgbClr val="000000">
                    <a:alpha val="43137"/>
                  </a:srgbClr>
                </a:outerShdw>
              </a:effectLst>
            </a:endParaRPr>
          </a:p>
          <a:p>
            <a:pPr marL="514350" indent="-514350" algn="l"/>
            <a:endParaRPr lang="en-US" dirty="0" smtClean="0">
              <a:effectLst>
                <a:outerShdw blurRad="38100" dist="38100" dir="2700000" algn="tl">
                  <a:srgbClr val="000000">
                    <a:alpha val="43137"/>
                  </a:srgbClr>
                </a:outerShdw>
              </a:effectLst>
            </a:endParaRPr>
          </a:p>
          <a:p>
            <a:pPr marL="514350" indent="-514350" algn="l">
              <a:buNone/>
            </a:pPr>
            <a:r>
              <a:rPr lang="en-US" dirty="0" smtClean="0">
                <a:solidFill>
                  <a:srgbClr val="FFFF00"/>
                </a:solidFill>
                <a:effectLst>
                  <a:outerShdw blurRad="38100" dist="38100" dir="2700000" algn="tl">
                    <a:srgbClr val="000000">
                      <a:alpha val="43137"/>
                    </a:srgbClr>
                  </a:outerShdw>
                </a:effectLst>
              </a:rPr>
              <a:t>2</a:t>
            </a:r>
            <a:r>
              <a:rPr lang="en-US" dirty="0" smtClean="0">
                <a:effectLst>
                  <a:outerShdw blurRad="38100" dist="38100" dir="2700000" algn="tl">
                    <a:srgbClr val="000000">
                      <a:alpha val="43137"/>
                    </a:srgbClr>
                  </a:outerShdw>
                </a:effectLst>
              </a:rPr>
              <a:t>. </a:t>
            </a:r>
            <a:r>
              <a:rPr lang="en-US" dirty="0" smtClean="0">
                <a:solidFill>
                  <a:srgbClr val="FFFF00"/>
                </a:solidFill>
                <a:effectLst>
                  <a:outerShdw blurRad="38100" dist="38100" dir="2700000" algn="tl">
                    <a:srgbClr val="000000">
                      <a:alpha val="43137"/>
                    </a:srgbClr>
                  </a:outerShdw>
                </a:effectLst>
              </a:rPr>
              <a:t> Immoral acts</a:t>
            </a:r>
          </a:p>
          <a:p>
            <a:pPr marL="514350" indent="-514350" algn="l">
              <a:buNone/>
            </a:pPr>
            <a:endParaRPr lang="en-US" dirty="0" smtClean="0">
              <a:effectLst>
                <a:outerShdw blurRad="38100" dist="38100" dir="2700000" algn="tl">
                  <a:srgbClr val="000000">
                    <a:alpha val="43137"/>
                  </a:srgbClr>
                </a:outerShdw>
              </a:effectLst>
            </a:endParaRPr>
          </a:p>
          <a:p>
            <a:pPr marL="514350" indent="-514350" algn="l">
              <a:buNone/>
            </a:pPr>
            <a:endParaRPr lang="en-US" dirty="0" smtClean="0">
              <a:effectLst>
                <a:outerShdw blurRad="38100" dist="38100" dir="2700000" algn="tl">
                  <a:srgbClr val="000000">
                    <a:alpha val="43137"/>
                  </a:srgbClr>
                </a:outerShdw>
              </a:effectLst>
            </a:endParaRPr>
          </a:p>
          <a:p>
            <a:pPr marL="514350" indent="-514350" algn="l">
              <a:buNone/>
            </a:pPr>
            <a:r>
              <a:rPr lang="en-US" dirty="0" smtClean="0">
                <a:solidFill>
                  <a:srgbClr val="FFFF00"/>
                </a:solidFill>
                <a:effectLst>
                  <a:outerShdw blurRad="38100" dist="38100" dir="2700000" algn="tl">
                    <a:srgbClr val="000000">
                      <a:alpha val="43137"/>
                    </a:srgbClr>
                  </a:outerShdw>
                </a:effectLst>
              </a:rPr>
              <a:t>3.Business related acts</a:t>
            </a:r>
          </a:p>
          <a:p>
            <a:pPr marL="514350" indent="-514350" algn="l"/>
            <a:endParaRPr lang="en-US" b="1" dirty="0"/>
          </a:p>
        </p:txBody>
      </p:sp>
      <p:sp>
        <p:nvSpPr>
          <p:cNvPr id="4" name="Content Placeholder 3"/>
          <p:cNvSpPr>
            <a:spLocks noGrp="1"/>
          </p:cNvSpPr>
          <p:nvPr>
            <p:ph sz="half" idx="4294967295"/>
          </p:nvPr>
        </p:nvSpPr>
        <p:spPr>
          <a:xfrm>
            <a:off x="4343400" y="2057400"/>
            <a:ext cx="4800600" cy="4648200"/>
          </a:xfrm>
        </p:spPr>
        <p:txBody>
          <a:bodyPr>
            <a:normAutofit/>
          </a:bodyPr>
          <a:lstStyle/>
          <a:p>
            <a:pPr marL="514350" indent="-514350">
              <a:buNone/>
            </a:pPr>
            <a:r>
              <a:rPr lang="en-US" dirty="0" smtClean="0">
                <a:solidFill>
                  <a:srgbClr val="FFFF00"/>
                </a:solidFill>
                <a:effectLst>
                  <a:outerShdw blurRad="38100" dist="38100" dir="2700000" algn="tl">
                    <a:srgbClr val="000000">
                      <a:alpha val="43137"/>
                    </a:srgbClr>
                  </a:outerShdw>
                </a:effectLst>
              </a:rPr>
              <a:t>4. Acts that violate acceptable medical practices</a:t>
            </a:r>
          </a:p>
          <a:p>
            <a:pPr marL="514350" indent="-514350">
              <a:buNone/>
            </a:pPr>
            <a:endParaRPr lang="en-US" dirty="0" smtClean="0">
              <a:effectLst>
                <a:outerShdw blurRad="38100" dist="38100" dir="2700000" algn="tl">
                  <a:srgbClr val="000000">
                    <a:alpha val="43137"/>
                  </a:srgbClr>
                </a:outerShdw>
              </a:effectLst>
            </a:endParaRPr>
          </a:p>
          <a:p>
            <a:pPr marL="514350" indent="-514350">
              <a:buNone/>
            </a:pPr>
            <a:endParaRPr lang="en-US" dirty="0" smtClean="0">
              <a:effectLst>
                <a:outerShdw blurRad="38100" dist="38100" dir="2700000" algn="tl">
                  <a:srgbClr val="000000">
                    <a:alpha val="43137"/>
                  </a:srgbClr>
                </a:outerShdw>
              </a:effectLst>
            </a:endParaRPr>
          </a:p>
          <a:p>
            <a:pPr marL="514350" indent="-514350">
              <a:buNone/>
            </a:pPr>
            <a:endParaRPr lang="en-US" dirty="0" smtClean="0">
              <a:effectLst>
                <a:outerShdw blurRad="38100" dist="38100" dir="2700000" algn="tl">
                  <a:srgbClr val="000000">
                    <a:alpha val="43137"/>
                  </a:srgbClr>
                </a:outerShdw>
              </a:effectLst>
            </a:endParaRPr>
          </a:p>
          <a:p>
            <a:pPr marL="514350" indent="-514350">
              <a:buNone/>
            </a:pPr>
            <a:r>
              <a:rPr lang="en-US" dirty="0" smtClean="0">
                <a:solidFill>
                  <a:srgbClr val="FFFF00"/>
                </a:solidFill>
                <a:effectLst>
                  <a:outerShdw blurRad="38100" dist="38100" dir="2700000" algn="tl">
                    <a:srgbClr val="000000">
                      <a:alpha val="43137"/>
                    </a:srgbClr>
                  </a:outerShdw>
                </a:effectLst>
              </a:rPr>
              <a:t>5. Plagiarism</a:t>
            </a:r>
          </a:p>
          <a:p>
            <a:endParaRPr lang="en-US" dirty="0"/>
          </a:p>
        </p:txBody>
      </p:sp>
      <p:pic>
        <p:nvPicPr>
          <p:cNvPr id="1026" name="Picture 2" descr="C:\Users\Kamran\Pictures\ILLEGAL.png"/>
          <p:cNvPicPr>
            <a:picLocks noChangeAspect="1" noChangeArrowheads="1"/>
          </p:cNvPicPr>
          <p:nvPr/>
        </p:nvPicPr>
        <p:blipFill>
          <a:blip r:embed="rId2" cstate="print"/>
          <a:srcRect/>
          <a:stretch>
            <a:fillRect/>
          </a:stretch>
        </p:blipFill>
        <p:spPr bwMode="auto">
          <a:xfrm>
            <a:off x="762000" y="2514600"/>
            <a:ext cx="3124200" cy="838200"/>
          </a:xfrm>
          <a:prstGeom prst="rect">
            <a:avLst/>
          </a:prstGeom>
          <a:noFill/>
        </p:spPr>
      </p:pic>
      <p:pic>
        <p:nvPicPr>
          <p:cNvPr id="1027" name="Picture 3" descr="C:\Users\Kamran\Pictures\BUSINESS.jpg"/>
          <p:cNvPicPr>
            <a:picLocks noChangeAspect="1" noChangeArrowheads="1"/>
          </p:cNvPicPr>
          <p:nvPr/>
        </p:nvPicPr>
        <p:blipFill>
          <a:blip r:embed="rId3" cstate="print"/>
          <a:srcRect/>
          <a:stretch>
            <a:fillRect/>
          </a:stretch>
        </p:blipFill>
        <p:spPr bwMode="auto">
          <a:xfrm>
            <a:off x="685800" y="5638800"/>
            <a:ext cx="3124200" cy="1219200"/>
          </a:xfrm>
          <a:prstGeom prst="rect">
            <a:avLst/>
          </a:prstGeom>
          <a:noFill/>
        </p:spPr>
      </p:pic>
      <p:pic>
        <p:nvPicPr>
          <p:cNvPr id="1032" name="Picture 8" descr="C:\Users\Kamran\Pictures\PLAGIARISM.jpg"/>
          <p:cNvPicPr>
            <a:picLocks noChangeAspect="1" noChangeArrowheads="1"/>
          </p:cNvPicPr>
          <p:nvPr/>
        </p:nvPicPr>
        <p:blipFill>
          <a:blip r:embed="rId4" cstate="print"/>
          <a:srcRect/>
          <a:stretch>
            <a:fillRect/>
          </a:stretch>
        </p:blipFill>
        <p:spPr bwMode="auto">
          <a:xfrm>
            <a:off x="4648200" y="5181600"/>
            <a:ext cx="3276600" cy="1143000"/>
          </a:xfrm>
          <a:prstGeom prst="rect">
            <a:avLst/>
          </a:prstGeom>
          <a:noFill/>
        </p:spPr>
      </p:pic>
      <p:pic>
        <p:nvPicPr>
          <p:cNvPr id="1034" name="Picture 10" descr="C:\Users\Kamran\Pictures\MEDICAL MALPRACTICE.jpg"/>
          <p:cNvPicPr>
            <a:picLocks noChangeAspect="1" noChangeArrowheads="1"/>
          </p:cNvPicPr>
          <p:nvPr/>
        </p:nvPicPr>
        <p:blipFill>
          <a:blip r:embed="rId5" cstate="print"/>
          <a:srcRect/>
          <a:stretch>
            <a:fillRect/>
          </a:stretch>
        </p:blipFill>
        <p:spPr bwMode="auto">
          <a:xfrm>
            <a:off x="4572000" y="3124200"/>
            <a:ext cx="3124200" cy="1162050"/>
          </a:xfrm>
          <a:prstGeom prst="rect">
            <a:avLst/>
          </a:prstGeom>
          <a:noFill/>
        </p:spPr>
      </p:pic>
      <p:pic>
        <p:nvPicPr>
          <p:cNvPr id="10" name="Picture 2" descr="C:\Users\vista\Pictures\right way wrong way.jpg"/>
          <p:cNvPicPr>
            <a:picLocks noChangeAspect="1" noChangeArrowheads="1"/>
          </p:cNvPicPr>
          <p:nvPr/>
        </p:nvPicPr>
        <p:blipFill>
          <a:blip r:embed="rId6" cstate="print"/>
          <a:srcRect/>
          <a:stretch>
            <a:fillRect/>
          </a:stretch>
        </p:blipFill>
        <p:spPr bwMode="auto">
          <a:xfrm>
            <a:off x="762000" y="3962400"/>
            <a:ext cx="3200400" cy="106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7"/>
                                        </p:tgtEl>
                                        <p:attrNameLst>
                                          <p:attrName>style.visibility</p:attrName>
                                        </p:attrNameLst>
                                      </p:cBhvr>
                                      <p:to>
                                        <p:strVal val="visible"/>
                                      </p:to>
                                    </p:set>
                                    <p:anim calcmode="lin" valueType="num">
                                      <p:cBhvr additive="base">
                                        <p:cTn id="13" dur="500" fill="hold"/>
                                        <p:tgtEl>
                                          <p:spTgt spid="1027"/>
                                        </p:tgtEl>
                                        <p:attrNameLst>
                                          <p:attrName>ppt_x</p:attrName>
                                        </p:attrNameLst>
                                      </p:cBhvr>
                                      <p:tavLst>
                                        <p:tav tm="0">
                                          <p:val>
                                            <p:strVal val="#ppt_x"/>
                                          </p:val>
                                        </p:tav>
                                        <p:tav tm="100000">
                                          <p:val>
                                            <p:strVal val="#ppt_x"/>
                                          </p:val>
                                        </p:tav>
                                      </p:tavLst>
                                    </p:anim>
                                    <p:anim calcmode="lin" valueType="num">
                                      <p:cBhvr additive="base">
                                        <p:cTn id="14"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anim calcmode="lin" valueType="num">
                                      <p:cBhvr additive="base">
                                        <p:cTn id="19" dur="500" fill="hold"/>
                                        <p:tgtEl>
                                          <p:spTgt spid="1034"/>
                                        </p:tgtEl>
                                        <p:attrNameLst>
                                          <p:attrName>ppt_x</p:attrName>
                                        </p:attrNameLst>
                                      </p:cBhvr>
                                      <p:tavLst>
                                        <p:tav tm="0">
                                          <p:val>
                                            <p:strVal val="1+#ppt_w/2"/>
                                          </p:val>
                                        </p:tav>
                                        <p:tav tm="100000">
                                          <p:val>
                                            <p:strVal val="#ppt_x"/>
                                          </p:val>
                                        </p:tav>
                                      </p:tavLst>
                                    </p:anim>
                                    <p:anim calcmode="lin" valueType="num">
                                      <p:cBhvr additive="base">
                                        <p:cTn id="20" dur="500" fill="hold"/>
                                        <p:tgtEl>
                                          <p:spTgt spid="103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32"/>
                                        </p:tgtEl>
                                        <p:attrNameLst>
                                          <p:attrName>style.visibility</p:attrName>
                                        </p:attrNameLst>
                                      </p:cBhvr>
                                      <p:to>
                                        <p:strVal val="visible"/>
                                      </p:to>
                                    </p:set>
                                    <p:anim calcmode="lin" valueType="num">
                                      <p:cBhvr additive="base">
                                        <p:cTn id="25" dur="500" fill="hold"/>
                                        <p:tgtEl>
                                          <p:spTgt spid="1032"/>
                                        </p:tgtEl>
                                        <p:attrNameLst>
                                          <p:attrName>ppt_x</p:attrName>
                                        </p:attrNameLst>
                                      </p:cBhvr>
                                      <p:tavLst>
                                        <p:tav tm="0">
                                          <p:val>
                                            <p:strVal val="#ppt_x"/>
                                          </p:val>
                                        </p:tav>
                                        <p:tav tm="100000">
                                          <p:val>
                                            <p:strVal val="#ppt_x"/>
                                          </p:val>
                                        </p:tav>
                                      </p:tavLst>
                                    </p:anim>
                                    <p:anim calcmode="lin" valueType="num">
                                      <p:cBhvr additive="base">
                                        <p:cTn id="26"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0" y="228600"/>
            <a:ext cx="9144000" cy="6629400"/>
          </a:xfrm>
        </p:spPr>
        <p:txBody>
          <a:bodyPr/>
          <a:lstStyle/>
          <a:p>
            <a:pPr algn="l"/>
            <a:r>
              <a:rPr lang="en-US" sz="4800" dirty="0" smtClean="0">
                <a:solidFill>
                  <a:schemeClr val="accent4">
                    <a:lumMod val="60000"/>
                    <a:lumOff val="40000"/>
                  </a:schemeClr>
                </a:solidFill>
              </a:rPr>
              <a:t>1. Illegal or Criminal acts:</a:t>
            </a:r>
            <a:endParaRPr lang="en-US" sz="4800" b="1" dirty="0" smtClean="0"/>
          </a:p>
          <a:p>
            <a:pPr algn="l"/>
            <a:r>
              <a:rPr lang="en-US" b="1" dirty="0" smtClean="0"/>
              <a:t>Doctor found responsible for Jackson’s death, handcuffed </a:t>
            </a:r>
            <a:r>
              <a:rPr lang="en-US" dirty="0" smtClean="0">
                <a:hlinkClick r:id="rId2" tooltip="Posts by Katrina Jones"/>
              </a:rPr>
              <a:t>Katrina Jones</a:t>
            </a:r>
            <a:r>
              <a:rPr lang="en-US" dirty="0" smtClean="0"/>
              <a:t> - Nov 8th, 2011</a:t>
            </a:r>
          </a:p>
          <a:p>
            <a:pPr algn="l"/>
            <a:r>
              <a:rPr lang="en-US" dirty="0" smtClean="0"/>
              <a:t> </a:t>
            </a:r>
            <a:r>
              <a:rPr lang="en-US" b="1" dirty="0" smtClean="0"/>
              <a:t>http://www.thenewstribe.com/2011/11/08/jury-finds-jackson%E2%80%99s-doctor-guilty-of-his-death/</a:t>
            </a:r>
            <a:r>
              <a:rPr lang="en-US" dirty="0" smtClean="0"/>
              <a:t>By</a:t>
            </a:r>
          </a:p>
          <a:p>
            <a:endParaRPr lang="en-US" dirty="0"/>
          </a:p>
        </p:txBody>
      </p:sp>
      <p:pic>
        <p:nvPicPr>
          <p:cNvPr id="3075" name="Picture 3" descr="C:\Users\Kamran\Pictures\dr of michael jackson.jpg"/>
          <p:cNvPicPr>
            <a:picLocks noChangeAspect="1" noChangeArrowheads="1"/>
          </p:cNvPicPr>
          <p:nvPr/>
        </p:nvPicPr>
        <p:blipFill>
          <a:blip r:embed="rId3" cstate="print"/>
          <a:srcRect/>
          <a:stretch>
            <a:fillRect/>
          </a:stretch>
        </p:blipFill>
        <p:spPr bwMode="auto">
          <a:xfrm>
            <a:off x="0" y="3257550"/>
            <a:ext cx="4343400" cy="3600450"/>
          </a:xfrm>
          <a:prstGeom prst="rect">
            <a:avLst/>
          </a:prstGeom>
          <a:noFill/>
        </p:spPr>
      </p:pic>
      <p:pic>
        <p:nvPicPr>
          <p:cNvPr id="3076" name="Picture 4" descr="C:\Users\Kamran\Pictures\Conrad-Murray-1.jpg"/>
          <p:cNvPicPr>
            <a:picLocks noChangeAspect="1" noChangeArrowheads="1"/>
          </p:cNvPicPr>
          <p:nvPr/>
        </p:nvPicPr>
        <p:blipFill>
          <a:blip r:embed="rId4" cstate="print"/>
          <a:srcRect/>
          <a:stretch>
            <a:fillRect/>
          </a:stretch>
        </p:blipFill>
        <p:spPr bwMode="auto">
          <a:xfrm>
            <a:off x="4876800" y="3200400"/>
            <a:ext cx="4267200" cy="36576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90600"/>
            <a:ext cx="8610600" cy="914400"/>
          </a:xfrm>
        </p:spPr>
        <p:txBody>
          <a:bodyPr/>
          <a:lstStyle/>
          <a:p>
            <a:pPr marL="0" algn="l"/>
            <a:r>
              <a:rPr lang="en-US" dirty="0" smtClean="0">
                <a:solidFill>
                  <a:schemeClr val="accent4">
                    <a:lumMod val="60000"/>
                    <a:lumOff val="40000"/>
                  </a:schemeClr>
                </a:solidFill>
              </a:rPr>
              <a:t>1. Illegal or Criminal acts: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33400" y="2133600"/>
            <a:ext cx="8610600" cy="4724400"/>
          </a:xfrm>
        </p:spPr>
        <p:txBody>
          <a:bodyPr>
            <a:noAutofit/>
          </a:bodyPr>
          <a:lstStyle/>
          <a:p>
            <a:pPr algn="l"/>
            <a:r>
              <a:rPr lang="en-US" sz="4000" dirty="0" smtClean="0">
                <a:effectLst>
                  <a:outerShdw blurRad="38100" dist="38100" dir="2700000" algn="tl">
                    <a:srgbClr val="000000">
                      <a:alpha val="43137"/>
                    </a:srgbClr>
                  </a:outerShdw>
                </a:effectLst>
              </a:rPr>
              <a:t>In addition to the penalties imposed by the legal system for a criminal conviction, a physician may also be disciplined and lose his medical license based solely on the fact that he was convicted for a crime or offense. </a:t>
            </a:r>
            <a:endParaRPr lang="en-US" sz="4000" dirty="0">
              <a:effectLst>
                <a:outerShdw blurRad="38100" dist="38100" dir="2700000" algn="tl">
                  <a:srgbClr val="000000">
                    <a:alpha val="43137"/>
                  </a:srgbClr>
                </a:outerShdw>
              </a:effectLst>
            </a:endParaRPr>
          </a:p>
        </p:txBody>
      </p:sp>
      <p:pic>
        <p:nvPicPr>
          <p:cNvPr id="4" name="Picture 2" descr="C:\Users\Kamran\Pictures\ILLEGAL.png"/>
          <p:cNvPicPr>
            <a:picLocks noChangeAspect="1" noChangeArrowheads="1"/>
          </p:cNvPicPr>
          <p:nvPr/>
        </p:nvPicPr>
        <p:blipFill>
          <a:blip r:embed="rId2" cstate="print"/>
          <a:srcRect/>
          <a:stretch>
            <a:fillRect/>
          </a:stretch>
        </p:blipFill>
        <p:spPr bwMode="auto">
          <a:xfrm>
            <a:off x="5562600" y="0"/>
            <a:ext cx="3581400" cy="1143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143000"/>
            <a:ext cx="8610600" cy="1066800"/>
          </a:xfrm>
        </p:spPr>
        <p:txBody>
          <a:bodyPr>
            <a:normAutofit/>
          </a:bodyPr>
          <a:lstStyle/>
          <a:p>
            <a:pPr marL="0" algn="l"/>
            <a:r>
              <a:rPr lang="en-US" dirty="0" smtClean="0">
                <a:solidFill>
                  <a:schemeClr val="accent4">
                    <a:lumMod val="60000"/>
                    <a:lumOff val="40000"/>
                  </a:schemeClr>
                </a:solidFill>
              </a:rPr>
              <a:t>2. Immoral acts: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457200" y="2438400"/>
            <a:ext cx="8686800" cy="3699000"/>
          </a:xfrm>
        </p:spPr>
        <p:txBody>
          <a:bodyPr>
            <a:normAutofit lnSpcReduction="10000"/>
          </a:bodyPr>
          <a:lstStyle/>
          <a:p>
            <a:pPr algn="l">
              <a:lnSpc>
                <a:spcPct val="200000"/>
              </a:lnSpc>
            </a:pPr>
            <a:r>
              <a:rPr lang="en-US" sz="4000" dirty="0" smtClean="0">
                <a:effectLst>
                  <a:outerShdw blurRad="38100" dist="38100" dir="2700000" algn="tl">
                    <a:srgbClr val="000000">
                      <a:alpha val="43137"/>
                    </a:srgbClr>
                  </a:outerShdw>
                </a:effectLst>
              </a:rPr>
              <a:t>“Immoral” acts generally fall into the limited category of sexual activity with individuals that may be patients. </a:t>
            </a:r>
            <a:endParaRPr lang="en-US" sz="4000" dirty="0">
              <a:effectLst>
                <a:outerShdw blurRad="38100" dist="38100" dir="2700000" algn="tl">
                  <a:srgbClr val="000000">
                    <a:alpha val="43137"/>
                  </a:srgbClr>
                </a:outerShdw>
              </a:effectLst>
            </a:endParaRPr>
          </a:p>
        </p:txBody>
      </p:sp>
      <p:pic>
        <p:nvPicPr>
          <p:cNvPr id="1026" name="Picture 2" descr="C:\Users\vista\Pictures\right way wrong way.jpg"/>
          <p:cNvPicPr>
            <a:picLocks noChangeAspect="1" noChangeArrowheads="1"/>
          </p:cNvPicPr>
          <p:nvPr/>
        </p:nvPicPr>
        <p:blipFill>
          <a:blip r:embed="rId2" cstate="print"/>
          <a:srcRect/>
          <a:stretch>
            <a:fillRect/>
          </a:stretch>
        </p:blipFill>
        <p:spPr bwMode="auto">
          <a:xfrm>
            <a:off x="5943600" y="0"/>
            <a:ext cx="3200400" cy="24384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609600"/>
            <a:ext cx="7851648" cy="762000"/>
          </a:xfrm>
        </p:spPr>
        <p:txBody>
          <a:bodyPr>
            <a:normAutofit fontScale="90000"/>
          </a:bodyPr>
          <a:lstStyle/>
          <a:p>
            <a:pPr algn="l"/>
            <a:r>
              <a:rPr lang="en-US" dirty="0" smtClean="0">
                <a:solidFill>
                  <a:schemeClr val="accent4">
                    <a:lumMod val="60000"/>
                    <a:lumOff val="40000"/>
                  </a:schemeClr>
                </a:solidFill>
              </a:rPr>
              <a:t>Immoral acts (</a:t>
            </a:r>
            <a:r>
              <a:rPr lang="en-US" dirty="0" smtClean="0">
                <a:solidFill>
                  <a:srgbClr val="FFFF00"/>
                </a:solidFill>
              </a:rPr>
              <a:t>example</a:t>
            </a:r>
            <a:r>
              <a:rPr lang="en-US" dirty="0" smtClean="0">
                <a:solidFill>
                  <a:schemeClr val="accent4">
                    <a:lumMod val="60000"/>
                    <a:lumOff val="40000"/>
                  </a:schemeClr>
                </a:solidFill>
              </a:rPr>
              <a:t>)</a:t>
            </a:r>
            <a:endParaRPr lang="en-US" dirty="0"/>
          </a:p>
        </p:txBody>
      </p:sp>
      <p:sp>
        <p:nvSpPr>
          <p:cNvPr id="5" name="Subtitle 4"/>
          <p:cNvSpPr>
            <a:spLocks noGrp="1"/>
          </p:cNvSpPr>
          <p:nvPr>
            <p:ph type="subTitle" idx="1"/>
          </p:nvPr>
        </p:nvSpPr>
        <p:spPr>
          <a:xfrm>
            <a:off x="533400" y="3228536"/>
            <a:ext cx="7854696" cy="3629464"/>
          </a:xfrm>
        </p:spPr>
        <p:txBody>
          <a:bodyPr/>
          <a:lstStyle/>
          <a:p>
            <a:endParaRPr lang="en-US" dirty="0"/>
          </a:p>
        </p:txBody>
      </p:sp>
      <p:pic>
        <p:nvPicPr>
          <p:cNvPr id="6" name="Picture 5"/>
          <p:cNvPicPr/>
          <p:nvPr/>
        </p:nvPicPr>
        <p:blipFill>
          <a:blip r:embed="rId2" cstate="print"/>
          <a:srcRect/>
          <a:stretch>
            <a:fillRect/>
          </a:stretch>
        </p:blipFill>
        <p:spPr bwMode="auto">
          <a:xfrm>
            <a:off x="0" y="1524000"/>
            <a:ext cx="9144000" cy="5334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610600" cy="762000"/>
          </a:xfrm>
        </p:spPr>
        <p:txBody>
          <a:bodyPr>
            <a:normAutofit fontScale="90000"/>
          </a:bodyPr>
          <a:lstStyle/>
          <a:p>
            <a:pPr marL="0" algn="l"/>
            <a:r>
              <a:rPr lang="en-US" dirty="0" smtClean="0">
                <a:solidFill>
                  <a:schemeClr val="accent4">
                    <a:lumMod val="60000"/>
                    <a:lumOff val="40000"/>
                  </a:schemeClr>
                </a:solidFill>
              </a:rPr>
              <a:t>2. Immoral acts: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609600" y="1752600"/>
            <a:ext cx="8534400" cy="5105400"/>
          </a:xfrm>
        </p:spPr>
        <p:txBody>
          <a:bodyPr>
            <a:noAutofit/>
          </a:bodyPr>
          <a:lstStyle/>
          <a:p>
            <a:pPr lvl="1" algn="l">
              <a:buClr>
                <a:srgbClr val="FFFF00"/>
              </a:buClr>
              <a:buFont typeface="Wingdings" pitchFamily="2" charset="2"/>
              <a:buChar char="q"/>
            </a:pPr>
            <a:r>
              <a:rPr lang="en-US" sz="3200" dirty="0" smtClean="0"/>
              <a:t>Physicians should not take advantage of the doctor-patient relationship</a:t>
            </a:r>
          </a:p>
          <a:p>
            <a:pPr lvl="1"/>
            <a:r>
              <a:rPr lang="en-US" sz="3200" b="1" dirty="0" smtClean="0">
                <a:solidFill>
                  <a:srgbClr val="FFFF00"/>
                </a:solidFill>
              </a:rPr>
              <a:t>Because</a:t>
            </a:r>
            <a:r>
              <a:rPr lang="en-US" sz="3200" dirty="0" smtClean="0"/>
              <a:t> </a:t>
            </a:r>
          </a:p>
          <a:p>
            <a:pPr lvl="1" algn="l">
              <a:buClr>
                <a:srgbClr val="FFFF00"/>
              </a:buClr>
              <a:buFont typeface="Wingdings" pitchFamily="2" charset="2"/>
              <a:buChar char="q"/>
            </a:pPr>
            <a:r>
              <a:rPr lang="en-US" sz="3200" dirty="0" smtClean="0"/>
              <a:t>Some patients are particularly vulnerable</a:t>
            </a:r>
          </a:p>
          <a:p>
            <a:pPr lvl="1" algn="l"/>
            <a:endParaRPr lang="en-US" sz="3200" dirty="0" smtClean="0"/>
          </a:p>
          <a:p>
            <a:pPr lvl="1" algn="l">
              <a:buClr>
                <a:srgbClr val="FFFF00"/>
              </a:buClr>
              <a:buFont typeface="Wingdings" pitchFamily="2" charset="2"/>
              <a:buChar char="q"/>
            </a:pPr>
            <a:r>
              <a:rPr lang="en-US" sz="3200" dirty="0" smtClean="0"/>
              <a:t>Trust in the profession will be undermined</a:t>
            </a:r>
          </a:p>
          <a:p>
            <a:pPr lvl="1" algn="l">
              <a:buFont typeface="Wingdings" pitchFamily="2" charset="2"/>
              <a:buChar char="q"/>
            </a:pPr>
            <a:endParaRPr lang="en-US" sz="3200" dirty="0" smtClean="0"/>
          </a:p>
          <a:p>
            <a:pPr lvl="1" algn="l">
              <a:buClr>
                <a:srgbClr val="FFFF00"/>
              </a:buClr>
              <a:buFont typeface="Wingdings" pitchFamily="2" charset="2"/>
              <a:buChar char="q"/>
            </a:pPr>
            <a:r>
              <a:rPr lang="en-US" sz="3200" dirty="0" smtClean="0"/>
              <a:t>The patient's medical care may be compromised </a:t>
            </a:r>
          </a:p>
          <a:p>
            <a:pPr lvl="1" algn="l">
              <a:buFont typeface="Wingdings" pitchFamily="2" charset="2"/>
              <a:buChar char="q"/>
            </a:pPr>
            <a:endParaRPr lang="en-US" sz="32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28600"/>
            <a:ext cx="8229600" cy="1828800"/>
          </a:xfrm>
        </p:spPr>
        <p:txBody>
          <a:bodyPr/>
          <a:lstStyle/>
          <a:p>
            <a:pPr algn="l"/>
            <a:r>
              <a:rPr lang="en-US" dirty="0" smtClean="0">
                <a:solidFill>
                  <a:schemeClr val="accent4">
                    <a:lumMod val="60000"/>
                    <a:lumOff val="40000"/>
                  </a:schemeClr>
                </a:solidFill>
              </a:rPr>
              <a:t>Who among you would like to behave like him? </a:t>
            </a:r>
            <a:endParaRPr lang="en-US" dirty="0">
              <a:solidFill>
                <a:schemeClr val="accent4">
                  <a:lumMod val="60000"/>
                  <a:lumOff val="40000"/>
                </a:schemeClr>
              </a:solidFill>
            </a:endParaRPr>
          </a:p>
        </p:txBody>
      </p:sp>
      <p:sp>
        <p:nvSpPr>
          <p:cNvPr id="5" name="Subtitle 4"/>
          <p:cNvSpPr>
            <a:spLocks noGrp="1"/>
          </p:cNvSpPr>
          <p:nvPr>
            <p:ph type="subTitle" idx="1"/>
          </p:nvPr>
        </p:nvSpPr>
        <p:spPr>
          <a:xfrm>
            <a:off x="533400" y="3124200"/>
            <a:ext cx="7854696" cy="2362200"/>
          </a:xfrm>
        </p:spPr>
        <p:txBody>
          <a:bodyPr/>
          <a:lstStyle/>
          <a:p>
            <a:endParaRPr lang="en-US" dirty="0"/>
          </a:p>
        </p:txBody>
      </p:sp>
      <p:pic>
        <p:nvPicPr>
          <p:cNvPr id="1026" name="Picture 2" descr="C:\Users\Kamran\Pictures\angry physician.jpg"/>
          <p:cNvPicPr>
            <a:picLocks noChangeAspect="1" noChangeArrowheads="1"/>
          </p:cNvPicPr>
          <p:nvPr/>
        </p:nvPicPr>
        <p:blipFill>
          <a:blip r:embed="rId2" cstate="print"/>
          <a:srcRect/>
          <a:stretch>
            <a:fillRect/>
          </a:stretch>
        </p:blipFill>
        <p:spPr bwMode="auto">
          <a:xfrm>
            <a:off x="381000" y="2133600"/>
            <a:ext cx="8382000" cy="4343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609600"/>
            <a:ext cx="5174456" cy="823911"/>
          </a:xfrm>
        </p:spPr>
        <p:txBody>
          <a:bodyPr>
            <a:normAutofit fontScale="90000"/>
          </a:bodyPr>
          <a:lstStyle/>
          <a:p>
            <a:pPr marL="0" algn="l"/>
            <a:r>
              <a:rPr lang="en-US" dirty="0" smtClean="0">
                <a:solidFill>
                  <a:schemeClr val="accent4">
                    <a:lumMod val="60000"/>
                    <a:lumOff val="40000"/>
                  </a:schemeClr>
                </a:solidFill>
              </a:rPr>
              <a:t>3. </a:t>
            </a:r>
            <a:r>
              <a:rPr lang="en-US" sz="4000" dirty="0" smtClean="0">
                <a:solidFill>
                  <a:schemeClr val="accent4">
                    <a:lumMod val="60000"/>
                    <a:lumOff val="40000"/>
                  </a:schemeClr>
                </a:solidFill>
              </a:rPr>
              <a:t>Business related acts:</a:t>
            </a:r>
            <a:endParaRPr lang="en-US" sz="4000" dirty="0">
              <a:solidFill>
                <a:schemeClr val="accent4">
                  <a:lumMod val="60000"/>
                  <a:lumOff val="40000"/>
                </a:schemeClr>
              </a:solidFill>
            </a:endParaRPr>
          </a:p>
        </p:txBody>
      </p:sp>
      <p:sp>
        <p:nvSpPr>
          <p:cNvPr id="3" name="Subtitle 2"/>
          <p:cNvSpPr>
            <a:spLocks noGrp="1"/>
          </p:cNvSpPr>
          <p:nvPr>
            <p:ph type="subTitle" idx="1"/>
          </p:nvPr>
        </p:nvSpPr>
        <p:spPr>
          <a:xfrm>
            <a:off x="228600" y="1524000"/>
            <a:ext cx="8915400" cy="5334000"/>
          </a:xfrm>
        </p:spPr>
        <p:txBody>
          <a:bodyPr>
            <a:normAutofit lnSpcReduction="10000"/>
          </a:bodyPr>
          <a:lstStyle/>
          <a:p>
            <a:pPr algn="l"/>
            <a:r>
              <a:rPr lang="en-US" sz="3200" dirty="0" smtClean="0">
                <a:solidFill>
                  <a:srgbClr val="FFFF00"/>
                </a:solidFill>
                <a:effectLst>
                  <a:outerShdw blurRad="38100" dist="38100" dir="2700000" algn="tl">
                    <a:srgbClr val="000000">
                      <a:alpha val="43137"/>
                    </a:srgbClr>
                  </a:outerShdw>
                </a:effectLst>
              </a:rPr>
              <a:t>These acts are related to the operation of the business, not the quality of the care  </a:t>
            </a:r>
          </a:p>
          <a:p>
            <a:pPr lvl="1"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Obtain, maintain, or renew a license to practice medicine by bribery, fraud or misrepresentation</a:t>
            </a:r>
          </a:p>
          <a:p>
            <a:pPr lvl="1"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The use of false, misleading, inaccurate or incomplete statements, in an attempt to renew or to obtain a medical license  </a:t>
            </a:r>
          </a:p>
          <a:p>
            <a:pPr lvl="1"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Aiding, assisting, employing or advising, either directly or indirectly, any unlicensed person to engage in the practice of medicine  </a:t>
            </a:r>
          </a:p>
          <a:p>
            <a:endParaRPr lang="en-US" dirty="0"/>
          </a:p>
        </p:txBody>
      </p:sp>
      <p:pic>
        <p:nvPicPr>
          <p:cNvPr id="4" name="Picture 3" descr="C:\Users\Kamran\Pictures\BUSINESS.jpg"/>
          <p:cNvPicPr>
            <a:picLocks noChangeAspect="1" noChangeArrowheads="1"/>
          </p:cNvPicPr>
          <p:nvPr/>
        </p:nvPicPr>
        <p:blipFill>
          <a:blip r:embed="rId3" cstate="print"/>
          <a:srcRect/>
          <a:stretch>
            <a:fillRect/>
          </a:stretch>
        </p:blipFill>
        <p:spPr bwMode="auto">
          <a:xfrm>
            <a:off x="6019800" y="0"/>
            <a:ext cx="3124200" cy="9906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8610600" cy="990600"/>
          </a:xfrm>
        </p:spPr>
        <p:txBody>
          <a:bodyPr>
            <a:normAutofit/>
          </a:bodyPr>
          <a:lstStyle/>
          <a:p>
            <a:pPr marL="0" algn="l"/>
            <a:r>
              <a:rPr lang="en-US" sz="4400" dirty="0" smtClean="0">
                <a:solidFill>
                  <a:schemeClr val="accent4">
                    <a:lumMod val="60000"/>
                    <a:lumOff val="40000"/>
                  </a:schemeClr>
                </a:solidFill>
              </a:rPr>
              <a:t>3. Other Business related acts:</a:t>
            </a:r>
            <a:endParaRPr lang="en-US" sz="4400" dirty="0">
              <a:solidFill>
                <a:schemeClr val="accent4">
                  <a:lumMod val="60000"/>
                  <a:lumOff val="40000"/>
                </a:schemeClr>
              </a:solidFill>
            </a:endParaRPr>
          </a:p>
        </p:txBody>
      </p:sp>
      <p:sp>
        <p:nvSpPr>
          <p:cNvPr id="3" name="Subtitle 2"/>
          <p:cNvSpPr>
            <a:spLocks noGrp="1"/>
          </p:cNvSpPr>
          <p:nvPr>
            <p:ph type="subTitle" idx="1"/>
          </p:nvPr>
        </p:nvSpPr>
        <p:spPr>
          <a:xfrm>
            <a:off x="540544" y="1828800"/>
            <a:ext cx="8603456" cy="5029200"/>
          </a:xfrm>
        </p:spPr>
        <p:txBody>
          <a:bodyPr>
            <a:normAutofit/>
          </a:bodyPr>
          <a:lstStyle/>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Receive compensation (in the form of fee, commission, or others)</a:t>
            </a:r>
          </a:p>
          <a:p>
            <a:pPr algn="l"/>
            <a:endParaRPr lang="en-US" sz="4400" dirty="0" smtClean="0">
              <a:effectLst>
                <a:outerShdw blurRad="38100" dist="38100" dir="2700000" algn="tl">
                  <a:srgbClr val="000000">
                    <a:alpha val="43137"/>
                  </a:srgbClr>
                </a:outerShdw>
              </a:effectLst>
            </a:endParaRPr>
          </a:p>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Charge for visits which did not occur, or services not rendered</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838200"/>
            <a:ext cx="8610600" cy="990600"/>
          </a:xfrm>
        </p:spPr>
        <p:txBody>
          <a:bodyPr>
            <a:normAutofit/>
          </a:bodyPr>
          <a:lstStyle/>
          <a:p>
            <a:pPr marL="0" algn="l"/>
            <a:r>
              <a:rPr lang="en-US" sz="4800" dirty="0" smtClean="0">
                <a:solidFill>
                  <a:schemeClr val="accent4">
                    <a:lumMod val="60000"/>
                    <a:lumOff val="40000"/>
                  </a:schemeClr>
                </a:solidFill>
              </a:rPr>
              <a:t>3. More business related acts: </a:t>
            </a:r>
            <a:endParaRPr lang="en-US" sz="4800" dirty="0">
              <a:solidFill>
                <a:schemeClr val="accent4">
                  <a:lumMod val="60000"/>
                  <a:lumOff val="40000"/>
                </a:schemeClr>
              </a:solidFill>
            </a:endParaRPr>
          </a:p>
        </p:txBody>
      </p:sp>
      <p:sp>
        <p:nvSpPr>
          <p:cNvPr id="3" name="Subtitle 2"/>
          <p:cNvSpPr>
            <a:spLocks noGrp="1"/>
          </p:cNvSpPr>
          <p:nvPr>
            <p:ph type="subTitle" idx="1"/>
          </p:nvPr>
        </p:nvSpPr>
        <p:spPr>
          <a:xfrm>
            <a:off x="533400" y="1905000"/>
            <a:ext cx="8610600" cy="4524624"/>
          </a:xfrm>
        </p:spPr>
        <p:txBody>
          <a:bodyPr>
            <a:normAutofit/>
          </a:bodyPr>
          <a:lstStyle/>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False, deceptive or misleading MEDICAL advertising</a:t>
            </a:r>
          </a:p>
          <a:p>
            <a:pPr algn="l"/>
            <a:endParaRPr lang="en-US" sz="4400" dirty="0" smtClean="0">
              <a:effectLst>
                <a:outerShdw blurRad="38100" dist="38100" dir="2700000" algn="tl">
                  <a:srgbClr val="000000">
                    <a:alpha val="43137"/>
                  </a:srgbClr>
                </a:outerShdw>
              </a:effectLst>
            </a:endParaRPr>
          </a:p>
          <a:p>
            <a:pPr algn="l">
              <a:buClr>
                <a:srgbClr val="FFFF00"/>
              </a:buClr>
              <a:buFont typeface="Wingdings" pitchFamily="2" charset="2"/>
              <a:buChar char="q"/>
            </a:pPr>
            <a:r>
              <a:rPr lang="en-US" sz="4400" dirty="0" smtClean="0">
                <a:effectLst>
                  <a:outerShdw blurRad="38100" dist="38100" dir="2700000" algn="tl">
                    <a:srgbClr val="000000">
                      <a:alpha val="43137"/>
                    </a:srgbClr>
                  </a:outerShdw>
                </a:effectLst>
              </a:rPr>
              <a:t>Practicing or attempting to practice medicine under another name</a:t>
            </a:r>
          </a:p>
          <a:p>
            <a:pPr algn="l"/>
            <a:endParaRPr lang="en-US" sz="3600" dirty="0" smtClean="0">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610600" cy="1143000"/>
          </a:xfrm>
        </p:spPr>
        <p:txBody>
          <a:bodyPr>
            <a:normAutofit/>
          </a:bodyPr>
          <a:lstStyle/>
          <a:p>
            <a:pPr algn="l"/>
            <a:r>
              <a:rPr lang="en-US" sz="4400" dirty="0" smtClean="0">
                <a:solidFill>
                  <a:schemeClr val="accent4">
                    <a:lumMod val="60000"/>
                    <a:lumOff val="40000"/>
                  </a:schemeClr>
                </a:solidFill>
              </a:rPr>
              <a:t>3. Still more business related acts: </a:t>
            </a:r>
            <a:endParaRPr lang="en-US" sz="4400" dirty="0">
              <a:solidFill>
                <a:schemeClr val="accent4">
                  <a:lumMod val="60000"/>
                  <a:lumOff val="40000"/>
                </a:schemeClr>
              </a:solidFill>
            </a:endParaRPr>
          </a:p>
        </p:txBody>
      </p:sp>
      <p:sp>
        <p:nvSpPr>
          <p:cNvPr id="3" name="Subtitle 2"/>
          <p:cNvSpPr>
            <a:spLocks noGrp="1"/>
          </p:cNvSpPr>
          <p:nvPr>
            <p:ph type="subTitle" idx="1"/>
          </p:nvPr>
        </p:nvSpPr>
        <p:spPr>
          <a:xfrm>
            <a:off x="228600" y="1905000"/>
            <a:ext cx="8915400" cy="4953000"/>
          </a:xfrm>
        </p:spPr>
        <p:txBody>
          <a:bodyPr>
            <a:normAutofit/>
          </a:bodyPr>
          <a:lstStyle/>
          <a:p>
            <a:pPr algn="l">
              <a:buClr>
                <a:srgbClr val="FFFF00"/>
              </a:buClr>
              <a:buFont typeface="Wingdings" pitchFamily="2" charset="2"/>
              <a:buChar char="q"/>
            </a:pPr>
            <a:r>
              <a:rPr lang="en-US" sz="3600" i="1" dirty="0" smtClean="0">
                <a:solidFill>
                  <a:srgbClr val="FFFF00"/>
                </a:solidFill>
                <a:effectLst>
                  <a:outerShdw blurRad="38100" dist="38100" dir="2700000" algn="tl">
                    <a:srgbClr val="000000">
                      <a:alpha val="43137"/>
                    </a:srgbClr>
                  </a:outerShdw>
                </a:effectLst>
              </a:rPr>
              <a:t>Referring a patient </a:t>
            </a:r>
            <a:r>
              <a:rPr lang="en-US" sz="3600" dirty="0" smtClean="0">
                <a:effectLst>
                  <a:outerShdw blurRad="38100" dist="38100" dir="2700000" algn="tl">
                    <a:srgbClr val="000000">
                      <a:alpha val="43137"/>
                    </a:srgbClr>
                  </a:outerShdw>
                </a:effectLst>
              </a:rPr>
              <a:t>to a health facility, medical </a:t>
            </a:r>
            <a:r>
              <a:rPr lang="en-US" sz="3600" i="1" dirty="0" smtClean="0">
                <a:solidFill>
                  <a:srgbClr val="FFFF00"/>
                </a:solidFill>
                <a:effectLst>
                  <a:outerShdw blurRad="38100" dist="38100" dir="2700000" algn="tl">
                    <a:srgbClr val="000000">
                      <a:alpha val="43137"/>
                    </a:srgbClr>
                  </a:outerShdw>
                </a:effectLst>
              </a:rPr>
              <a:t>laboratory</a:t>
            </a:r>
            <a:r>
              <a:rPr lang="en-US" sz="3600" dirty="0" smtClean="0">
                <a:effectLst>
                  <a:outerShdw blurRad="38100" dist="38100" dir="2700000" algn="tl">
                    <a:srgbClr val="000000">
                      <a:alpha val="43137"/>
                    </a:srgbClr>
                  </a:outerShdw>
                </a:effectLst>
              </a:rPr>
              <a:t> or commercial establishment in which the doctor has a financial interest</a:t>
            </a:r>
          </a:p>
          <a:p>
            <a:pPr algn="l">
              <a:buClr>
                <a:srgbClr val="FFFF00"/>
              </a:buClr>
              <a:buFont typeface="Wingdings" pitchFamily="2" charset="2"/>
              <a:buChar char="q"/>
            </a:pPr>
            <a:r>
              <a:rPr lang="en-US" sz="3600" dirty="0" smtClean="0">
                <a:effectLst>
                  <a:outerShdw blurRad="38100" dist="38100" dir="2700000" algn="tl">
                    <a:srgbClr val="000000">
                      <a:alpha val="43137"/>
                    </a:srgbClr>
                  </a:outerShdw>
                </a:effectLst>
              </a:rPr>
              <a:t>Attempting to retain or obtain a patient, or </a:t>
            </a:r>
            <a:r>
              <a:rPr lang="en-US" sz="3600" i="1" dirty="0" smtClean="0">
                <a:solidFill>
                  <a:srgbClr val="FFFF00"/>
                </a:solidFill>
                <a:effectLst>
                  <a:outerShdw blurRad="38100" dist="38100" dir="2700000" algn="tl">
                    <a:srgbClr val="000000">
                      <a:alpha val="43137"/>
                    </a:srgbClr>
                  </a:outerShdw>
                </a:effectLst>
              </a:rPr>
              <a:t>discourage a second opinion</a:t>
            </a:r>
            <a:r>
              <a:rPr lang="en-US" sz="3600" dirty="0" smtClean="0">
                <a:effectLst>
                  <a:outerShdw blurRad="38100" dist="38100" dir="2700000" algn="tl">
                    <a:srgbClr val="000000">
                      <a:alpha val="43137"/>
                    </a:srgbClr>
                  </a:outerShdw>
                </a:effectLst>
              </a:rPr>
              <a:t>, through the use of deception.  This influence may be direct or indirect.</a:t>
            </a:r>
          </a:p>
          <a:p>
            <a:pPr algn="l"/>
            <a:endParaRPr lang="en-US" sz="32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851648" cy="1600200"/>
          </a:xfrm>
        </p:spPr>
        <p:txBody>
          <a:bodyPr>
            <a:normAutofit fontScale="90000"/>
          </a:bodyPr>
          <a:lstStyle/>
          <a:p>
            <a:pPr algn="ctr"/>
            <a:r>
              <a:rPr lang="en-US" sz="4000" dirty="0" smtClean="0">
                <a:solidFill>
                  <a:schemeClr val="accent4">
                    <a:lumMod val="60000"/>
                    <a:lumOff val="40000"/>
                  </a:schemeClr>
                </a:solidFill>
              </a:rPr>
              <a:t>4. VIOLATION OF MEDICAL PRACTICES:</a:t>
            </a:r>
            <a:r>
              <a:rPr lang="en-US" dirty="0" smtClean="0"/>
              <a:t/>
            </a:r>
            <a:br>
              <a:rPr lang="en-US" dirty="0" smtClean="0"/>
            </a:br>
            <a:r>
              <a:rPr lang="en-US" sz="3600" dirty="0" smtClean="0">
                <a:solidFill>
                  <a:srgbClr val="FFFF00"/>
                </a:solidFill>
              </a:rPr>
              <a:t>3</a:t>
            </a:r>
            <a:r>
              <a:rPr lang="en-US" sz="3600" b="1" dirty="0" smtClean="0">
                <a:solidFill>
                  <a:srgbClr val="FFFF00"/>
                </a:solidFill>
              </a:rPr>
              <a:t> categories of conduct </a:t>
            </a:r>
            <a:r>
              <a:rPr lang="en-US" sz="2700" b="1" dirty="0" smtClean="0">
                <a:solidFill>
                  <a:schemeClr val="tx1"/>
                </a:solidFill>
              </a:rPr>
              <a:t>:</a:t>
            </a:r>
            <a:r>
              <a:rPr lang="en-US" b="1" dirty="0" smtClean="0"/>
              <a:t/>
            </a:r>
            <a:br>
              <a:rPr lang="en-US" b="1" dirty="0" smtClean="0"/>
            </a:br>
            <a:endParaRPr lang="en-US" dirty="0"/>
          </a:p>
        </p:txBody>
      </p:sp>
      <p:sp>
        <p:nvSpPr>
          <p:cNvPr id="5" name="Subtitle 4"/>
          <p:cNvSpPr>
            <a:spLocks noGrp="1"/>
          </p:cNvSpPr>
          <p:nvPr>
            <p:ph type="subTitle" idx="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0" y="1882775"/>
          <a:ext cx="82296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0"/>
            <a:ext cx="7851648" cy="2133600"/>
          </a:xfrm>
        </p:spPr>
        <p:txBody>
          <a:bodyPr>
            <a:normAutofit fontScale="90000"/>
          </a:bodyPr>
          <a:lstStyle/>
          <a:p>
            <a:pPr marL="0" algn="ctr"/>
            <a:r>
              <a:rPr lang="en-US" dirty="0" smtClean="0">
                <a:solidFill>
                  <a:schemeClr val="accent4">
                    <a:lumMod val="60000"/>
                    <a:lumOff val="40000"/>
                  </a:schemeClr>
                </a:solidFill>
              </a:rPr>
              <a:t>4.2. Negligent practices:</a:t>
            </a:r>
            <a:br>
              <a:rPr lang="en-US" dirty="0" smtClean="0">
                <a:solidFill>
                  <a:schemeClr val="accent4">
                    <a:lumMod val="60000"/>
                    <a:lumOff val="40000"/>
                  </a:schemeClr>
                </a:solidFill>
              </a:rPr>
            </a:br>
            <a:r>
              <a:rPr lang="en-US" dirty="0" smtClean="0">
                <a:solidFill>
                  <a:srgbClr val="FFFF00"/>
                </a:solidFill>
              </a:rPr>
              <a:t>(may range from minor to severe )</a:t>
            </a:r>
            <a:endParaRPr lang="en-US" dirty="0">
              <a:solidFill>
                <a:srgbClr val="FFFF00"/>
              </a:solidFill>
            </a:endParaRPr>
          </a:p>
        </p:txBody>
      </p:sp>
      <p:sp>
        <p:nvSpPr>
          <p:cNvPr id="3" name="Subtitle 2"/>
          <p:cNvSpPr>
            <a:spLocks noGrp="1"/>
          </p:cNvSpPr>
          <p:nvPr>
            <p:ph type="subTitle" idx="1"/>
          </p:nvPr>
        </p:nvSpPr>
        <p:spPr>
          <a:xfrm>
            <a:off x="533400" y="2514600"/>
            <a:ext cx="7854696" cy="4343400"/>
          </a:xfrm>
        </p:spPr>
        <p:txBody>
          <a:bodyPr>
            <a:noAutofit/>
          </a:bodyPr>
          <a:lstStyle/>
          <a:p>
            <a:pPr algn="ctr">
              <a:lnSpc>
                <a:spcPct val="160000"/>
              </a:lnSpc>
            </a:pPr>
            <a:r>
              <a:rPr lang="en-US" sz="6000" dirty="0" smtClean="0">
                <a:effectLst>
                  <a:outerShdw blurRad="38100" dist="38100" dir="2700000" algn="tl">
                    <a:srgbClr val="000000">
                      <a:alpha val="43137"/>
                    </a:srgbClr>
                  </a:outerShdw>
                </a:effectLst>
              </a:rPr>
              <a:t>Deals with the way the doctor performs his duties.</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457200"/>
            <a:ext cx="8461248" cy="2057400"/>
          </a:xfrm>
        </p:spPr>
        <p:txBody>
          <a:bodyPr>
            <a:normAutofit fontScale="90000"/>
          </a:bodyPr>
          <a:lstStyle/>
          <a:p>
            <a:pPr algn="ctr"/>
            <a:r>
              <a:rPr lang="en-US" sz="5400" dirty="0" smtClean="0">
                <a:solidFill>
                  <a:schemeClr val="accent4">
                    <a:lumMod val="60000"/>
                    <a:lumOff val="40000"/>
                  </a:schemeClr>
                </a:solidFill>
              </a:rPr>
              <a:t>4. 2. Negligent practices</a:t>
            </a:r>
            <a:br>
              <a:rPr lang="en-US" sz="5400" dirty="0" smtClean="0">
                <a:solidFill>
                  <a:schemeClr val="accent4">
                    <a:lumMod val="60000"/>
                    <a:lumOff val="40000"/>
                  </a:schemeClr>
                </a:solidFill>
              </a:rPr>
            </a:br>
            <a:r>
              <a:rPr lang="en-US" sz="3600" dirty="0" smtClean="0">
                <a:solidFill>
                  <a:srgbClr val="FFFF00"/>
                </a:solidFill>
                <a:effectLst>
                  <a:outerShdw blurRad="38100" dist="38100" dir="2700000" algn="tl">
                    <a:srgbClr val="000000">
                      <a:alpha val="43137"/>
                    </a:srgbClr>
                  </a:outerShdw>
                </a:effectLst>
              </a:rPr>
              <a:t>Negligence=Medical malpractice</a:t>
            </a:r>
            <a:r>
              <a:rPr lang="en-US" sz="5400" dirty="0" smtClean="0">
                <a:solidFill>
                  <a:srgbClr val="FFFF00"/>
                </a:solidFill>
                <a:effectLst>
                  <a:outerShdw blurRad="38100" dist="38100" dir="2700000" algn="tl">
                    <a:srgbClr val="000000">
                      <a:alpha val="43137"/>
                    </a:srgbClr>
                  </a:outerShdw>
                </a:effectLst>
              </a:rPr>
              <a:t/>
            </a:r>
            <a:br>
              <a:rPr lang="en-US" sz="5400" dirty="0" smtClean="0">
                <a:solidFill>
                  <a:srgbClr val="FFFF00"/>
                </a:solidFill>
                <a:effectLst>
                  <a:outerShdw blurRad="38100" dist="38100" dir="2700000" algn="tl">
                    <a:srgbClr val="000000">
                      <a:alpha val="43137"/>
                    </a:srgbClr>
                  </a:outerShdw>
                </a:effectLst>
              </a:rPr>
            </a:br>
            <a:endParaRPr lang="en-US" sz="5400" dirty="0">
              <a:solidFill>
                <a:schemeClr val="accent4">
                  <a:lumMod val="60000"/>
                  <a:lumOff val="40000"/>
                </a:schemeClr>
              </a:solidFill>
            </a:endParaRPr>
          </a:p>
        </p:txBody>
      </p:sp>
      <p:sp>
        <p:nvSpPr>
          <p:cNvPr id="3" name="Subtitle 2"/>
          <p:cNvSpPr>
            <a:spLocks noGrp="1"/>
          </p:cNvSpPr>
          <p:nvPr>
            <p:ph type="subTitle" idx="1"/>
          </p:nvPr>
        </p:nvSpPr>
        <p:spPr>
          <a:xfrm>
            <a:off x="152400" y="1905000"/>
            <a:ext cx="8839200" cy="4953000"/>
          </a:xfrm>
        </p:spPr>
        <p:txBody>
          <a:bodyPr>
            <a:noAutofit/>
          </a:bodyPr>
          <a:lstStyle/>
          <a:p>
            <a:pPr lvl="1" algn="l">
              <a:buClr>
                <a:srgbClr val="FFFF00"/>
              </a:buClr>
              <a:buFont typeface="Wingdings" pitchFamily="2" charset="2"/>
              <a:buChar char="q"/>
            </a:pPr>
            <a:r>
              <a:rPr lang="en-US" sz="4400" i="1" dirty="0" smtClean="0">
                <a:solidFill>
                  <a:srgbClr val="FFFF00"/>
                </a:solidFill>
                <a:effectLst>
                  <a:outerShdw blurRad="38100" dist="38100" dir="2700000" algn="tl">
                    <a:srgbClr val="000000">
                      <a:alpha val="43137"/>
                    </a:srgbClr>
                  </a:outerShdw>
                </a:effectLst>
              </a:rPr>
              <a:t>Failure to maintain records </a:t>
            </a:r>
            <a:r>
              <a:rPr lang="en-US" sz="4400" dirty="0" smtClean="0">
                <a:effectLst>
                  <a:outerShdw blurRad="38100" dist="38100" dir="2700000" algn="tl">
                    <a:srgbClr val="000000">
                      <a:alpha val="43137"/>
                    </a:srgbClr>
                  </a:outerShdw>
                </a:effectLst>
              </a:rPr>
              <a:t>of a patient, relating to diagnosis, treatment and care</a:t>
            </a:r>
          </a:p>
          <a:p>
            <a:pPr lvl="1" algn="l">
              <a:buClr>
                <a:srgbClr val="FFFF00"/>
              </a:buClr>
              <a:buFont typeface="Wingdings" pitchFamily="2" charset="2"/>
              <a:buChar char="q"/>
            </a:pPr>
            <a:r>
              <a:rPr lang="en-US" sz="4400" i="1" dirty="0" smtClean="0">
                <a:solidFill>
                  <a:srgbClr val="FFFF00"/>
                </a:solidFill>
                <a:effectLst>
                  <a:outerShdw blurRad="38100" dist="38100" dir="2700000" algn="tl">
                    <a:srgbClr val="000000">
                      <a:alpha val="43137"/>
                    </a:srgbClr>
                  </a:outerShdw>
                </a:effectLst>
              </a:rPr>
              <a:t>Altering</a:t>
            </a:r>
            <a:r>
              <a:rPr lang="en-US" sz="4400" dirty="0" smtClean="0">
                <a:effectLst>
                  <a:outerShdw blurRad="38100" dist="38100" dir="2700000" algn="tl">
                    <a:srgbClr val="000000">
                      <a:alpha val="43137"/>
                    </a:srgbClr>
                  </a:outerShdw>
                </a:effectLst>
              </a:rPr>
              <a:t> medical records </a:t>
            </a:r>
          </a:p>
          <a:p>
            <a:pPr lvl="1" algn="l">
              <a:buClr>
                <a:srgbClr val="FFFF00"/>
              </a:buClr>
              <a:buFont typeface="Wingdings" pitchFamily="2" charset="2"/>
              <a:buChar char="q"/>
            </a:pPr>
            <a:r>
              <a:rPr lang="en-US" sz="4400" i="1" dirty="0" smtClean="0">
                <a:solidFill>
                  <a:srgbClr val="FFFF00"/>
                </a:solidFill>
                <a:effectLst>
                  <a:outerShdw blurRad="38100" dist="38100" dir="2700000" algn="tl">
                    <a:srgbClr val="000000">
                      <a:alpha val="43137"/>
                    </a:srgbClr>
                  </a:outerShdw>
                </a:effectLst>
              </a:rPr>
              <a:t>Failure</a:t>
            </a:r>
            <a:r>
              <a:rPr lang="en-US" sz="4400" dirty="0" smtClean="0">
                <a:effectLst>
                  <a:outerShdw blurRad="38100" dist="38100" dir="2700000" algn="tl">
                    <a:srgbClr val="000000">
                      <a:alpha val="43137"/>
                    </a:srgbClr>
                  </a:outerShdw>
                </a:effectLst>
              </a:rPr>
              <a:t> to make medical records available for inspection </a:t>
            </a:r>
            <a:endParaRPr lang="en-US" sz="4400" dirty="0">
              <a:effectLst>
                <a:outerShdw blurRad="38100" dist="38100" dir="2700000" algn="tl">
                  <a:srgbClr val="000000">
                    <a:alpha val="43137"/>
                  </a:srgbClr>
                </a:outerShdw>
              </a:effectLst>
            </a:endParaRPr>
          </a:p>
        </p:txBody>
      </p:sp>
      <p:pic>
        <p:nvPicPr>
          <p:cNvPr id="1026" name="Picture 2" descr="C:\Users\Kamran\Pictures\MEDICAL RECORD.jpg"/>
          <p:cNvPicPr>
            <a:picLocks noChangeAspect="1" noChangeArrowheads="1"/>
          </p:cNvPicPr>
          <p:nvPr/>
        </p:nvPicPr>
        <p:blipFill>
          <a:blip r:embed="rId2" cstate="print"/>
          <a:srcRect/>
          <a:stretch>
            <a:fillRect/>
          </a:stretch>
        </p:blipFill>
        <p:spPr bwMode="auto">
          <a:xfrm>
            <a:off x="7010400" y="0"/>
            <a:ext cx="2133600" cy="1752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51648" cy="838200"/>
          </a:xfrm>
        </p:spPr>
        <p:txBody>
          <a:bodyPr>
            <a:noAutofit/>
          </a:bodyPr>
          <a:lstStyle/>
          <a:p>
            <a:pPr algn="l"/>
            <a:r>
              <a:rPr lang="en-US" dirty="0" smtClean="0">
                <a:solidFill>
                  <a:schemeClr val="accent4">
                    <a:lumMod val="60000"/>
                    <a:lumOff val="40000"/>
                  </a:schemeClr>
                </a:solidFill>
              </a:rPr>
              <a:t>4. 2. Negligent practices: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228600" y="1905000"/>
            <a:ext cx="8915400" cy="5105400"/>
          </a:xfrm>
        </p:spPr>
        <p:txBody>
          <a:bodyPr>
            <a:normAutofit fontScale="92500" lnSpcReduction="10000"/>
          </a:bodyPr>
          <a:lstStyle/>
          <a:p>
            <a:pPr algn="l">
              <a:buClr>
                <a:srgbClr val="FFFF00"/>
              </a:buClr>
              <a:buFont typeface="Arial" pitchFamily="34" charset="0"/>
              <a:buChar char="•"/>
            </a:pPr>
            <a:r>
              <a:rPr lang="en-US" sz="3200" dirty="0" smtClean="0">
                <a:effectLst>
                  <a:outerShdw blurRad="38100" dist="38100" dir="2700000" algn="tl">
                    <a:srgbClr val="000000">
                      <a:alpha val="43137"/>
                    </a:srgbClr>
                  </a:outerShdw>
                </a:effectLst>
              </a:rPr>
              <a:t> </a:t>
            </a:r>
            <a:r>
              <a:rPr lang="en-US" sz="3800" dirty="0" smtClean="0">
                <a:effectLst>
                  <a:outerShdw blurRad="38100" dist="38100" dir="2700000" algn="tl">
                    <a:srgbClr val="000000">
                      <a:alpha val="43137"/>
                    </a:srgbClr>
                  </a:outerShdw>
                </a:effectLst>
              </a:rPr>
              <a:t>Is an act by a health care provider in which the treatment provided falls below the accepted standard of practice in the medical community and causes injury or death.</a:t>
            </a:r>
          </a:p>
          <a:p>
            <a:pPr algn="l">
              <a:buClr>
                <a:srgbClr val="FFFF00"/>
              </a:buClr>
            </a:pPr>
            <a:endParaRPr lang="en-US" sz="3800" dirty="0" smtClean="0">
              <a:effectLst>
                <a:outerShdw blurRad="38100" dist="38100" dir="2700000" algn="tl">
                  <a:srgbClr val="000000">
                    <a:alpha val="43137"/>
                  </a:srgbClr>
                </a:outerShdw>
              </a:effectLst>
            </a:endParaRPr>
          </a:p>
          <a:p>
            <a:pPr algn="l">
              <a:buClr>
                <a:srgbClr val="FFFF00"/>
              </a:buClr>
              <a:buFont typeface="Arial" pitchFamily="34" charset="0"/>
              <a:buChar char="•"/>
            </a:pPr>
            <a:r>
              <a:rPr lang="en-US" sz="3800" dirty="0" smtClean="0">
                <a:effectLst>
                  <a:outerShdw blurRad="38100" dist="38100" dir="2700000" algn="tl">
                    <a:srgbClr val="000000">
                      <a:alpha val="43137"/>
                    </a:srgbClr>
                  </a:outerShdw>
                </a:effectLst>
              </a:rPr>
              <a:t> Standards and regulations for medical malpractice vary by country and jurisdiction within countries.</a:t>
            </a:r>
          </a:p>
          <a:p>
            <a:pPr algn="l">
              <a:buClr>
                <a:srgbClr val="FFFF00"/>
              </a:buClr>
            </a:pPr>
            <a:r>
              <a:rPr lang="en-US" sz="3800" dirty="0" smtClean="0"/>
              <a:t>	</a:t>
            </a:r>
            <a:endParaRPr lang="en-US" sz="3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304800"/>
            <a:ext cx="8991600" cy="1143000"/>
          </a:xfrm>
        </p:spPr>
        <p:txBody>
          <a:bodyPr>
            <a:normAutofit/>
          </a:bodyPr>
          <a:lstStyle/>
          <a:p>
            <a:pPr algn="ctr"/>
            <a:r>
              <a:rPr lang="en-US" dirty="0" smtClean="0">
                <a:solidFill>
                  <a:schemeClr val="accent4">
                    <a:lumMod val="60000"/>
                    <a:lumOff val="40000"/>
                  </a:schemeClr>
                </a:solidFill>
              </a:rPr>
              <a:t>Negligent practices(example)</a:t>
            </a:r>
            <a:endParaRPr lang="en-US" dirty="0"/>
          </a:p>
        </p:txBody>
      </p:sp>
      <p:sp>
        <p:nvSpPr>
          <p:cNvPr id="5" name="Subtitle 4"/>
          <p:cNvSpPr>
            <a:spLocks noGrp="1"/>
          </p:cNvSpPr>
          <p:nvPr>
            <p:ph type="subTitle" idx="1"/>
          </p:nvPr>
        </p:nvSpPr>
        <p:spPr>
          <a:xfrm>
            <a:off x="0" y="1447800"/>
            <a:ext cx="9144000" cy="5410200"/>
          </a:xfrm>
        </p:spPr>
        <p:txBody>
          <a:bodyPr>
            <a:normAutofit/>
          </a:bodyPr>
          <a:lstStyle/>
          <a:p>
            <a:pPr algn="ctr"/>
            <a:r>
              <a:rPr lang="en-US" sz="3600" dirty="0" smtClean="0">
                <a:solidFill>
                  <a:srgbClr val="FFFF00"/>
                </a:solidFill>
                <a:effectLst>
                  <a:outerShdw blurRad="38100" dist="38100" dir="2700000" algn="tl">
                    <a:srgbClr val="000000">
                      <a:alpha val="43137"/>
                    </a:srgbClr>
                  </a:outerShdw>
                </a:effectLst>
              </a:rPr>
              <a:t>Surgical mistakes/errors</a:t>
            </a:r>
            <a:endParaRPr lang="en-US" sz="3600" dirty="0">
              <a:solidFill>
                <a:srgbClr val="FFFF00"/>
              </a:solidFill>
              <a:effectLst>
                <a:outerShdw blurRad="38100" dist="38100" dir="2700000" algn="tl">
                  <a:srgbClr val="000000">
                    <a:alpha val="43137"/>
                  </a:srgbClr>
                </a:outerShdw>
              </a:effectLst>
            </a:endParaRPr>
          </a:p>
        </p:txBody>
      </p:sp>
      <p:pic>
        <p:nvPicPr>
          <p:cNvPr id="2050" name="Picture 2" descr="C:\Users\vista\Pictures\surgical mistake.jpg"/>
          <p:cNvPicPr>
            <a:picLocks noChangeAspect="1" noChangeArrowheads="1"/>
          </p:cNvPicPr>
          <p:nvPr/>
        </p:nvPicPr>
        <p:blipFill>
          <a:blip r:embed="rId2" cstate="print"/>
          <a:srcRect/>
          <a:stretch>
            <a:fillRect/>
          </a:stretch>
        </p:blipFill>
        <p:spPr bwMode="auto">
          <a:xfrm>
            <a:off x="0" y="2286000"/>
            <a:ext cx="3810000" cy="4038600"/>
          </a:xfrm>
          <a:prstGeom prst="rect">
            <a:avLst/>
          </a:prstGeom>
          <a:noFill/>
        </p:spPr>
      </p:pic>
      <p:pic>
        <p:nvPicPr>
          <p:cNvPr id="2051" name="Picture 3" descr="C:\Users\vista\Pictures\retained-blade-tip-300.jpg"/>
          <p:cNvPicPr>
            <a:picLocks noChangeAspect="1" noChangeArrowheads="1"/>
          </p:cNvPicPr>
          <p:nvPr/>
        </p:nvPicPr>
        <p:blipFill>
          <a:blip r:embed="rId3" cstate="print"/>
          <a:srcRect/>
          <a:stretch>
            <a:fillRect/>
          </a:stretch>
        </p:blipFill>
        <p:spPr bwMode="auto">
          <a:xfrm>
            <a:off x="4648200" y="2209800"/>
            <a:ext cx="4495800" cy="4038600"/>
          </a:xfrm>
          <a:prstGeom prst="rect">
            <a:avLst/>
          </a:prstGeom>
          <a:noFill/>
        </p:spPr>
      </p:pic>
      <p:sp>
        <p:nvSpPr>
          <p:cNvPr id="6" name="Rectangle 5"/>
          <p:cNvSpPr/>
          <p:nvPr/>
        </p:nvSpPr>
        <p:spPr>
          <a:xfrm>
            <a:off x="0" y="6324600"/>
            <a:ext cx="9144000" cy="646331"/>
          </a:xfrm>
          <a:prstGeom prst="rect">
            <a:avLst/>
          </a:prstGeom>
        </p:spPr>
        <p:txBody>
          <a:bodyPr wrap="square">
            <a:spAutoFit/>
          </a:bodyPr>
          <a:lstStyle/>
          <a:p>
            <a:r>
              <a:rPr lang="en-US" dirty="0" smtClean="0">
                <a:hlinkClick r:id="rId4"/>
              </a:rPr>
              <a:t>Taken from  </a:t>
            </a:r>
          </a:p>
          <a:p>
            <a:r>
              <a:rPr lang="en-US" dirty="0" smtClean="0">
                <a:hlinkClick r:id="rId4"/>
              </a:rPr>
              <a:t>http://www.turkewitzlaw.com/surgical-mistakes.htm</a:t>
            </a:r>
            <a:r>
              <a:rPr lang="en-US" dirty="0" smtClean="0"/>
              <a:t>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685800"/>
            <a:ext cx="7851648" cy="914400"/>
          </a:xfrm>
        </p:spPr>
        <p:txBody>
          <a:bodyPr/>
          <a:lstStyle/>
          <a:p>
            <a:pPr algn="l"/>
            <a:r>
              <a:rPr lang="en-US" dirty="0" smtClean="0">
                <a:solidFill>
                  <a:schemeClr val="accent4">
                    <a:lumMod val="60000"/>
                    <a:lumOff val="40000"/>
                  </a:schemeClr>
                </a:solidFill>
              </a:rPr>
              <a:t>4. 2. Negligent practices:</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228600" y="1676400"/>
            <a:ext cx="8915400" cy="5181600"/>
          </a:xfrm>
        </p:spPr>
        <p:txBody>
          <a:bodyPr>
            <a:noAutofit/>
          </a:bodyPr>
          <a:lstStyle/>
          <a:p>
            <a:pPr algn="l"/>
            <a:r>
              <a:rPr lang="en-US" sz="3600" dirty="0" smtClean="0">
                <a:solidFill>
                  <a:srgbClr val="FFFF00"/>
                </a:solidFill>
                <a:effectLst>
                  <a:outerShdw blurRad="38100" dist="38100" dir="2700000" algn="tl">
                    <a:srgbClr val="000000">
                      <a:alpha val="43137"/>
                    </a:srgbClr>
                  </a:outerShdw>
                </a:effectLst>
              </a:rPr>
              <a:t>In order to prove negligence it must prove four elements: </a:t>
            </a:r>
          </a:p>
          <a:p>
            <a:pPr marL="514350" indent="-514350" algn="l">
              <a:buClr>
                <a:srgbClr val="FFFF00"/>
              </a:buClr>
              <a:buAutoNum type="arabicParenBoth"/>
            </a:pPr>
            <a:r>
              <a:rPr lang="en-US" sz="3200" dirty="0" smtClean="0">
                <a:effectLst>
                  <a:outerShdw blurRad="38100" dist="38100" dir="2700000" algn="tl">
                    <a:srgbClr val="000000">
                      <a:alpha val="43137"/>
                    </a:srgbClr>
                  </a:outerShdw>
                </a:effectLst>
              </a:rPr>
              <a:t>A </a:t>
            </a:r>
            <a:r>
              <a:rPr lang="en-US" sz="3200" dirty="0" smtClean="0">
                <a:solidFill>
                  <a:schemeClr val="tx1"/>
                </a:solidFill>
                <a:effectLst>
                  <a:outerShdw blurRad="38100" dist="38100" dir="2700000" algn="tl">
                    <a:srgbClr val="000000">
                      <a:alpha val="43137"/>
                    </a:srgbClr>
                  </a:outerShdw>
                </a:effectLst>
              </a:rPr>
              <a:t>duty of care was owed by the physician; </a:t>
            </a:r>
          </a:p>
          <a:p>
            <a:pPr marL="514350" indent="-514350" algn="l">
              <a:buClr>
                <a:srgbClr val="FFFF00"/>
              </a:buClr>
              <a:buAutoNum type="arabicParenBoth"/>
            </a:pPr>
            <a:r>
              <a:rPr lang="en-US" sz="3200" dirty="0" smtClean="0">
                <a:effectLst>
                  <a:outerShdw blurRad="38100" dist="38100" dir="2700000" algn="tl">
                    <a:srgbClr val="000000">
                      <a:alpha val="43137"/>
                    </a:srgbClr>
                  </a:outerShdw>
                </a:effectLst>
              </a:rPr>
              <a:t>T</a:t>
            </a:r>
            <a:r>
              <a:rPr lang="en-US" sz="3200" dirty="0" smtClean="0">
                <a:solidFill>
                  <a:schemeClr val="tx1"/>
                </a:solidFill>
                <a:effectLst>
                  <a:outerShdw blurRad="38100" dist="38100" dir="2700000" algn="tl">
                    <a:srgbClr val="000000">
                      <a:alpha val="43137"/>
                    </a:srgbClr>
                  </a:outerShdw>
                </a:effectLst>
              </a:rPr>
              <a:t>he physician violated the applicable standard of care;</a:t>
            </a:r>
          </a:p>
          <a:p>
            <a:pPr marL="514350" indent="-514350" algn="l">
              <a:buClr>
                <a:srgbClr val="FFFF00"/>
              </a:buClr>
              <a:buAutoNum type="arabicParenBoth"/>
            </a:pPr>
            <a:r>
              <a:rPr lang="en-US" sz="3200" dirty="0" smtClean="0">
                <a:effectLst>
                  <a:outerShdw blurRad="38100" dist="38100" dir="2700000" algn="tl">
                    <a:srgbClr val="000000">
                      <a:alpha val="43137"/>
                    </a:srgbClr>
                  </a:outerShdw>
                </a:effectLst>
              </a:rPr>
              <a:t>T</a:t>
            </a:r>
            <a:r>
              <a:rPr lang="en-US" sz="3200" dirty="0" smtClean="0">
                <a:solidFill>
                  <a:schemeClr val="tx1"/>
                </a:solidFill>
                <a:effectLst>
                  <a:outerShdw blurRad="38100" dist="38100" dir="2700000" algn="tl">
                    <a:srgbClr val="000000">
                      <a:alpha val="43137"/>
                    </a:srgbClr>
                  </a:outerShdw>
                </a:effectLst>
              </a:rPr>
              <a:t>he person(patient) suffered a compensable injury;</a:t>
            </a:r>
          </a:p>
          <a:p>
            <a:pPr marL="514350" indent="-514350" algn="l">
              <a:buClr>
                <a:srgbClr val="FFFF00"/>
              </a:buClr>
              <a:buAutoNum type="arabicParenBoth"/>
            </a:pPr>
            <a:r>
              <a:rPr lang="en-US" sz="3200" dirty="0" smtClean="0">
                <a:solidFill>
                  <a:schemeClr val="tx1"/>
                </a:solidFill>
                <a:effectLst>
                  <a:outerShdw blurRad="38100" dist="38100" dir="2700000" algn="tl">
                    <a:srgbClr val="000000">
                      <a:alpha val="43137"/>
                    </a:srgbClr>
                  </a:outerShdw>
                </a:effectLst>
              </a:rPr>
              <a:t>The injury was caused by the substandard conduct.  </a:t>
            </a:r>
            <a:endParaRPr lang="en-US" sz="3200"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533400" y="1828800"/>
            <a:ext cx="8610600" cy="5029200"/>
          </a:xfrm>
        </p:spPr>
        <p:txBody>
          <a:bodyPr>
            <a:noAutofit/>
          </a:bodyPr>
          <a:lstStyle/>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Define unprofessional behavior</a:t>
            </a:r>
          </a:p>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Identify various elements of human nature that contribute to unprofessionalism </a:t>
            </a:r>
          </a:p>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Provide examples of such behaviors </a:t>
            </a:r>
          </a:p>
          <a:p>
            <a:pPr lvl="0" algn="l">
              <a:lnSpc>
                <a:spcPct val="150000"/>
              </a:lnSpc>
              <a:buClr>
                <a:srgbClr val="FFFF00"/>
              </a:buClr>
              <a:buFont typeface="Wingdings" pitchFamily="2" charset="2"/>
              <a:buChar char="Ø"/>
            </a:pPr>
            <a:r>
              <a:rPr lang="en-US" sz="3200" dirty="0" smtClean="0">
                <a:effectLst>
                  <a:outerShdw blurRad="38100" dist="38100" dir="2700000" algn="tl">
                    <a:srgbClr val="000000">
                      <a:alpha val="43137"/>
                    </a:srgbClr>
                  </a:outerShdw>
                </a:effectLst>
              </a:rPr>
              <a:t>Know how to avoid(and deal with) unprofessional </a:t>
            </a:r>
            <a:r>
              <a:rPr lang="en-US" sz="3600" dirty="0" smtClean="0">
                <a:effectLst>
                  <a:outerShdw blurRad="38100" dist="38100" dir="2700000" algn="tl">
                    <a:srgbClr val="000000">
                      <a:alpha val="43137"/>
                    </a:srgbClr>
                  </a:outerShdw>
                </a:effectLst>
              </a:rPr>
              <a:t>behaviors.</a:t>
            </a:r>
          </a:p>
          <a:p>
            <a:pPr algn="l"/>
            <a:endParaRPr lang="en-US" sz="2800" dirty="0" smtClean="0"/>
          </a:p>
          <a:p>
            <a:pPr algn="l"/>
            <a:endParaRPr lang="en-US" sz="2800" dirty="0" smtClean="0"/>
          </a:p>
          <a:p>
            <a:pPr algn="l"/>
            <a:endParaRPr lang="en-US" sz="2800" dirty="0" smtClean="0"/>
          </a:p>
          <a:p>
            <a:pPr algn="l"/>
            <a:endParaRPr lang="en-US" dirty="0"/>
          </a:p>
        </p:txBody>
      </p:sp>
      <p:sp>
        <p:nvSpPr>
          <p:cNvPr id="4" name="Rectangle 3"/>
          <p:cNvSpPr/>
          <p:nvPr/>
        </p:nvSpPr>
        <p:spPr>
          <a:xfrm>
            <a:off x="228600" y="228600"/>
            <a:ext cx="8915400" cy="1815882"/>
          </a:xfrm>
          <a:prstGeom prst="rect">
            <a:avLst/>
          </a:prstGeom>
        </p:spPr>
        <p:txBody>
          <a:bodyPr wrap="square">
            <a:spAutoFit/>
          </a:bodyPr>
          <a:lstStyle/>
          <a:p>
            <a:pPr algn="ctr"/>
            <a:r>
              <a:rPr lang="en-US" sz="4000" b="1" dirty="0" smtClean="0">
                <a:solidFill>
                  <a:schemeClr val="accent4">
                    <a:lumMod val="60000"/>
                    <a:lumOff val="40000"/>
                  </a:schemeClr>
                </a:solidFill>
                <a:effectLst>
                  <a:outerShdw blurRad="38100" dist="38100" dir="2700000" algn="tl">
                    <a:srgbClr val="000000">
                      <a:alpha val="43137"/>
                    </a:srgbClr>
                  </a:outerShdw>
                </a:effectLst>
              </a:rPr>
              <a:t>OBJECTIVES</a:t>
            </a:r>
            <a:r>
              <a:rPr lang="en-US" sz="2000" dirty="0" smtClean="0">
                <a:solidFill>
                  <a:schemeClr val="accent4">
                    <a:lumMod val="60000"/>
                    <a:lumOff val="40000"/>
                  </a:schemeClr>
                </a:solidFill>
              </a:rPr>
              <a:t/>
            </a:r>
            <a:br>
              <a:rPr lang="en-US" sz="2000" dirty="0" smtClean="0">
                <a:solidFill>
                  <a:schemeClr val="accent4">
                    <a:lumMod val="60000"/>
                    <a:lumOff val="40000"/>
                  </a:schemeClr>
                </a:solidFill>
              </a:rPr>
            </a:br>
            <a:r>
              <a:rPr lang="en-US" sz="2800" i="1" dirty="0" smtClean="0">
                <a:effectLst>
                  <a:outerShdw blurRad="38100" dist="38100" dir="2700000" algn="tl">
                    <a:srgbClr val="000000">
                      <a:alpha val="43137"/>
                    </a:srgbClr>
                  </a:outerShdw>
                </a:effectLst>
              </a:rPr>
              <a:t> </a:t>
            </a:r>
            <a:r>
              <a:rPr lang="en-US" sz="3600" b="1" i="1" dirty="0" smtClean="0">
                <a:solidFill>
                  <a:schemeClr val="accent4">
                    <a:lumMod val="60000"/>
                    <a:lumOff val="40000"/>
                  </a:schemeClr>
                </a:solidFill>
              </a:rPr>
              <a:t>By the end of this  lecture You should be able to;</a:t>
            </a:r>
            <a:endParaRPr lang="en-US" sz="3600" b="1" i="1"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0"/>
            <a:ext cx="8534400" cy="990600"/>
          </a:xfrm>
        </p:spPr>
        <p:txBody>
          <a:bodyPr>
            <a:normAutofit/>
          </a:bodyPr>
          <a:lstStyle/>
          <a:p>
            <a:pPr marL="0" algn="l"/>
            <a:r>
              <a:rPr lang="en-US" sz="5400" dirty="0" smtClean="0">
                <a:solidFill>
                  <a:schemeClr val="accent4">
                    <a:lumMod val="60000"/>
                    <a:lumOff val="40000"/>
                  </a:schemeClr>
                </a:solidFill>
              </a:rPr>
              <a:t>4. 3. Administrative errors:</a:t>
            </a:r>
            <a:endParaRPr lang="en-US" sz="5400" dirty="0">
              <a:solidFill>
                <a:schemeClr val="accent4">
                  <a:lumMod val="60000"/>
                  <a:lumOff val="40000"/>
                </a:schemeClr>
              </a:solidFill>
            </a:endParaRPr>
          </a:p>
        </p:txBody>
      </p:sp>
      <p:sp>
        <p:nvSpPr>
          <p:cNvPr id="3" name="Subtitle 2"/>
          <p:cNvSpPr>
            <a:spLocks noGrp="1"/>
          </p:cNvSpPr>
          <p:nvPr>
            <p:ph type="subTitle" idx="1"/>
          </p:nvPr>
        </p:nvSpPr>
        <p:spPr>
          <a:xfrm>
            <a:off x="533400" y="1905000"/>
            <a:ext cx="8610600" cy="4347072"/>
          </a:xfrm>
        </p:spPr>
        <p:txBody>
          <a:bodyPr>
            <a:normAutofit fontScale="92500" lnSpcReduction="10000"/>
          </a:bodyPr>
          <a:lstStyle/>
          <a:p>
            <a:pPr algn="l"/>
            <a:r>
              <a:rPr lang="en-US" sz="3600" dirty="0" smtClean="0">
                <a:solidFill>
                  <a:srgbClr val="FFFF00"/>
                </a:solidFill>
                <a:effectLst>
                  <a:outerShdw blurRad="38100" dist="38100" dir="2700000" algn="tl">
                    <a:srgbClr val="000000">
                      <a:alpha val="43137"/>
                    </a:srgbClr>
                  </a:outerShdw>
                </a:effectLst>
              </a:rPr>
              <a:t>Physician’s Failure to report about any person who :</a:t>
            </a:r>
          </a:p>
          <a:p>
            <a:pPr lvl="1" algn="l">
              <a:buClr>
                <a:srgbClr val="FFFF00"/>
              </a:buClr>
              <a:buFont typeface="Arial" pitchFamily="34" charset="0"/>
              <a:buChar char="•"/>
            </a:pPr>
            <a:r>
              <a:rPr lang="en-US" sz="3600" dirty="0" smtClean="0">
                <a:effectLst>
                  <a:outerShdw blurRad="38100" dist="38100" dir="2700000" algn="tl">
                    <a:srgbClr val="000000">
                      <a:alpha val="43137"/>
                    </a:srgbClr>
                  </a:outerShdw>
                </a:effectLst>
              </a:rPr>
              <a:t> Is in violation of the law </a:t>
            </a:r>
          </a:p>
          <a:p>
            <a:pPr lvl="1" algn="l">
              <a:buClr>
                <a:srgbClr val="FFFF00"/>
              </a:buClr>
            </a:pPr>
            <a:endParaRPr lang="en-US" sz="3600" dirty="0" smtClean="0">
              <a:effectLst>
                <a:outerShdw blurRad="38100" dist="38100" dir="2700000" algn="tl">
                  <a:srgbClr val="000000">
                    <a:alpha val="43137"/>
                  </a:srgbClr>
                </a:outerShdw>
              </a:effectLst>
            </a:endParaRPr>
          </a:p>
          <a:p>
            <a:pPr lvl="1" algn="l">
              <a:buClr>
                <a:srgbClr val="FFFF00"/>
              </a:buClr>
              <a:buFont typeface="Arial" pitchFamily="34" charset="0"/>
              <a:buChar char="•"/>
            </a:pPr>
            <a:r>
              <a:rPr lang="en-US" sz="3600" dirty="0" smtClean="0">
                <a:effectLst>
                  <a:outerShdw blurRad="38100" dist="38100" dir="2700000" algn="tl">
                    <a:srgbClr val="000000">
                      <a:alpha val="43137"/>
                    </a:srgbClr>
                  </a:outerShdw>
                </a:effectLst>
              </a:rPr>
              <a:t> Is in violation of the code of professional conduct</a:t>
            </a:r>
          </a:p>
          <a:p>
            <a:pPr lvl="1" algn="l">
              <a:buClr>
                <a:srgbClr val="FFFF00"/>
              </a:buClr>
            </a:pPr>
            <a:endParaRPr lang="en-US" sz="3600" dirty="0" smtClean="0">
              <a:effectLst>
                <a:outerShdw blurRad="38100" dist="38100" dir="2700000" algn="tl">
                  <a:srgbClr val="000000">
                    <a:alpha val="43137"/>
                  </a:srgbClr>
                </a:outerShdw>
              </a:effectLst>
            </a:endParaRPr>
          </a:p>
          <a:p>
            <a:pPr lvl="1" algn="l">
              <a:buClr>
                <a:srgbClr val="FFFF00"/>
              </a:buClr>
              <a:buFont typeface="Arial" pitchFamily="34" charset="0"/>
              <a:buChar char="•"/>
            </a:pPr>
            <a:r>
              <a:rPr lang="en-US" sz="3600" dirty="0" smtClean="0">
                <a:effectLst>
                  <a:outerShdw blurRad="38100" dist="38100" dir="2700000" algn="tl">
                    <a:srgbClr val="000000">
                      <a:alpha val="43137"/>
                    </a:srgbClr>
                  </a:outerShdw>
                </a:effectLst>
              </a:rPr>
              <a:t> Is impaired or disruptive  </a:t>
            </a:r>
            <a:endParaRPr lang="en-US" sz="3600"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762000"/>
            <a:ext cx="7851648" cy="1295400"/>
          </a:xfrm>
        </p:spPr>
        <p:txBody>
          <a:bodyPr/>
          <a:lstStyle/>
          <a:p>
            <a:pPr algn="l"/>
            <a:r>
              <a:rPr lang="en-US" sz="6000" dirty="0" smtClean="0">
                <a:solidFill>
                  <a:schemeClr val="accent4">
                    <a:lumMod val="60000"/>
                    <a:lumOff val="40000"/>
                  </a:schemeClr>
                </a:solidFill>
              </a:rPr>
              <a:t>Administrative errors</a:t>
            </a:r>
            <a:endParaRPr lang="en-US" dirty="0"/>
          </a:p>
        </p:txBody>
      </p:sp>
      <p:sp>
        <p:nvSpPr>
          <p:cNvPr id="3" name="Content Placeholder 2"/>
          <p:cNvSpPr>
            <a:spLocks noGrp="1"/>
          </p:cNvSpPr>
          <p:nvPr>
            <p:ph type="subTitle" idx="1"/>
          </p:nvPr>
        </p:nvSpPr>
        <p:spPr>
          <a:xfrm>
            <a:off x="533400" y="2286000"/>
            <a:ext cx="8382000" cy="1752600"/>
          </a:xfrm>
        </p:spPr>
        <p:txBody>
          <a:bodyPr>
            <a:normAutofit fontScale="92500" lnSpcReduction="10000"/>
          </a:bodyPr>
          <a:lstStyle/>
          <a:p>
            <a:endParaRPr lang="en-US" dirty="0" smtClean="0"/>
          </a:p>
          <a:p>
            <a:pPr algn="l"/>
            <a:r>
              <a:rPr lang="en-US" sz="8000" dirty="0" smtClean="0"/>
              <a:t>How to deal ?</a:t>
            </a:r>
            <a:endParaRPr lang="en-US" sz="8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851648" cy="990600"/>
          </a:xfrm>
        </p:spPr>
        <p:txBody>
          <a:bodyPr/>
          <a:lstStyle/>
          <a:p>
            <a:pPr algn="l"/>
            <a:r>
              <a:rPr lang="en-US" dirty="0" smtClean="0">
                <a:solidFill>
                  <a:schemeClr val="accent4">
                    <a:lumMod val="60000"/>
                    <a:lumOff val="40000"/>
                  </a:schemeClr>
                </a:solidFill>
              </a:rPr>
              <a:t>5. Plagiarism</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457200" y="1905000"/>
            <a:ext cx="8686800" cy="4648200"/>
          </a:xfrm>
        </p:spPr>
        <p:txBody>
          <a:bodyPr>
            <a:noAutofit/>
          </a:bodyPr>
          <a:lstStyle/>
          <a:p>
            <a:pPr marL="0" marR="36576" lvl="1" algn="l">
              <a:spcBef>
                <a:spcPts val="0"/>
              </a:spcBef>
              <a:buSzPct val="80000"/>
            </a:pPr>
            <a:r>
              <a:rPr lang="en-US" dirty="0" smtClean="0"/>
              <a:t> </a:t>
            </a:r>
            <a:r>
              <a:rPr lang="en-US" sz="4300" dirty="0" smtClean="0">
                <a:effectLst>
                  <a:outerShdw blurRad="38100" dist="38100" dir="2700000" algn="tl">
                    <a:srgbClr val="000000">
                      <a:alpha val="43137"/>
                    </a:srgbClr>
                  </a:outerShdw>
                </a:effectLst>
              </a:rPr>
              <a:t>Is an </a:t>
            </a:r>
            <a:r>
              <a:rPr lang="en-US" sz="4300" i="1" dirty="0" smtClean="0">
                <a:solidFill>
                  <a:srgbClr val="FFFF00"/>
                </a:solidFill>
                <a:effectLst>
                  <a:outerShdw blurRad="38100" dist="38100" dir="2700000" algn="tl">
                    <a:srgbClr val="000000">
                      <a:alpha val="43137"/>
                    </a:srgbClr>
                  </a:outerShdw>
                </a:effectLst>
              </a:rPr>
              <a:t>unethical</a:t>
            </a:r>
            <a:r>
              <a:rPr lang="en-US" sz="4300" dirty="0" smtClean="0">
                <a:effectLst>
                  <a:outerShdw blurRad="38100" dist="38100" dir="2700000" algn="tl">
                    <a:srgbClr val="000000">
                      <a:alpha val="43137"/>
                    </a:srgbClr>
                  </a:outerShdw>
                </a:effectLst>
              </a:rPr>
              <a:t>, </a:t>
            </a:r>
            <a:r>
              <a:rPr lang="en-US" sz="4300" i="1" dirty="0" smtClean="0">
                <a:solidFill>
                  <a:srgbClr val="FFFF00"/>
                </a:solidFill>
                <a:effectLst>
                  <a:outerShdw blurRad="38100" dist="38100" dir="2700000" algn="tl">
                    <a:srgbClr val="000000">
                      <a:alpha val="43137"/>
                    </a:srgbClr>
                  </a:outerShdw>
                </a:effectLst>
              </a:rPr>
              <a:t>dishonest</a:t>
            </a:r>
            <a:r>
              <a:rPr lang="en-US" sz="4300" dirty="0" smtClean="0">
                <a:effectLst>
                  <a:outerShdw blurRad="38100" dist="38100" dir="2700000" algn="tl">
                    <a:srgbClr val="000000">
                      <a:alpha val="43137"/>
                    </a:srgbClr>
                  </a:outerShdw>
                </a:effectLst>
              </a:rPr>
              <a:t> act whereby an individual </a:t>
            </a:r>
            <a:r>
              <a:rPr lang="en-US" sz="4300" i="1" dirty="0" smtClean="0">
                <a:solidFill>
                  <a:srgbClr val="FFFF00"/>
                </a:solidFill>
                <a:effectLst>
                  <a:outerShdw blurRad="38100" dist="38100" dir="2700000" algn="tl">
                    <a:srgbClr val="000000">
                      <a:alpha val="43137"/>
                    </a:srgbClr>
                  </a:outerShdw>
                </a:effectLst>
              </a:rPr>
              <a:t>uses the work of another</a:t>
            </a:r>
            <a:r>
              <a:rPr lang="en-US" sz="4300" dirty="0" smtClean="0">
                <a:effectLst>
                  <a:outerShdw blurRad="38100" dist="38100" dir="2700000" algn="tl">
                    <a:srgbClr val="000000">
                      <a:alpha val="43137"/>
                    </a:srgbClr>
                  </a:outerShdw>
                </a:effectLst>
              </a:rPr>
              <a:t>, </a:t>
            </a:r>
            <a:r>
              <a:rPr lang="en-US" sz="4300" i="1" dirty="0" smtClean="0">
                <a:solidFill>
                  <a:srgbClr val="FFFF00"/>
                </a:solidFill>
                <a:effectLst>
                  <a:outerShdw blurRad="38100" dist="38100" dir="2700000" algn="tl">
                    <a:srgbClr val="000000">
                      <a:alpha val="43137"/>
                    </a:srgbClr>
                  </a:outerShdw>
                </a:effectLst>
              </a:rPr>
              <a:t>commit literacy theft</a:t>
            </a:r>
            <a:r>
              <a:rPr lang="en-US" sz="4300" dirty="0" smtClean="0">
                <a:effectLst>
                  <a:outerShdw blurRad="38100" dist="38100" dir="2700000" algn="tl">
                    <a:srgbClr val="000000">
                      <a:alpha val="43137"/>
                    </a:srgbClr>
                  </a:outerShdw>
                </a:effectLst>
              </a:rPr>
              <a:t>, or present work as an original idea </a:t>
            </a:r>
            <a:r>
              <a:rPr lang="en-US" sz="4300" i="1" dirty="0" smtClean="0">
                <a:solidFill>
                  <a:srgbClr val="FFFF00"/>
                </a:solidFill>
                <a:effectLst>
                  <a:outerShdw blurRad="38100" dist="38100" dir="2700000" algn="tl">
                    <a:srgbClr val="000000">
                      <a:alpha val="43137"/>
                    </a:srgbClr>
                  </a:outerShdw>
                </a:effectLst>
              </a:rPr>
              <a:t>without crediting the source </a:t>
            </a:r>
            <a:r>
              <a:rPr lang="en-US" sz="4300" dirty="0" smtClean="0">
                <a:effectLst>
                  <a:outerShdw blurRad="38100" dist="38100" dir="2700000" algn="tl">
                    <a:srgbClr val="000000">
                      <a:alpha val="43137"/>
                    </a:srgbClr>
                  </a:outerShdw>
                </a:effectLst>
              </a:rPr>
              <a:t>or stating that it is derived from an existing source.</a:t>
            </a:r>
          </a:p>
          <a:p>
            <a:pPr algn="l"/>
            <a:endParaRPr lang="en-US" dirty="0"/>
          </a:p>
        </p:txBody>
      </p:sp>
      <p:pic>
        <p:nvPicPr>
          <p:cNvPr id="4" name="Picture 8" descr="C:\Users\Kamran\Pictures\PLAGIARISM.jpg"/>
          <p:cNvPicPr>
            <a:picLocks noChangeAspect="1" noChangeArrowheads="1"/>
          </p:cNvPicPr>
          <p:nvPr/>
        </p:nvPicPr>
        <p:blipFill>
          <a:blip r:embed="rId3" cstate="print"/>
          <a:srcRect/>
          <a:stretch>
            <a:fillRect/>
          </a:stretch>
        </p:blipFill>
        <p:spPr bwMode="auto">
          <a:xfrm>
            <a:off x="5181600" y="0"/>
            <a:ext cx="39624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914400"/>
          </a:xfrm>
        </p:spPr>
        <p:txBody>
          <a:bodyPr>
            <a:normAutofit/>
          </a:bodyPr>
          <a:lstStyle/>
          <a:p>
            <a:pPr algn="l"/>
            <a:r>
              <a:rPr lang="en-US" dirty="0" smtClean="0">
                <a:solidFill>
                  <a:schemeClr val="accent4">
                    <a:lumMod val="60000"/>
                    <a:lumOff val="40000"/>
                  </a:schemeClr>
                </a:solidFill>
              </a:rPr>
              <a:t>5. Plagiarism</a:t>
            </a:r>
            <a:endParaRPr lang="en-US" dirty="0">
              <a:solidFill>
                <a:schemeClr val="accent4">
                  <a:lumMod val="60000"/>
                  <a:lumOff val="40000"/>
                </a:schemeClr>
              </a:solidFill>
            </a:endParaRPr>
          </a:p>
        </p:txBody>
      </p:sp>
      <p:sp>
        <p:nvSpPr>
          <p:cNvPr id="3" name="Content Placeholder 2"/>
          <p:cNvSpPr>
            <a:spLocks noGrp="1"/>
          </p:cNvSpPr>
          <p:nvPr>
            <p:ph type="subTitle" idx="1"/>
          </p:nvPr>
        </p:nvSpPr>
        <p:spPr>
          <a:xfrm>
            <a:off x="0" y="1752600"/>
            <a:ext cx="9144000" cy="4953000"/>
          </a:xfrm>
        </p:spPr>
        <p:txBody>
          <a:bodyPr>
            <a:normAutofit/>
          </a:bodyPr>
          <a:lstStyle/>
          <a:p>
            <a:pPr lvl="1" algn="l"/>
            <a:r>
              <a:rPr lang="en-US" sz="2800" dirty="0" smtClean="0">
                <a:solidFill>
                  <a:srgbClr val="FFFF00"/>
                </a:solidFill>
                <a:effectLst>
                  <a:outerShdw blurRad="38100" dist="38100" dir="2700000" algn="tl">
                    <a:srgbClr val="000000">
                      <a:alpha val="43137"/>
                    </a:srgbClr>
                  </a:outerShdw>
                </a:effectLst>
              </a:rPr>
              <a:t>examples:</a:t>
            </a:r>
            <a:endParaRPr lang="en-US" sz="2400" dirty="0" smtClean="0">
              <a:solidFill>
                <a:srgbClr val="FFFF00"/>
              </a:solidFill>
              <a:effectLst>
                <a:outerShdw blurRad="38100" dist="38100" dir="2700000" algn="tl">
                  <a:srgbClr val="000000">
                    <a:alpha val="43137"/>
                  </a:srgbClr>
                </a:outerShdw>
              </a:effectLst>
            </a:endParaRP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Using data for example; statistics, graphs, and drawings without acknowledging sources</a:t>
            </a: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Repeating another person’s apt phrase without acknowledgement</a:t>
            </a: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Using another person’s sentences or arguments as if they were your own.  </a:t>
            </a:r>
          </a:p>
          <a:p>
            <a:pPr lvl="2" algn="l">
              <a:buClr>
                <a:srgbClr val="FFFF00"/>
              </a:buClr>
              <a:buFont typeface="Wingdings" pitchFamily="2" charset="2"/>
              <a:buChar char="Ø"/>
            </a:pPr>
            <a:r>
              <a:rPr lang="en-US" sz="2800" dirty="0" smtClean="0">
                <a:effectLst>
                  <a:outerShdw blurRad="38100" dist="38100" dir="2700000" algn="tl">
                    <a:srgbClr val="000000">
                      <a:alpha val="43137"/>
                    </a:srgbClr>
                  </a:outerShdw>
                </a:effectLst>
              </a:rPr>
              <a:t>Presenting another person’s idea, opinion, or theory in the development of an argument as though it is your own. </a:t>
            </a:r>
          </a:p>
          <a:p>
            <a:endParaRPr lang="en-US" dirty="0"/>
          </a:p>
        </p:txBody>
      </p:sp>
      <p:pic>
        <p:nvPicPr>
          <p:cNvPr id="4" name="Picture 8" descr="C:\Users\Kamran\Pictures\PLAGIARISM.jpg"/>
          <p:cNvPicPr>
            <a:picLocks noChangeAspect="1" noChangeArrowheads="1"/>
          </p:cNvPicPr>
          <p:nvPr/>
        </p:nvPicPr>
        <p:blipFill>
          <a:blip r:embed="rId2" cstate="print"/>
          <a:srcRect/>
          <a:stretch>
            <a:fillRect/>
          </a:stretch>
        </p:blipFill>
        <p:spPr bwMode="auto">
          <a:xfrm>
            <a:off x="5181600" y="0"/>
            <a:ext cx="3962400"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762000"/>
            <a:ext cx="7851648" cy="1143000"/>
          </a:xfrm>
        </p:spPr>
        <p:txBody>
          <a:bodyPr/>
          <a:lstStyle/>
          <a:p>
            <a:pPr algn="l"/>
            <a:r>
              <a:rPr lang="en-US" dirty="0" smtClean="0">
                <a:solidFill>
                  <a:schemeClr val="accent4">
                    <a:lumMod val="60000"/>
                    <a:lumOff val="40000"/>
                  </a:schemeClr>
                </a:solidFill>
              </a:rPr>
              <a:t>Plagiarism</a:t>
            </a:r>
            <a:endParaRPr lang="en-US" dirty="0"/>
          </a:p>
        </p:txBody>
      </p:sp>
      <p:sp>
        <p:nvSpPr>
          <p:cNvPr id="5" name="Subtitle 4"/>
          <p:cNvSpPr>
            <a:spLocks noGrp="1"/>
          </p:cNvSpPr>
          <p:nvPr>
            <p:ph type="subTitle" idx="1"/>
          </p:nvPr>
        </p:nvSpPr>
        <p:spPr>
          <a:xfrm>
            <a:off x="533400" y="2438400"/>
            <a:ext cx="8458200" cy="2542736"/>
          </a:xfrm>
        </p:spPr>
        <p:txBody>
          <a:bodyPr>
            <a:normAutofit/>
          </a:bodyPr>
          <a:lstStyle/>
          <a:p>
            <a:pPr algn="l"/>
            <a:r>
              <a:rPr lang="en-US" sz="8000" dirty="0" smtClean="0">
                <a:effectLst>
                  <a:outerShdw blurRad="38100" dist="38100" dir="2700000" algn="tl">
                    <a:srgbClr val="000000">
                      <a:alpha val="43137"/>
                    </a:srgbClr>
                  </a:outerShdw>
                </a:effectLst>
              </a:rPr>
              <a:t>How to avoid ? </a:t>
            </a:r>
            <a:endParaRPr lang="en-US" sz="8000" dirty="0">
              <a:effectLst>
                <a:outerShdw blurRad="38100" dist="38100" dir="2700000" algn="tl">
                  <a:srgbClr val="000000">
                    <a:alpha val="43137"/>
                  </a:srgbClr>
                </a:outerShdw>
              </a:effectLs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85800"/>
            <a:ext cx="7851648" cy="1066800"/>
          </a:xfrm>
        </p:spPr>
        <p:txBody>
          <a:bodyPr>
            <a:normAutofit/>
          </a:bodyPr>
          <a:lstStyle/>
          <a:p>
            <a:pPr algn="l"/>
            <a:r>
              <a:rPr lang="en-US" dirty="0" smtClean="0">
                <a:solidFill>
                  <a:schemeClr val="accent4">
                    <a:lumMod val="60000"/>
                    <a:lumOff val="40000"/>
                  </a:schemeClr>
                </a:solidFill>
              </a:rPr>
              <a:t>Unprofessional physician</a:t>
            </a:r>
            <a:endParaRPr lang="en-US" dirty="0">
              <a:solidFill>
                <a:schemeClr val="accent4">
                  <a:lumMod val="60000"/>
                  <a:lumOff val="40000"/>
                </a:schemeClr>
              </a:solidFill>
            </a:endParaRPr>
          </a:p>
        </p:txBody>
      </p:sp>
      <p:sp>
        <p:nvSpPr>
          <p:cNvPr id="3" name="Content Placeholder 2"/>
          <p:cNvSpPr>
            <a:spLocks noGrp="1"/>
          </p:cNvSpPr>
          <p:nvPr>
            <p:ph type="subTitle" idx="1"/>
          </p:nvPr>
        </p:nvSpPr>
        <p:spPr>
          <a:xfrm>
            <a:off x="533400" y="1981200"/>
            <a:ext cx="8610600" cy="4419600"/>
          </a:xfrm>
        </p:spPr>
        <p:txBody>
          <a:bodyPr>
            <a:normAutofit/>
          </a:bodyPr>
          <a:lstStyle/>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Impaired</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Disruptive behavior</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Dishonest</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Greedy</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Abuses power</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Lacks interpersonal skills</a:t>
            </a: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latin typeface="Times New Roman" pitchFamily="18" charset="0"/>
              </a:rPr>
              <a:t>Self-serving</a:t>
            </a:r>
            <a:endParaRPr lang="en-US" sz="3200" dirty="0" smtClean="0">
              <a:effectLst>
                <a:outerShdw blurRad="38100" dist="38100" dir="2700000" algn="tl">
                  <a:srgbClr val="000000">
                    <a:alpha val="43137"/>
                  </a:srgbClr>
                </a:outerShdw>
              </a:effectLst>
            </a:endParaRPr>
          </a:p>
          <a:p>
            <a:endParaRPr lang="en-US" dirty="0"/>
          </a:p>
        </p:txBody>
      </p:sp>
      <p:pic>
        <p:nvPicPr>
          <p:cNvPr id="2050" name="Picture 2" descr="C:\Users\Kamran\Pictures\angry physician.jpg"/>
          <p:cNvPicPr>
            <a:picLocks noChangeAspect="1" noChangeArrowheads="1"/>
          </p:cNvPicPr>
          <p:nvPr/>
        </p:nvPicPr>
        <p:blipFill>
          <a:blip r:embed="rId2" cstate="print"/>
          <a:srcRect/>
          <a:stretch>
            <a:fillRect/>
          </a:stretch>
        </p:blipFill>
        <p:spPr bwMode="auto">
          <a:xfrm>
            <a:off x="7086600" y="1752600"/>
            <a:ext cx="2057400" cy="221932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762000"/>
            <a:ext cx="7851648" cy="990600"/>
          </a:xfrm>
        </p:spPr>
        <p:txBody>
          <a:bodyPr>
            <a:normAutofit/>
          </a:bodyPr>
          <a:lstStyle/>
          <a:p>
            <a:pPr marL="1588" algn="l"/>
            <a:r>
              <a:rPr lang="en-US" dirty="0" smtClean="0">
                <a:solidFill>
                  <a:schemeClr val="accent4">
                    <a:lumMod val="60000"/>
                    <a:lumOff val="40000"/>
                  </a:schemeClr>
                </a:solidFill>
              </a:rPr>
              <a:t>Impairment:</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33400" y="1905000"/>
            <a:ext cx="8062912" cy="4800600"/>
          </a:xfrm>
        </p:spPr>
        <p:txBody>
          <a:bodyPr>
            <a:normAutofit/>
          </a:bodyPr>
          <a:lstStyle/>
          <a:p>
            <a:pPr algn="l"/>
            <a:r>
              <a:rPr lang="en-US" sz="4000" dirty="0" smtClean="0">
                <a:effectLst>
                  <a:outerShdw blurRad="38100" dist="38100" dir="2700000" algn="tl">
                    <a:srgbClr val="000000">
                      <a:alpha val="43137"/>
                    </a:srgbClr>
                  </a:outerShdw>
                </a:effectLst>
              </a:rPr>
              <a:t>When physician is unable to exercise prudent medical judgment</a:t>
            </a:r>
          </a:p>
          <a:p>
            <a:pPr algn="ctr"/>
            <a:r>
              <a:rPr lang="en-US" sz="4000" dirty="0" smtClean="0">
                <a:effectLst>
                  <a:outerShdw blurRad="38100" dist="38100" dir="2700000" algn="tl">
                    <a:srgbClr val="000000">
                      <a:alpha val="43137"/>
                    </a:srgbClr>
                  </a:outerShdw>
                </a:effectLst>
              </a:rPr>
              <a:t> and/or </a:t>
            </a:r>
          </a:p>
          <a:p>
            <a:pPr algn="l"/>
            <a:r>
              <a:rPr lang="en-US" sz="4000" dirty="0" smtClean="0">
                <a:effectLst>
                  <a:outerShdw blurRad="38100" dist="38100" dir="2700000" algn="tl">
                    <a:srgbClr val="000000">
                      <a:alpha val="43137"/>
                    </a:srgbClr>
                  </a:outerShdw>
                </a:effectLst>
              </a:rPr>
              <a:t>Is unable to practice with </a:t>
            </a:r>
            <a:r>
              <a:rPr lang="en-US" sz="4000" dirty="0" smtClean="0">
                <a:solidFill>
                  <a:srgbClr val="FFFF00"/>
                </a:solidFill>
                <a:effectLst>
                  <a:outerShdw blurRad="38100" dist="38100" dir="2700000" algn="tl">
                    <a:srgbClr val="000000">
                      <a:alpha val="43137"/>
                    </a:srgbClr>
                  </a:outerShdw>
                </a:effectLst>
              </a:rPr>
              <a:t>reasonable skills</a:t>
            </a:r>
            <a:r>
              <a:rPr lang="en-US" sz="4000" dirty="0" smtClean="0">
                <a:effectLst>
                  <a:outerShdw blurRad="38100" dist="38100" dir="2700000" algn="tl">
                    <a:srgbClr val="000000">
                      <a:alpha val="43137"/>
                    </a:srgbClr>
                  </a:outerShdw>
                </a:effectLst>
              </a:rPr>
              <a:t> and </a:t>
            </a:r>
            <a:r>
              <a:rPr lang="en-US" sz="4000" dirty="0" smtClean="0">
                <a:solidFill>
                  <a:srgbClr val="FFFF00"/>
                </a:solidFill>
                <a:effectLst>
                  <a:outerShdw blurRad="38100" dist="38100" dir="2700000" algn="tl">
                    <a:srgbClr val="000000">
                      <a:alpha val="43137"/>
                    </a:srgbClr>
                  </a:outerShdw>
                </a:effectLst>
              </a:rPr>
              <a:t>safety</a:t>
            </a:r>
            <a:r>
              <a:rPr lang="en-US" sz="4000" dirty="0" smtClean="0">
                <a:effectLst>
                  <a:outerShdw blurRad="38100" dist="38100" dir="2700000" algn="tl">
                    <a:srgbClr val="000000">
                      <a:alpha val="43137"/>
                    </a:srgbClr>
                  </a:outerShdw>
                </a:effectLst>
              </a:rPr>
              <a:t> without jeopardy to patient care  </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776289"/>
            <a:ext cx="8062912" cy="900111"/>
          </a:xfrm>
        </p:spPr>
        <p:txBody>
          <a:bodyPr>
            <a:normAutofit/>
          </a:bodyPr>
          <a:lstStyle/>
          <a:p>
            <a:pPr marL="0" indent="1588" algn="l"/>
            <a:r>
              <a:rPr lang="en-US" dirty="0" smtClean="0">
                <a:solidFill>
                  <a:schemeClr val="accent4">
                    <a:lumMod val="60000"/>
                    <a:lumOff val="40000"/>
                  </a:schemeClr>
                </a:solidFill>
              </a:rPr>
              <a:t>Impairment:</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323528" y="1844824"/>
            <a:ext cx="8496944" cy="5013176"/>
          </a:xfrm>
        </p:spPr>
        <p:txBody>
          <a:bodyPr>
            <a:noAutofit/>
          </a:bodyPr>
          <a:lstStyle/>
          <a:p>
            <a:pPr algn="l"/>
            <a:r>
              <a:rPr lang="en-US" sz="3200" dirty="0" smtClean="0">
                <a:solidFill>
                  <a:srgbClr val="FFFF00"/>
                </a:solidFill>
                <a:effectLst>
                  <a:outerShdw blurRad="38100" dist="38100" dir="2700000" algn="tl">
                    <a:srgbClr val="000000">
                      <a:alpha val="43137"/>
                    </a:srgbClr>
                  </a:outerShdw>
                </a:effectLst>
              </a:rPr>
              <a:t>Impairment means more than making incorrect diagnosis</a:t>
            </a:r>
            <a:r>
              <a:rPr lang="en-US" sz="3200" dirty="0" smtClean="0">
                <a:solidFill>
                  <a:schemeClr val="tx1"/>
                </a:solidFill>
                <a:effectLst>
                  <a:outerShdw blurRad="38100" dist="38100" dir="2700000" algn="tl">
                    <a:srgbClr val="000000">
                      <a:alpha val="43137"/>
                    </a:srgbClr>
                  </a:outerShdw>
                </a:effectLst>
              </a:rPr>
              <a:t>. </a:t>
            </a:r>
            <a:r>
              <a:rPr lang="en-US" sz="3200" dirty="0" smtClean="0">
                <a:solidFill>
                  <a:srgbClr val="FFFF00"/>
                </a:solidFill>
                <a:effectLst>
                  <a:outerShdw blurRad="38100" dist="38100" dir="2700000" algn="tl">
                    <a:srgbClr val="000000">
                      <a:alpha val="43137"/>
                    </a:srgbClr>
                  </a:outerShdw>
                </a:effectLst>
              </a:rPr>
              <a:t>e.g.</a:t>
            </a:r>
            <a:r>
              <a:rPr lang="en-US" sz="3200" dirty="0" smtClean="0">
                <a:solidFill>
                  <a:schemeClr val="tx1"/>
                </a:solidFill>
                <a:effectLst>
                  <a:outerShdw blurRad="38100" dist="38100" dir="2700000" algn="tl">
                    <a:srgbClr val="000000">
                      <a:alpha val="43137"/>
                    </a:srgbClr>
                  </a:outerShdw>
                </a:effectLst>
              </a:rPr>
              <a:t> </a:t>
            </a:r>
          </a:p>
          <a:p>
            <a:pPr algn="l"/>
            <a:r>
              <a:rPr lang="en-US" sz="3200" dirty="0" smtClean="0">
                <a:effectLst>
                  <a:outerShdw blurRad="38100" dist="38100" dir="2700000" algn="tl">
                    <a:srgbClr val="000000">
                      <a:alpha val="43137"/>
                    </a:srgbClr>
                  </a:outerShdw>
                </a:effectLst>
              </a:rPr>
              <a:t>     1. Avoidance of patients and their 	psychological needs</a:t>
            </a:r>
          </a:p>
          <a:p>
            <a:pPr lvl="1" algn="l"/>
            <a:r>
              <a:rPr lang="en-US" sz="3200" dirty="0" smtClean="0">
                <a:effectLst>
                  <a:outerShdw blurRad="38100" dist="38100" dir="2700000" algn="tl">
                    <a:srgbClr val="000000">
                      <a:alpha val="43137"/>
                    </a:srgbClr>
                  </a:outerShdw>
                </a:effectLst>
              </a:rPr>
              <a:t>2. Dehumanized care</a:t>
            </a:r>
          </a:p>
          <a:p>
            <a:pPr lvl="1" algn="l"/>
            <a:r>
              <a:rPr lang="en-US" sz="3200" dirty="0" smtClean="0">
                <a:effectLst>
                  <a:outerShdw blurRad="38100" dist="38100" dir="2700000" algn="tl">
                    <a:srgbClr val="000000">
                      <a:alpha val="43137"/>
                    </a:srgbClr>
                  </a:outerShdw>
                </a:effectLst>
              </a:rPr>
              <a:t>3. Inappropriate treatment</a:t>
            </a:r>
          </a:p>
          <a:p>
            <a:pPr lvl="1" algn="l"/>
            <a:r>
              <a:rPr lang="en-US" sz="3200" dirty="0" smtClean="0">
                <a:effectLst>
                  <a:outerShdw blurRad="38100" dist="38100" dir="2700000" algn="tl">
                    <a:srgbClr val="000000">
                      <a:alpha val="43137"/>
                    </a:srgbClr>
                  </a:outerShdw>
                </a:effectLst>
              </a:rPr>
              <a:t>4. Over involvement in care with sexual exploitation as the most serious form of violation.</a:t>
            </a:r>
            <a:endParaRPr lang="en-US" sz="3200" dirty="0">
              <a:effectLst>
                <a:outerShdw blurRad="38100" dist="38100" dir="2700000" algn="tl">
                  <a:srgbClr val="000000">
                    <a:alpha val="43137"/>
                  </a:srgbClr>
                </a:outerShdw>
              </a:effectLst>
            </a:endParaRPr>
          </a:p>
        </p:txBody>
      </p:sp>
      <p:pic>
        <p:nvPicPr>
          <p:cNvPr id="4" name="Picture 3" descr="C:\Users\Kamran\Pictures\unprofessional physician.jpg"/>
          <p:cNvPicPr>
            <a:picLocks noChangeAspect="1" noChangeArrowheads="1"/>
          </p:cNvPicPr>
          <p:nvPr/>
        </p:nvPicPr>
        <p:blipFill>
          <a:blip r:embed="rId2" cstate="print"/>
          <a:srcRect/>
          <a:stretch>
            <a:fillRect/>
          </a:stretch>
        </p:blipFill>
        <p:spPr bwMode="auto">
          <a:xfrm>
            <a:off x="7086600" y="2438400"/>
            <a:ext cx="2057400" cy="20574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914400"/>
            <a:ext cx="8610600" cy="1143000"/>
          </a:xfrm>
        </p:spPr>
        <p:txBody>
          <a:bodyPr/>
          <a:lstStyle/>
          <a:p>
            <a:pPr marL="4763" algn="l"/>
            <a:r>
              <a:rPr lang="en-US" dirty="0" smtClean="0">
                <a:solidFill>
                  <a:schemeClr val="accent4">
                    <a:lumMod val="60000"/>
                    <a:lumOff val="40000"/>
                  </a:schemeClr>
                </a:solidFill>
              </a:rPr>
              <a:t>Magnitude of the problem</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540544" y="2362200"/>
            <a:ext cx="8062912" cy="4038600"/>
          </a:xfrm>
        </p:spPr>
        <p:txBody>
          <a:bodyPr>
            <a:normAutofit lnSpcReduction="10000"/>
          </a:bodyPr>
          <a:lstStyle/>
          <a:p>
            <a:pPr algn="l">
              <a:buFont typeface="Wingdings" pitchFamily="2" charset="2"/>
              <a:buChar char="q"/>
            </a:pPr>
            <a:r>
              <a:rPr lang="en-US" b="1" dirty="0" smtClean="0">
                <a:solidFill>
                  <a:schemeClr val="tx1"/>
                </a:solidFill>
                <a:effectLst>
                  <a:outerShdw blurRad="38100" dist="38100" dir="2700000" algn="tl">
                    <a:srgbClr val="000000">
                      <a:alpha val="43137"/>
                    </a:srgbClr>
                  </a:outerShdw>
                </a:effectLst>
              </a:rPr>
              <a:t>Estimates of the magnitude of the problem of impaired physicians at some point in their careers vary </a:t>
            </a:r>
          </a:p>
          <a:p>
            <a:pPr lvl="1" algn="l">
              <a:buFont typeface="Wingdings" pitchFamily="2" charset="2"/>
              <a:buChar char="q"/>
            </a:pPr>
            <a:r>
              <a:rPr lang="en-US" sz="4400" b="1" dirty="0" smtClean="0">
                <a:effectLst>
                  <a:outerShdw blurRad="38100" dist="38100" dir="2700000" algn="tl">
                    <a:srgbClr val="000000">
                      <a:alpha val="43137"/>
                    </a:srgbClr>
                  </a:outerShdw>
                </a:effectLst>
              </a:rPr>
              <a:t>3–5% </a:t>
            </a:r>
          </a:p>
          <a:p>
            <a:pPr lvl="1" algn="l">
              <a:buFont typeface="Wingdings" pitchFamily="2" charset="2"/>
              <a:buChar char="q"/>
            </a:pPr>
            <a:r>
              <a:rPr lang="en-US" sz="4400" b="1" dirty="0" smtClean="0">
                <a:effectLst>
                  <a:outerShdw blurRad="38100" dist="38100" dir="2700000" algn="tl">
                    <a:srgbClr val="000000">
                      <a:alpha val="43137"/>
                    </a:srgbClr>
                  </a:outerShdw>
                </a:effectLst>
              </a:rPr>
              <a:t>15% </a:t>
            </a:r>
          </a:p>
          <a:p>
            <a:pPr algn="l"/>
            <a:endParaRPr lang="en-US" b="1" dirty="0" smtClean="0">
              <a:solidFill>
                <a:schemeClr val="tx1"/>
              </a:solidFill>
              <a:effectLst>
                <a:outerShdw blurRad="38100" dist="38100" dir="2700000" algn="tl">
                  <a:srgbClr val="000000">
                    <a:alpha val="43137"/>
                  </a:srgbClr>
                </a:outerShdw>
              </a:effectLst>
            </a:endParaRPr>
          </a:p>
          <a:p>
            <a:pPr algn="l"/>
            <a:endParaRPr lang="en-US" sz="2200" b="1" dirty="0" smtClean="0">
              <a:solidFill>
                <a:schemeClr val="tx1"/>
              </a:solidFill>
              <a:effectLst>
                <a:outerShdw blurRad="38100" dist="38100" dir="2700000" algn="tl">
                  <a:srgbClr val="000000">
                    <a:alpha val="43137"/>
                  </a:srgbClr>
                </a:outerShdw>
              </a:effectLst>
            </a:endParaRPr>
          </a:p>
          <a:p>
            <a:pPr algn="l"/>
            <a:r>
              <a:rPr lang="en-US" sz="2200" b="1" dirty="0" smtClean="0">
                <a:solidFill>
                  <a:schemeClr val="tx1"/>
                </a:solidFill>
                <a:effectLst>
                  <a:outerShdw blurRad="38100" dist="38100" dir="2700000" algn="tl">
                    <a:srgbClr val="000000">
                      <a:alpha val="43137"/>
                    </a:srgbClr>
                  </a:outerShdw>
                </a:effectLst>
              </a:rPr>
              <a:t>(Boisaubin &amp; Levine 2001; Leape &amp; Fromson 2006).</a:t>
            </a:r>
            <a:endParaRPr lang="en-US" sz="2200" b="1"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609600"/>
            <a:ext cx="8686800" cy="990600"/>
          </a:xfrm>
        </p:spPr>
        <p:txBody>
          <a:bodyPr/>
          <a:lstStyle/>
          <a:p>
            <a:pPr marL="0" algn="l"/>
            <a:r>
              <a:rPr lang="en-US" dirty="0" smtClean="0">
                <a:solidFill>
                  <a:schemeClr val="accent4">
                    <a:lumMod val="60000"/>
                    <a:lumOff val="40000"/>
                  </a:schemeClr>
                </a:solidFill>
              </a:rPr>
              <a:t>Disruptive behavior</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609600" y="1676400"/>
            <a:ext cx="8534400" cy="4876800"/>
          </a:xfrm>
        </p:spPr>
        <p:txBody>
          <a:bodyPr>
            <a:noAutofit/>
          </a:bodyPr>
          <a:lstStyle/>
          <a:p>
            <a:pPr algn="l"/>
            <a:r>
              <a:rPr lang="en-US" sz="3200" b="1" dirty="0" smtClean="0">
                <a:effectLst>
                  <a:outerShdw blurRad="38100" dist="38100" dir="2700000" algn="tl">
                    <a:srgbClr val="000000">
                      <a:alpha val="43137"/>
                    </a:srgbClr>
                  </a:outerShdw>
                </a:effectLst>
              </a:rPr>
              <a:t>Include repeated episodes of</a:t>
            </a:r>
            <a:r>
              <a:rPr lang="en-US" sz="4000" b="1" dirty="0" smtClean="0">
                <a:effectLst>
                  <a:outerShdw blurRad="38100" dist="38100" dir="2700000" algn="tl">
                    <a:srgbClr val="000000">
                      <a:alpha val="43137"/>
                    </a:srgbClr>
                  </a:outerShdw>
                </a:effectLst>
              </a:rPr>
              <a:t>: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Sexual harassment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Racial or ethnic slurs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Abusive language </a:t>
            </a:r>
          </a:p>
          <a:p>
            <a:pPr lvl="1"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Persistent lateness in responding to calls at 	work</a:t>
            </a:r>
          </a:p>
          <a:p>
            <a:pPr algn="l"/>
            <a:endParaRPr lang="en-US" sz="4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81000"/>
            <a:ext cx="7851648" cy="685800"/>
          </a:xfrm>
        </p:spPr>
        <p:txBody>
          <a:bodyPr>
            <a:noAutofit/>
          </a:bodyPr>
          <a:lstStyle/>
          <a:p>
            <a:pPr algn="l"/>
            <a:r>
              <a:rPr lang="en-US" sz="3600" dirty="0" smtClean="0"/>
              <a:t/>
            </a:r>
            <a:br>
              <a:rPr lang="en-US" sz="3600" dirty="0" smtClean="0"/>
            </a:br>
            <a:r>
              <a:rPr lang="en-US" sz="2800" dirty="0" smtClean="0">
                <a:ln w="635">
                  <a:noFill/>
                </a:ln>
                <a:solidFill>
                  <a:schemeClr val="accent4">
                    <a:tint val="90000"/>
                    <a:satMod val="125000"/>
                  </a:schemeClr>
                </a:solidFill>
              </a:rPr>
              <a:t/>
            </a:r>
            <a:br>
              <a:rPr lang="en-US" sz="2800" dirty="0" smtClean="0">
                <a:ln w="635">
                  <a:noFill/>
                </a:ln>
                <a:solidFill>
                  <a:schemeClr val="accent4">
                    <a:tint val="90000"/>
                    <a:satMod val="125000"/>
                  </a:schemeClr>
                </a:solidFill>
              </a:rPr>
            </a:br>
            <a:r>
              <a:rPr lang="en-US" sz="2800" dirty="0" smtClean="0">
                <a:ln w="635">
                  <a:noFill/>
                </a:ln>
                <a:solidFill>
                  <a:schemeClr val="accent4">
                    <a:tint val="90000"/>
                    <a:satMod val="125000"/>
                  </a:schemeClr>
                </a:solidFill>
              </a:rPr>
              <a:t> Scenario 1 		( </a:t>
            </a:r>
            <a:r>
              <a:rPr lang="en-US" sz="2800" dirty="0" smtClean="0">
                <a:ln w="635">
                  <a:noFill/>
                </a:ln>
                <a:solidFill>
                  <a:srgbClr val="FFFF00"/>
                </a:solidFill>
              </a:rPr>
              <a:t>a senior doctor </a:t>
            </a:r>
            <a:r>
              <a:rPr lang="en-US" sz="2800" dirty="0" smtClean="0">
                <a:ln w="635">
                  <a:noFill/>
                </a:ln>
                <a:solidFill>
                  <a:schemeClr val="accent4">
                    <a:tint val="90000"/>
                    <a:satMod val="125000"/>
                  </a:schemeClr>
                </a:solidFill>
              </a:rPr>
              <a:t>)</a:t>
            </a:r>
          </a:p>
        </p:txBody>
      </p:sp>
      <p:sp>
        <p:nvSpPr>
          <p:cNvPr id="3" name="Content Placeholder 2"/>
          <p:cNvSpPr>
            <a:spLocks noGrp="1"/>
          </p:cNvSpPr>
          <p:nvPr>
            <p:ph type="subTitle" idx="1"/>
          </p:nvPr>
        </p:nvSpPr>
        <p:spPr>
          <a:xfrm>
            <a:off x="533400" y="1371600"/>
            <a:ext cx="8610600" cy="5486400"/>
          </a:xfrm>
        </p:spPr>
        <p:txBody>
          <a:bodyPr>
            <a:noAutofit/>
          </a:bodyPr>
          <a:lstStyle/>
          <a:p>
            <a:pPr algn="l"/>
            <a:r>
              <a:rPr lang="en-US" sz="3200" dirty="0" smtClean="0">
                <a:effectLst>
                  <a:outerShdw blurRad="38100" dist="38100" dir="2700000" algn="tl">
                    <a:srgbClr val="000000">
                      <a:alpha val="43137"/>
                    </a:srgbClr>
                  </a:outerShdw>
                </a:effectLst>
              </a:rPr>
              <a:t>A senior doctor, head of a high profile department, is known to bring in research dollars, to be very hard working and adept at specialized medical procedures. S/he is well known for </a:t>
            </a:r>
            <a:r>
              <a:rPr lang="en-US" sz="3200" dirty="0" smtClean="0">
                <a:solidFill>
                  <a:srgbClr val="FF0000"/>
                </a:solidFill>
                <a:effectLst>
                  <a:outerShdw blurRad="38100" dist="38100" dir="2700000" algn="tl">
                    <a:srgbClr val="000000">
                      <a:alpha val="43137"/>
                    </a:srgbClr>
                  </a:outerShdw>
                </a:effectLst>
              </a:rPr>
              <a:t>shouting</a:t>
            </a:r>
            <a:r>
              <a:rPr lang="en-US" sz="3200" dirty="0" smtClean="0">
                <a:effectLst>
                  <a:outerShdw blurRad="38100" dist="38100" dir="2700000" algn="tl">
                    <a:srgbClr val="000000">
                      <a:alpha val="43137"/>
                    </a:srgbClr>
                  </a:outerShdw>
                </a:effectLst>
              </a:rPr>
              <a:t> at nurses, </a:t>
            </a:r>
            <a:r>
              <a:rPr lang="en-US" sz="3200" dirty="0" smtClean="0">
                <a:solidFill>
                  <a:srgbClr val="FF0000"/>
                </a:solidFill>
                <a:effectLst>
                  <a:outerShdw blurRad="38100" dist="38100" dir="2700000" algn="tl">
                    <a:srgbClr val="000000">
                      <a:alpha val="43137"/>
                    </a:srgbClr>
                  </a:outerShdw>
                </a:effectLst>
              </a:rPr>
              <a:t>throwing instruments</a:t>
            </a:r>
            <a:r>
              <a:rPr lang="en-US" sz="3200" dirty="0" smtClean="0">
                <a:effectLst>
                  <a:outerShdw blurRad="38100" dist="38100" dir="2700000" algn="tl">
                    <a:srgbClr val="000000">
                      <a:alpha val="43137"/>
                    </a:srgbClr>
                  </a:outerShdw>
                </a:effectLst>
              </a:rPr>
              <a:t> back at them, and </a:t>
            </a:r>
            <a:r>
              <a:rPr lang="en-US" sz="3200" dirty="0" smtClean="0">
                <a:solidFill>
                  <a:srgbClr val="FF0000"/>
                </a:solidFill>
                <a:effectLst>
                  <a:outerShdw blurRad="38100" dist="38100" dir="2700000" algn="tl">
                    <a:srgbClr val="000000">
                      <a:alpha val="43137"/>
                    </a:srgbClr>
                  </a:outerShdw>
                </a:effectLst>
              </a:rPr>
              <a:t>humiliating</a:t>
            </a:r>
            <a:r>
              <a:rPr lang="en-US" sz="3200" dirty="0" smtClean="0">
                <a:effectLst>
                  <a:outerShdw blurRad="38100" dist="38100" dir="2700000" algn="tl">
                    <a:srgbClr val="000000">
                      <a:alpha val="43137"/>
                    </a:srgbClr>
                  </a:outerShdw>
                </a:effectLst>
              </a:rPr>
              <a:t> junior medical staff. S/he is often absent from department, Complaints are made to hospital administration from staff members; increased numbers of "critical incidents" and staff resignations are noted.</a:t>
            </a:r>
          </a:p>
          <a:p>
            <a:endParaRPr lang="en-US" sz="32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609600"/>
            <a:ext cx="8915400" cy="838200"/>
          </a:xfrm>
        </p:spPr>
        <p:txBody>
          <a:bodyPr>
            <a:normAutofit/>
          </a:bodyPr>
          <a:lstStyle/>
          <a:p>
            <a:pPr marL="0" algn="l"/>
            <a:r>
              <a:rPr lang="en-US" sz="3600" dirty="0" smtClean="0">
                <a:solidFill>
                  <a:schemeClr val="accent4">
                    <a:lumMod val="60000"/>
                    <a:lumOff val="40000"/>
                  </a:schemeClr>
                </a:solidFill>
              </a:rPr>
              <a:t>Why are we more sensitive to such behavior?</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152400" y="1600200"/>
            <a:ext cx="8991600" cy="5257800"/>
          </a:xfrm>
        </p:spPr>
        <p:txBody>
          <a:bodyPr>
            <a:noAutofit/>
          </a:bodyPr>
          <a:lstStyle/>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Patients are better informed and more assertive</a:t>
            </a:r>
          </a:p>
          <a:p>
            <a:pPr algn="l"/>
            <a:endParaRPr lang="en-US" sz="3200" dirty="0" smtClean="0">
              <a:solidFill>
                <a:schemeClr val="tx1"/>
              </a:solidFill>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Higher expectations of patients and families</a:t>
            </a:r>
          </a:p>
          <a:p>
            <a:pPr algn="l"/>
            <a:endParaRPr lang="en-US" sz="3200" dirty="0" smtClean="0">
              <a:solidFill>
                <a:schemeClr val="tx1"/>
              </a:solidFill>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C</a:t>
            </a:r>
            <a:r>
              <a:rPr lang="en-US" sz="3200" dirty="0" smtClean="0">
                <a:solidFill>
                  <a:schemeClr val="tx1"/>
                </a:solidFill>
                <a:effectLst>
                  <a:outerShdw blurRad="38100" dist="38100" dir="2700000" algn="tl">
                    <a:srgbClr val="000000">
                      <a:alpha val="43137"/>
                    </a:srgbClr>
                  </a:outerShdw>
                </a:effectLst>
              </a:rPr>
              <a:t>omplaint mechanisms are more accessible</a:t>
            </a:r>
          </a:p>
          <a:p>
            <a:pPr algn="l"/>
            <a:endParaRPr lang="en-US" sz="3200" dirty="0" smtClean="0">
              <a:solidFill>
                <a:schemeClr val="tx1"/>
              </a:solidFill>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Medico-legal concerns</a:t>
            </a:r>
          </a:p>
          <a:p>
            <a:pPr algn="l"/>
            <a:endParaRPr lang="en-US" sz="3200" dirty="0" smtClean="0">
              <a:effectLst>
                <a:outerShdw blurRad="38100" dist="38100" dir="2700000" algn="tl">
                  <a:srgbClr val="000000">
                    <a:alpha val="43137"/>
                  </a:srgbClr>
                </a:outerShdw>
              </a:effectLst>
            </a:endParaRPr>
          </a:p>
          <a:p>
            <a:pPr algn="l">
              <a:buClr>
                <a:srgbClr val="FFFF00"/>
              </a:buClr>
              <a:buFont typeface="Wingdings" pitchFamily="2" charset="2"/>
              <a:buChar char="q"/>
            </a:pPr>
            <a:r>
              <a:rPr lang="en-US" sz="3200" dirty="0" smtClean="0">
                <a:effectLst>
                  <a:outerShdw blurRad="38100" dist="38100" dir="2700000" algn="tl">
                    <a:srgbClr val="000000">
                      <a:alpha val="43137"/>
                    </a:srgbClr>
                  </a:outerShdw>
                </a:effectLst>
              </a:rPr>
              <a:t>Laws, policies, and guidelines</a:t>
            </a:r>
            <a:r>
              <a:rPr lang="en-US" sz="3200" dirty="0" smtClean="0">
                <a:solidFill>
                  <a:schemeClr val="tx1"/>
                </a:solidFill>
                <a:effectLst>
                  <a:outerShdw blurRad="38100" dist="38100" dir="2700000" algn="tl">
                    <a:srgbClr val="000000">
                      <a:alpha val="43137"/>
                    </a:srgbClr>
                  </a:outerShdw>
                </a:effectLst>
              </a:rPr>
              <a:t> </a:t>
            </a:r>
          </a:p>
          <a:p>
            <a:pPr algn="l"/>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762000"/>
            <a:ext cx="7851648" cy="990600"/>
          </a:xfrm>
        </p:spPr>
        <p:txBody>
          <a:bodyPr/>
          <a:lstStyle/>
          <a:p>
            <a:pPr algn="l"/>
            <a:r>
              <a:rPr lang="en-US" dirty="0" smtClean="0">
                <a:solidFill>
                  <a:schemeClr val="accent4">
                    <a:lumMod val="60000"/>
                    <a:lumOff val="40000"/>
                  </a:schemeClr>
                </a:solidFill>
              </a:rPr>
              <a:t>Disruptive behavior</a:t>
            </a:r>
            <a:endParaRPr lang="en-US" dirty="0"/>
          </a:p>
        </p:txBody>
      </p:sp>
      <p:sp>
        <p:nvSpPr>
          <p:cNvPr id="5" name="Subtitle 4"/>
          <p:cNvSpPr>
            <a:spLocks noGrp="1"/>
          </p:cNvSpPr>
          <p:nvPr>
            <p:ph type="subTitle" idx="1"/>
          </p:nvPr>
        </p:nvSpPr>
        <p:spPr>
          <a:xfrm>
            <a:off x="304800" y="2209800"/>
            <a:ext cx="8686800" cy="4648200"/>
          </a:xfrm>
        </p:spPr>
        <p:txBody>
          <a:bodyPr>
            <a:normAutofit/>
          </a:bodyPr>
          <a:lstStyle/>
          <a:p>
            <a:pPr algn="l">
              <a:lnSpc>
                <a:spcPct val="150000"/>
              </a:lnSpc>
            </a:pPr>
            <a:r>
              <a:rPr lang="en-US" sz="6000" dirty="0" smtClean="0"/>
              <a:t>Q: 	</a:t>
            </a:r>
            <a:r>
              <a:rPr lang="en-US" sz="6000" dirty="0" smtClean="0">
                <a:solidFill>
                  <a:srgbClr val="FFFF00"/>
                </a:solidFill>
              </a:rPr>
              <a:t>How to deal ?</a:t>
            </a:r>
            <a:endParaRPr lang="en-US" sz="6000" dirty="0" smtClean="0"/>
          </a:p>
          <a:p>
            <a:pPr algn="l">
              <a:lnSpc>
                <a:spcPct val="150000"/>
              </a:lnSpc>
            </a:pPr>
            <a:r>
              <a:rPr lang="en-US" sz="6000" dirty="0" smtClean="0"/>
              <a:t>Ans: </a:t>
            </a:r>
            <a:r>
              <a:rPr lang="en-US" sz="6000" dirty="0" smtClean="0">
                <a:solidFill>
                  <a:srgbClr val="FFFF00"/>
                </a:solidFill>
              </a:rPr>
              <a:t>Check early warning 		signs</a:t>
            </a:r>
            <a:endParaRPr lang="en-US" sz="6000" dirty="0">
              <a:solidFill>
                <a:srgbClr val="FFFF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544" y="381000"/>
            <a:ext cx="8603456" cy="1981201"/>
          </a:xfrm>
        </p:spPr>
        <p:txBody>
          <a:bodyPr>
            <a:normAutofit fontScale="90000"/>
          </a:bodyPr>
          <a:lstStyle/>
          <a:p>
            <a:pPr marL="0" algn="l"/>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
            </a:r>
            <a:br>
              <a:rPr lang="en-US" dirty="0" smtClean="0">
                <a:solidFill>
                  <a:schemeClr val="accent4">
                    <a:lumMod val="60000"/>
                    <a:lumOff val="40000"/>
                  </a:schemeClr>
                </a:solidFill>
              </a:rPr>
            </a:br>
            <a:r>
              <a:rPr lang="en-US" dirty="0" smtClean="0">
                <a:solidFill>
                  <a:schemeClr val="accent4">
                    <a:lumMod val="60000"/>
                    <a:lumOff val="40000"/>
                  </a:schemeClr>
                </a:solidFill>
              </a:rPr>
              <a:t>Disruptive Behavior</a:t>
            </a:r>
            <a:br>
              <a:rPr lang="en-US" dirty="0" smtClean="0">
                <a:solidFill>
                  <a:schemeClr val="accent4">
                    <a:lumMod val="60000"/>
                    <a:lumOff val="40000"/>
                  </a:schemeClr>
                </a:solidFill>
              </a:rPr>
            </a:br>
            <a:r>
              <a:rPr lang="en-US" sz="4900" dirty="0" smtClean="0">
                <a:solidFill>
                  <a:schemeClr val="accent4">
                    <a:lumMod val="60000"/>
                    <a:lumOff val="40000"/>
                  </a:schemeClr>
                </a:solidFill>
              </a:rPr>
              <a:t>(</a:t>
            </a:r>
            <a:r>
              <a:rPr lang="en-US" sz="4900" dirty="0" smtClean="0">
                <a:solidFill>
                  <a:srgbClr val="FFFF00"/>
                </a:solidFill>
              </a:rPr>
              <a:t>Early warning signs</a:t>
            </a:r>
            <a:r>
              <a:rPr lang="en-US" sz="4900" dirty="0" smtClean="0">
                <a:solidFill>
                  <a:schemeClr val="accent4">
                    <a:lumMod val="60000"/>
                    <a:lumOff val="40000"/>
                  </a:schemeClr>
                </a:solidFill>
              </a:rPr>
              <a:t>) </a:t>
            </a:r>
            <a:r>
              <a:rPr lang="en-US" dirty="0" smtClean="0">
                <a:solidFill>
                  <a:schemeClr val="accent4">
                    <a:lumMod val="60000"/>
                    <a:lumOff val="40000"/>
                  </a:schemeClr>
                </a:solidFill>
              </a:rPr>
              <a:t/>
            </a:r>
            <a:br>
              <a:rPr lang="en-US" dirty="0" smtClean="0">
                <a:solidFill>
                  <a:schemeClr val="accent4">
                    <a:lumMod val="60000"/>
                    <a:lumOff val="40000"/>
                  </a:schemeClr>
                </a:solidFill>
              </a:rPr>
            </a:br>
            <a:endParaRPr lang="en-US" sz="4900" dirty="0">
              <a:solidFill>
                <a:schemeClr val="accent4">
                  <a:lumMod val="60000"/>
                  <a:lumOff val="40000"/>
                </a:schemeClr>
              </a:solidFill>
            </a:endParaRPr>
          </a:p>
        </p:txBody>
      </p:sp>
      <p:sp>
        <p:nvSpPr>
          <p:cNvPr id="3" name="Subtitle 2"/>
          <p:cNvSpPr>
            <a:spLocks noGrp="1"/>
          </p:cNvSpPr>
          <p:nvPr>
            <p:ph type="subTitle" idx="1"/>
          </p:nvPr>
        </p:nvSpPr>
        <p:spPr>
          <a:xfrm>
            <a:off x="152400" y="1714488"/>
            <a:ext cx="8991600" cy="5143512"/>
          </a:xfrm>
        </p:spPr>
        <p:txBody>
          <a:bodyPr>
            <a:noAutofit/>
          </a:bodyPr>
          <a:lstStyle/>
          <a:p>
            <a:pPr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Late or </a:t>
            </a:r>
            <a:r>
              <a:rPr lang="en-US" sz="4000" u="sng" dirty="0" smtClean="0">
                <a:effectLst>
                  <a:outerShdw blurRad="38100" dist="38100" dir="2700000" algn="tl">
                    <a:srgbClr val="000000">
                      <a:alpha val="43137"/>
                    </a:srgbClr>
                  </a:outerShdw>
                </a:effectLst>
              </a:rPr>
              <a:t>incomplete</a:t>
            </a:r>
            <a:r>
              <a:rPr lang="en-US" sz="4000" dirty="0" smtClean="0">
                <a:effectLst>
                  <a:outerShdw blurRad="38100" dist="38100" dir="2700000" algn="tl">
                    <a:srgbClr val="000000">
                      <a:alpha val="43137"/>
                    </a:srgbClr>
                  </a:outerShdw>
                </a:effectLst>
              </a:rPr>
              <a:t> charting</a:t>
            </a:r>
          </a:p>
          <a:p>
            <a:pPr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Delayed or </a:t>
            </a:r>
            <a:r>
              <a:rPr lang="en-US" sz="4000" u="sng" dirty="0" smtClean="0">
                <a:effectLst>
                  <a:outerShdw blurRad="38100" dist="38100" dir="2700000" algn="tl">
                    <a:srgbClr val="000000">
                      <a:alpha val="43137"/>
                    </a:srgbClr>
                  </a:outerShdw>
                </a:effectLst>
              </a:rPr>
              <a:t>no responses </a:t>
            </a:r>
            <a:r>
              <a:rPr lang="en-US" sz="4000" dirty="0" smtClean="0">
                <a:effectLst>
                  <a:outerShdw blurRad="38100" dist="38100" dir="2700000" algn="tl">
                    <a:srgbClr val="000000">
                      <a:alpha val="43137"/>
                    </a:srgbClr>
                  </a:outerShdw>
                </a:effectLst>
              </a:rPr>
              <a:t>to call or pagers</a:t>
            </a:r>
          </a:p>
          <a:p>
            <a:pPr algn="l">
              <a:buClr>
                <a:srgbClr val="FFFF00"/>
              </a:buClr>
              <a:buFont typeface="Wingdings" pitchFamily="2" charset="2"/>
              <a:buChar char="q"/>
            </a:pPr>
            <a:r>
              <a:rPr lang="en-US" sz="4000" u="sng" dirty="0" smtClean="0">
                <a:effectLst>
                  <a:outerShdw blurRad="38100" dist="38100" dir="2700000" algn="tl">
                    <a:srgbClr val="000000">
                      <a:alpha val="43137"/>
                    </a:srgbClr>
                  </a:outerShdw>
                </a:effectLst>
              </a:rPr>
              <a:t>Abusive</a:t>
            </a:r>
            <a:r>
              <a:rPr lang="en-US" sz="4000" dirty="0" smtClean="0">
                <a:effectLst>
                  <a:outerShdw blurRad="38100" dist="38100" dir="2700000" algn="tl">
                    <a:srgbClr val="000000">
                      <a:alpha val="43137"/>
                    </a:srgbClr>
                  </a:outerShdw>
                </a:effectLst>
              </a:rPr>
              <a:t> treatment of staff</a:t>
            </a:r>
          </a:p>
          <a:p>
            <a:pPr algn="l">
              <a:buClr>
                <a:srgbClr val="FFFF00"/>
              </a:buClr>
              <a:buFont typeface="Wingdings" pitchFamily="2" charset="2"/>
              <a:buChar char="q"/>
            </a:pPr>
            <a:r>
              <a:rPr lang="en-US" sz="4000" u="sng" dirty="0" smtClean="0">
                <a:effectLst>
                  <a:outerShdw blurRad="38100" dist="38100" dir="2700000" algn="tl">
                    <a:srgbClr val="000000">
                      <a:alpha val="43137"/>
                    </a:srgbClr>
                  </a:outerShdw>
                </a:effectLst>
              </a:rPr>
              <a:t>Unkempt </a:t>
            </a:r>
            <a:r>
              <a:rPr lang="en-US" sz="4000" dirty="0" smtClean="0">
                <a:effectLst>
                  <a:outerShdw blurRad="38100" dist="38100" dir="2700000" algn="tl">
                    <a:srgbClr val="000000">
                      <a:alpha val="43137"/>
                    </a:srgbClr>
                  </a:outerShdw>
                </a:effectLst>
              </a:rPr>
              <a:t>appearance and dress</a:t>
            </a:r>
          </a:p>
          <a:p>
            <a:pPr algn="l">
              <a:buClr>
                <a:srgbClr val="FFFF00"/>
              </a:buClr>
              <a:buFont typeface="Wingdings" pitchFamily="2" charset="2"/>
              <a:buChar char="q"/>
            </a:pPr>
            <a:r>
              <a:rPr lang="en-US" sz="4000" u="sng" dirty="0" smtClean="0">
                <a:effectLst>
                  <a:outerShdw blurRad="38100" dist="38100" dir="2700000" algn="tl">
                    <a:srgbClr val="000000">
                      <a:alpha val="43137"/>
                    </a:srgbClr>
                  </a:outerShdw>
                </a:effectLst>
              </a:rPr>
              <a:t>Inability</a:t>
            </a:r>
            <a:r>
              <a:rPr lang="en-US" sz="4000" dirty="0" smtClean="0">
                <a:effectLst>
                  <a:outerShdw blurRad="38100" dist="38100" dir="2700000" algn="tl">
                    <a:srgbClr val="000000">
                      <a:alpha val="43137"/>
                    </a:srgbClr>
                  </a:outerShdw>
                </a:effectLst>
              </a:rPr>
              <a:t> to accept </a:t>
            </a:r>
            <a:r>
              <a:rPr lang="en-US" sz="4000" u="sng" dirty="0" smtClean="0">
                <a:effectLst>
                  <a:outerShdw blurRad="38100" dist="38100" dir="2700000" algn="tl">
                    <a:srgbClr val="000000">
                      <a:alpha val="43137"/>
                    </a:srgbClr>
                  </a:outerShdw>
                </a:effectLst>
              </a:rPr>
              <a:t>criticism</a:t>
            </a:r>
          </a:p>
          <a:p>
            <a:pPr algn="l">
              <a:buClr>
                <a:srgbClr val="FFFF00"/>
              </a:buClr>
              <a:buFont typeface="Wingdings" pitchFamily="2" charset="2"/>
              <a:buChar char="q"/>
            </a:pPr>
            <a:r>
              <a:rPr lang="en-US" sz="4000" dirty="0" smtClean="0">
                <a:effectLst>
                  <a:outerShdw blurRad="38100" dist="38100" dir="2700000" algn="tl">
                    <a:srgbClr val="000000">
                      <a:alpha val="43137"/>
                    </a:srgbClr>
                  </a:outerShdw>
                </a:effectLst>
              </a:rPr>
              <a:t>Gender or Religious </a:t>
            </a:r>
            <a:r>
              <a:rPr lang="en-US" sz="4000" u="sng" dirty="0" smtClean="0">
                <a:effectLst>
                  <a:outerShdw blurRad="38100" dist="38100" dir="2700000" algn="tl">
                    <a:srgbClr val="000000">
                      <a:alpha val="43137"/>
                    </a:srgbClr>
                  </a:outerShdw>
                </a:effectLst>
              </a:rPr>
              <a:t>bias</a:t>
            </a:r>
            <a:endParaRPr lang="en-US" sz="4000" dirty="0" smtClean="0">
              <a:effectLst>
                <a:outerShdw blurRad="38100" dist="38100" dir="2700000" algn="tl">
                  <a:srgbClr val="000000">
                    <a:alpha val="43137"/>
                  </a:srgbClr>
                </a:outerShdw>
              </a:effectLst>
            </a:endParaRPr>
          </a:p>
          <a:p>
            <a:pPr algn="l">
              <a:buFont typeface="Wingdings" pitchFamily="2" charset="2"/>
              <a:buChar char="q"/>
            </a:pPr>
            <a:endParaRPr lang="en-US" sz="3200" b="1" dirty="0" smtClean="0">
              <a:latin typeface="Century Gothic" pitchFamily="34" charset="0"/>
            </a:endParaRPr>
          </a:p>
          <a:p>
            <a:pPr algn="l">
              <a:buFont typeface="Wingdings" pitchFamily="2" charset="2"/>
              <a:buChar char="q"/>
            </a:pPr>
            <a:endParaRPr lang="en-US" sz="3200" dirty="0" smtClean="0">
              <a:effectLst>
                <a:outerShdw blurRad="38100" dist="38100" dir="2700000" algn="tl">
                  <a:srgbClr val="000000">
                    <a:alpha val="43137"/>
                  </a:srgbClr>
                </a:outerShdw>
              </a:effectLst>
              <a:latin typeface="Century Gothic" pitchFamily="34" charset="0"/>
            </a:endParaRPr>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839200" cy="1328727"/>
          </a:xfrm>
        </p:spPr>
        <p:txBody>
          <a:bodyPr>
            <a:normAutofit fontScale="90000"/>
          </a:bodyPr>
          <a:lstStyle/>
          <a:p>
            <a:pPr marL="0" algn="l"/>
            <a:r>
              <a:rPr lang="en-US" dirty="0" smtClean="0">
                <a:solidFill>
                  <a:schemeClr val="accent4">
                    <a:lumMod val="60000"/>
                    <a:lumOff val="40000"/>
                  </a:schemeClr>
                </a:solidFill>
              </a:rPr>
              <a:t>Complaints as indicators of unprofessional behavior</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457200" y="1600200"/>
            <a:ext cx="8686800" cy="5257800"/>
          </a:xfrm>
        </p:spPr>
        <p:txBody>
          <a:bodyPr>
            <a:noAutofit/>
          </a:bodyPr>
          <a:lstStyle/>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20–25% apparently disappoint their patients</a:t>
            </a:r>
          </a:p>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More than 2/3 of physicians never or very rarely generate </a:t>
            </a:r>
            <a:r>
              <a:rPr lang="fr-FR" sz="3200" dirty="0" smtClean="0">
                <a:solidFill>
                  <a:schemeClr val="tx1"/>
                </a:solidFill>
                <a:effectLst>
                  <a:outerShdw blurRad="38100" dist="38100" dir="2700000" algn="tl">
                    <a:srgbClr val="000000">
                      <a:alpha val="43137"/>
                    </a:srgbClr>
                  </a:outerShdw>
                </a:effectLst>
              </a:rPr>
              <a:t>patient complaints </a:t>
            </a:r>
            <a:r>
              <a:rPr lang="fr-FR" sz="3200" dirty="0" smtClean="0">
                <a:solidFill>
                  <a:srgbClr val="FFFF00"/>
                </a:solidFill>
                <a:effectLst>
                  <a:outerShdw blurRad="38100" dist="38100" dir="2700000" algn="tl">
                    <a:srgbClr val="000000">
                      <a:alpha val="43137"/>
                    </a:srgbClr>
                  </a:outerShdw>
                </a:effectLst>
              </a:rPr>
              <a:t>(Hickson et al. 2002, 2007a,</a:t>
            </a:r>
            <a:r>
              <a:rPr lang="en-US" sz="3200" dirty="0" smtClean="0">
                <a:solidFill>
                  <a:srgbClr val="FFFF00"/>
                </a:solidFill>
                <a:effectLst>
                  <a:outerShdw blurRad="38100" dist="38100" dir="2700000" algn="tl">
                    <a:srgbClr val="000000">
                      <a:alpha val="43137"/>
                    </a:srgbClr>
                  </a:outerShdw>
                </a:effectLst>
              </a:rPr>
              <a:t>2007b). </a:t>
            </a:r>
          </a:p>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A total of 6% of doctors, however, received 25 or more complaints over a 6-year period </a:t>
            </a:r>
          </a:p>
          <a:p>
            <a:pPr algn="l">
              <a:buClr>
                <a:srgbClr val="FFFF00"/>
              </a:buClr>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Nurse surveys suggest that 4–5% of physicians display such behavior</a:t>
            </a:r>
          </a:p>
          <a:p>
            <a:pPr algn="l"/>
            <a:r>
              <a:rPr lang="en-US" sz="3200" dirty="0" smtClean="0">
                <a:solidFill>
                  <a:srgbClr val="FFFF00"/>
                </a:solidFill>
                <a:effectLst>
                  <a:outerShdw blurRad="38100" dist="38100" dir="2700000" algn="tl">
                    <a:srgbClr val="000000">
                      <a:alpha val="43137"/>
                    </a:srgbClr>
                  </a:outerShdw>
                </a:effectLst>
              </a:rPr>
              <a:t>(Diaz &amp; </a:t>
            </a:r>
            <a:r>
              <a:rPr lang="en-US" sz="3200" dirty="0" err="1" smtClean="0">
                <a:solidFill>
                  <a:srgbClr val="FFFF00"/>
                </a:solidFill>
                <a:effectLst>
                  <a:outerShdw blurRad="38100" dist="38100" dir="2700000" algn="tl">
                    <a:srgbClr val="000000">
                      <a:alpha val="43137"/>
                    </a:srgbClr>
                  </a:outerShdw>
                </a:effectLst>
              </a:rPr>
              <a:t>McMillin</a:t>
            </a:r>
            <a:r>
              <a:rPr lang="en-US" sz="3200" dirty="0" smtClean="0">
                <a:solidFill>
                  <a:srgbClr val="FFFF00"/>
                </a:solidFill>
                <a:effectLst>
                  <a:outerShdw blurRad="38100" dist="38100" dir="2700000" algn="tl">
                    <a:srgbClr val="000000">
                      <a:alpha val="43137"/>
                    </a:srgbClr>
                  </a:outerShdw>
                </a:effectLst>
              </a:rPr>
              <a:t> 1991; Rosenstein and </a:t>
            </a:r>
            <a:r>
              <a:rPr lang="en-US" sz="3200" dirty="0" err="1" smtClean="0">
                <a:solidFill>
                  <a:srgbClr val="FFFF00"/>
                </a:solidFill>
                <a:effectLst>
                  <a:outerShdw blurRad="38100" dist="38100" dir="2700000" algn="tl">
                    <a:srgbClr val="000000">
                      <a:alpha val="43137"/>
                    </a:srgbClr>
                  </a:outerShdw>
                </a:effectLst>
              </a:rPr>
              <a:t>O’Daniel</a:t>
            </a:r>
            <a:r>
              <a:rPr lang="en-US" sz="3200" dirty="0" smtClean="0">
                <a:solidFill>
                  <a:srgbClr val="FFFF00"/>
                </a:solidFill>
                <a:effectLst>
                  <a:outerShdw blurRad="38100" dist="38100" dir="2700000" algn="tl">
                    <a:srgbClr val="000000">
                      <a:alpha val="43137"/>
                    </a:srgbClr>
                  </a:outerShdw>
                </a:effectLst>
              </a:rPr>
              <a:t> 2005a)</a:t>
            </a:r>
            <a:endParaRPr lang="en-US" sz="3200"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457200"/>
            <a:ext cx="8991600" cy="6400800"/>
          </a:xfrm>
        </p:spPr>
        <p:txBody>
          <a:bodyPr>
            <a:noAutofit/>
          </a:bodyPr>
          <a:lstStyle/>
          <a:p>
            <a:pPr algn="l">
              <a:lnSpc>
                <a:spcPct val="150000"/>
              </a:lnSpc>
            </a:pPr>
            <a:r>
              <a:rPr lang="en-US" sz="4800" dirty="0" smtClean="0">
                <a:effectLst>
                  <a:outerShdw blurRad="38100" dist="38100" dir="2700000" algn="tl">
                    <a:srgbClr val="000000">
                      <a:alpha val="43137"/>
                    </a:srgbClr>
                  </a:outerShdw>
                </a:effectLst>
              </a:rPr>
              <a:t>The </a:t>
            </a:r>
            <a:r>
              <a:rPr lang="en-US" sz="4800" u="sng" dirty="0" smtClean="0">
                <a:solidFill>
                  <a:srgbClr val="FFFF00"/>
                </a:solidFill>
                <a:effectLst>
                  <a:outerShdw blurRad="38100" dist="38100" dir="2700000" algn="tl">
                    <a:srgbClr val="000000">
                      <a:alpha val="43137"/>
                    </a:srgbClr>
                  </a:outerShdw>
                </a:effectLst>
              </a:rPr>
              <a:t>eyes</a:t>
            </a:r>
            <a:r>
              <a:rPr lang="en-US" sz="4800" dirty="0" smtClean="0">
                <a:effectLst>
                  <a:outerShdw blurRad="38100" dist="38100" dir="2700000" algn="tl">
                    <a:srgbClr val="000000">
                      <a:alpha val="43137"/>
                    </a:srgbClr>
                  </a:outerShdw>
                </a:effectLst>
              </a:rPr>
              <a:t> and </a:t>
            </a:r>
            <a:r>
              <a:rPr lang="en-US" sz="4800" u="sng" dirty="0" smtClean="0">
                <a:solidFill>
                  <a:srgbClr val="FFFF00"/>
                </a:solidFill>
                <a:effectLst>
                  <a:outerShdw blurRad="38100" dist="38100" dir="2700000" algn="tl">
                    <a:srgbClr val="000000">
                      <a:alpha val="43137"/>
                    </a:srgbClr>
                  </a:outerShdw>
                </a:effectLst>
              </a:rPr>
              <a:t>ears</a:t>
            </a:r>
            <a:r>
              <a:rPr lang="en-US" sz="4800" dirty="0" smtClean="0">
                <a:effectLst>
                  <a:outerShdw blurRad="38100" dist="38100" dir="2700000" algn="tl">
                    <a:srgbClr val="000000">
                      <a:alpha val="43137"/>
                    </a:srgbClr>
                  </a:outerShdw>
                </a:effectLst>
              </a:rPr>
              <a:t> of </a:t>
            </a:r>
            <a:r>
              <a:rPr lang="en-US" sz="4800" u="sng" dirty="0" smtClean="0">
                <a:effectLst>
                  <a:outerShdw blurRad="38100" dist="38100" dir="2700000" algn="tl">
                    <a:srgbClr val="000000">
                      <a:alpha val="43137"/>
                    </a:srgbClr>
                  </a:outerShdw>
                </a:effectLst>
              </a:rPr>
              <a:t>patients</a:t>
            </a:r>
            <a:r>
              <a:rPr lang="en-US" sz="4800" dirty="0" smtClean="0">
                <a:effectLst>
                  <a:outerShdw blurRad="38100" dist="38100" dir="2700000" algn="tl">
                    <a:srgbClr val="000000">
                      <a:alpha val="43137"/>
                    </a:srgbClr>
                  </a:outerShdw>
                </a:effectLst>
              </a:rPr>
              <a:t>, </a:t>
            </a:r>
            <a:r>
              <a:rPr lang="en-US" sz="4800" u="sng" dirty="0" smtClean="0">
                <a:effectLst>
                  <a:outerShdw blurRad="38100" dist="38100" dir="2700000" algn="tl">
                    <a:srgbClr val="000000">
                      <a:alpha val="43137"/>
                    </a:srgbClr>
                  </a:outerShdw>
                </a:effectLst>
              </a:rPr>
              <a:t>visitors</a:t>
            </a:r>
            <a:r>
              <a:rPr lang="en-US" sz="4800" dirty="0" smtClean="0">
                <a:effectLst>
                  <a:outerShdw blurRad="38100" dist="38100" dir="2700000" algn="tl">
                    <a:srgbClr val="000000">
                      <a:alpha val="43137"/>
                    </a:srgbClr>
                  </a:outerShdw>
                </a:effectLst>
              </a:rPr>
              <a:t> and </a:t>
            </a:r>
            <a:r>
              <a:rPr lang="en-US" sz="4800" u="sng" dirty="0" smtClean="0">
                <a:effectLst>
                  <a:outerShdw blurRad="38100" dist="38100" dir="2700000" algn="tl">
                    <a:srgbClr val="000000">
                      <a:alpha val="43137"/>
                    </a:srgbClr>
                  </a:outerShdw>
                </a:effectLst>
              </a:rPr>
              <a:t>healthcare team </a:t>
            </a:r>
            <a:r>
              <a:rPr lang="en-US" sz="4800" dirty="0" smtClean="0">
                <a:effectLst>
                  <a:outerShdw blurRad="38100" dist="38100" dir="2700000" algn="tl">
                    <a:srgbClr val="000000">
                      <a:alpha val="43137"/>
                    </a:srgbClr>
                  </a:outerShdw>
                </a:effectLst>
              </a:rPr>
              <a:t>members are considered to be the most effective </a:t>
            </a:r>
            <a:r>
              <a:rPr lang="en-US" sz="4800" u="sng" dirty="0" smtClean="0">
                <a:solidFill>
                  <a:srgbClr val="FFFF00"/>
                </a:solidFill>
                <a:effectLst>
                  <a:outerShdw blurRad="38100" dist="38100" dir="2700000" algn="tl">
                    <a:srgbClr val="000000">
                      <a:alpha val="43137"/>
                    </a:srgbClr>
                  </a:outerShdw>
                </a:effectLst>
              </a:rPr>
              <a:t>surveillance tools</a:t>
            </a:r>
            <a:r>
              <a:rPr lang="en-US" sz="4800" dirty="0" smtClean="0">
                <a:solidFill>
                  <a:srgbClr val="FFFF00"/>
                </a:solidFill>
                <a:effectLst>
                  <a:outerShdw blurRad="38100" dist="38100" dir="2700000" algn="tl">
                    <a:srgbClr val="000000">
                      <a:alpha val="43137"/>
                    </a:srgbClr>
                  </a:outerShdw>
                </a:effectLst>
              </a:rPr>
              <a:t> </a:t>
            </a:r>
            <a:r>
              <a:rPr lang="en-US" sz="4800" dirty="0" smtClean="0">
                <a:effectLst>
                  <a:outerShdw blurRad="38100" dist="38100" dir="2700000" algn="tl">
                    <a:srgbClr val="000000">
                      <a:alpha val="43137"/>
                    </a:srgbClr>
                  </a:outerShdw>
                </a:effectLst>
              </a:rPr>
              <a:t>for detecting unprofessional behavior.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52400" y="990600"/>
            <a:ext cx="8839200" cy="4572000"/>
          </a:xfrm>
        </p:spPr>
        <p:txBody>
          <a:bodyPr>
            <a:noAutofit/>
          </a:bodyPr>
          <a:lstStyle/>
          <a:p>
            <a:pPr algn="l">
              <a:lnSpc>
                <a:spcPct val="200000"/>
              </a:lnSpc>
            </a:pPr>
            <a:r>
              <a:rPr lang="en-US" sz="7200" dirty="0" smtClean="0">
                <a:solidFill>
                  <a:schemeClr val="tx1"/>
                </a:solidFill>
              </a:rPr>
              <a:t>Who else </a:t>
            </a:r>
            <a:r>
              <a:rPr lang="en-US" sz="7200" i="1" u="sng" dirty="0" smtClean="0">
                <a:solidFill>
                  <a:srgbClr val="FFFF00"/>
                </a:solidFill>
              </a:rPr>
              <a:t>hears</a:t>
            </a:r>
            <a:r>
              <a:rPr lang="en-US" sz="7200" dirty="0" smtClean="0">
                <a:solidFill>
                  <a:srgbClr val="FFFF00"/>
                </a:solidFill>
              </a:rPr>
              <a:t> </a:t>
            </a:r>
            <a:r>
              <a:rPr lang="en-US" sz="7200" dirty="0" smtClean="0">
                <a:solidFill>
                  <a:schemeClr val="tx1"/>
                </a:solidFill>
              </a:rPr>
              <a:t>and </a:t>
            </a:r>
            <a:r>
              <a:rPr lang="en-US" sz="7200" i="1" u="sng" dirty="0" smtClean="0">
                <a:solidFill>
                  <a:srgbClr val="FFFF00"/>
                </a:solidFill>
              </a:rPr>
              <a:t>watches</a:t>
            </a:r>
            <a:r>
              <a:rPr lang="en-US" sz="7200" dirty="0" smtClean="0">
                <a:solidFill>
                  <a:schemeClr val="tx1"/>
                </a:solidFill>
              </a:rPr>
              <a:t> us </a:t>
            </a:r>
            <a:endParaRPr lang="en-US" sz="72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905000"/>
            <a:ext cx="8610600" cy="2743200"/>
          </a:xfrm>
        </p:spPr>
        <p:txBody>
          <a:bodyPr/>
          <a:lstStyle/>
          <a:p>
            <a:pPr algn="ctr">
              <a:lnSpc>
                <a:spcPct val="200000"/>
              </a:lnSpc>
            </a:pPr>
            <a:r>
              <a:rPr lang="en-US" dirty="0" smtClean="0"/>
              <a:t>How should we deal with such behavior?</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endParaRPr lang="en-US"/>
          </a:p>
        </p:txBody>
      </p:sp>
      <p:sp>
        <p:nvSpPr>
          <p:cNvPr id="6" name="Subtitle 5"/>
          <p:cNvSpPr>
            <a:spLocks noGrp="1"/>
          </p:cNvSpPr>
          <p:nvPr>
            <p:ph type="subTitle" idx="1"/>
          </p:nvPr>
        </p:nvSpPr>
        <p:spPr/>
        <p:txBody>
          <a:bodyPr/>
          <a:lstStyle/>
          <a:p>
            <a:endParaRPr lang="en-US"/>
          </a:p>
        </p:txBody>
      </p:sp>
      <p:graphicFrame>
        <p:nvGraphicFramePr>
          <p:cNvPr id="4" name="Content Placeholder 3"/>
          <p:cNvGraphicFramePr>
            <a:graphicFrameLocks noGrp="1"/>
          </p:cNvGraphicFramePr>
          <p:nvPr>
            <p:ph idx="4294967295"/>
          </p:nvPr>
        </p:nvGraphicFramePr>
        <p:xfrm>
          <a:off x="0" y="357188"/>
          <a:ext cx="8229600" cy="6097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09600"/>
            <a:ext cx="8839200" cy="762000"/>
          </a:xfrm>
        </p:spPr>
        <p:txBody>
          <a:bodyPr>
            <a:normAutofit fontScale="90000"/>
          </a:bodyPr>
          <a:lstStyle/>
          <a:p>
            <a:pPr algn="l"/>
            <a:r>
              <a:rPr lang="en-US" dirty="0" smtClean="0">
                <a:solidFill>
                  <a:schemeClr val="accent4">
                    <a:lumMod val="60000"/>
                    <a:lumOff val="40000"/>
                  </a:schemeClr>
                </a:solidFill>
              </a:rPr>
              <a:t>Disruptive behavior pyramid</a:t>
            </a:r>
            <a:endParaRPr lang="en-US" dirty="0">
              <a:solidFill>
                <a:schemeClr val="accent4">
                  <a:lumMod val="60000"/>
                  <a:lumOff val="40000"/>
                </a:schemeClr>
              </a:solidFill>
            </a:endParaRPr>
          </a:p>
        </p:txBody>
      </p:sp>
      <p:graphicFrame>
        <p:nvGraphicFramePr>
          <p:cNvPr id="6" name="Diagram 5"/>
          <p:cNvGraphicFramePr/>
          <p:nvPr/>
        </p:nvGraphicFramePr>
        <p:xfrm>
          <a:off x="251520" y="1397000"/>
          <a:ext cx="8640960" cy="49843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tudergroup.com/newsletter/Vol1_Issue10/images/article9/article9_graph1.jpg"/>
          <p:cNvPicPr>
            <a:picLocks noChangeAspect="1" noChangeArrowheads="1"/>
          </p:cNvPicPr>
          <p:nvPr/>
        </p:nvPicPr>
        <p:blipFill>
          <a:blip r:embed="rId2" cstate="print"/>
          <a:srcRect/>
          <a:stretch>
            <a:fillRect/>
          </a:stretch>
        </p:blipFill>
        <p:spPr bwMode="auto">
          <a:xfrm>
            <a:off x="0" y="609600"/>
            <a:ext cx="9144000" cy="6248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828800"/>
            <a:ext cx="8610600" cy="3416320"/>
          </a:xfrm>
          <a:prstGeom prst="rect">
            <a:avLst/>
          </a:prstGeom>
        </p:spPr>
        <p:txBody>
          <a:bodyPr wrap="square">
            <a:spAutoFit/>
          </a:bodyPr>
          <a:lstStyle/>
          <a:p>
            <a:pPr algn="l"/>
            <a:r>
              <a:rPr lang="en-US" sz="3600" dirty="0" smtClean="0">
                <a:effectLst>
                  <a:outerShdw blurRad="38100" dist="38100" dir="2700000" algn="tl">
                    <a:srgbClr val="000000">
                      <a:alpha val="43137"/>
                    </a:srgbClr>
                  </a:outerShdw>
                </a:effectLst>
              </a:rPr>
              <a:t>A general practitioner is consistently late or </a:t>
            </a:r>
            <a:r>
              <a:rPr lang="en-US" sz="3600" dirty="0" smtClean="0">
                <a:solidFill>
                  <a:srgbClr val="FF0000"/>
                </a:solidFill>
                <a:effectLst>
                  <a:outerShdw blurRad="38100" dist="38100" dir="2700000" algn="tl">
                    <a:srgbClr val="000000">
                      <a:alpha val="43137"/>
                    </a:srgbClr>
                  </a:outerShdw>
                </a:effectLst>
              </a:rPr>
              <a:t>absent</a:t>
            </a:r>
            <a:r>
              <a:rPr lang="en-US" sz="3600" dirty="0" smtClean="0">
                <a:effectLst>
                  <a:outerShdw blurRad="38100" dist="38100" dir="2700000" algn="tl">
                    <a:srgbClr val="000000">
                      <a:alpha val="43137"/>
                    </a:srgbClr>
                  </a:outerShdw>
                </a:effectLst>
              </a:rPr>
              <a:t> for pre-scheduled sessions. S/he gives no explanation, leaving the partners to fill in and make excuses. When confronted, s/he becomes </a:t>
            </a:r>
            <a:r>
              <a:rPr lang="en-US" sz="3600" dirty="0" smtClean="0">
                <a:solidFill>
                  <a:srgbClr val="FF0000"/>
                </a:solidFill>
                <a:effectLst>
                  <a:outerShdw blurRad="38100" dist="38100" dir="2700000" algn="tl">
                    <a:srgbClr val="000000">
                      <a:alpha val="43137"/>
                    </a:srgbClr>
                  </a:outerShdw>
                </a:effectLst>
              </a:rPr>
              <a:t>abusive</a:t>
            </a:r>
            <a:r>
              <a:rPr lang="en-US" sz="3600" dirty="0" smtClean="0">
                <a:effectLst>
                  <a:outerShdw blurRad="38100" dist="38100" dir="2700000" algn="tl">
                    <a:srgbClr val="000000">
                      <a:alpha val="43137"/>
                    </a:srgbClr>
                  </a:outerShdw>
                </a:effectLst>
              </a:rPr>
              <a:t> in front of office staff and patients. </a:t>
            </a:r>
            <a:endParaRPr lang="en-US" sz="3600" dirty="0">
              <a:effectLst>
                <a:outerShdw blurRad="38100" dist="38100" dir="2700000" algn="tl">
                  <a:srgbClr val="000000">
                    <a:alpha val="43137"/>
                  </a:srgbClr>
                </a:outerShdw>
              </a:effectLst>
            </a:endParaRPr>
          </a:p>
        </p:txBody>
      </p:sp>
      <p:sp>
        <p:nvSpPr>
          <p:cNvPr id="3" name="Title 2"/>
          <p:cNvSpPr>
            <a:spLocks noGrp="1"/>
          </p:cNvSpPr>
          <p:nvPr>
            <p:ph type="title"/>
          </p:nvPr>
        </p:nvSpPr>
        <p:spPr>
          <a:xfrm>
            <a:off x="533400" y="685800"/>
            <a:ext cx="8458200" cy="762000"/>
          </a:xfrm>
        </p:spPr>
        <p:txBody>
          <a:bodyPr/>
          <a:lstStyle/>
          <a:p>
            <a:r>
              <a:rPr lang="en-US" sz="2800" dirty="0" smtClean="0"/>
              <a:t/>
            </a:r>
            <a:br>
              <a:rPr lang="en-US" sz="2800" dirty="0" smtClean="0"/>
            </a:br>
            <a:r>
              <a:rPr lang="en-US" sz="2800" dirty="0" smtClean="0"/>
              <a:t> Scenario 2</a:t>
            </a:r>
            <a:r>
              <a:rPr lang="en-US" sz="2800" dirty="0" smtClean="0">
                <a:effectLst>
                  <a:outerShdw blurRad="38100" dist="38100" dir="2700000" algn="tl">
                    <a:srgbClr val="000000">
                      <a:alpha val="43137"/>
                    </a:srgbClr>
                  </a:outerShdw>
                </a:effectLst>
              </a:rPr>
              <a:t> 		(</a:t>
            </a:r>
            <a:r>
              <a:rPr lang="en-US" sz="2800" dirty="0" smtClean="0">
                <a:solidFill>
                  <a:srgbClr val="FFFF00"/>
                </a:solidFill>
                <a:effectLst>
                  <a:outerShdw blurRad="38100" dist="38100" dir="2700000" algn="tl">
                    <a:srgbClr val="000000">
                      <a:alpha val="43137"/>
                    </a:srgbClr>
                  </a:outerShdw>
                </a:effectLst>
              </a:rPr>
              <a:t>A general practitioner</a:t>
            </a:r>
            <a:r>
              <a:rPr lang="en-US" sz="2800" dirty="0" smtClean="0">
                <a:effectLst>
                  <a:outerShdw blurRad="38100" dist="38100" dir="2700000" algn="tl">
                    <a:srgbClr val="000000">
                      <a:alpha val="43137"/>
                    </a:srgbClr>
                  </a:outerShdw>
                </a:effectLst>
              </a:rPr>
              <a:t>)</a:t>
            </a:r>
            <a:r>
              <a:rPr lang="en-US" sz="2800" dirty="0" smtClean="0"/>
              <a:t> </a:t>
            </a:r>
            <a:endParaRPr lang="en-US" sz="2800"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981200"/>
            <a:ext cx="8915400" cy="2743200"/>
          </a:xfrm>
        </p:spPr>
        <p:txBody>
          <a:bodyPr/>
          <a:lstStyle/>
          <a:p>
            <a:pPr algn="ctr">
              <a:lnSpc>
                <a:spcPct val="200000"/>
              </a:lnSpc>
            </a:pPr>
            <a:r>
              <a:rPr lang="en-US" dirty="0" smtClean="0">
                <a:solidFill>
                  <a:schemeClr val="accent4">
                    <a:lumMod val="60000"/>
                    <a:lumOff val="40000"/>
                  </a:schemeClr>
                </a:solidFill>
              </a:rPr>
              <a:t>What does formalizing a response need?</a:t>
            </a:r>
            <a:endParaRPr lang="en-US" dirty="0">
              <a:solidFill>
                <a:schemeClr val="accent4">
                  <a:lumMod val="60000"/>
                  <a:lumOff val="40000"/>
                </a:schemeClr>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3"/>
          <p:cNvGraphicFramePr>
            <a:graphicFrameLocks/>
          </p:cNvGraphicFramePr>
          <p:nvPr/>
        </p:nvGraphicFramePr>
        <p:xfrm>
          <a:off x="0" y="609600"/>
          <a:ext cx="9144000" cy="5845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838200"/>
            <a:ext cx="8839200" cy="1371600"/>
          </a:xfrm>
        </p:spPr>
        <p:txBody>
          <a:bodyPr>
            <a:normAutofit fontScale="90000"/>
          </a:bodyPr>
          <a:lstStyle/>
          <a:p>
            <a:pPr marL="0" algn="l"/>
            <a:r>
              <a:rPr lang="en-US" dirty="0" smtClean="0"/>
              <a:t/>
            </a:r>
            <a:br>
              <a:rPr lang="en-US" dirty="0" smtClean="0"/>
            </a:br>
            <a:r>
              <a:rPr lang="en-US" dirty="0" smtClean="0"/>
              <a:t/>
            </a:r>
            <a:br>
              <a:rPr lang="en-US" dirty="0" smtClean="0"/>
            </a:br>
            <a:r>
              <a:rPr lang="en-US" dirty="0" smtClean="0">
                <a:solidFill>
                  <a:schemeClr val="accent4">
                    <a:lumMod val="60000"/>
                    <a:lumOff val="40000"/>
                  </a:schemeClr>
                </a:solidFill>
              </a:rPr>
              <a:t>Potential benefits of formalizing a response</a:t>
            </a:r>
            <a:endParaRPr lang="en-US" dirty="0">
              <a:solidFill>
                <a:schemeClr val="accent4">
                  <a:lumMod val="60000"/>
                  <a:lumOff val="40000"/>
                </a:schemeClr>
              </a:solidFill>
            </a:endParaRPr>
          </a:p>
        </p:txBody>
      </p:sp>
      <p:sp>
        <p:nvSpPr>
          <p:cNvPr id="3" name="Subtitle 2"/>
          <p:cNvSpPr>
            <a:spLocks noGrp="1"/>
          </p:cNvSpPr>
          <p:nvPr>
            <p:ph type="subTitle" idx="1"/>
          </p:nvPr>
        </p:nvSpPr>
        <p:spPr>
          <a:xfrm>
            <a:off x="228600" y="2209800"/>
            <a:ext cx="8915400" cy="3718520"/>
          </a:xfrm>
        </p:spPr>
        <p:txBody>
          <a:bodyPr>
            <a:normAutofit fontScale="85000" lnSpcReduction="20000"/>
          </a:bodyPr>
          <a:lstStyle/>
          <a:p>
            <a:pPr marL="914400" indent="-914400" algn="l">
              <a:buClr>
                <a:srgbClr val="FFFF00"/>
              </a:buClr>
            </a:pPr>
            <a:r>
              <a:rPr lang="en-US" sz="4800" dirty="0" smtClean="0">
                <a:solidFill>
                  <a:srgbClr val="FFFF00"/>
                </a:solidFill>
                <a:effectLst>
                  <a:outerShdw blurRad="38100" dist="38100" dir="2700000" algn="tl">
                    <a:srgbClr val="000000">
                      <a:alpha val="43137"/>
                    </a:srgbClr>
                  </a:outerShdw>
                </a:effectLst>
              </a:rPr>
              <a:t>1. </a:t>
            </a:r>
            <a:r>
              <a:rPr lang="en-US" sz="4800" b="1" dirty="0" smtClean="0">
                <a:solidFill>
                  <a:srgbClr val="FFFF00"/>
                </a:solidFill>
                <a:effectLst>
                  <a:outerShdw blurRad="38100" dist="38100" dir="2700000" algn="tl">
                    <a:srgbClr val="000000">
                      <a:alpha val="43137"/>
                    </a:srgbClr>
                  </a:outerShdw>
                </a:effectLst>
              </a:rPr>
              <a:t>cost-saving  </a:t>
            </a:r>
          </a:p>
          <a:p>
            <a:pPr marL="914400" indent="-914400" algn="l"/>
            <a:endParaRPr lang="en-US" sz="4800" dirty="0" smtClean="0">
              <a:solidFill>
                <a:srgbClr val="FFFF00"/>
              </a:solidFill>
              <a:effectLst>
                <a:outerShdw blurRad="38100" dist="38100" dir="2700000" algn="tl">
                  <a:srgbClr val="000000">
                    <a:alpha val="43137"/>
                  </a:srgbClr>
                </a:outerShdw>
              </a:effectLst>
            </a:endParaRPr>
          </a:p>
          <a:p>
            <a:pPr algn="l"/>
            <a:r>
              <a:rPr lang="en-US" sz="4800" dirty="0" smtClean="0">
                <a:solidFill>
                  <a:srgbClr val="FFFF00"/>
                </a:solidFill>
                <a:effectLst>
                  <a:outerShdw blurRad="38100" dist="38100" dir="2700000" algn="tl">
                    <a:srgbClr val="000000">
                      <a:alpha val="43137"/>
                    </a:srgbClr>
                  </a:outerShdw>
                </a:effectLst>
              </a:rPr>
              <a:t>2. </a:t>
            </a:r>
            <a:r>
              <a:rPr lang="en-US" sz="4800" b="1" dirty="0" smtClean="0">
                <a:solidFill>
                  <a:srgbClr val="FFFF00"/>
                </a:solidFill>
                <a:effectLst>
                  <a:outerShdw blurRad="38100" dist="38100" dir="2700000" algn="tl">
                    <a:srgbClr val="000000">
                      <a:alpha val="43137"/>
                    </a:srgbClr>
                  </a:outerShdw>
                </a:effectLst>
              </a:rPr>
              <a:t>Builds the trust of public/patient</a:t>
            </a:r>
          </a:p>
          <a:p>
            <a:pPr algn="l"/>
            <a:endParaRPr lang="en-US" sz="4800" b="1" dirty="0" smtClean="0">
              <a:solidFill>
                <a:srgbClr val="FFFF00"/>
              </a:solidFill>
              <a:effectLst>
                <a:outerShdw blurRad="38100" dist="38100" dir="2700000" algn="tl">
                  <a:srgbClr val="000000">
                    <a:alpha val="43137"/>
                  </a:srgbClr>
                </a:outerShdw>
              </a:effectLst>
            </a:endParaRPr>
          </a:p>
          <a:p>
            <a:pPr algn="l"/>
            <a:r>
              <a:rPr lang="en-US" sz="4800" b="1" dirty="0" smtClean="0">
                <a:solidFill>
                  <a:srgbClr val="FFFF00"/>
                </a:solidFill>
                <a:effectLst>
                  <a:outerShdw blurRad="38100" dist="38100" dir="2700000" algn="tl">
                    <a:srgbClr val="000000">
                      <a:alpha val="43137"/>
                    </a:srgbClr>
                  </a:outerShdw>
                </a:effectLst>
              </a:rPr>
              <a:t>3. Improves the healthcare services</a:t>
            </a:r>
          </a:p>
          <a:p>
            <a:pPr algn="l"/>
            <a:r>
              <a:rPr lang="en-US" sz="4800" b="1" dirty="0" smtClean="0">
                <a:solidFill>
                  <a:srgbClr val="FFFF00"/>
                </a:solidFill>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762000"/>
            <a:ext cx="8686800" cy="3539430"/>
          </a:xfrm>
          <a:prstGeom prst="rect">
            <a:avLst/>
          </a:prstGeom>
        </p:spPr>
        <p:txBody>
          <a:bodyPr wrap="square">
            <a:spAutoFit/>
          </a:bodyPr>
          <a:lstStyle/>
          <a:p>
            <a:r>
              <a:rPr lang="ar-SA" sz="3200" b="1" dirty="0" smtClean="0">
                <a:solidFill>
                  <a:srgbClr val="FFFF00"/>
                </a:solidFill>
                <a:effectLst>
                  <a:outerShdw blurRad="38100" dist="38100" dir="2700000" algn="tl">
                    <a:srgbClr val="000000">
                      <a:alpha val="43137"/>
                    </a:srgbClr>
                  </a:outerShdw>
                </a:effectLst>
              </a:rPr>
              <a:t>عن أبي تميم بن أوس رضي الله عنه ، أن النبي صلى الله عليه وسلم قال : ( الدين النصيحة ، قلنا : لمن يا رسول الله ؟</a:t>
            </a:r>
          </a:p>
          <a:p>
            <a:r>
              <a:rPr lang="ar-SA" sz="3200" b="1" dirty="0" smtClean="0">
                <a:solidFill>
                  <a:srgbClr val="FFFF00"/>
                </a:solidFill>
                <a:effectLst>
                  <a:outerShdw blurRad="38100" dist="38100" dir="2700000" algn="tl">
                    <a:srgbClr val="000000">
                      <a:alpha val="43137"/>
                    </a:srgbClr>
                  </a:outerShdw>
                </a:effectLst>
              </a:rPr>
              <a:t>قال : (الله ، ولكتابه ، ولرسوله ، ولأئمة المسلمين وعامتهم 			رواهالبخاري ومسلم</a:t>
            </a:r>
          </a:p>
          <a:p>
            <a:r>
              <a:rPr lang="ar-SA" sz="3200" dirty="0" smtClean="0"/>
              <a:t> </a:t>
            </a:r>
          </a:p>
          <a:p>
            <a:endParaRPr lang="ar-SA" sz="3200" dirty="0" smtClean="0"/>
          </a:p>
          <a:p>
            <a:endParaRPr lang="ar-SA" sz="3200" dirty="0"/>
          </a:p>
        </p:txBody>
      </p:sp>
      <p:sp>
        <p:nvSpPr>
          <p:cNvPr id="5" name="Rectangle 4"/>
          <p:cNvSpPr/>
          <p:nvPr/>
        </p:nvSpPr>
        <p:spPr>
          <a:xfrm>
            <a:off x="0" y="3995678"/>
            <a:ext cx="9144000" cy="3046988"/>
          </a:xfrm>
          <a:prstGeom prst="rect">
            <a:avLst/>
          </a:prstGeom>
        </p:spPr>
        <p:txBody>
          <a:bodyPr wrap="square">
            <a:spAutoFit/>
          </a:bodyPr>
          <a:lstStyle/>
          <a:p>
            <a:r>
              <a:rPr lang="en-US" sz="2400" dirty="0" smtClean="0"/>
              <a:t>Abu </a:t>
            </a:r>
            <a:r>
              <a:rPr lang="en-US" sz="2400" dirty="0" err="1" smtClean="0"/>
              <a:t>Tameem</a:t>
            </a:r>
            <a:r>
              <a:rPr lang="en-US" sz="2400" dirty="0" smtClean="0"/>
              <a:t> </a:t>
            </a:r>
            <a:r>
              <a:rPr lang="en-US" sz="2400" dirty="0" err="1" smtClean="0"/>
              <a:t>ibn</a:t>
            </a:r>
            <a:r>
              <a:rPr lang="en-US" sz="2400" dirty="0" smtClean="0"/>
              <a:t> </a:t>
            </a:r>
            <a:r>
              <a:rPr lang="en-US" sz="2400" dirty="0" err="1" smtClean="0"/>
              <a:t>Aws</a:t>
            </a:r>
            <a:r>
              <a:rPr lang="en-US" sz="2400" dirty="0" smtClean="0"/>
              <a:t> may Allah be pleased with him, that the Prophet peace be upon him said:</a:t>
            </a:r>
            <a:br>
              <a:rPr lang="en-US" sz="2400" dirty="0" smtClean="0"/>
            </a:br>
            <a:r>
              <a:rPr lang="en-US" sz="2400" dirty="0" smtClean="0"/>
              <a:t/>
            </a:r>
            <a:br>
              <a:rPr lang="en-US" sz="2400" dirty="0" smtClean="0"/>
            </a:br>
            <a:r>
              <a:rPr lang="en-US" sz="2400" dirty="0" smtClean="0"/>
              <a:t>(Debt advice, we say: To whom, O Messenger of God? Said: (Allah and His Book, His Messenger, the leaders of the Muslims and their common folk</a:t>
            </a:r>
            <a:br>
              <a:rPr lang="en-US" sz="2400" dirty="0" smtClean="0"/>
            </a:br>
            <a:r>
              <a:rPr lang="en-US" sz="2400" dirty="0" smtClean="0"/>
              <a:t/>
            </a:r>
            <a:br>
              <a:rPr lang="en-US" sz="2400" dirty="0" smtClean="0"/>
            </a:br>
            <a:r>
              <a:rPr lang="en-US" sz="2400" dirty="0" err="1" smtClean="0"/>
              <a:t>Ruahalboukhara</a:t>
            </a:r>
            <a:r>
              <a:rPr lang="en-US" sz="2400" dirty="0" smtClean="0"/>
              <a:t> and Muslim</a:t>
            </a:r>
            <a:endParaRPr lang="en-US" sz="2400" dirty="0"/>
          </a:p>
        </p:txBody>
      </p:sp>
      <p:sp>
        <p:nvSpPr>
          <p:cNvPr id="8" name="Title 7"/>
          <p:cNvSpPr>
            <a:spLocks noGrp="1"/>
          </p:cNvSpPr>
          <p:nvPr>
            <p:ph type="ctrTitle"/>
          </p:nvPr>
        </p:nvSpPr>
        <p:spPr>
          <a:xfrm>
            <a:off x="152400" y="838200"/>
            <a:ext cx="8763000" cy="2362200"/>
          </a:xfrm>
        </p:spPr>
        <p:txBody>
          <a:bodyPr/>
          <a:lstStyle/>
          <a:p>
            <a:endParaRPr lang="en-US" dirty="0"/>
          </a:p>
        </p:txBody>
      </p:sp>
      <p:sp>
        <p:nvSpPr>
          <p:cNvPr id="9" name="Subtitle 8"/>
          <p:cNvSpPr>
            <a:spLocks noGrp="1"/>
          </p:cNvSpPr>
          <p:nvPr>
            <p:ph type="subTitle" idx="1"/>
          </p:nvPr>
        </p:nvSpPr>
        <p:spPr>
          <a:xfrm>
            <a:off x="0" y="2438400"/>
            <a:ext cx="9144000" cy="4191000"/>
          </a:xfrm>
        </p:spPr>
        <p:txBody>
          <a:bodyPr/>
          <a:lstStyle/>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772400" cy="609600"/>
          </a:xfrm>
          <a:ln w="34925">
            <a:solidFill>
              <a:srgbClr val="FFFFFF"/>
            </a:solidFill>
          </a:ln>
          <a:effectLst>
            <a:glow rad="228600">
              <a:schemeClr val="accent5">
                <a:satMod val="175000"/>
                <a:alpha val="40000"/>
              </a:schemeClr>
            </a:glow>
            <a:outerShdw blurRad="317500" dir="2700000" algn="ctr">
              <a:srgbClr val="000000">
                <a:alpha val="43000"/>
              </a:srgbClr>
            </a:outerShdw>
            <a:reflection blurRad="6350" stA="50000" endA="300" endPos="55500" dist="50800" dir="5400000" sy="-100000" algn="bl" rotWithShape="0"/>
          </a:effectLst>
          <a:scene3d>
            <a:camera prst="perspectiveAbove"/>
            <a:lightRig rig="threePt" dir="t">
              <a:rot lat="0" lon="0" rev="0"/>
            </a:lightRig>
          </a:scene3d>
          <a:sp3d extrusionH="38100" prstMaterial="clear">
            <a:bevelT w="260350" h="50800" prst="softRound"/>
            <a:bevelB prst="softRound"/>
          </a:sp3d>
        </p:spPr>
        <p:txBody>
          <a:bodyPr>
            <a:scene3d>
              <a:camera prst="orthographicFront"/>
              <a:lightRig rig="freezing" dir="t">
                <a:rot lat="0" lon="0" rev="5640000"/>
              </a:lightRig>
            </a:scene3d>
            <a:sp3d prstMaterial="flat">
              <a:bevelT w="38100" h="38100"/>
            </a:sp3d>
          </a:bodyPr>
          <a:lstStyle/>
          <a:p>
            <a:pPr algn="ctr"/>
            <a:r>
              <a:rPr lang="en-US" sz="4800" dirty="0" smtClean="0"/>
              <a:t>Summary</a:t>
            </a:r>
            <a:endParaRPr lang="en-US" sz="4800" dirty="0"/>
          </a:p>
        </p:txBody>
      </p:sp>
      <p:sp>
        <p:nvSpPr>
          <p:cNvPr id="3" name="Text Placeholder 2"/>
          <p:cNvSpPr>
            <a:spLocks noGrp="1"/>
          </p:cNvSpPr>
          <p:nvPr>
            <p:ph type="body" idx="1"/>
          </p:nvPr>
        </p:nvSpPr>
        <p:spPr>
          <a:xfrm>
            <a:off x="228600" y="1219200"/>
            <a:ext cx="8915400" cy="5638800"/>
          </a:xfrm>
        </p:spPr>
        <p:txBody>
          <a:bodyPr>
            <a:noAutofit/>
          </a:bodyPr>
          <a:lstStyle/>
          <a:p>
            <a:pPr>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Not pertaining to the characteristic of a profession. </a:t>
            </a:r>
          </a:p>
          <a:p>
            <a:pPr>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Unprofessional behavior fall into five categories: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 Illegal or criminal acts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 Immoral acts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Business related acts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Acts that violate acceptable medical practices</a:t>
            </a:r>
          </a:p>
          <a:p>
            <a:pPr lvl="1">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Plagiarism</a:t>
            </a:r>
          </a:p>
          <a:p>
            <a:pPr marL="54864" lvl="2" indent="0">
              <a:buSzPct val="80000"/>
              <a:buFont typeface="Wingdings" pitchFamily="2" charset="2"/>
              <a:buChar char="q"/>
            </a:pPr>
            <a:r>
              <a:rPr lang="en-US" sz="3200" b="1" dirty="0" smtClean="0">
                <a:solidFill>
                  <a:srgbClr val="FFFF00"/>
                </a:solidFill>
                <a:effectLst>
                  <a:outerShdw blurRad="38100" dist="38100" dir="2700000" algn="tl">
                    <a:srgbClr val="000000">
                      <a:alpha val="43137"/>
                    </a:srgbClr>
                  </a:outerShdw>
                </a:effectLst>
                <a:latin typeface="+mj-lt"/>
              </a:rPr>
              <a:t>Do not have to wait until patient dies to determine that medical care suffered.</a:t>
            </a:r>
          </a:p>
          <a:p>
            <a:endParaRPr lang="en-US" b="1" dirty="0" smtClean="0"/>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382000" cy="762000"/>
          </a:xfrm>
        </p:spPr>
        <p:txBody>
          <a:bodyPr/>
          <a:lstStyle/>
          <a:p>
            <a:r>
              <a:rPr lang="en-US" dirty="0" smtClean="0"/>
              <a:t>FOR YOUR READING </a:t>
            </a:r>
            <a:endParaRPr lang="en-US" dirty="0"/>
          </a:p>
        </p:txBody>
      </p:sp>
      <p:sp>
        <p:nvSpPr>
          <p:cNvPr id="3" name="Text Placeholder 2"/>
          <p:cNvSpPr>
            <a:spLocks noGrp="1"/>
          </p:cNvSpPr>
          <p:nvPr>
            <p:ph type="body" idx="1"/>
          </p:nvPr>
        </p:nvSpPr>
        <p:spPr>
          <a:xfrm>
            <a:off x="304800" y="1524000"/>
            <a:ext cx="8613648" cy="4876800"/>
          </a:xfrm>
        </p:spPr>
        <p:txBody>
          <a:bodyPr>
            <a:normAutofit fontScale="92500" lnSpcReduction="10000"/>
          </a:bodyPr>
          <a:lstStyle/>
          <a:p>
            <a:r>
              <a:rPr lang="en-US" sz="2600" b="1" dirty="0" smtClean="0">
                <a:solidFill>
                  <a:srgbClr val="FFFF00"/>
                </a:solidFill>
                <a:effectLst>
                  <a:outerShdw blurRad="38100" dist="38100" dir="2700000" algn="tl">
                    <a:srgbClr val="000000">
                      <a:alpha val="43137"/>
                    </a:srgbClr>
                  </a:outerShdw>
                </a:effectLst>
              </a:rPr>
              <a:t>Unprofessional Behavior among Medical Students</a:t>
            </a:r>
          </a:p>
          <a:p>
            <a:r>
              <a:rPr lang="en-US" b="1" dirty="0" smtClean="0">
                <a:solidFill>
                  <a:srgbClr val="FFFF00"/>
                </a:solidFill>
                <a:effectLst>
                  <a:outerShdw blurRad="38100" dist="38100" dir="2700000" algn="tl">
                    <a:srgbClr val="000000">
                      <a:alpha val="43137"/>
                    </a:srgbClr>
                  </a:outerShdw>
                </a:effectLst>
                <a:hlinkClick r:id="rId2"/>
              </a:rPr>
              <a:t>http://www.nejm.org/doi/full/10.1056/NEJMc060089</a:t>
            </a:r>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r>
              <a:rPr lang="en-US" sz="2600" b="1" dirty="0" smtClean="0">
                <a:solidFill>
                  <a:srgbClr val="FFFF00"/>
                </a:solidFill>
                <a:effectLst>
                  <a:outerShdw blurRad="38100" dist="38100" dir="2700000" algn="tl">
                    <a:srgbClr val="000000">
                      <a:alpha val="43137"/>
                    </a:srgbClr>
                  </a:outerShdw>
                </a:effectLst>
              </a:rPr>
              <a:t>Unprofessional physicians </a:t>
            </a:r>
            <a:r>
              <a:rPr lang="en-US" dirty="0" smtClean="0">
                <a:hlinkClick r:id="rId3"/>
              </a:rPr>
              <a:t>http://www.ncbi.nlm.nih.gov/pmc/articles/PMC1237990/pdf/westjmed00257-0121.pdf</a:t>
            </a:r>
            <a:endParaRPr lang="en-US" dirty="0" smtClean="0"/>
          </a:p>
          <a:p>
            <a:endParaRPr lang="en-US" dirty="0" smtClean="0"/>
          </a:p>
          <a:p>
            <a:r>
              <a:rPr lang="en-US" sz="2600" b="1" dirty="0" smtClean="0">
                <a:solidFill>
                  <a:srgbClr val="FFFF00"/>
                </a:solidFill>
                <a:effectLst>
                  <a:outerShdw blurRad="38100" dist="38100" dir="2700000" algn="tl">
                    <a:srgbClr val="000000">
                      <a:alpha val="43137"/>
                    </a:srgbClr>
                  </a:outerShdw>
                </a:effectLst>
              </a:rPr>
              <a:t>Unprofessional or Disruptive Conduct by Physicians</a:t>
            </a:r>
          </a:p>
          <a:p>
            <a:r>
              <a:rPr lang="en-US" b="1" dirty="0" smtClean="0">
                <a:solidFill>
                  <a:srgbClr val="FFFF00"/>
                </a:solidFill>
                <a:effectLst>
                  <a:outerShdw blurRad="38100" dist="38100" dir="2700000" algn="tl">
                    <a:srgbClr val="000000">
                      <a:alpha val="43137"/>
                    </a:srgbClr>
                  </a:outerShdw>
                </a:effectLst>
                <a:hlinkClick r:id="rId4"/>
              </a:rPr>
              <a:t>http://macmedlaw.hubpages.com/hub/Unprofessional-or-Disruptive-Conduct-by-Physicians</a:t>
            </a:r>
            <a:endParaRPr lang="en-US" b="1" dirty="0" smtClean="0">
              <a:solidFill>
                <a:srgbClr val="FFFF00"/>
              </a:solidFill>
              <a:effectLst>
                <a:outerShdw blurRad="38100" dist="38100" dir="2700000" algn="tl">
                  <a:srgbClr val="000000">
                    <a:alpha val="43137"/>
                  </a:srgbClr>
                </a:outerShdw>
              </a:effectLst>
            </a:endParaRPr>
          </a:p>
          <a:p>
            <a:endParaRPr lang="en-US" b="1" dirty="0" smtClean="0">
              <a:effectLst>
                <a:outerShdw blurRad="38100" dist="38100" dir="2700000" algn="tl">
                  <a:srgbClr val="000000">
                    <a:alpha val="43137"/>
                  </a:srgbClr>
                </a:outerShdw>
              </a:effectLst>
            </a:endParaRPr>
          </a:p>
          <a:p>
            <a:r>
              <a:rPr lang="en-US" sz="2600" b="1" dirty="0" smtClean="0">
                <a:effectLst>
                  <a:outerShdw blurRad="38100" dist="38100" dir="2700000" algn="tl">
                    <a:srgbClr val="000000">
                      <a:alpha val="43137"/>
                    </a:srgbClr>
                  </a:outerShdw>
                </a:effectLst>
                <a:hlinkClick r:id="rId5"/>
              </a:rPr>
              <a:t>The </a:t>
            </a:r>
            <a:r>
              <a:rPr lang="en-US" sz="2600" b="1" i="1" dirty="0" smtClean="0">
                <a:effectLst>
                  <a:outerShdw blurRad="38100" dist="38100" dir="2700000" algn="tl">
                    <a:srgbClr val="000000">
                      <a:alpha val="43137"/>
                    </a:srgbClr>
                  </a:outerShdw>
                </a:effectLst>
                <a:hlinkClick r:id="rId5"/>
              </a:rPr>
              <a:t>Unprofessional Student</a:t>
            </a:r>
            <a:r>
              <a:rPr lang="en-US" sz="2600" b="1" dirty="0" smtClean="0">
                <a:effectLst>
                  <a:outerShdw blurRad="38100" dist="38100" dir="2700000" algn="tl">
                    <a:srgbClr val="000000">
                      <a:alpha val="43137"/>
                    </a:srgbClr>
                  </a:outerShdw>
                </a:effectLst>
                <a:hlinkClick r:id="rId5"/>
              </a:rPr>
              <a:t> Objectives Professionalism</a:t>
            </a:r>
            <a:endParaRPr lang="en-US" sz="2600" b="1" dirty="0" smtClean="0">
              <a:effectLst>
                <a:outerShdw blurRad="38100" dist="38100" dir="2700000" algn="tl">
                  <a:srgbClr val="000000">
                    <a:alpha val="43137"/>
                  </a:srgbClr>
                </a:outerShdw>
              </a:effectLst>
            </a:endParaRPr>
          </a:p>
          <a:p>
            <a:r>
              <a:rPr lang="en-US" i="1" dirty="0" smtClean="0">
                <a:solidFill>
                  <a:srgbClr val="FFFF00"/>
                </a:solidFill>
              </a:rPr>
              <a:t>web1.aapa.org/10ACSyllabi/1509</a:t>
            </a:r>
            <a:r>
              <a:rPr lang="en-US" b="1" i="1" dirty="0" smtClean="0">
                <a:solidFill>
                  <a:srgbClr val="FFFF00"/>
                </a:solidFill>
              </a:rPr>
              <a:t>UnprofessionalStudent</a:t>
            </a:r>
            <a:r>
              <a:rPr lang="en-US" i="1" dirty="0" smtClean="0">
                <a:solidFill>
                  <a:srgbClr val="FFFF00"/>
                </a:solidFill>
              </a:rPr>
              <a:t>.pdf</a:t>
            </a:r>
          </a:p>
          <a:p>
            <a:endParaRPr lang="en-US" i="1" dirty="0" smtClean="0">
              <a:solidFill>
                <a:srgbClr val="FFFF00"/>
              </a:solidFill>
            </a:endParaRPr>
          </a:p>
          <a:p>
            <a:endParaRPr lang="en-US" dirty="0" smtClean="0">
              <a:solidFill>
                <a:srgbClr val="FFFF00"/>
              </a:solidFill>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b="1" dirty="0" smtClean="0">
              <a:solidFill>
                <a:srgbClr val="FFFF00"/>
              </a:solidFill>
              <a:effectLst>
                <a:outerShdw blurRad="38100" dist="38100" dir="2700000" algn="tl">
                  <a:srgbClr val="000000">
                    <a:alpha val="43137"/>
                  </a:srgbClr>
                </a:outerShdw>
              </a:effectLst>
            </a:endParaRP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7851648" cy="1066800"/>
          </a:xfrm>
        </p:spPr>
        <p:txBody>
          <a:bodyPr>
            <a:normAutofit fontScale="90000"/>
          </a:bodyPr>
          <a:lstStyle/>
          <a:p>
            <a:r>
              <a:rPr lang="en-US" dirty="0" smtClean="0">
                <a:solidFill>
                  <a:srgbClr val="FFFF00"/>
                </a:solidFill>
              </a:rPr>
              <a:t>THANK YOU VERY MUCH </a:t>
            </a:r>
            <a:r>
              <a:rPr lang="en-US" dirty="0" smtClean="0"/>
              <a:t>	</a:t>
            </a:r>
            <a:endParaRPr lang="en-US" dirty="0"/>
          </a:p>
        </p:txBody>
      </p:sp>
      <p:sp>
        <p:nvSpPr>
          <p:cNvPr id="3" name="Content Placeholder 2"/>
          <p:cNvSpPr>
            <a:spLocks noGrp="1"/>
          </p:cNvSpPr>
          <p:nvPr>
            <p:ph type="subTitle" idx="1"/>
          </p:nvPr>
        </p:nvSpPr>
        <p:spPr/>
        <p:txBody>
          <a:bodyPr>
            <a:normAutofit fontScale="40000" lnSpcReduction="20000"/>
          </a:bodyPr>
          <a:lstStyle/>
          <a:p>
            <a:endParaRPr lang="en-US" dirty="0" smtClean="0"/>
          </a:p>
          <a:p>
            <a:r>
              <a:rPr lang="en-US" dirty="0" smtClean="0"/>
              <a:t>                                </a:t>
            </a:r>
          </a:p>
          <a:p>
            <a:endParaRPr lang="en-US" sz="6000" dirty="0" smtClean="0"/>
          </a:p>
          <a:p>
            <a:endParaRPr lang="en-US" sz="6000" dirty="0" smtClean="0"/>
          </a:p>
          <a:p>
            <a:r>
              <a:rPr lang="en-US" sz="6000" dirty="0" smtClean="0"/>
              <a:t> &amp;             </a:t>
            </a:r>
            <a:r>
              <a:rPr lang="en-US" sz="6000" dirty="0" smtClean="0">
                <a:solidFill>
                  <a:srgbClr val="FFFF00"/>
                </a:solidFill>
              </a:rPr>
              <a:t>&amp;</a:t>
            </a:r>
          </a:p>
          <a:p>
            <a:pPr lvl="8">
              <a:buNone/>
            </a:pPr>
            <a:r>
              <a:rPr lang="en-US" sz="4600" dirty="0" smtClean="0"/>
              <a:t>            </a:t>
            </a:r>
            <a:r>
              <a:rPr lang="en-US" dirty="0" smtClean="0"/>
              <a:t> </a:t>
            </a:r>
          </a:p>
        </p:txBody>
      </p:sp>
      <p:pic>
        <p:nvPicPr>
          <p:cNvPr id="4" name="rg_hi" descr="http://t0.gstatic.com/images?q=tbn:ANd9GcQtZVqWJQm8I5qn16DBMp1tM_xSAGaLvtiRqXen13CAGRTwGzXB">
            <a:hlinkClick r:id="rId2"/>
          </p:cNvPr>
          <p:cNvPicPr/>
          <p:nvPr/>
        </p:nvPicPr>
        <p:blipFill>
          <a:blip r:embed="rId3" cstate="print"/>
          <a:srcRect/>
          <a:stretch>
            <a:fillRect/>
          </a:stretch>
        </p:blipFill>
        <p:spPr bwMode="auto">
          <a:xfrm>
            <a:off x="457200" y="1676400"/>
            <a:ext cx="3810000" cy="3733800"/>
          </a:xfrm>
          <a:prstGeom prst="rect">
            <a:avLst/>
          </a:prstGeom>
          <a:noFill/>
          <a:ln w="9525">
            <a:noFill/>
            <a:miter lim="800000"/>
            <a:headEnd/>
            <a:tailEnd/>
          </a:ln>
        </p:spPr>
      </p:pic>
      <p:pic>
        <p:nvPicPr>
          <p:cNvPr id="11266" name="Picture 2" descr="C:\Users\Kamran\Pictures\imagesCAXJJY1Z.jpg"/>
          <p:cNvPicPr>
            <a:picLocks noChangeAspect="1" noChangeArrowheads="1"/>
          </p:cNvPicPr>
          <p:nvPr/>
        </p:nvPicPr>
        <p:blipFill>
          <a:blip r:embed="rId4" cstate="print"/>
          <a:srcRect/>
          <a:stretch>
            <a:fillRect/>
          </a:stretch>
        </p:blipFill>
        <p:spPr bwMode="auto">
          <a:xfrm>
            <a:off x="4876800" y="1676400"/>
            <a:ext cx="3829050" cy="3657600"/>
          </a:xfrm>
          <a:prstGeom prst="rect">
            <a:avLst/>
          </a:prstGeom>
          <a:noFill/>
        </p:spPr>
      </p:pic>
      <p:pic>
        <p:nvPicPr>
          <p:cNvPr id="6" name="Picture 2" descr="C:\Users\vista\Pictures\MM900284065[1].GIF"/>
          <p:cNvPicPr>
            <a:picLocks noChangeAspect="1" noChangeArrowheads="1" noCrop="1"/>
          </p:cNvPicPr>
          <p:nvPr/>
        </p:nvPicPr>
        <p:blipFill>
          <a:blip r:embed="rId5" cstate="print"/>
          <a:srcRect/>
          <a:stretch>
            <a:fillRect/>
          </a:stretch>
        </p:blipFill>
        <p:spPr bwMode="auto">
          <a:xfrm>
            <a:off x="3581400" y="4572000"/>
            <a:ext cx="1676400" cy="2286000"/>
          </a:xfrm>
          <a:prstGeom prst="rect">
            <a:avLst/>
          </a:prstGeom>
          <a:noFill/>
        </p:spPr>
      </p:pic>
    </p:spTree>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04800" y="1524000"/>
            <a:ext cx="8839200" cy="5334000"/>
          </a:xfrm>
        </p:spPr>
        <p:txBody>
          <a:bodyPr>
            <a:noAutofit/>
          </a:bodyPr>
          <a:lstStyle/>
          <a:p>
            <a:r>
              <a:rPr lang="en-US" sz="3200" dirty="0" smtClean="0">
                <a:effectLst>
                  <a:outerShdw blurRad="38100" dist="38100" dir="2700000" algn="tl">
                    <a:srgbClr val="000000">
                      <a:alpha val="43137"/>
                    </a:srgbClr>
                  </a:outerShdw>
                </a:effectLst>
              </a:rPr>
              <a:t>A final-year medical student has caused </a:t>
            </a:r>
            <a:r>
              <a:rPr lang="en-US" sz="3200" dirty="0" smtClean="0">
                <a:solidFill>
                  <a:srgbClr val="FF0000"/>
                </a:solidFill>
                <a:effectLst>
                  <a:outerShdw blurRad="38100" dist="38100" dir="2700000" algn="tl">
                    <a:srgbClr val="000000">
                      <a:alpha val="43137"/>
                    </a:srgbClr>
                  </a:outerShdw>
                </a:effectLst>
              </a:rPr>
              <a:t>disruptions</a:t>
            </a:r>
            <a:r>
              <a:rPr lang="en-US" sz="3200" dirty="0" smtClean="0">
                <a:effectLst>
                  <a:outerShdw blurRad="38100" dist="38100" dir="2700000" algn="tl">
                    <a:srgbClr val="000000">
                      <a:alpha val="43137"/>
                    </a:srgbClr>
                  </a:outerShdw>
                </a:effectLst>
              </a:rPr>
              <a:t> throughout the course by </a:t>
            </a:r>
            <a:r>
              <a:rPr lang="en-US" sz="3200" dirty="0" smtClean="0">
                <a:solidFill>
                  <a:srgbClr val="FF0000"/>
                </a:solidFill>
                <a:effectLst>
                  <a:outerShdw blurRad="38100" dist="38100" dir="2700000" algn="tl">
                    <a:srgbClr val="000000">
                      <a:alpha val="43137"/>
                    </a:srgbClr>
                  </a:outerShdw>
                </a:effectLst>
              </a:rPr>
              <a:t>monopolizing</a:t>
            </a:r>
            <a:r>
              <a:rPr lang="en-US" sz="3200" dirty="0" smtClean="0">
                <a:effectLst>
                  <a:outerShdw blurRad="38100" dist="38100" dir="2700000" algn="tl">
                    <a:srgbClr val="000000">
                      <a:alpha val="43137"/>
                    </a:srgbClr>
                  </a:outerShdw>
                </a:effectLst>
              </a:rPr>
              <a:t> time in tutorials, </a:t>
            </a:r>
            <a:r>
              <a:rPr lang="en-US" sz="3200" dirty="0" smtClean="0">
                <a:solidFill>
                  <a:srgbClr val="FF0000"/>
                </a:solidFill>
                <a:effectLst>
                  <a:outerShdw blurRad="38100" dist="38100" dir="2700000" algn="tl">
                    <a:srgbClr val="000000">
                      <a:alpha val="43137"/>
                    </a:srgbClr>
                  </a:outerShdw>
                </a:effectLst>
              </a:rPr>
              <a:t>behaving inappropriately</a:t>
            </a:r>
            <a:r>
              <a:rPr lang="en-US" sz="3200" dirty="0" smtClean="0">
                <a:effectLst>
                  <a:outerShdw blurRad="38100" dist="38100" dir="2700000" algn="tl">
                    <a:srgbClr val="000000">
                      <a:alpha val="43137"/>
                    </a:srgbClr>
                  </a:outerShdw>
                </a:effectLst>
              </a:rPr>
              <a:t> with patients and being unwilling to heed advice. Many patients refuse to be interviewed by her/him and have complained to staff. S/he has not failed any exams, but several tutors and nurses have raised concerns about the student's "attitude" and ability to work as an intern. </a:t>
            </a:r>
          </a:p>
          <a:p>
            <a:endParaRPr lang="en-US" dirty="0"/>
          </a:p>
        </p:txBody>
      </p:sp>
      <p:sp>
        <p:nvSpPr>
          <p:cNvPr id="5" name="Rectangle 4"/>
          <p:cNvSpPr/>
          <p:nvPr/>
        </p:nvSpPr>
        <p:spPr>
          <a:xfrm>
            <a:off x="228600" y="457200"/>
            <a:ext cx="8915400" cy="954107"/>
          </a:xfrm>
          <a:prstGeom prst="rect">
            <a:avLst/>
          </a:prstGeom>
        </p:spPr>
        <p:txBody>
          <a:bodyPr wrap="square">
            <a:spAutoFit/>
          </a:bodyPr>
          <a:lstStyle/>
          <a:p>
            <a:pPr>
              <a:spcBef>
                <a:spcPct val="0"/>
              </a:spcBef>
            </a:pP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r>
            <a:b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b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Scenario 3</a:t>
            </a:r>
            <a:r>
              <a:rPr lang="en-US" sz="2800" dirty="0" smtClean="0">
                <a:effectLst>
                  <a:outerShdw blurRad="38100" dist="38100" dir="2700000" algn="tl">
                    <a:srgbClr val="000000">
                      <a:alpha val="43137"/>
                    </a:srgbClr>
                  </a:outerShdw>
                </a:effectLst>
              </a:rPr>
              <a:t> 		</a:t>
            </a:r>
            <a:r>
              <a:rPr lang="en-US" sz="2800" dirty="0" smtClean="0">
                <a:solidFill>
                  <a:schemeClr val="accent4">
                    <a:lumMod val="60000"/>
                    <a:lumOff val="40000"/>
                  </a:schemeClr>
                </a:solidFill>
                <a:effectLst>
                  <a:outerShdw blurRad="38100" dist="38100" dir="2700000" algn="tl">
                    <a:srgbClr val="000000">
                      <a:alpha val="43137"/>
                    </a:srgbClr>
                  </a:outerShdw>
                </a:effectLst>
              </a:rPr>
              <a:t>(</a:t>
            </a:r>
            <a:r>
              <a:rPr lang="en-US" sz="2800" dirty="0" smtClean="0">
                <a:solidFill>
                  <a:srgbClr val="FFFF00"/>
                </a:solidFill>
                <a:effectLst>
                  <a:outerShdw blurRad="38100" dist="38100" dir="2700000" algn="tl">
                    <a:srgbClr val="000000">
                      <a:alpha val="43137"/>
                    </a:srgbClr>
                  </a:outerShdw>
                </a:effectLst>
              </a:rPr>
              <a:t>medical student</a:t>
            </a:r>
            <a:r>
              <a:rPr lang="en-US" sz="2800" dirty="0" smtClean="0">
                <a:solidFill>
                  <a:schemeClr val="accent4">
                    <a:lumMod val="60000"/>
                    <a:lumOff val="40000"/>
                  </a:schemeClr>
                </a:solidFill>
                <a:effectLst>
                  <a:outerShdw blurRad="38100" dist="38100" dir="2700000" algn="tl">
                    <a:srgbClr val="000000">
                      <a:alpha val="43137"/>
                    </a:srgbClr>
                  </a:outerShdw>
                </a:effectLst>
              </a:rPr>
              <a:t>)</a:t>
            </a:r>
            <a:r>
              <a:rPr lang="en-US" sz="2800" dirty="0" smtClean="0">
                <a:effectLst>
                  <a:outerShdw blurRad="38100" dist="38100" dir="2700000" algn="tl">
                    <a:srgbClr val="000000">
                      <a:alpha val="43137"/>
                    </a:srgbClr>
                  </a:outerShdw>
                </a:effectLst>
              </a:rPr>
              <a:t> </a:t>
            </a:r>
            <a:endPar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228600" y="1447800"/>
            <a:ext cx="8915400" cy="5029200"/>
          </a:xfrm>
        </p:spPr>
        <p:txBody>
          <a:bodyPr>
            <a:noAutofit/>
          </a:bodyPr>
          <a:lstStyle/>
          <a:p>
            <a:pPr indent="65088"/>
            <a:r>
              <a:rPr lang="en-US" sz="2400" dirty="0" smtClean="0">
                <a:effectLst>
                  <a:outerShdw blurRad="38100" dist="38100" dir="2700000" algn="tl">
                    <a:srgbClr val="000000">
                      <a:alpha val="43137"/>
                    </a:srgbClr>
                  </a:outerShdw>
                </a:effectLst>
              </a:rPr>
              <a:t>A 54 year old male patient is admitted for the fourth time in two months for complaints of severe ridiculer pain(</a:t>
            </a:r>
            <a:r>
              <a:rPr lang="en-US" sz="2400" dirty="0" err="1" smtClean="0"/>
              <a:t>radiculitis</a:t>
            </a:r>
            <a:r>
              <a:rPr lang="en-US" sz="2400" dirty="0" smtClean="0"/>
              <a:t>)</a:t>
            </a:r>
            <a:r>
              <a:rPr lang="en-US" sz="2400" dirty="0" smtClean="0">
                <a:effectLst>
                  <a:outerShdw blurRad="38100" dist="38100" dir="2700000" algn="tl">
                    <a:srgbClr val="000000">
                      <a:alpha val="43137"/>
                    </a:srgbClr>
                  </a:outerShdw>
                </a:effectLst>
              </a:rPr>
              <a:t> following several attempts at decompressive back surgery. His pain has been sub-optimally controlled with very high-dose narcotics and other adjuvant pain-management medications. The nursing staff take his vital signs at the start of every shift but otherwise only appear when his medications are due or he rings the call bell. The pain waxes and wanes but is so severe at times that he cries out. The medication orders for breakthrough pain is ineffective. When he tells one nurse this, she responds, sighing, :you have had your medication and you’ll just have to wait three hours for your next does. I’m going on break, so don’t bother to ring the bell”</a:t>
            </a:r>
            <a:endParaRPr lang="en-US" sz="2400" dirty="0">
              <a:effectLst>
                <a:outerShdw blurRad="38100" dist="38100" dir="2700000" algn="tl">
                  <a:srgbClr val="000000">
                    <a:alpha val="43137"/>
                  </a:srgbClr>
                </a:outerShdw>
              </a:effectLst>
            </a:endParaRPr>
          </a:p>
        </p:txBody>
      </p:sp>
      <p:sp>
        <p:nvSpPr>
          <p:cNvPr id="5" name="Rectangle 4"/>
          <p:cNvSpPr/>
          <p:nvPr/>
        </p:nvSpPr>
        <p:spPr>
          <a:xfrm>
            <a:off x="152400" y="381000"/>
            <a:ext cx="8991600" cy="954107"/>
          </a:xfrm>
          <a:prstGeom prst="rect">
            <a:avLst/>
          </a:prstGeom>
        </p:spPr>
        <p:txBody>
          <a:bodyPr wrap="square">
            <a:spAutoFit/>
          </a:bodyPr>
          <a:lstStyle/>
          <a:p>
            <a:pPr>
              <a:spcBef>
                <a:spcPct val="0"/>
              </a:spcBef>
            </a:pP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a:r>
            <a:b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b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 Scenario 4 		(</a:t>
            </a:r>
            <a:r>
              <a:rPr lang="en-US" sz="2800" b="1" dirty="0" smtClean="0">
                <a:ln w="635">
                  <a:noFill/>
                </a:ln>
                <a:solidFill>
                  <a:srgbClr val="FFFF00"/>
                </a:solidFill>
                <a:effectLst>
                  <a:outerShdw blurRad="38100" dist="25400" dir="5400000" algn="tl" rotWithShape="0">
                    <a:srgbClr val="000000">
                      <a:alpha val="43000"/>
                    </a:srgbClr>
                  </a:outerShdw>
                </a:effectLst>
                <a:latin typeface="+mj-lt"/>
                <a:ea typeface="+mj-ea"/>
                <a:cs typeface="+mj-cs"/>
              </a:rPr>
              <a:t>Nurse</a:t>
            </a:r>
            <a:r>
              <a:rPr lang="en-US" sz="2800" b="1" dirty="0" smtClean="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rPr>
              <a:t>)</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609600"/>
            <a:ext cx="8062912" cy="747711"/>
          </a:xfrm>
        </p:spPr>
        <p:txBody>
          <a:bodyPr>
            <a:normAutofit/>
          </a:bodyPr>
          <a:lstStyle/>
          <a:p>
            <a:pPr marL="90488" algn="l"/>
            <a:r>
              <a:rPr lang="en-US" sz="3600" dirty="0" smtClean="0">
                <a:solidFill>
                  <a:schemeClr val="accent4">
                    <a:lumMod val="60000"/>
                    <a:lumOff val="40000"/>
                  </a:schemeClr>
                </a:solidFill>
              </a:rPr>
              <a:t>What is Professionalism?</a:t>
            </a:r>
            <a:endParaRPr lang="en-US" sz="3600" dirty="0">
              <a:solidFill>
                <a:schemeClr val="accent4">
                  <a:lumMod val="60000"/>
                  <a:lumOff val="40000"/>
                </a:schemeClr>
              </a:solidFill>
            </a:endParaRPr>
          </a:p>
        </p:txBody>
      </p:sp>
      <p:sp>
        <p:nvSpPr>
          <p:cNvPr id="3" name="Subtitle 2"/>
          <p:cNvSpPr>
            <a:spLocks noGrp="1"/>
          </p:cNvSpPr>
          <p:nvPr>
            <p:ph type="subTitle" idx="1"/>
          </p:nvPr>
        </p:nvSpPr>
        <p:spPr>
          <a:xfrm>
            <a:off x="152400" y="1371600"/>
            <a:ext cx="8991600" cy="5334000"/>
          </a:xfrm>
        </p:spPr>
        <p:txBody>
          <a:bodyPr>
            <a:noAutofit/>
          </a:bodyPr>
          <a:lstStyle/>
          <a:p>
            <a:pPr algn="l">
              <a:lnSpc>
                <a:spcPct val="150000"/>
              </a:lnSpc>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Attributes and behaviors that serve to maintain patient interests above physician self-interest. </a:t>
            </a:r>
          </a:p>
          <a:p>
            <a:pPr algn="l">
              <a:lnSpc>
                <a:spcPct val="150000"/>
              </a:lnSpc>
              <a:buFont typeface="Wingdings" pitchFamily="2" charset="2"/>
              <a:buChar char="q"/>
            </a:pPr>
            <a:r>
              <a:rPr lang="en-US" sz="3200" dirty="0" smtClean="0">
                <a:solidFill>
                  <a:schemeClr val="tx1"/>
                </a:solidFill>
                <a:effectLst>
                  <a:outerShdw blurRad="38100" dist="38100" dir="2700000" algn="tl">
                    <a:srgbClr val="000000">
                      <a:alpha val="43137"/>
                    </a:srgbClr>
                  </a:outerShdw>
                </a:effectLst>
              </a:rPr>
              <a:t>It is the unconditional caring of the patient, putting others before self.</a:t>
            </a:r>
          </a:p>
          <a:p>
            <a:pPr algn="ctr">
              <a:lnSpc>
                <a:spcPct val="150000"/>
              </a:lnSpc>
              <a:buFont typeface="Wingdings" pitchFamily="2" charset="2"/>
              <a:buChar char="q"/>
            </a:pPr>
            <a:r>
              <a:rPr lang="en-US" sz="3200" dirty="0" smtClean="0">
                <a:solidFill>
                  <a:srgbClr val="FFFF00"/>
                </a:solidFill>
                <a:effectLst>
                  <a:outerShdw blurRad="38100" dist="38100" dir="2700000" algn="tl">
                    <a:srgbClr val="000000">
                      <a:alpha val="43137"/>
                    </a:srgbClr>
                  </a:outerShdw>
                </a:effectLst>
              </a:rPr>
              <a:t>IT IS NOT WHAT WE DO BUT HOW WE DO IT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8686800" cy="685800"/>
          </a:xfrm>
        </p:spPr>
        <p:txBody>
          <a:bodyPr>
            <a:normAutofit/>
          </a:bodyPr>
          <a:lstStyle/>
          <a:p>
            <a:pPr algn="ctr"/>
            <a:r>
              <a:rPr lang="en-US" sz="3200" dirty="0" smtClean="0">
                <a:solidFill>
                  <a:schemeClr val="accent4">
                    <a:lumMod val="60000"/>
                    <a:lumOff val="40000"/>
                  </a:schemeClr>
                </a:solidFill>
              </a:rPr>
              <a:t>Professional Attributes (A QUICK REVIEW) </a:t>
            </a:r>
            <a:endParaRPr lang="ar-SA" sz="3200" dirty="0">
              <a:solidFill>
                <a:schemeClr val="accent4">
                  <a:lumMod val="60000"/>
                  <a:lumOff val="40000"/>
                </a:schemeClr>
              </a:solidFill>
            </a:endParaRPr>
          </a:p>
        </p:txBody>
      </p:sp>
      <p:sp>
        <p:nvSpPr>
          <p:cNvPr id="3" name="Content Placeholder 2"/>
          <p:cNvSpPr>
            <a:spLocks noGrp="1"/>
          </p:cNvSpPr>
          <p:nvPr>
            <p:ph type="subTitle" idx="1"/>
          </p:nvPr>
        </p:nvSpPr>
        <p:spPr>
          <a:xfrm>
            <a:off x="609600" y="762000"/>
            <a:ext cx="3886200" cy="7315200"/>
          </a:xfrm>
        </p:spPr>
        <p:txBody>
          <a:bodyPr>
            <a:noAutofit/>
          </a:bodyPr>
          <a:lstStyle/>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Honesty/integrity </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Openness</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Reliability</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Responsibility</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Respect </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Presence</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Compassion/empathy </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Competence</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Commitment</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Confidentiality</a:t>
            </a:r>
          </a:p>
          <a:p>
            <a:pPr algn="l" rtl="0">
              <a:lnSpc>
                <a:spcPct val="150000"/>
              </a:lnSpc>
              <a:buFont typeface="Wingdings" pitchFamily="2" charset="2"/>
              <a:buChar char="q"/>
            </a:pPr>
            <a:r>
              <a:rPr lang="en-US" sz="2000" b="1" dirty="0" smtClean="0">
                <a:effectLst>
                  <a:outerShdw blurRad="38100" dist="38100" dir="2700000" algn="tl">
                    <a:srgbClr val="000000">
                      <a:alpha val="43137"/>
                    </a:srgbClr>
                  </a:outerShdw>
                </a:effectLst>
              </a:rPr>
              <a:t>Autonomy</a:t>
            </a:r>
          </a:p>
          <a:p>
            <a:pPr>
              <a:lnSpc>
                <a:spcPct val="120000"/>
              </a:lnSpc>
              <a:buFont typeface="Wingdings" pitchFamily="2" charset="2"/>
              <a:buChar char="q"/>
            </a:pPr>
            <a:endParaRPr lang="en-US" sz="3200" dirty="0" smtClean="0"/>
          </a:p>
          <a:p>
            <a:pPr algn="l" rtl="0">
              <a:lnSpc>
                <a:spcPct val="120000"/>
              </a:lnSpc>
              <a:buFont typeface="Wingdings" pitchFamily="2" charset="2"/>
              <a:buChar char="q"/>
            </a:pPr>
            <a:endParaRPr lang="en-US" sz="2900" dirty="0" smtClean="0"/>
          </a:p>
          <a:p>
            <a:pPr algn="l" rtl="0">
              <a:buFont typeface="Wingdings" pitchFamily="2" charset="2"/>
              <a:buChar char="q"/>
            </a:pPr>
            <a:endParaRPr lang="en-US" sz="2400" dirty="0" smtClean="0"/>
          </a:p>
          <a:p>
            <a:pPr algn="l" rtl="0">
              <a:buNone/>
            </a:pPr>
            <a:endParaRPr lang="ar-SA" dirty="0"/>
          </a:p>
        </p:txBody>
      </p:sp>
      <p:sp>
        <p:nvSpPr>
          <p:cNvPr id="4" name="Content Placeholder 3"/>
          <p:cNvSpPr>
            <a:spLocks noGrp="1"/>
          </p:cNvSpPr>
          <p:nvPr>
            <p:ph sz="half" idx="4294967295"/>
          </p:nvPr>
        </p:nvSpPr>
        <p:spPr>
          <a:xfrm>
            <a:off x="4710113" y="914400"/>
            <a:ext cx="4433887" cy="5572125"/>
          </a:xfrm>
        </p:spPr>
        <p:txBody>
          <a:bodyPr>
            <a:noAutofit/>
          </a:bodyPr>
          <a:lstStyle/>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Self-improvement </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Self-awareness / knowledge of limits </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Communication /collaboration</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Altruism</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Morality and ethical conduct</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Self regulation</a:t>
            </a:r>
          </a:p>
          <a:p>
            <a:pPr algn="l" rtl="0">
              <a:lnSpc>
                <a:spcPct val="200000"/>
              </a:lnSpc>
              <a:buFont typeface="Wingdings" pitchFamily="2" charset="2"/>
              <a:buChar char="q"/>
            </a:pPr>
            <a:r>
              <a:rPr lang="en-US" sz="2000" b="1" dirty="0" smtClean="0">
                <a:effectLst>
                  <a:outerShdw blurRad="38100" dist="38100" dir="2700000" algn="tl">
                    <a:srgbClr val="000000">
                      <a:alpha val="43137"/>
                    </a:srgbClr>
                  </a:outerShdw>
                </a:effectLst>
              </a:rPr>
              <a:t>Teamwork</a:t>
            </a:r>
            <a:endParaRPr lang="ar-SA" sz="20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488</TotalTime>
  <Words>1732</Words>
  <Application>Microsoft Office PowerPoint</Application>
  <PresentationFormat>On-screen Show (4:3)</PresentationFormat>
  <Paragraphs>293</Paragraphs>
  <Slides>56</Slides>
  <Notes>7</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Flow</vt:lpstr>
      <vt:lpstr>UNPROFESSIONAL BEHAVIOR</vt:lpstr>
      <vt:lpstr>Who among you would like to behave like him? </vt:lpstr>
      <vt:lpstr>Slide 3</vt:lpstr>
      <vt:lpstr>   Scenario 1   ( a senior doctor )</vt:lpstr>
      <vt:lpstr>  Scenario 2   (A general practitioner) </vt:lpstr>
      <vt:lpstr>Slide 6</vt:lpstr>
      <vt:lpstr>Slide 7</vt:lpstr>
      <vt:lpstr>What is Professionalism?</vt:lpstr>
      <vt:lpstr>Professional Attributes (A QUICK REVIEW) </vt:lpstr>
      <vt:lpstr>Professional Attributes  (EASY TO REMEMBER) </vt:lpstr>
      <vt:lpstr>What is Unprofessionalism?</vt:lpstr>
      <vt:lpstr>Medical  Unprofessionalism:</vt:lpstr>
      <vt:lpstr>Unprofessional behavior:</vt:lpstr>
      <vt:lpstr>Unprofessional behavior: In general terms, acts that may be characterized as “unprofessional” fall into five categories: </vt:lpstr>
      <vt:lpstr>Slide 15</vt:lpstr>
      <vt:lpstr>1. Illegal or Criminal acts:</vt:lpstr>
      <vt:lpstr>2. Immoral acts:</vt:lpstr>
      <vt:lpstr>Immoral acts (example)</vt:lpstr>
      <vt:lpstr>2. Immoral acts:</vt:lpstr>
      <vt:lpstr>3. Business related acts:</vt:lpstr>
      <vt:lpstr>3. Other Business related acts:</vt:lpstr>
      <vt:lpstr>3. More business related acts: </vt:lpstr>
      <vt:lpstr>3. Still more business related acts: </vt:lpstr>
      <vt:lpstr>4. VIOLATION OF MEDICAL PRACTICES: 3 categories of conduct : </vt:lpstr>
      <vt:lpstr>4.2. Negligent practices: (may range from minor to severe )</vt:lpstr>
      <vt:lpstr>4. 2. Negligent practices Negligence=Medical malpractice </vt:lpstr>
      <vt:lpstr>4. 2. Negligent practices:</vt:lpstr>
      <vt:lpstr>Negligent practices(example)</vt:lpstr>
      <vt:lpstr>4. 2. Negligent practices:</vt:lpstr>
      <vt:lpstr>4. 3. Administrative errors:</vt:lpstr>
      <vt:lpstr>Administrative errors</vt:lpstr>
      <vt:lpstr>5. Plagiarism</vt:lpstr>
      <vt:lpstr>5. Plagiarism</vt:lpstr>
      <vt:lpstr>Plagiarism</vt:lpstr>
      <vt:lpstr>Unprofessional physician</vt:lpstr>
      <vt:lpstr>Impairment:</vt:lpstr>
      <vt:lpstr>Impairment:</vt:lpstr>
      <vt:lpstr>Magnitude of the problem</vt:lpstr>
      <vt:lpstr>Disruptive behavior</vt:lpstr>
      <vt:lpstr>Why are we more sensitive to such behavior?</vt:lpstr>
      <vt:lpstr>Disruptive behavior</vt:lpstr>
      <vt:lpstr>    Disruptive Behavior (Early warning signs)  </vt:lpstr>
      <vt:lpstr>Complaints as indicators of unprofessional behavior</vt:lpstr>
      <vt:lpstr>Slide 44</vt:lpstr>
      <vt:lpstr>Who else hears and watches us </vt:lpstr>
      <vt:lpstr>How should we deal with such behavior?</vt:lpstr>
      <vt:lpstr>Slide 47</vt:lpstr>
      <vt:lpstr>Disruptive behavior pyramid</vt:lpstr>
      <vt:lpstr>Slide 49</vt:lpstr>
      <vt:lpstr>What does formalizing a response need?</vt:lpstr>
      <vt:lpstr>Slide 51</vt:lpstr>
      <vt:lpstr>  Potential benefits of formalizing a response</vt:lpstr>
      <vt:lpstr>Slide 53</vt:lpstr>
      <vt:lpstr>Summary</vt:lpstr>
      <vt:lpstr>FOR YOUR READING </vt:lpstr>
      <vt:lpstr>THANK YOU VERY MUCH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Kamran</dc:creator>
  <cp:lastModifiedBy>Kamran</cp:lastModifiedBy>
  <cp:revision>71</cp:revision>
  <dcterms:created xsi:type="dcterms:W3CDTF">2012-04-14T11:22:27Z</dcterms:created>
  <dcterms:modified xsi:type="dcterms:W3CDTF">2013-02-11T11:25:51Z</dcterms:modified>
</cp:coreProperties>
</file>