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4" r:id="rId2"/>
    <p:sldId id="505" r:id="rId3"/>
    <p:sldId id="463" r:id="rId4"/>
    <p:sldId id="464" r:id="rId5"/>
    <p:sldId id="469" r:id="rId6"/>
    <p:sldId id="509" r:id="rId7"/>
    <p:sldId id="506" r:id="rId8"/>
    <p:sldId id="475" r:id="rId9"/>
    <p:sldId id="479" r:id="rId10"/>
    <p:sldId id="361" r:id="rId11"/>
    <p:sldId id="518" r:id="rId12"/>
    <p:sldId id="272" r:id="rId13"/>
    <p:sldId id="423" r:id="rId14"/>
    <p:sldId id="445" r:id="rId15"/>
    <p:sldId id="448" r:id="rId16"/>
    <p:sldId id="5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CCF7-C4FC-46A6-9BD9-3115A0B719D8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3B7FA-5726-430D-96E3-BF842E64F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7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6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AF7C9-CABB-4F8C-B4B0-2629AFC1F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02F5A-1104-474A-A4EA-66113EB58223}" type="slidenum">
              <a:rPr lang="en-US"/>
              <a:pPr/>
              <a:t>14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58A3C-D1C1-4E9C-9A5E-3EFC012A891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936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100" b="1" u="sng" dirty="0" smtClean="0">
                <a:solidFill>
                  <a:srgbClr val="FF0000"/>
                </a:solidFill>
              </a:rPr>
              <a:t> Gross :</a:t>
            </a:r>
            <a:r>
              <a:rPr lang="en-US" sz="3100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Rounded mass attached to the dura compress the underlying brain.</a:t>
            </a:r>
            <a:endParaRPr lang="en-US" sz="2400" b="1" dirty="0"/>
          </a:p>
        </p:txBody>
      </p:sp>
      <p:pic>
        <p:nvPicPr>
          <p:cNvPr id="2050" name="Picture 2" descr="C:\Documents and Settings\Mr. Amer Shafie\My Documents\My Pictures\meniwngio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76197"/>
            <a:ext cx="3697127" cy="2381803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23528" y="188640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1) </a:t>
            </a:r>
            <a:r>
              <a:rPr lang="en-US" sz="3600" b="1" dirty="0" err="1" smtClean="0">
                <a:solidFill>
                  <a:srgbClr val="C00000"/>
                </a:solidFill>
              </a:rPr>
              <a:t>Meningioma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Mr. Amer Shafie\My Documents\My Pictures\thmb_488de2e799e66Afbeelding-6.jpg"/>
          <p:cNvPicPr>
            <a:picLocks noChangeAspect="1" noChangeArrowheads="1"/>
          </p:cNvPicPr>
          <p:nvPr/>
        </p:nvPicPr>
        <p:blipFill>
          <a:blip r:embed="rId4" cstate="print"/>
          <a:srcRect l="24779" r="21239"/>
          <a:stretch>
            <a:fillRect/>
          </a:stretch>
        </p:blipFill>
        <p:spPr bwMode="auto">
          <a:xfrm>
            <a:off x="5255568" y="2459610"/>
            <a:ext cx="3888432" cy="4398390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5292080" y="5661248"/>
            <a:ext cx="38519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Meningioma</a:t>
            </a:r>
            <a:r>
              <a:rPr lang="en-US" sz="2000" dirty="0" smtClean="0"/>
              <a:t> </a:t>
            </a:r>
            <a:r>
              <a:rPr lang="en-US" sz="2000" b="1" dirty="0" smtClean="0"/>
              <a:t>at the base of the skull</a:t>
            </a:r>
            <a:endParaRPr lang="ar-SA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b="48822"/>
          <a:stretch>
            <a:fillRect/>
          </a:stretch>
        </p:blipFill>
        <p:spPr bwMode="auto">
          <a:xfrm>
            <a:off x="611560" y="2132856"/>
            <a:ext cx="3744416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971600" y="3861048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multilobular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meningioma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istrador\Mis documentos\Archivos PATOLOGÍA\BACTERIAL MENI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04" y="1340768"/>
            <a:ext cx="3486996" cy="458112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51520" y="188640"/>
            <a:ext cx="7560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6) </a:t>
            </a:r>
            <a:r>
              <a:rPr lang="en-US" sz="3200" b="1" dirty="0" err="1" smtClean="0">
                <a:solidFill>
                  <a:srgbClr val="C00000"/>
                </a:solidFill>
              </a:rPr>
              <a:t>Pyogenic</a:t>
            </a:r>
            <a:r>
              <a:rPr lang="en-US" sz="3200" b="1" dirty="0" smtClean="0">
                <a:solidFill>
                  <a:srgbClr val="C00000"/>
                </a:solidFill>
              </a:rPr>
              <a:t> ( bacterial ) meningitis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11560" y="126876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FF0000"/>
                </a:solidFill>
              </a:rPr>
              <a:t> Gross :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A thick layer of </a:t>
            </a:r>
            <a:r>
              <a:rPr lang="en-US" sz="2400" b="1" dirty="0" err="1" smtClean="0"/>
              <a:t>supurative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exudate</a:t>
            </a:r>
            <a:r>
              <a:rPr lang="en-US" sz="2400" b="1" dirty="0" smtClean="0"/>
              <a:t> covers the brain hemispheres and </a:t>
            </a:r>
            <a:r>
              <a:rPr lang="en-US" sz="2400" b="1" dirty="0" err="1" smtClean="0"/>
              <a:t>meninges</a:t>
            </a:r>
            <a:r>
              <a:rPr lang="en-US" sz="2400" b="1" dirty="0" smtClean="0"/>
              <a:t> .</a:t>
            </a:r>
            <a:endParaRPr lang="ar-SA" sz="2400" dirty="0" smtClean="0"/>
          </a:p>
        </p:txBody>
      </p:sp>
      <p:pic>
        <p:nvPicPr>
          <p:cNvPr id="7" name="Picture 2" descr="C:\Documents and Settings\Administrador\Mis documentos\Archivos PATOLOGÍA\PURULENT MENING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5413849" cy="330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Mr. Amer Shafie\My Documents\My Pictures\5-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391456" cy="38164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95536" y="188640"/>
            <a:ext cx="38164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7) Brain abscess</a:t>
            </a:r>
            <a:endParaRPr lang="ar-SA" sz="40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331640" y="5373216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FF0000"/>
                </a:solidFill>
              </a:rPr>
              <a:t> Gross :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Capsulated lesions with central </a:t>
            </a:r>
            <a:r>
              <a:rPr lang="en-US" sz="2400" b="1" dirty="0" err="1" smtClean="0"/>
              <a:t>liquefactive</a:t>
            </a:r>
            <a:r>
              <a:rPr lang="en-US" sz="2400" b="1" dirty="0" smtClean="0"/>
              <a:t> necrosis.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347864" cy="455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36096" y="4581128"/>
            <a:ext cx="30243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Extensive hemorrhage in the </a:t>
            </a:r>
            <a:r>
              <a:rPr lang="en-US" sz="2400" b="1" dirty="0" err="1" smtClean="0"/>
              <a:t>pons</a:t>
            </a:r>
            <a:r>
              <a:rPr lang="en-US" sz="2400" b="1" dirty="0" smtClean="0"/>
              <a:t> extension to fourth ventricle. </a:t>
            </a:r>
            <a:endParaRPr lang="en-US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1520" y="188640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8) subarachnoid hemorrhage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3241728" cy="44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899592" y="4869160"/>
            <a:ext cx="3096344" cy="704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Aneurysm </a:t>
            </a:r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of the </a:t>
            </a:r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anterior  </a:t>
            </a:r>
          </a:p>
          <a:p>
            <a:pPr algn="ctr"/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      cerebral artery</a:t>
            </a:r>
            <a:endParaRPr lang="en-US" sz="2000" b="1" dirty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1858304" presetClass="entr" presetSubtype="10951364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05845" cy="47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5076056" y="4437112"/>
            <a:ext cx="3744416" cy="4337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0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Hyalinized</a:t>
            </a:r>
            <a:r>
              <a:rPr lang="en-US" sz="20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fibrous vessel wall.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67544" y="0"/>
            <a:ext cx="4104456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Char char="ü"/>
            </a:pPr>
            <a:endParaRPr lang="en-US" sz="22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sz="22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sz="22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2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u="sng" dirty="0" smtClean="0">
                <a:solidFill>
                  <a:schemeClr val="tx2">
                    <a:lumMod val="50000"/>
                  </a:schemeClr>
                </a:solidFill>
              </a:rPr>
              <a:t>Additions : </a:t>
            </a:r>
            <a:endParaRPr lang="en-US" sz="2200" b="1" u="sng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Causes :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71500" indent="-571500"/>
            <a:r>
              <a:rPr lang="en-US" sz="2200" b="1" dirty="0" smtClean="0">
                <a:solidFill>
                  <a:schemeClr val="bg1"/>
                </a:solidFill>
              </a:rPr>
              <a:t>- Rupture of Berry</a:t>
            </a: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b="1" dirty="0" smtClean="0"/>
              <a:t>Aneurysm .</a:t>
            </a:r>
            <a:endParaRPr lang="en-US" sz="2200" b="1" dirty="0" smtClean="0"/>
          </a:p>
          <a:p>
            <a:pPr marL="571500" indent="-571500"/>
            <a:r>
              <a:rPr lang="en-US" sz="2200" b="1" dirty="0" smtClean="0"/>
              <a:t> - Polycystic </a:t>
            </a:r>
            <a:r>
              <a:rPr lang="en-US" sz="2200" b="1" dirty="0" smtClean="0"/>
              <a:t>Kidney </a:t>
            </a:r>
            <a:r>
              <a:rPr lang="en-US" sz="2200" b="1" dirty="0" smtClean="0"/>
              <a:t>Syndrome. </a:t>
            </a:r>
            <a:endParaRPr lang="en-US" sz="2200" b="1" dirty="0" smtClean="0"/>
          </a:p>
          <a:p>
            <a:pPr marL="571500" indent="-571500"/>
            <a:endParaRPr lang="en-US" sz="2200" b="1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Types 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of Aneurysms : </a:t>
            </a:r>
            <a:endParaRPr lang="en-US" sz="2200" b="1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200" b="1" dirty="0" smtClean="0"/>
              <a:t>Berry </a:t>
            </a:r>
            <a:r>
              <a:rPr lang="en-US" sz="2200" b="1" dirty="0" smtClean="0"/>
              <a:t>( </a:t>
            </a:r>
            <a:r>
              <a:rPr lang="en-US" sz="2200" b="1" dirty="0" err="1" smtClean="0"/>
              <a:t>sacular</a:t>
            </a:r>
            <a:r>
              <a:rPr lang="en-US" sz="2200" b="1" dirty="0" smtClean="0"/>
              <a:t> ) </a:t>
            </a:r>
            <a:r>
              <a:rPr lang="en-US" sz="2200" b="1" dirty="0" smtClean="0"/>
              <a:t>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 err="1" smtClean="0"/>
              <a:t>Fusiform</a:t>
            </a:r>
            <a:r>
              <a:rPr lang="en-US" sz="2200" b="1" dirty="0" smtClean="0"/>
              <a:t> .</a:t>
            </a:r>
            <a:endParaRPr lang="en-US" sz="2200" b="1" dirty="0" smtClean="0"/>
          </a:p>
          <a:p>
            <a:pPr marL="571500" indent="-571500"/>
            <a:endParaRPr lang="en-US" sz="2200" b="1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Common sites of 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  <a:sym typeface="LM Typewriter Proportional 10pt" charset="0"/>
              </a:rPr>
              <a:t>aneurysms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:  </a:t>
            </a:r>
            <a:endParaRPr lang="en-US" sz="2200" b="1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71500" indent="-571500"/>
            <a:r>
              <a:rPr lang="en-US" sz="2200" b="1" dirty="0" smtClean="0"/>
              <a:t>Anterior communicating</a:t>
            </a:r>
          </a:p>
          <a:p>
            <a:pPr marL="571500" indent="-571500"/>
            <a:r>
              <a:rPr lang="en-US" sz="2200" b="1" dirty="0" smtClean="0"/>
              <a:t>artery </a:t>
            </a:r>
            <a:r>
              <a:rPr lang="en-US" sz="2200" b="1" dirty="0" smtClean="0"/>
              <a:t>, In circle of </a:t>
            </a:r>
            <a:r>
              <a:rPr lang="en-US" sz="2200" b="1" dirty="0" smtClean="0"/>
              <a:t>Willis</a:t>
            </a:r>
          </a:p>
          <a:p>
            <a:pPr marL="571500" indent="-571500"/>
            <a:endParaRPr lang="en-US" sz="2200" b="1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200" b="1" i="1" dirty="0" smtClean="0"/>
              <a:t>Subdural Hemorrhage </a:t>
            </a:r>
            <a:r>
              <a:rPr lang="en-US" sz="2200" b="1" dirty="0" smtClean="0"/>
              <a:t>causes by </a:t>
            </a:r>
            <a:r>
              <a:rPr lang="en-US" sz="2200" b="1" dirty="0" err="1" smtClean="0"/>
              <a:t>dural</a:t>
            </a:r>
            <a:r>
              <a:rPr lang="en-US" sz="2200" b="1" dirty="0" smtClean="0"/>
              <a:t> </a:t>
            </a:r>
            <a:r>
              <a:rPr lang="en-US" sz="2200" b="1" dirty="0" smtClean="0"/>
              <a:t>veins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subarachnoid hemorrhage</a:t>
            </a:r>
            <a:r>
              <a:rPr lang="en-US" sz="2200" b="1" dirty="0" smtClean="0"/>
              <a:t> causes by cerebral arteries . </a:t>
            </a:r>
            <a:endParaRPr lang="en-US" sz="2200" b="1" dirty="0" smtClean="0"/>
          </a:p>
          <a:p>
            <a:pPr marL="571500" indent="-571500">
              <a:buFont typeface="Wingdings" pitchFamily="2" charset="2"/>
              <a:buChar char="ü"/>
            </a:pPr>
            <a:endParaRPr lang="en-US" sz="2200" b="1" dirty="0" smtClean="0"/>
          </a:p>
          <a:p>
            <a:pPr marL="571500" indent="-571500">
              <a:buFont typeface="Wingdings" pitchFamily="2" charset="2"/>
              <a:buChar char="ü"/>
            </a:pPr>
            <a:endParaRPr lang="en-US" sz="2200" b="1" dirty="0" smtClean="0"/>
          </a:p>
          <a:p>
            <a:pPr algn="ctr">
              <a:buFont typeface="Wingdings" pitchFamily="2" charset="2"/>
              <a:buChar char="ü"/>
            </a:pPr>
            <a:endParaRPr lang="en-US" sz="22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1859072" presetClass="entr" presetSubtype="1095140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File0004"/>
          <p:cNvPicPr>
            <a:picLocks noChangeAspect="1" noChangeArrowheads="1"/>
          </p:cNvPicPr>
          <p:nvPr/>
        </p:nvPicPr>
        <p:blipFill>
          <a:blip r:embed="rId3" cstate="print"/>
          <a:srcRect l="3538" t="858" r="5113" b="15462"/>
          <a:stretch>
            <a:fillRect/>
          </a:stretch>
        </p:blipFill>
        <p:spPr bwMode="auto">
          <a:xfrm>
            <a:off x="4066928" y="3284984"/>
            <a:ext cx="5077072" cy="2976214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b="6214"/>
          <a:stretch>
            <a:fillRect/>
          </a:stretch>
        </p:blipFill>
        <p:spPr bwMode="auto">
          <a:xfrm>
            <a:off x="251520" y="2663780"/>
            <a:ext cx="3582342" cy="393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23528" y="188640"/>
            <a:ext cx="4536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9) Alzheimer disease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827584" y="126876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FF0000"/>
                </a:solidFill>
              </a:rPr>
              <a:t> Gross :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Cortical atrophy with thin </a:t>
            </a:r>
            <a:r>
              <a:rPr lang="en-US" sz="2400" b="1" dirty="0" err="1" smtClean="0"/>
              <a:t>gyri</a:t>
            </a:r>
            <a:r>
              <a:rPr lang="en-US" sz="2400" b="1" dirty="0" smtClean="0"/>
              <a:t> and widening </a:t>
            </a:r>
            <a:r>
              <a:rPr lang="en-US" sz="2400" b="1" dirty="0" err="1" smtClean="0"/>
              <a:t>sulci</a:t>
            </a:r>
            <a:r>
              <a:rPr lang="en-US" sz="2400" b="1" dirty="0" smtClean="0"/>
              <a:t>.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16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0" y="1052736"/>
            <a:ext cx="48245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chemeClr val="accent3">
                    <a:lumMod val="50000"/>
                  </a:schemeClr>
                </a:solidFill>
              </a:rPr>
              <a:t>Histo</a:t>
            </a: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100" b="1" dirty="0" smtClean="0"/>
              <a:t>  </a:t>
            </a:r>
            <a:r>
              <a:rPr lang="en-US" sz="28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Neuritic</a:t>
            </a:r>
            <a:r>
              <a:rPr lang="en-US" sz="28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plaque. 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8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Neurofibrillary</a:t>
            </a:r>
            <a:r>
              <a:rPr lang="en-US" sz="28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tangles.</a:t>
            </a:r>
            <a:endParaRPr lang="en-US" sz="2800" b="1" dirty="0" smtClean="0">
              <a:sym typeface="LM Typewriter Proportional 10p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8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Amyloid</a:t>
            </a:r>
            <a:r>
              <a:rPr lang="en-US" sz="28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deposition</a:t>
            </a:r>
            <a:r>
              <a:rPr lang="en-US" sz="2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  <a:endParaRPr lang="en-US" sz="2100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56176" y="2348880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Neuritic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plaque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5132"/>
          <a:stretch>
            <a:fillRect/>
          </a:stretch>
        </p:blipFill>
        <p:spPr bwMode="auto">
          <a:xfrm>
            <a:off x="6567656" y="3371149"/>
            <a:ext cx="2576344" cy="348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6695728" y="5661248"/>
            <a:ext cx="24482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6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Neurofibrillary</a:t>
            </a:r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tangles</a:t>
            </a:r>
            <a:endParaRPr lang="en-US" sz="1600" b="1" dirty="0" smtClean="0">
              <a:sym typeface="LM Typewriter Proportional 10pt" charset="0"/>
            </a:endParaRPr>
          </a:p>
          <a:p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present within the neurons.</a:t>
            </a:r>
            <a:endParaRPr lang="ar-SA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5249"/>
          <a:stretch>
            <a:fillRect/>
          </a:stretch>
        </p:blipFill>
        <p:spPr bwMode="auto">
          <a:xfrm>
            <a:off x="4211960" y="3452912"/>
            <a:ext cx="2389544" cy="34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9" name="مربع نص 8"/>
          <p:cNvSpPr txBox="1"/>
          <p:nvPr/>
        </p:nvSpPr>
        <p:spPr>
          <a:xfrm>
            <a:off x="4211960" y="5661248"/>
            <a:ext cx="24482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6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Neurofibrillary</a:t>
            </a:r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tangles</a:t>
            </a:r>
            <a:endParaRPr lang="en-US" sz="1600" b="1" dirty="0" smtClean="0">
              <a:sym typeface="LM Typewriter Proportional 10pt" charset="0"/>
            </a:endParaRPr>
          </a:p>
          <a:p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present within the neuronal cytoplasm.</a:t>
            </a:r>
            <a:endParaRPr lang="ar-SA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b="6462"/>
          <a:stretch>
            <a:fillRect/>
          </a:stretch>
        </p:blipFill>
        <p:spPr bwMode="auto">
          <a:xfrm>
            <a:off x="0" y="3933056"/>
            <a:ext cx="4084571" cy="273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467544" y="5877272"/>
            <a:ext cx="33123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Amyloid</a:t>
            </a:r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deposition in the blood vessels. ( </a:t>
            </a:r>
            <a:r>
              <a:rPr lang="en-US" sz="1600" b="1" dirty="0" smtClean="0">
                <a:solidFill>
                  <a:srgbClr val="C00000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Congo red stain</a:t>
            </a:r>
            <a:r>
              <a:rPr lang="en-US" sz="16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600" dirty="0" smtClean="0">
                <a:sym typeface="LM Typewriter Proportional 10pt" charset="0"/>
              </a:rPr>
              <a:t>)</a:t>
            </a:r>
            <a:endParaRPr lang="ar-SA" sz="16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stethoscope_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208608" cy="5325929"/>
          </a:xfrm>
        </p:spPr>
      </p:pic>
      <p:sp>
        <p:nvSpPr>
          <p:cNvPr id="7" name="مربع نص 6"/>
          <p:cNvSpPr txBox="1"/>
          <p:nvPr/>
        </p:nvSpPr>
        <p:spPr>
          <a:xfrm>
            <a:off x="4427984" y="3645024"/>
            <a:ext cx="428396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  <a:latin typeface="Ruach LET" pitchFamily="2" charset="0"/>
              </a:rPr>
              <a:t>Good Luck .. </a:t>
            </a:r>
            <a:endParaRPr lang="ar-SA" sz="6600" dirty="0">
              <a:solidFill>
                <a:schemeClr val="bg1">
                  <a:lumMod val="50000"/>
                </a:schemeClr>
              </a:solidFill>
              <a:latin typeface="Ruach LET" pitchFamily="2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9552" y="4919008"/>
            <a:ext cx="66247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MV Boli" pitchFamily="2" charset="0"/>
                <a:cs typeface="DecoType Naskh Special" pitchFamily="2" charset="-78"/>
              </a:rPr>
              <a:t>Done By : </a:t>
            </a:r>
          </a:p>
          <a:p>
            <a:r>
              <a:rPr lang="en-US" sz="4000" b="1" dirty="0" err="1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Abdulaziz</a:t>
            </a:r>
            <a:r>
              <a:rPr lang="en-US" sz="4000" b="1" dirty="0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Alanazi</a:t>
            </a:r>
            <a:endParaRPr lang="en-US" sz="4000" b="1" dirty="0" smtClean="0">
              <a:solidFill>
                <a:srgbClr val="C00000"/>
              </a:solidFill>
              <a:latin typeface="MV Boli" pitchFamily="2" charset="0"/>
              <a:cs typeface="DecoType Naskh Special" pitchFamily="2" charset="-78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Abdulmajeed</a:t>
            </a:r>
            <a:r>
              <a:rPr lang="en-US" sz="4000" b="1" dirty="0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MV Boli" pitchFamily="2" charset="0"/>
                <a:cs typeface="DecoType Naskh Special" pitchFamily="2" charset="-78"/>
              </a:rPr>
              <a:t>Altammami</a:t>
            </a:r>
            <a:endParaRPr lang="ar-SA" sz="4000" b="1" dirty="0">
              <a:solidFill>
                <a:srgbClr val="C00000"/>
              </a:solidFill>
              <a:latin typeface="MV Boli" pitchFamily="2" charset="0"/>
              <a:cs typeface="DecoType Naskh Special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642"/>
          <a:stretch>
            <a:fillRect/>
          </a:stretch>
        </p:blipFill>
        <p:spPr bwMode="auto">
          <a:xfrm>
            <a:off x="3671392" y="0"/>
            <a:ext cx="5472608" cy="31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251520" y="692696"/>
            <a:ext cx="367240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Histo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/>
              <a:t>  </a:t>
            </a:r>
            <a:r>
              <a:rPr lang="en-US" sz="2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whorled pattern of tumor cell.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22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psammoma</a:t>
            </a:r>
            <a:r>
              <a:rPr lang="en-US" sz="2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bodies.</a:t>
            </a:r>
            <a:endParaRPr lang="en-US" sz="2200" b="1" dirty="0" smtClean="0">
              <a:sym typeface="LM Typewriter Proportional 10p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Spindle and oval cell shape with </a:t>
            </a:r>
            <a:r>
              <a:rPr lang="en-US" sz="22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esinophilic</a:t>
            </a:r>
            <a:r>
              <a:rPr lang="en-US" sz="2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cytoplasm 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0" y="3471953"/>
            <a:ext cx="5778854" cy="3386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5940152" y="3429000"/>
            <a:ext cx="3203848" cy="3429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Additions 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 smtClean="0"/>
              <a:t> Benign tumor 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 smtClean="0"/>
              <a:t>H.E stain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 smtClean="0"/>
              <a:t> </a:t>
            </a:r>
            <a:r>
              <a:rPr lang="en-US" sz="2600" b="1" u="sng" dirty="0" smtClean="0">
                <a:solidFill>
                  <a:schemeClr val="bg1">
                    <a:lumMod val="65000"/>
                  </a:schemeClr>
                </a:solidFill>
              </a:rPr>
              <a:t>Origin :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Meningothelial</a:t>
            </a:r>
            <a:r>
              <a:rPr lang="en-US" sz="2600" b="1" dirty="0" smtClean="0"/>
              <a:t> cells .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458356" cy="432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384376" cy="43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611560" y="5085184"/>
            <a:ext cx="28803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(CT) scan of a large tumor showing signal enhancement with contrast .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188640"/>
            <a:ext cx="5616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2) </a:t>
            </a:r>
            <a:r>
              <a:rPr lang="en-US" sz="3200" b="1" dirty="0" err="1" smtClean="0">
                <a:solidFill>
                  <a:srgbClr val="C00000"/>
                </a:solidFill>
              </a:rPr>
              <a:t>Glioblastoma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multiforme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75656" y="836712"/>
            <a:ext cx="6840760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Gross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en-US" sz="2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necrotic, hemorrhagic, infiltrating mass located </a:t>
            </a:r>
            <a:r>
              <a:rPr lang="en-US" sz="24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intraparenchymal</a:t>
            </a:r>
            <a:r>
              <a:rPr lang="en-US" sz="2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</a:t>
            </a:r>
          </a:p>
          <a:p>
            <a:endParaRPr lang="ar-SA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6429"/>
          <a:stretch>
            <a:fillRect/>
          </a:stretch>
        </p:blipFill>
        <p:spPr bwMode="auto">
          <a:xfrm>
            <a:off x="4067944" y="0"/>
            <a:ext cx="507605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5" name="Picture 3" descr="C:\Documents and Settings\DELL\Desktop\bbmapAss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4231"/>
            <a:ext cx="4788024" cy="3823769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51520" y="476672"/>
            <a:ext cx="295232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Histo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: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pseudopalisading</a:t>
            </a:r>
            <a:r>
              <a:rPr lang="en-US" sz="2400" b="1" dirty="0" smtClean="0"/>
              <a:t> of malignant nuclei .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Foci of necrosis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endothelial cell proliferation. </a:t>
            </a:r>
            <a:endParaRPr lang="en-US" sz="2400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64088" y="3573016"/>
            <a:ext cx="3528392" cy="32849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 Additions :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200" b="1" dirty="0" smtClean="0"/>
              <a:t> Malignant Grade 4 tumor 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200" b="1" u="sng" dirty="0" smtClean="0"/>
              <a:t> 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Genetic Affected  :  </a:t>
            </a:r>
            <a:r>
              <a:rPr lang="en-US" sz="2200" b="1" dirty="0" smtClean="0"/>
              <a:t>P53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200" b="1" dirty="0" smtClean="0"/>
              <a:t> 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Treatment : </a:t>
            </a:r>
            <a:r>
              <a:rPr lang="en-US" sz="2200" b="1" dirty="0" smtClean="0"/>
              <a:t>Radiotherapy and Chemotherapy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15" name="سهم إلى اليسار 14"/>
          <p:cNvSpPr/>
          <p:nvPr/>
        </p:nvSpPr>
        <p:spPr>
          <a:xfrm rot="19262992">
            <a:off x="3525688" y="3822492"/>
            <a:ext cx="426942" cy="25853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سار 15"/>
          <p:cNvSpPr/>
          <p:nvPr/>
        </p:nvSpPr>
        <p:spPr>
          <a:xfrm rot="10800000">
            <a:off x="2267744" y="2492896"/>
            <a:ext cx="360040" cy="20413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 إلى اليسار 16"/>
          <p:cNvSpPr/>
          <p:nvPr/>
        </p:nvSpPr>
        <p:spPr>
          <a:xfrm rot="13351138">
            <a:off x="283962" y="4610335"/>
            <a:ext cx="648072" cy="34815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 إلى اليسار 18"/>
          <p:cNvSpPr/>
          <p:nvPr/>
        </p:nvSpPr>
        <p:spPr>
          <a:xfrm rot="10800000">
            <a:off x="3059832" y="1412776"/>
            <a:ext cx="360040" cy="20413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219168" cy="60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888432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3100" b="1" u="sng" dirty="0" smtClean="0">
                <a:solidFill>
                  <a:srgbClr val="FF0000"/>
                </a:solidFill>
              </a:rPr>
              <a:t> Gross :</a:t>
            </a:r>
            <a:r>
              <a:rPr lang="en-US" sz="3100" b="1" dirty="0" smtClean="0"/>
              <a:t> </a:t>
            </a:r>
            <a:r>
              <a:rPr lang="en-US" sz="2700" b="1" dirty="0" smtClean="0"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Brown plaque </a:t>
            </a:r>
            <a:r>
              <a:rPr lang="en-US" sz="2700" b="1" dirty="0" smtClean="0"/>
              <a:t>surrounding</a:t>
            </a:r>
            <a:r>
              <a:rPr lang="en-US" sz="2700" dirty="0" smtClean="0"/>
              <a:t> </a:t>
            </a:r>
            <a:r>
              <a:rPr lang="en-US" sz="2700" b="1" dirty="0" smtClean="0"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the lateral ventricle </a:t>
            </a:r>
            <a:endParaRPr lang="en-US" sz="27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3528" y="188640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3) Multiple sclerosis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5576" y="3140968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9512" y="2852936"/>
            <a:ext cx="4032448" cy="35730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 Additions :</a:t>
            </a:r>
          </a:p>
          <a:p>
            <a:pPr marL="571500" indent="-571500" algn="ctr">
              <a:buFont typeface="+mj-lt"/>
              <a:buAutoNum type="romanUcPeriod"/>
            </a:pPr>
            <a:endParaRPr lang="en-US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ctr"/>
            <a:r>
              <a:rPr lang="en-US" sz="2400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bg1">
                    <a:lumMod val="65000"/>
                  </a:schemeClr>
                </a:solidFill>
              </a:rPr>
              <a:t>Definition :  </a:t>
            </a:r>
          </a:p>
          <a:p>
            <a:pPr marL="514350" indent="-514350" algn="ctr"/>
            <a:r>
              <a:rPr lang="en-US" sz="2400" b="1" dirty="0" smtClean="0"/>
              <a:t>Auto immune disease that </a:t>
            </a:r>
            <a:r>
              <a:rPr lang="en-US" sz="2400" b="1" dirty="0" err="1" smtClean="0"/>
              <a:t>demyelinated</a:t>
            </a:r>
            <a:r>
              <a:rPr lang="en-US" sz="2400" b="1" dirty="0" smtClean="0"/>
              <a:t> of axons.</a:t>
            </a:r>
          </a:p>
          <a:p>
            <a:pPr marL="514350" indent="-514350" algn="ctr">
              <a:buFont typeface="+mj-lt"/>
              <a:buAutoNum type="romanUcPeriod"/>
            </a:pPr>
            <a:endParaRPr lang="en-US" sz="2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ctr"/>
            <a:r>
              <a:rPr lang="en-US" sz="2400" b="1" u="sng" dirty="0" smtClean="0">
                <a:solidFill>
                  <a:schemeClr val="bg1">
                    <a:lumMod val="65000"/>
                  </a:schemeClr>
                </a:solidFill>
              </a:rPr>
              <a:t>Risk Factor : </a:t>
            </a:r>
          </a:p>
          <a:p>
            <a:pPr marL="514350" indent="-514350" algn="ctr"/>
            <a:r>
              <a:rPr lang="en-US" sz="2400" b="1" dirty="0" smtClean="0"/>
              <a:t>Genetic and </a:t>
            </a:r>
            <a:r>
              <a:rPr lang="en-US" sz="2400" b="1" dirty="0" err="1" smtClean="0"/>
              <a:t>Enviromental</a:t>
            </a:r>
            <a:r>
              <a:rPr lang="en-US" sz="2400" b="1" dirty="0" smtClean="0"/>
              <a:t> .</a:t>
            </a:r>
            <a:r>
              <a:rPr lang="en-US" sz="2800" dirty="0" smtClean="0"/>
              <a:t> </a:t>
            </a:r>
          </a:p>
          <a:p>
            <a:pPr marL="571500" indent="-571500" algn="ctr">
              <a:buFont typeface="+mj-lt"/>
              <a:buAutoNum type="romanUcPeriod"/>
            </a:pPr>
            <a:endParaRPr lang="en-US" sz="2800" b="1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missinglink.ucsf.edu/lm/ids_104_Demyelination/Figures/MS_early%20_les_L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896" y="0"/>
            <a:ext cx="5365104" cy="3612914"/>
          </a:xfrm>
          <a:prstGeom prst="rect">
            <a:avLst/>
          </a:prstGeom>
          <a:noFill/>
        </p:spPr>
      </p:pic>
      <p:pic>
        <p:nvPicPr>
          <p:cNvPr id="4" name="Picture 2" descr="http://missinglink.ucsf.edu/lm/ids_104_Demyelination/Figures/MSOlderLesion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0677"/>
            <a:ext cx="4968552" cy="3347323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4932040" y="2996952"/>
            <a:ext cx="35283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err="1" smtClean="0"/>
              <a:t>luxol</a:t>
            </a:r>
            <a:r>
              <a:rPr lang="en-US" sz="2400" b="1" dirty="0" smtClean="0"/>
              <a:t> fast blue stain / </a:t>
            </a:r>
            <a:r>
              <a:rPr lang="en-US" sz="2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PAS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6165304"/>
            <a:ext cx="1656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H&amp;E stain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0" y="692696"/>
            <a:ext cx="377991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Histo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atin typeface="+mj-lt"/>
              </a:rPr>
              <a:t> Intermittent </a:t>
            </a:r>
            <a:r>
              <a:rPr lang="en-US" sz="2300" b="1" dirty="0" err="1" smtClean="0">
                <a:latin typeface="+mj-lt"/>
                <a:sym typeface="LM Typewriter Proportional 10pt" charset="0"/>
              </a:rPr>
              <a:t>un</a:t>
            </a:r>
            <a:r>
              <a:rPr lang="en-US" sz="2300" b="1" dirty="0" err="1" smtClean="0">
                <a:latin typeface="+mj-lt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myelinated</a:t>
            </a:r>
            <a:r>
              <a:rPr lang="en-US" sz="2300" b="1" dirty="0" smtClean="0">
                <a:latin typeface="+mj-lt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area .</a:t>
            </a: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atin typeface="+mj-lt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Preserved of axons.</a:t>
            </a:r>
            <a:endParaRPr lang="en-US" sz="2300" b="1" dirty="0" smtClean="0">
              <a:latin typeface="+mj-lt"/>
              <a:sym typeface="LM Typewriter Proportional 10p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atin typeface="+mj-lt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infiltration of lymphocytes Inflammatory cells .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l="45652" t="48606"/>
          <a:stretch>
            <a:fillRect/>
          </a:stretch>
        </p:blipFill>
        <p:spPr bwMode="auto">
          <a:xfrm>
            <a:off x="5076056" y="3908269"/>
            <a:ext cx="3920460" cy="29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6300192" y="6021288"/>
            <a:ext cx="16561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Silver stain</a:t>
            </a:r>
            <a:endParaRPr lang="ar-SA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r. Amer Shafie\My Documents\My Pictures\097acoustn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608512" cy="37535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40768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FF0000"/>
                </a:solidFill>
              </a:rPr>
              <a:t> Gross :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 Well circumscribed mass at the </a:t>
            </a:r>
            <a:r>
              <a:rPr lang="en-US" sz="2400" b="1" dirty="0" err="1" smtClean="0"/>
              <a:t>cerebello-pontine</a:t>
            </a:r>
            <a:r>
              <a:rPr lang="en-US" sz="2400" b="1" dirty="0" smtClean="0"/>
              <a:t> angle. </a:t>
            </a:r>
            <a:endParaRPr lang="en-US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95536" y="332656"/>
            <a:ext cx="4392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4) </a:t>
            </a:r>
            <a:r>
              <a:rPr lang="en-US" sz="4000" b="1" dirty="0" err="1" smtClean="0">
                <a:solidFill>
                  <a:srgbClr val="C00000"/>
                </a:solidFill>
              </a:rPr>
              <a:t>Schwannoma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ar-SA" sz="4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6124"/>
          <a:stretch>
            <a:fillRect/>
          </a:stretch>
        </p:blipFill>
        <p:spPr bwMode="auto">
          <a:xfrm>
            <a:off x="4067944" y="3966517"/>
            <a:ext cx="4891030" cy="289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4427984" y="6165304"/>
            <a:ext cx="42484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Bilateral eighth nerve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schwannomas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9512" y="2636912"/>
            <a:ext cx="3672408" cy="4005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 Additions : </a:t>
            </a:r>
            <a:endParaRPr lang="en-US" sz="2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2400" b="1" dirty="0" smtClean="0"/>
              <a:t>A </a:t>
            </a:r>
            <a:r>
              <a:rPr lang="en-US" sz="2400" b="1" dirty="0" err="1" smtClean="0"/>
              <a:t>schwannoma</a:t>
            </a:r>
            <a:r>
              <a:rPr lang="en-US" sz="2400" b="1" dirty="0" smtClean="0"/>
              <a:t> is a </a:t>
            </a:r>
            <a:r>
              <a:rPr lang="en-US" sz="2400" b="1" u="sng" dirty="0" smtClean="0"/>
              <a:t>benign tumor </a:t>
            </a:r>
            <a:r>
              <a:rPr lang="en-US" sz="2400" b="1" dirty="0" smtClean="0"/>
              <a:t>which can be cured by </a:t>
            </a:r>
            <a:r>
              <a:rPr lang="en-US" sz="2400" b="1" u="sng" dirty="0" smtClean="0"/>
              <a:t>local excision</a:t>
            </a:r>
            <a:r>
              <a:rPr lang="en-US" sz="2400" b="1" dirty="0" smtClean="0"/>
              <a:t> .</a:t>
            </a:r>
          </a:p>
          <a:p>
            <a:pPr marL="571500" indent="-571500">
              <a:buFont typeface="+mj-lt"/>
              <a:buAutoNum type="romanUcPeriod"/>
            </a:pPr>
            <a:endParaRPr lang="en-US" sz="2400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400" b="1" dirty="0" smtClean="0"/>
              <a:t>Association with neurofibromatosis Type 2 Syndrome .</a:t>
            </a:r>
            <a:endParaRPr lang="en-US" sz="2800" b="1" dirty="0" smtClean="0"/>
          </a:p>
          <a:p>
            <a:pPr algn="ctr"/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36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" name="Picture 2" descr="C:\Documents and Settings\Mr. Amer Shafie\My Documents\My Pictures\Schwanno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5040560" cy="335699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148064" y="1268760"/>
            <a:ext cx="3779912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accent3">
                    <a:lumMod val="50000"/>
                  </a:schemeClr>
                </a:solidFill>
              </a:rPr>
              <a:t>Histo</a:t>
            </a: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</a:rPr>
              <a:t> :</a:t>
            </a:r>
            <a:r>
              <a:rPr lang="en-US" sz="3200" b="1" dirty="0" smtClean="0">
                <a:latin typeface="+mj-lt"/>
                <a:sym typeface="LM Typewriter Proportional 10pt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+mj-lt"/>
                <a:sym typeface="LM Typewriter Proportional 10pt" charset="0"/>
              </a:rPr>
              <a:t>Cellular area with </a:t>
            </a:r>
            <a:r>
              <a:rPr lang="en-US" sz="3200" b="1" dirty="0" err="1" smtClean="0">
                <a:latin typeface="+mj-lt"/>
              </a:rPr>
              <a:t>pseudopalisading</a:t>
            </a:r>
            <a:r>
              <a:rPr lang="en-US" sz="3200" b="1" dirty="0" smtClean="0">
                <a:latin typeface="+mj-lt"/>
              </a:rPr>
              <a:t> nuclei (</a:t>
            </a:r>
            <a:r>
              <a:rPr lang="en-US" sz="3200" b="1" dirty="0" err="1" smtClean="0">
                <a:latin typeface="+mj-lt"/>
              </a:rPr>
              <a:t>Antoni</a:t>
            </a:r>
            <a:r>
              <a:rPr lang="en-US" sz="3200" b="1" dirty="0" smtClean="0">
                <a:latin typeface="+mj-lt"/>
              </a:rPr>
              <a:t> A) .</a:t>
            </a:r>
            <a:endParaRPr lang="en-US" sz="3200" b="1" dirty="0" smtClean="0">
              <a:latin typeface="+mj-lt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+mj-lt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3200" b="1" dirty="0" smtClean="0">
                <a:latin typeface="+mj-lt"/>
              </a:rPr>
              <a:t>looser area with </a:t>
            </a:r>
            <a:r>
              <a:rPr lang="en-US" sz="3200" b="1" dirty="0" err="1" smtClean="0">
                <a:latin typeface="+mj-lt"/>
              </a:rPr>
              <a:t>fibromyxoid</a:t>
            </a:r>
            <a:r>
              <a:rPr lang="en-US" sz="3200" b="1" dirty="0" smtClean="0">
                <a:latin typeface="+mj-lt"/>
              </a:rPr>
              <a:t>  change ( </a:t>
            </a:r>
            <a:r>
              <a:rPr lang="en-US" sz="3200" b="1" dirty="0" err="1" smtClean="0">
                <a:latin typeface="+mj-lt"/>
              </a:rPr>
              <a:t>Antoni</a:t>
            </a:r>
            <a:r>
              <a:rPr lang="en-US" sz="3200" b="1" dirty="0" smtClean="0">
                <a:latin typeface="+mj-lt"/>
              </a:rPr>
              <a:t> B ) .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/>
              <a:t>verocay</a:t>
            </a:r>
            <a:r>
              <a:rPr lang="en-US" sz="3200" b="1" dirty="0" smtClean="0"/>
              <a:t> bodies.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/>
              <a:t>Elongated spindle shaped </a:t>
            </a:r>
            <a:r>
              <a:rPr lang="en-US" sz="3200" b="1" dirty="0" err="1" smtClean="0"/>
              <a:t>Schwan</a:t>
            </a:r>
            <a:r>
              <a:rPr lang="en-US" sz="3200" b="1" dirty="0" smtClean="0"/>
              <a:t> cells.</a:t>
            </a:r>
          </a:p>
          <a:p>
            <a:pPr>
              <a:buFont typeface="Wingdings" pitchFamily="2" charset="2"/>
              <a:buChar char="ü"/>
            </a:pPr>
            <a:endParaRPr lang="en-US" sz="3200" b="1" dirty="0" smtClean="0"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endParaRPr lang="en-US" sz="3200" b="1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en-US" sz="32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594928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( </a:t>
            </a:r>
            <a:r>
              <a:rPr lang="en-US" b="1" dirty="0" err="1" smtClean="0"/>
              <a:t>Antoni</a:t>
            </a:r>
            <a:r>
              <a:rPr lang="en-US" b="1" dirty="0" smtClean="0"/>
              <a:t> A )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635896" y="486916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 </a:t>
            </a:r>
            <a:r>
              <a:rPr lang="en-US" b="1" dirty="0" err="1" smtClean="0">
                <a:solidFill>
                  <a:srgbClr val="002060"/>
                </a:solidFill>
              </a:rPr>
              <a:t>Antoni</a:t>
            </a:r>
            <a:r>
              <a:rPr lang="en-US" b="1" dirty="0" smtClean="0">
                <a:solidFill>
                  <a:srgbClr val="002060"/>
                </a:solidFill>
              </a:rPr>
              <a:t> B )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39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179512" y="0"/>
            <a:ext cx="44644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5) Hydrocephalus</a:t>
            </a:r>
            <a:endParaRPr lang="ar-SA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59624" y="2708920"/>
            <a:ext cx="33843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MRI shows communicating hydrocephalus, involving all ventricles.</a:t>
            </a:r>
            <a:r>
              <a:rPr lang="en-US" b="1" dirty="0" smtClean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  <p:pic>
        <p:nvPicPr>
          <p:cNvPr id="7" name="Picture 2" descr="C:\Documents and Settings\Administrador\Mis documentos\Archivos PATOLOGÍA\image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907" y="3933056"/>
            <a:ext cx="4355093" cy="292494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36086"/>
            <a:ext cx="4283968" cy="332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251520" y="6021288"/>
            <a:ext cx="4320480" cy="4435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Dilated 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lateral ventricles </a:t>
            </a:r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through 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the </a:t>
            </a:r>
            <a:r>
              <a:rPr lang="en-US" sz="1400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midthalamus</a:t>
            </a:r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179512" y="16288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FF0000"/>
                </a:solidFill>
              </a:rPr>
              <a:t> Gross :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Marked dilatation of the ventricles.</a:t>
            </a:r>
            <a:endParaRPr lang="ar-SA" sz="2400" dirty="0" smtClean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555776" y="620688"/>
            <a:ext cx="2952328" cy="28529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 Additions : 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Definition : </a:t>
            </a:r>
            <a:r>
              <a:rPr lang="en-US" b="1" dirty="0" smtClean="0"/>
              <a:t>Accumulation of excessive CSF in ventricular system .</a:t>
            </a:r>
          </a:p>
          <a:p>
            <a:pPr marL="571500" indent="-571500">
              <a:buFont typeface="+mj-lt"/>
              <a:buAutoNum type="romanUcPeriod"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Causes :</a:t>
            </a:r>
            <a:r>
              <a:rPr lang="en-US" b="1" dirty="0" smtClean="0"/>
              <a:t> Congenital atrophy of brain , Meningitis 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091200" presetClass="entr" presetSubtype="566024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519</Words>
  <Application>Microsoft Office PowerPoint</Application>
  <PresentationFormat>عرض على الشاشة (3:4)‏</PresentationFormat>
  <Paragraphs>123</Paragraphs>
  <Slides>16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 Gross :   Rounded mass attached to the dura compress the underlying brain.</vt:lpstr>
      <vt:lpstr>الشريحة 2</vt:lpstr>
      <vt:lpstr>الشريحة 3</vt:lpstr>
      <vt:lpstr>الشريحة 4</vt:lpstr>
      <vt:lpstr> Gross : Brown plaque surrounding the lateral ventricle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          practical block</dc:title>
  <dc:creator>Mr. Amer Shafie</dc:creator>
  <cp:lastModifiedBy>Dr.3zooz</cp:lastModifiedBy>
  <cp:revision>144</cp:revision>
  <dcterms:created xsi:type="dcterms:W3CDTF">2010-06-22T08:46:56Z</dcterms:created>
  <dcterms:modified xsi:type="dcterms:W3CDTF">2013-11-05T20:46:10Z</dcterms:modified>
</cp:coreProperties>
</file>