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1" r:id="rId2"/>
    <p:sldId id="294" r:id="rId3"/>
    <p:sldId id="296" r:id="rId4"/>
    <p:sldId id="298" r:id="rId5"/>
    <p:sldId id="258" r:id="rId6"/>
    <p:sldId id="454" r:id="rId7"/>
    <p:sldId id="455" r:id="rId8"/>
    <p:sldId id="504" r:id="rId9"/>
    <p:sldId id="457" r:id="rId10"/>
    <p:sldId id="458" r:id="rId11"/>
    <p:sldId id="461" r:id="rId12"/>
    <p:sldId id="462" r:id="rId13"/>
    <p:sldId id="463" r:id="rId14"/>
    <p:sldId id="465" r:id="rId15"/>
    <p:sldId id="467" r:id="rId16"/>
    <p:sldId id="468" r:id="rId17"/>
    <p:sldId id="469" r:id="rId18"/>
    <p:sldId id="470" r:id="rId19"/>
    <p:sldId id="509" r:id="rId20"/>
    <p:sldId id="513" r:id="rId21"/>
    <p:sldId id="472" r:id="rId22"/>
    <p:sldId id="473" r:id="rId23"/>
    <p:sldId id="506" r:id="rId24"/>
    <p:sldId id="475" r:id="rId25"/>
    <p:sldId id="490" r:id="rId26"/>
    <p:sldId id="477" r:id="rId27"/>
    <p:sldId id="478" r:id="rId28"/>
    <p:sldId id="479" r:id="rId29"/>
    <p:sldId id="399" r:id="rId30"/>
    <p:sldId id="400" r:id="rId31"/>
    <p:sldId id="361" r:id="rId32"/>
    <p:sldId id="484" r:id="rId33"/>
    <p:sldId id="485" r:id="rId34"/>
    <p:sldId id="518" r:id="rId35"/>
    <p:sldId id="411" r:id="rId36"/>
    <p:sldId id="412" r:id="rId37"/>
    <p:sldId id="272" r:id="rId38"/>
    <p:sldId id="422" r:id="rId39"/>
    <p:sldId id="443" r:id="rId40"/>
    <p:sldId id="444" r:id="rId41"/>
    <p:sldId id="445" r:id="rId42"/>
    <p:sldId id="446" r:id="rId43"/>
    <p:sldId id="447" r:id="rId44"/>
    <p:sldId id="448" r:id="rId45"/>
    <p:sldId id="451" r:id="rId46"/>
    <p:sldId id="45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p14="http://schemas.microsoft.com/office/powerpoint/2010/main" val="31507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1</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41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Notice</a:t>
            </a:r>
            <a:r>
              <a:rPr lang="en-US" b="1" baseline="0" dirty="0" smtClean="0"/>
              <a:t> the</a:t>
            </a:r>
            <a:r>
              <a:rPr lang="en-US" b="1" dirty="0" smtClean="0"/>
              <a:t> deep and wide </a:t>
            </a:r>
            <a:r>
              <a:rPr lang="en-US" b="1" dirty="0" err="1" smtClean="0"/>
              <a:t>sulci</a:t>
            </a:r>
            <a:r>
              <a:rPr lang="en-US" b="1" dirty="0" smtClean="0"/>
              <a:t> and narrow </a:t>
            </a:r>
            <a:r>
              <a:rPr lang="en-US" b="1" dirty="0" err="1" smtClean="0"/>
              <a:t>gyri</a:t>
            </a:r>
            <a:r>
              <a:rPr lang="en-US" b="1" dirty="0" smtClean="0"/>
              <a:t> .</a:t>
            </a:r>
            <a:r>
              <a:rPr lang="en-US" b="1" dirty="0" smtClean="0">
                <a:latin typeface="LM Typewriter Proportional 10pt" charset="0"/>
                <a:ea typeface="LM Typewriter Proportional 10pt" charset="0"/>
                <a:cs typeface="LM Typewriter Proportional 10pt" charset="0"/>
                <a:sym typeface="LM Typewriter Proportional 10pt" charset="0"/>
              </a:rPr>
              <a:t>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43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2</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dirty="0" smtClean="0"/>
              <a:t>CSF is produced by the choroid plexus within</a:t>
            </a:r>
            <a:r>
              <a:rPr lang="en-US" baseline="0" dirty="0" smtClean="0"/>
              <a:t> the lateral and fourth ventricles. It circulates the ventricular system and enters the </a:t>
            </a:r>
            <a:r>
              <a:rPr lang="en-US" baseline="0" dirty="0" err="1" smtClean="0"/>
              <a:t>cisterna</a:t>
            </a:r>
            <a:r>
              <a:rPr lang="en-US" baseline="0" dirty="0" smtClean="0"/>
              <a:t> magna at the base of brain stem through the foramina of </a:t>
            </a:r>
            <a:r>
              <a:rPr lang="en-US" baseline="0" dirty="0" err="1" smtClean="0"/>
              <a:t>luschka</a:t>
            </a:r>
            <a:r>
              <a:rPr lang="en-US" baseline="0" dirty="0" smtClean="0"/>
              <a:t> and </a:t>
            </a:r>
            <a:r>
              <a:rPr lang="en-US" baseline="0" dirty="0" err="1" smtClean="0"/>
              <a:t>magendie</a:t>
            </a:r>
            <a:r>
              <a:rPr lang="en-US" baseline="0" dirty="0" smtClean="0"/>
              <a:t>. It is circulating in the </a:t>
            </a:r>
            <a:r>
              <a:rPr lang="en-US" baseline="0" dirty="0" err="1" smtClean="0"/>
              <a:t>subarachinoid</a:t>
            </a:r>
            <a:r>
              <a:rPr lang="en-US" baseline="0" dirty="0" smtClean="0"/>
              <a:t> space and absorbed by </a:t>
            </a:r>
            <a:r>
              <a:rPr lang="en-US" baseline="0" dirty="0" err="1" smtClean="0"/>
              <a:t>arachinoid</a:t>
            </a:r>
            <a:r>
              <a:rPr lang="en-US" baseline="0" dirty="0" smtClean="0"/>
              <a:t> granulations.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3</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a:t>The organs of the CNS contain two types of cells.  The neurons are cells that conduct nerve impulses.  Mitosis or cell division cannot take place in neurons so neurons cannot be replaced if they are destroyed.</a:t>
            </a:r>
          </a:p>
          <a:p>
            <a:endParaRPr lang="en-US" dirty="0"/>
          </a:p>
          <a:p>
            <a:r>
              <a:rPr lang="en-US" dirty="0"/>
              <a:t>The </a:t>
            </a:r>
            <a:r>
              <a:rPr lang="en-US" dirty="0" err="1"/>
              <a:t>neuroglia</a:t>
            </a:r>
            <a:r>
              <a:rPr lang="en-US" dirty="0"/>
              <a:t> or </a:t>
            </a:r>
            <a:r>
              <a:rPr lang="en-US" dirty="0" err="1"/>
              <a:t>glia</a:t>
            </a:r>
            <a:r>
              <a:rPr lang="en-US" dirty="0"/>
              <a:t> is the supporting structure of nervous tissue.  The </a:t>
            </a:r>
            <a:r>
              <a:rPr lang="en-US" dirty="0" err="1"/>
              <a:t>neuroglial</a:t>
            </a:r>
            <a:r>
              <a:rPr lang="en-US" dirty="0"/>
              <a:t> cells support, nourish, and protect the neurons.  Mitosis does take place in </a:t>
            </a:r>
            <a:r>
              <a:rPr lang="en-US" dirty="0" err="1"/>
              <a:t>neuroglia</a:t>
            </a:r>
            <a:r>
              <a:rPr lang="en-US" dirty="0"/>
              <a:t>.  The types of </a:t>
            </a:r>
            <a:r>
              <a:rPr lang="en-US" dirty="0" err="1"/>
              <a:t>neuroglial</a:t>
            </a:r>
            <a:r>
              <a:rPr lang="en-US" dirty="0"/>
              <a:t> cells include </a:t>
            </a:r>
            <a:r>
              <a:rPr lang="en-US" dirty="0" err="1"/>
              <a:t>astrocytes</a:t>
            </a:r>
            <a:r>
              <a:rPr lang="en-US" dirty="0"/>
              <a:t>, </a:t>
            </a:r>
            <a:r>
              <a:rPr lang="en-US" dirty="0" err="1"/>
              <a:t>oligodendrocytes</a:t>
            </a:r>
            <a:r>
              <a:rPr lang="en-US" dirty="0"/>
              <a:t>, and </a:t>
            </a:r>
            <a:r>
              <a:rPr lang="en-US" dirty="0" err="1"/>
              <a:t>microcytes</a:t>
            </a:r>
            <a:r>
              <a:rPr lang="en-US" dirty="0"/>
              <a:t>.  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Brown and hemorrhagic </a:t>
            </a:r>
            <a:r>
              <a:rPr lang="en-US" dirty="0" err="1" smtClean="0"/>
              <a:t>periventricular</a:t>
            </a:r>
            <a:r>
              <a:rPr lang="en-US" dirty="0" smtClean="0"/>
              <a:t> plaque and slightly dilated and irregular lateral ventricle .</a:t>
            </a:r>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3B7FA-5726-430D-96E3-BF842E64FAA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8A3C-D1C1-4E9C-9A5E-3EFC012A8914}"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56F4E-4AEA-4A98-95C2-596473DBB5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A4F0AF8-56D6-439F-B50E-EC0BA181D4E9}" type="slidenum">
              <a:rPr lang="en-US"/>
              <a:pPr/>
              <a:t>1</a:t>
            </a:fld>
            <a:endParaRPr lang="en-US"/>
          </a:p>
        </p:txBody>
      </p:sp>
      <p:sp>
        <p:nvSpPr>
          <p:cNvPr id="181252" name="Rectangle 4"/>
          <p:cNvSpPr>
            <a:spLocks noGrp="1" noChangeArrowheads="1"/>
          </p:cNvSpPr>
          <p:nvPr>
            <p:ph type="title"/>
          </p:nvPr>
        </p:nvSpPr>
        <p:spPr>
          <a:xfrm>
            <a:off x="683568" y="332656"/>
            <a:ext cx="7772400" cy="1447800"/>
          </a:xfrm>
        </p:spPr>
        <p:txBody>
          <a:bodyPr>
            <a:normAutofit fontScale="90000"/>
          </a:bodyPr>
          <a:lstStyle/>
          <a:p>
            <a:r>
              <a:rPr lang="en-US" sz="4000" dirty="0" smtClean="0"/>
              <a:t>Cerebrum, Cerebellum and Brain </a:t>
            </a:r>
            <a:r>
              <a:rPr lang="en-US" sz="4000" dirty="0"/>
              <a:t>Stem</a:t>
            </a:r>
            <a:r>
              <a:rPr lang="en-US" sz="3600" dirty="0"/>
              <a:t/>
            </a:r>
            <a:br>
              <a:rPr lang="en-US" sz="3600" dirty="0"/>
            </a:br>
            <a:endParaRPr lang="en-US" sz="2000" dirty="0"/>
          </a:p>
        </p:txBody>
      </p:sp>
      <p:pic>
        <p:nvPicPr>
          <p:cNvPr id="181254" name="Picture 6" descr="brain7"/>
          <p:cNvPicPr>
            <a:picLocks noGrp="1" noChangeAspect="1" noChangeArrowheads="1"/>
          </p:cNvPicPr>
          <p:nvPr>
            <p:ph idx="1"/>
          </p:nvPr>
        </p:nvPicPr>
        <p:blipFill>
          <a:blip r:embed="rId3" cstate="print"/>
          <a:srcRect/>
          <a:stretch>
            <a:fillRect/>
          </a:stretch>
        </p:blipFill>
        <p:spPr>
          <a:xfrm>
            <a:off x="1477963" y="1981200"/>
            <a:ext cx="6403975" cy="4013200"/>
          </a:xfrm>
          <a:noFill/>
          <a:ln/>
        </p:spPr>
      </p:pic>
      <p:sp>
        <p:nvSpPr>
          <p:cNvPr id="181255" name="Text Box 7"/>
          <p:cNvSpPr txBox="1">
            <a:spLocks noChangeArrowheads="1"/>
          </p:cNvSpPr>
          <p:nvPr/>
        </p:nvSpPr>
        <p:spPr bwMode="auto">
          <a:xfrm>
            <a:off x="2819400" y="20574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C71.0</a:t>
            </a:r>
          </a:p>
        </p:txBody>
      </p:sp>
      <p:sp>
        <p:nvSpPr>
          <p:cNvPr id="181256" name="Text Box 8"/>
          <p:cNvSpPr txBox="1">
            <a:spLocks noChangeArrowheads="1"/>
          </p:cNvSpPr>
          <p:nvPr/>
        </p:nvSpPr>
        <p:spPr bwMode="auto">
          <a:xfrm>
            <a:off x="1524000" y="34290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C71.1</a:t>
            </a:r>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181258" name="Text Box 10"/>
          <p:cNvSpPr txBox="1">
            <a:spLocks noChangeArrowheads="1"/>
          </p:cNvSpPr>
          <p:nvPr/>
        </p:nvSpPr>
        <p:spPr bwMode="auto">
          <a:xfrm>
            <a:off x="3429000" y="5562600"/>
            <a:ext cx="11430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C71.7</a:t>
            </a:r>
          </a:p>
        </p:txBody>
      </p:sp>
      <p:sp>
        <p:nvSpPr>
          <p:cNvPr id="181259" name="Text Box 11"/>
          <p:cNvSpPr txBox="1">
            <a:spLocks noChangeArrowheads="1"/>
          </p:cNvSpPr>
          <p:nvPr/>
        </p:nvSpPr>
        <p:spPr bwMode="auto">
          <a:xfrm>
            <a:off x="6629400" y="25908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C71.3</a:t>
            </a:r>
          </a:p>
        </p:txBody>
      </p:sp>
      <p:sp>
        <p:nvSpPr>
          <p:cNvPr id="181260" name="Text Box 12"/>
          <p:cNvSpPr txBox="1">
            <a:spLocks noChangeArrowheads="1"/>
          </p:cNvSpPr>
          <p:nvPr/>
        </p:nvSpPr>
        <p:spPr bwMode="auto">
          <a:xfrm>
            <a:off x="6934200" y="34290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C71.4</a:t>
            </a:r>
          </a:p>
        </p:txBody>
      </p:sp>
      <p:sp>
        <p:nvSpPr>
          <p:cNvPr id="181261" name="Text Box 13"/>
          <p:cNvSpPr txBox="1">
            <a:spLocks noChangeArrowheads="1"/>
          </p:cNvSpPr>
          <p:nvPr/>
        </p:nvSpPr>
        <p:spPr bwMode="auto">
          <a:xfrm>
            <a:off x="6705600" y="43434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0"/>
            <a:ext cx="8460432" cy="83671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600" b="1" dirty="0" smtClean="0">
                <a:solidFill>
                  <a:schemeClr val="accent1">
                    <a:satMod val="150000"/>
                  </a:schemeClr>
                </a:solidFill>
                <a:latin typeface="Franklin Gothic Demi" pitchFamily="34" charset="0"/>
                <a:ea typeface="+mj-ea"/>
                <a:cs typeface="+mj-cs"/>
              </a:rPr>
              <a:t> </a:t>
            </a:r>
            <a:r>
              <a:rPr lang="en-US" sz="3600" b="1" dirty="0">
                <a:solidFill>
                  <a:schemeClr val="accent1">
                    <a:satMod val="150000"/>
                  </a:schemeClr>
                </a:solidFill>
                <a:latin typeface="Franklin Gothic Demi" pitchFamily="34" charset="0"/>
                <a:ea typeface="+mj-ea"/>
                <a:cs typeface="+mj-cs"/>
              </a:rPr>
              <a:t>MENINGIOMA(DURA-BRAIN)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3455368" y="980728"/>
            <a:ext cx="5472608" cy="3206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3"/>
          <p:cNvSpPr txBox="1">
            <a:spLocks noChangeArrowheads="1"/>
          </p:cNvSpPr>
          <p:nvPr/>
        </p:nvSpPr>
        <p:spPr bwMode="auto">
          <a:xfrm>
            <a:off x="251519" y="4293096"/>
            <a:ext cx="8463285" cy="2246769"/>
          </a:xfrm>
          <a:prstGeom prst="rect">
            <a:avLst/>
          </a:prstGeom>
          <a:noFill/>
          <a:ln w="9525">
            <a:noFill/>
            <a:miter lim="800000"/>
            <a:headEnd/>
            <a:tailEnd/>
          </a:ln>
        </p:spPr>
        <p:txBody>
          <a:bodyPr wrap="square">
            <a:spAutoFit/>
          </a:bodyPr>
          <a:lstStyle/>
          <a:p>
            <a:pPr marL="533400" indent="-533400" algn="just">
              <a:buFontTx/>
              <a:buBlip>
                <a:blip r:embed="rId4"/>
              </a:buBlip>
            </a:pPr>
            <a:r>
              <a:rPr lang="en-US" sz="2800" dirty="0">
                <a:latin typeface="Franklin Gothic Demi" pitchFamily="34" charset="0"/>
              </a:rPr>
              <a:t>Whorls of </a:t>
            </a:r>
            <a:r>
              <a:rPr lang="en-US" sz="2800" dirty="0" err="1">
                <a:solidFill>
                  <a:srgbClr val="FF0000"/>
                </a:solidFill>
                <a:latin typeface="Franklin Gothic Demi" pitchFamily="34" charset="0"/>
              </a:rPr>
              <a:t>fibrocellular</a:t>
            </a:r>
            <a:r>
              <a:rPr lang="en-US" sz="2800" dirty="0">
                <a:solidFill>
                  <a:srgbClr val="FF0000"/>
                </a:solidFill>
                <a:latin typeface="Franklin Gothic Demi" pitchFamily="34" charset="0"/>
              </a:rPr>
              <a:t> tissue</a:t>
            </a:r>
            <a:r>
              <a:rPr lang="en-US" sz="2800" dirty="0" smtClean="0">
                <a:latin typeface="Franklin Gothic Demi" pitchFamily="34" charset="0"/>
              </a:rPr>
              <a:t>.</a:t>
            </a:r>
            <a:endParaRPr lang="en-US" sz="2800" dirty="0">
              <a:latin typeface="Franklin Gothic Demi" pitchFamily="34" charset="0"/>
            </a:endParaRPr>
          </a:p>
          <a:p>
            <a:pPr marL="533400" indent="-533400" algn="just">
              <a:buFontTx/>
              <a:buBlip>
                <a:blip r:embed="rId4"/>
              </a:buBlip>
            </a:pPr>
            <a:r>
              <a:rPr lang="en-US" sz="2800" dirty="0">
                <a:solidFill>
                  <a:srgbClr val="FF0000"/>
                </a:solidFill>
                <a:latin typeface="Franklin Gothic Demi" pitchFamily="34" charset="0"/>
              </a:rPr>
              <a:t>Cells are oval, spindle shape or elongated and lack mitosis</a:t>
            </a:r>
            <a:r>
              <a:rPr lang="en-US" sz="2800" dirty="0" smtClean="0">
                <a:solidFill>
                  <a:srgbClr val="FF0000"/>
                </a:solidFill>
                <a:latin typeface="Franklin Gothic Demi" pitchFamily="34" charset="0"/>
              </a:rPr>
              <a:t>.</a:t>
            </a:r>
            <a:endParaRPr lang="en-US" sz="2800" dirty="0">
              <a:solidFill>
                <a:srgbClr val="FF0000"/>
              </a:solidFill>
              <a:latin typeface="Franklin Gothic Demi" pitchFamily="34" charset="0"/>
            </a:endParaRPr>
          </a:p>
          <a:p>
            <a:pPr marL="533400" indent="-533400" algn="just">
              <a:buFontTx/>
              <a:buBlip>
                <a:blip r:embed="rId4"/>
              </a:buBlip>
            </a:pPr>
            <a:r>
              <a:rPr lang="en-US" sz="2800" dirty="0" err="1">
                <a:solidFill>
                  <a:srgbClr val="FF0000"/>
                </a:solidFill>
                <a:latin typeface="Franklin Gothic Demi" pitchFamily="34" charset="0"/>
              </a:rPr>
              <a:t>Psammoma</a:t>
            </a:r>
            <a:r>
              <a:rPr lang="en-US" sz="2800" dirty="0">
                <a:solidFill>
                  <a:srgbClr val="FF0000"/>
                </a:solidFill>
                <a:latin typeface="Franklin Gothic Demi" pitchFamily="34" charset="0"/>
              </a:rPr>
              <a:t> bodies </a:t>
            </a:r>
            <a:r>
              <a:rPr lang="en-US" sz="2800" dirty="0">
                <a:latin typeface="Franklin Gothic Demi" pitchFamily="34" charset="0"/>
              </a:rPr>
              <a:t>(spherical calcified particles) are also seen within the </a:t>
            </a:r>
            <a:r>
              <a:rPr lang="en-US" sz="2800" dirty="0" err="1">
                <a:latin typeface="Franklin Gothic Demi" pitchFamily="34" charset="0"/>
              </a:rPr>
              <a:t>tumour</a:t>
            </a:r>
            <a:r>
              <a:rPr lang="en-US" sz="2800" dirty="0">
                <a:latin typeface="Franklin Gothic Demi" pitchFamily="34" charset="0"/>
              </a:rPr>
              <a:t>.</a:t>
            </a:r>
          </a:p>
        </p:txBody>
      </p:sp>
      <p:sp>
        <p:nvSpPr>
          <p:cNvPr id="2" name="Rectangle 1"/>
          <p:cNvSpPr/>
          <p:nvPr/>
        </p:nvSpPr>
        <p:spPr>
          <a:xfrm>
            <a:off x="107504" y="3372609"/>
            <a:ext cx="3059832" cy="738664"/>
          </a:xfrm>
          <a:prstGeom prst="rect">
            <a:avLst/>
          </a:prstGeom>
        </p:spPr>
        <p:txBody>
          <a:bodyPr wrap="square">
            <a:spAutoFit/>
          </a:bodyPr>
          <a:lstStyle/>
          <a:p>
            <a:r>
              <a:rPr lang="en-US" sz="2400" i="1" dirty="0">
                <a:solidFill>
                  <a:schemeClr val="accent1">
                    <a:satMod val="150000"/>
                  </a:schemeClr>
                </a:solidFill>
                <a:latin typeface="Franklin Gothic Demi" pitchFamily="34" charset="0"/>
              </a:rPr>
              <a:t>Meningioma:</a:t>
            </a:r>
            <a:br>
              <a:rPr lang="en-US" sz="2400" i="1" dirty="0">
                <a:solidFill>
                  <a:schemeClr val="accent1">
                    <a:satMod val="150000"/>
                  </a:schemeClr>
                </a:solidFill>
                <a:latin typeface="Franklin Gothic Demi" pitchFamily="34" charset="0"/>
              </a:rPr>
            </a:br>
            <a:r>
              <a:rPr lang="en-US" i="1" dirty="0">
                <a:solidFill>
                  <a:schemeClr val="accent1">
                    <a:satMod val="150000"/>
                  </a:schemeClr>
                </a:solidFill>
                <a:latin typeface="Franklin Gothic Demi" pitchFamily="34" charset="0"/>
              </a:rPr>
              <a:t>Section of </a:t>
            </a:r>
            <a:r>
              <a:rPr lang="en-US" i="1" dirty="0" err="1">
                <a:solidFill>
                  <a:schemeClr val="accent1">
                    <a:satMod val="150000"/>
                  </a:schemeClr>
                </a:solidFill>
                <a:latin typeface="Franklin Gothic Demi" pitchFamily="34" charset="0"/>
              </a:rPr>
              <a:t>tumour</a:t>
            </a:r>
            <a:r>
              <a:rPr lang="en-US" i="1" dirty="0">
                <a:solidFill>
                  <a:schemeClr val="accent1">
                    <a:satMod val="150000"/>
                  </a:schemeClr>
                </a:solidFill>
                <a:latin typeface="Franklin Gothic Demi" pitchFamily="34" charset="0"/>
              </a:rPr>
              <a:t> shows:</a:t>
            </a:r>
            <a:endParaRPr lang="ar-SA"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2</a:t>
            </a:r>
            <a:endParaRPr lang="en-US" dirty="0"/>
          </a:p>
        </p:txBody>
      </p:sp>
      <p:sp>
        <p:nvSpPr>
          <p:cNvPr id="5" name="Subtitle 4"/>
          <p:cNvSpPr>
            <a:spLocks noGrp="1"/>
          </p:cNvSpPr>
          <p:nvPr>
            <p:ph type="subTitle" idx="1"/>
          </p:nvPr>
        </p:nvSpPr>
        <p:spPr/>
        <p:txBody>
          <a:bodyPr/>
          <a:lstStyle/>
          <a:p>
            <a:r>
              <a:rPr lang="en-US" dirty="0" err="1"/>
              <a:t>Glioblastoma</a:t>
            </a:r>
            <a:r>
              <a:rPr lang="en-US" dirty="0"/>
              <a:t> </a:t>
            </a:r>
            <a:r>
              <a:rPr lang="en-US" dirty="0" err="1"/>
              <a:t>multiforme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55 years old man complained of </a:t>
            </a:r>
            <a:r>
              <a:rPr lang="en-US" dirty="0" smtClean="0">
                <a:solidFill>
                  <a:srgbClr val="FF0000"/>
                </a:solidFill>
              </a:rPr>
              <a:t>headache</a:t>
            </a:r>
            <a:r>
              <a:rPr lang="en-US" dirty="0" smtClean="0"/>
              <a:t> for the last 2 months . Brain MRI reveals a 3 cm. </a:t>
            </a:r>
            <a:r>
              <a:rPr lang="en-US" dirty="0" smtClean="0">
                <a:solidFill>
                  <a:srgbClr val="FF0000"/>
                </a:solidFill>
              </a:rPr>
              <a:t>frontal intra-</a:t>
            </a:r>
            <a:r>
              <a:rPr lang="en-US" dirty="0" err="1" smtClean="0">
                <a:solidFill>
                  <a:srgbClr val="FF0000"/>
                </a:solidFill>
              </a:rPr>
              <a:t>parenchymal</a:t>
            </a:r>
            <a:r>
              <a:rPr lang="en-US" dirty="0" smtClean="0">
                <a:solidFill>
                  <a:srgbClr val="FF0000"/>
                </a:solidFill>
              </a:rPr>
              <a:t> </a:t>
            </a:r>
            <a:r>
              <a:rPr lang="en-US" dirty="0" smtClean="0"/>
              <a:t>space occupying lesion with rim enhancement on contrast studies.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395536" y="3623280"/>
            <a:ext cx="3750608" cy="3277195"/>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b="1" dirty="0" err="1" smtClean="0">
                <a:latin typeface="LM Typewriter Proportional 10pt" charset="0"/>
                <a:ea typeface="LM Typewriter Proportional 10pt" charset="0"/>
                <a:cs typeface="LM Typewriter Proportional 10pt" charset="0"/>
                <a:sym typeface="LM Typewriter Proportional 10pt" charset="0"/>
              </a:rPr>
              <a:t>tomographic</a:t>
            </a:r>
            <a:r>
              <a:rPr lang="en-US" sz="2000" b="1" dirty="0" smtClean="0">
                <a:latin typeface="LM Typewriter Proportional 10pt" charset="0"/>
                <a:ea typeface="LM Typewriter Proportional 10pt" charset="0"/>
                <a:cs typeface="LM Typewriter Proportional 10pt" charset="0"/>
                <a:sym typeface="LM Typewriter Proportional 10pt" charset="0"/>
              </a:rPr>
              <a:t> </a:t>
            </a:r>
            <a:r>
              <a:rPr lang="en-US" sz="2000" b="1" dirty="0">
                <a:latin typeface="LM Typewriter Proportional 10pt" charset="0"/>
                <a:ea typeface="LM Typewriter Proportional 10pt" charset="0"/>
                <a:cs typeface="LM Typewriter Proportional 10pt" charset="0"/>
                <a:sym typeface="LM Typewriter Proportional 10pt" charset="0"/>
              </a:rPr>
              <a:t>(CT) scan of a large tumor in the cerebral hemisphere showing signal enhancement with contrast material and pronounced </a:t>
            </a:r>
            <a:r>
              <a:rPr lang="en-US" sz="2000" b="1" dirty="0" err="1">
                <a:latin typeface="LM Typewriter Proportional 10pt" charset="0"/>
                <a:ea typeface="LM Typewriter Proportional 10pt" charset="0"/>
                <a:cs typeface="LM Typewriter Proportional 10pt" charset="0"/>
                <a:sym typeface="LM Typewriter Proportional 10pt" charset="0"/>
              </a:rPr>
              <a:t>peritumoral</a:t>
            </a:r>
            <a:r>
              <a:rPr lang="en-US" sz="2000" b="1"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a:blip r:embed="rId2" cstate="print"/>
          <a:srcRect/>
          <a:stretch>
            <a:fillRect/>
          </a:stretch>
        </p:blipFill>
        <p:spPr bwMode="auto">
          <a:xfrm>
            <a:off x="749384" y="260648"/>
            <a:ext cx="2558058" cy="3199932"/>
          </a:xfrm>
          <a:prstGeom prst="rect">
            <a:avLst/>
          </a:prstGeom>
          <a:noFill/>
          <a:ln w="9525">
            <a:noFill/>
            <a:miter lim="800000"/>
            <a:headEnd/>
            <a:tailEnd/>
          </a:ln>
          <a:effectLst>
            <a:outerShdw dist="76199" dir="2700000" algn="ctr" rotWithShape="0">
              <a:schemeClr val="bg2">
                <a:alpha val="75000"/>
              </a:schemeClr>
            </a:outerShdw>
          </a:effectLst>
        </p:spPr>
      </p:pic>
      <p:pic>
        <p:nvPicPr>
          <p:cNvPr id="4" name="Picture 2"/>
          <p:cNvPicPr>
            <a:picLocks noChangeAspect="1" noChangeArrowheads="1"/>
          </p:cNvPicPr>
          <p:nvPr/>
        </p:nvPicPr>
        <p:blipFill>
          <a:blip r:embed="rId3" cstate="print"/>
          <a:srcRect/>
          <a:stretch>
            <a:fillRect/>
          </a:stretch>
        </p:blipFill>
        <p:spPr bwMode="auto">
          <a:xfrm>
            <a:off x="5429371" y="332656"/>
            <a:ext cx="2664296" cy="3435846"/>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1"/>
          <p:cNvSpPr>
            <a:spLocks/>
          </p:cNvSpPr>
          <p:nvPr/>
        </p:nvSpPr>
        <p:spPr bwMode="auto">
          <a:xfrm>
            <a:off x="4932040" y="4066199"/>
            <a:ext cx="3658958" cy="2391355"/>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800" dirty="0" smtClean="0">
                <a:latin typeface="LM Typewriter Proportional 10pt" charset="0"/>
                <a:ea typeface="LM Typewriter Proportional 10pt" charset="0"/>
                <a:cs typeface="LM Typewriter Proportional 10pt" charset="0"/>
                <a:sym typeface="LM Typewriter Proportional 10pt" charset="0"/>
              </a:rPr>
              <a:t>Glioblastoma </a:t>
            </a:r>
            <a:r>
              <a:rPr lang="en-US" sz="2800" dirty="0">
                <a:latin typeface="LM Typewriter Proportional 10pt" charset="0"/>
                <a:ea typeface="LM Typewriter Proportional 10pt" charset="0"/>
                <a:cs typeface="LM Typewriter Proportional 10pt" charset="0"/>
                <a:sym typeface="LM Typewriter Proportional 10pt" charset="0"/>
              </a:rPr>
              <a:t>multiforme appearing as a necrotic, hemorrhagic, infiltrating mass.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par>
                          <p:cTn id="7" fill="hold">
                            <p:stCondLst>
                              <p:cond delay="500"/>
                            </p:stCondLst>
                            <p:childTnLst>
                              <p:par>
                                <p:cTn id="8" presetID="87162880" presetClass="entr" presetSubtype="7263236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animBg="1" autoUpdateAnimBg="0"/>
      <p:bldP spid="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print"/>
          <a:srcRect/>
          <a:stretch>
            <a:fillRect/>
          </a:stretch>
        </p:blipFill>
        <p:spPr bwMode="auto">
          <a:xfrm>
            <a:off x="234035" y="980728"/>
            <a:ext cx="4015348" cy="3142331"/>
          </a:xfrm>
          <a:prstGeom prst="rect">
            <a:avLst/>
          </a:prstGeom>
          <a:noFill/>
          <a:ln w="9525">
            <a:noFill/>
            <a:miter lim="800000"/>
            <a:headEnd/>
            <a:tailEnd/>
          </a:ln>
          <a:effectLst>
            <a:outerShdw dist="76199" dir="2700000" algn="ctr" rotWithShape="0">
              <a:schemeClr val="bg2">
                <a:alpha val="75000"/>
              </a:schemeClr>
            </a:outerShdw>
          </a:effectLst>
        </p:spPr>
      </p:pic>
      <p:sp>
        <p:nvSpPr>
          <p:cNvPr id="254978" name="Rectangle 2"/>
          <p:cNvSpPr>
            <a:spLocks/>
          </p:cNvSpPr>
          <p:nvPr/>
        </p:nvSpPr>
        <p:spPr bwMode="auto">
          <a:xfrm>
            <a:off x="234035" y="4437112"/>
            <a:ext cx="4193949"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Glioblastoma</a:t>
            </a:r>
            <a:r>
              <a:rPr lang="en-US" b="1" dirty="0">
                <a:latin typeface="LM Typewriter Proportional 10pt" charset="0"/>
                <a:ea typeface="LM Typewriter Proportional 10pt" charset="0"/>
                <a:cs typeface="LM Typewriter Proportional 10pt" charset="0"/>
                <a:sym typeface="LM Typewriter Proportional 10pt" charset="0"/>
              </a:rPr>
              <a:t>.  Foci of necrosis with pseudopalisading of malignant nuclei.  </a:t>
            </a:r>
          </a:p>
        </p:txBody>
      </p:sp>
      <p:pic>
        <p:nvPicPr>
          <p:cNvPr id="4" name="Picture 3" descr="C:\Documents and Settings\DELL\Desktop\bbmapAsset.gif"/>
          <p:cNvPicPr>
            <a:picLocks noChangeAspect="1" noChangeArrowheads="1"/>
          </p:cNvPicPr>
          <p:nvPr/>
        </p:nvPicPr>
        <p:blipFill>
          <a:blip r:embed="rId3" cstate="print"/>
          <a:srcRect/>
          <a:stretch>
            <a:fillRect/>
          </a:stretch>
        </p:blipFill>
        <p:spPr bwMode="auto">
          <a:xfrm>
            <a:off x="4932298" y="895438"/>
            <a:ext cx="3983620" cy="3181363"/>
          </a:xfrm>
          <a:prstGeom prst="rect">
            <a:avLst/>
          </a:prstGeom>
          <a:noFill/>
        </p:spPr>
      </p:pic>
      <p:sp>
        <p:nvSpPr>
          <p:cNvPr id="5" name="Content Placeholder 2"/>
          <p:cNvSpPr>
            <a:spLocks noGrp="1"/>
          </p:cNvSpPr>
          <p:nvPr>
            <p:ph idx="1"/>
          </p:nvPr>
        </p:nvSpPr>
        <p:spPr>
          <a:xfrm>
            <a:off x="4932297" y="4437112"/>
            <a:ext cx="4127765" cy="1808212"/>
          </a:xfrm>
        </p:spPr>
        <p:txBody>
          <a:bodyPr>
            <a:normAutofit fontScale="85000" lnSpcReduction="10000"/>
          </a:bodyPr>
          <a:lstStyle/>
          <a:p>
            <a:r>
              <a:rPr lang="en-US" sz="2800" dirty="0" smtClean="0"/>
              <a:t>Glioblastoma. Foci of necrosis with </a:t>
            </a:r>
            <a:r>
              <a:rPr lang="en-US" sz="2800" u="sng" dirty="0" smtClean="0"/>
              <a:t>pseudopalisading</a:t>
            </a:r>
            <a:r>
              <a:rPr lang="en-US" sz="2800" dirty="0" smtClean="0"/>
              <a:t> of malignant nuclei and </a:t>
            </a:r>
            <a:r>
              <a:rPr lang="en-US" sz="2800" u="sng" dirty="0" smtClean="0"/>
              <a:t>endothelial cell proliferation</a:t>
            </a:r>
            <a:endParaRPr lang="en-US" sz="2800" u="sng"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3</a:t>
            </a:r>
            <a:endParaRPr lang="en-US" dirty="0"/>
          </a:p>
        </p:txBody>
      </p:sp>
      <p:sp>
        <p:nvSpPr>
          <p:cNvPr id="3" name="Subtitle 2"/>
          <p:cNvSpPr>
            <a:spLocks noGrp="1"/>
          </p:cNvSpPr>
          <p:nvPr>
            <p:ph type="subTitle" idx="1"/>
          </p:nvPr>
        </p:nvSpPr>
        <p:spPr/>
        <p:txBody>
          <a:bodyPr/>
          <a:lstStyle/>
          <a:p>
            <a:r>
              <a:rPr lang="en-US" dirty="0"/>
              <a:t> Multiple sclerosis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27 years old woman presents with a </a:t>
            </a:r>
            <a:r>
              <a:rPr lang="en-US" dirty="0" smtClean="0">
                <a:solidFill>
                  <a:srgbClr val="FF0000"/>
                </a:solidFill>
              </a:rPr>
              <a:t>sudden onset of right sided blindness</a:t>
            </a:r>
            <a:r>
              <a:rPr lang="en-US" dirty="0" smtClean="0"/>
              <a:t> and </a:t>
            </a:r>
            <a:r>
              <a:rPr lang="en-US" dirty="0" smtClean="0">
                <a:solidFill>
                  <a:srgbClr val="FF0000"/>
                </a:solidFill>
              </a:rPr>
              <a:t>weakness in her left leg. </a:t>
            </a:r>
            <a:r>
              <a:rPr lang="en-US" dirty="0" smtClean="0"/>
              <a:t>There is no </a:t>
            </a:r>
            <a:r>
              <a:rPr lang="en-US" dirty="0" smtClean="0">
                <a:solidFill>
                  <a:srgbClr val="FF0000"/>
                </a:solidFill>
              </a:rPr>
              <a:t>history of trauma</a:t>
            </a:r>
            <a:r>
              <a:rPr lang="en-US" dirty="0" smtClean="0"/>
              <a:t>. However, she experienced a similar episode 8 months ago and was diagnosed as </a:t>
            </a:r>
            <a:r>
              <a:rPr lang="en-US" dirty="0" smtClean="0">
                <a:solidFill>
                  <a:srgbClr val="FF0000"/>
                </a:solidFill>
              </a:rPr>
              <a:t>aseptic meningitis</a:t>
            </a:r>
            <a:r>
              <a:rPr lang="en-US" dirty="0" smtClean="0"/>
              <a:t>.</a:t>
            </a:r>
            <a:r>
              <a:rPr lang="en-US" sz="4400" dirty="0" smtClean="0"/>
              <a:t>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cstate="print"/>
          <a:srcRect/>
          <a:stretch>
            <a:fillRect/>
          </a:stretch>
        </p:blipFill>
        <p:spPr bwMode="auto">
          <a:xfrm>
            <a:off x="594360" y="194310"/>
            <a:ext cx="4517708" cy="6452235"/>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4365104"/>
            <a:ext cx="278892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4" name="Rectangle 3"/>
          <p:cNvSpPr/>
          <p:nvPr/>
        </p:nvSpPr>
        <p:spPr>
          <a:xfrm>
            <a:off x="5508104" y="332656"/>
            <a:ext cx="3024336" cy="1569660"/>
          </a:xfrm>
          <a:prstGeom prst="rect">
            <a:avLst/>
          </a:prstGeom>
        </p:spPr>
        <p:txBody>
          <a:bodyPr wrap="square">
            <a:spAutoFit/>
          </a:bodyPr>
          <a:lstStyle/>
          <a:p>
            <a:r>
              <a:rPr lang="en-US" sz="3200" b="1" dirty="0" smtClean="0"/>
              <a:t>What is your provisional diagnosis?</a:t>
            </a:r>
            <a:endParaRPr lang="en-US" sz="32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bg/>
                                          </p:spTgt>
                                        </p:tgtEl>
                                        <p:attrNameLst>
                                          <p:attrName>style.visibility</p:attrName>
                                        </p:attrNameLst>
                                      </p:cBhvr>
                                      <p:to>
                                        <p:strVal val="visible"/>
                                      </p:to>
                                    </p:set>
                                    <p:anim calcmode="lin" valueType="num">
                                      <p:cBhvr additive="base">
                                        <p:cTn id="7" dur="500" fill="hold"/>
                                        <p:tgtEl>
                                          <p:spTgt spid="778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6">
                                            <p:txEl>
                                              <p:pRg st="0" end="0"/>
                                            </p:txEl>
                                          </p:spTgt>
                                        </p:tgtEl>
                                        <p:attrNameLst>
                                          <p:attrName>style.visibility</p:attrName>
                                        </p:attrNameLst>
                                      </p:cBhvr>
                                      <p:to>
                                        <p:strVal val="visible"/>
                                      </p:to>
                                    </p:set>
                                    <p:anim calcmode="lin" valueType="num">
                                      <p:cBhvr additive="base">
                                        <p:cTn id="11"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srcRect/>
          <a:stretch>
            <a:fillRect/>
          </a:stretch>
        </p:blipFill>
        <p:spPr bwMode="auto">
          <a:xfrm>
            <a:off x="1835696" y="116632"/>
            <a:ext cx="5623951" cy="4474565"/>
          </a:xfrm>
          <a:prstGeom prst="rect">
            <a:avLst/>
          </a:prstGeom>
          <a:noFill/>
          <a:ln w="9525">
            <a:noFill/>
            <a:miter lim="800000"/>
            <a:headEnd/>
            <a:tailEnd/>
          </a:ln>
          <a:effectLst>
            <a:outerShdw dist="76199" dir="2700000" algn="ctr" rotWithShape="0">
              <a:schemeClr val="bg2">
                <a:alpha val="75000"/>
              </a:schemeClr>
            </a:outerShdw>
          </a:effectLst>
        </p:spPr>
      </p:pic>
      <p:sp>
        <p:nvSpPr>
          <p:cNvPr id="81922" name="Rectangle 2"/>
          <p:cNvSpPr>
            <a:spLocks/>
          </p:cNvSpPr>
          <p:nvPr/>
        </p:nvSpPr>
        <p:spPr bwMode="auto">
          <a:xfrm>
            <a:off x="179512" y="4725144"/>
            <a:ext cx="8624734" cy="1944216"/>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A, Unstained regions of demyelination (</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MS plaques</a:t>
            </a:r>
            <a:r>
              <a:rPr lang="en-US" b="1" dirty="0">
                <a:latin typeface="LM Typewriter Proportional 10pt" charset="0"/>
                <a:ea typeface="LM Typewriter Proportional 10pt" charset="0"/>
                <a:cs typeface="LM Typewriter Proportional 10pt" charset="0"/>
                <a:sym typeface="LM Typewriter Proportional 10pt" charset="0"/>
              </a:rPr>
              <a:t>) around the </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fourth ventricle </a:t>
            </a:r>
            <a:r>
              <a:rPr lang="en-US" b="1" dirty="0">
                <a:latin typeface="LM Typewriter Proportional 10pt" charset="0"/>
                <a:ea typeface="LM Typewriter Proportional 10pt" charset="0"/>
                <a:cs typeface="LM Typewriter Proportional 10pt" charset="0"/>
                <a:sym typeface="LM Typewriter Proportional 10pt" charset="0"/>
              </a:rPr>
              <a:t>(</a:t>
            </a:r>
            <a:r>
              <a:rPr lang="en-US" b="1" dirty="0" err="1">
                <a:latin typeface="LM Typewriter Proportional 10pt" charset="0"/>
                <a:ea typeface="LM Typewriter Proportional 10pt" charset="0"/>
                <a:cs typeface="LM Typewriter Proportional 10pt" charset="0"/>
                <a:sym typeface="LM Typewriter Proportional 10pt" charset="0"/>
              </a:rPr>
              <a:t>Luxol</a:t>
            </a:r>
            <a:r>
              <a:rPr lang="en-US" b="1" dirty="0">
                <a:latin typeface="LM Typewriter Proportional 10pt" charset="0"/>
                <a:ea typeface="LM Typewriter Proportional 10pt" charset="0"/>
                <a:cs typeface="LM Typewriter Proportional 10pt" charset="0"/>
                <a:sym typeface="LM Typewriter Proportional 10pt" charset="0"/>
              </a:rPr>
              <a:t> fast blue PAS stain for myelin). </a:t>
            </a:r>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 </a:t>
            </a:r>
            <a:r>
              <a:rPr lang="en-US" b="1" dirty="0">
                <a:latin typeface="LM Typewriter Proportional 10pt" charset="0"/>
                <a:ea typeface="LM Typewriter Proportional 10pt" charset="0"/>
                <a:cs typeface="LM Typewriter Proportional 10pt" charset="0"/>
                <a:sym typeface="LM Typewriter Proportional 10pt" charset="0"/>
              </a:rPr>
              <a:t>B, Myelin-stained section shows the </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sharp edge of a </a:t>
            </a:r>
            <a:r>
              <a:rPr lang="en-US"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demyelinated</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 plaque </a:t>
            </a:r>
            <a:r>
              <a:rPr lang="en-US" b="1" dirty="0">
                <a:latin typeface="LM Typewriter Proportional 10pt" charset="0"/>
                <a:ea typeface="LM Typewriter Proportional 10pt" charset="0"/>
                <a:cs typeface="LM Typewriter Proportional 10pt" charset="0"/>
                <a:sym typeface="LM Typewriter Proportional 10pt" charset="0"/>
              </a:rPr>
              <a:t>and </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perivascular lymphocytic cuffs</a:t>
            </a:r>
            <a:r>
              <a:rPr lang="en-US" b="1" dirty="0">
                <a:latin typeface="LM Typewriter Proportional 10pt" charset="0"/>
                <a:ea typeface="LM Typewriter Proportional 10pt" charset="0"/>
                <a:cs typeface="LM Typewriter Proportional 10pt" charset="0"/>
                <a:sym typeface="LM Typewriter Proportional 10pt" charset="0"/>
              </a:rPr>
              <a:t>. </a:t>
            </a:r>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 </a:t>
            </a:r>
            <a:r>
              <a:rPr lang="en-US" b="1" dirty="0">
                <a:latin typeface="LM Typewriter Proportional 10pt" charset="0"/>
                <a:ea typeface="LM Typewriter Proportional 10pt" charset="0"/>
                <a:cs typeface="LM Typewriter Proportional 10pt" charset="0"/>
                <a:sym typeface="LM Typewriter Proportional 10pt" charset="0"/>
              </a:rPr>
              <a:t>C, The same lesion stained for axons shows </a:t>
            </a:r>
            <a:r>
              <a:rPr lang="en-US" b="1" dirty="0">
                <a:solidFill>
                  <a:srgbClr val="FF0000"/>
                </a:solidFill>
                <a:latin typeface="LM Typewriter Proportional 10pt" charset="0"/>
                <a:ea typeface="LM Typewriter Proportional 10pt" charset="0"/>
                <a:cs typeface="LM Typewriter Proportional 10pt" charset="0"/>
                <a:sym typeface="LM Typewriter Proportional 10pt" charset="0"/>
              </a:rPr>
              <a:t>relative preservation</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missinglink.ucsf.edu/lm/ids_104_Demyelination/Figures/MS_early%20_les_LFB.jpg"/>
          <p:cNvPicPr>
            <a:picLocks noChangeAspect="1" noChangeArrowheads="1"/>
          </p:cNvPicPr>
          <p:nvPr/>
        </p:nvPicPr>
        <p:blipFill>
          <a:blip r:embed="rId2" cstate="print"/>
          <a:srcRect/>
          <a:stretch>
            <a:fillRect/>
          </a:stretch>
        </p:blipFill>
        <p:spPr bwMode="auto">
          <a:xfrm>
            <a:off x="179512" y="1124744"/>
            <a:ext cx="3421773" cy="2304256"/>
          </a:xfrm>
          <a:prstGeom prst="rect">
            <a:avLst/>
          </a:prstGeom>
          <a:noFill/>
        </p:spPr>
      </p:pic>
      <p:sp>
        <p:nvSpPr>
          <p:cNvPr id="3" name="Rectangle 2"/>
          <p:cNvSpPr/>
          <p:nvPr/>
        </p:nvSpPr>
        <p:spPr>
          <a:xfrm>
            <a:off x="179512" y="3645024"/>
            <a:ext cx="3744416" cy="2677656"/>
          </a:xfrm>
          <a:prstGeom prst="rect">
            <a:avLst/>
          </a:prstGeom>
        </p:spPr>
        <p:txBody>
          <a:bodyPr wrap="square">
            <a:spAutoFit/>
          </a:bodyPr>
          <a:lstStyle/>
          <a:p>
            <a:r>
              <a:rPr lang="en-US" sz="2400" dirty="0" smtClean="0"/>
              <a:t>This is a myelin stain (</a:t>
            </a:r>
            <a:r>
              <a:rPr lang="en-US" sz="2400" dirty="0" err="1" smtClean="0"/>
              <a:t>luxol</a:t>
            </a:r>
            <a:r>
              <a:rPr lang="en-US" sz="2400" dirty="0" smtClean="0"/>
              <a:t> fast blue/PAS) of an early lesion of pale </a:t>
            </a:r>
            <a:r>
              <a:rPr lang="en-US" sz="2400" dirty="0" err="1" smtClean="0"/>
              <a:t>demyelinated</a:t>
            </a:r>
            <a:r>
              <a:rPr lang="en-US" sz="2400" dirty="0" smtClean="0"/>
              <a:t> area. The lesion is centered around a small vein (arrow) which is surrounded by inflammatory cells .</a:t>
            </a:r>
            <a:endParaRPr lang="en-US" sz="2400" dirty="0"/>
          </a:p>
        </p:txBody>
      </p:sp>
      <p:pic>
        <p:nvPicPr>
          <p:cNvPr id="4" name="Picture 2" descr="http://missinglink.ucsf.edu/lm/ids_104_Demyelination/Figures/MSOlderLesionHnE.jpg"/>
          <p:cNvPicPr>
            <a:picLocks noChangeAspect="1" noChangeArrowheads="1"/>
          </p:cNvPicPr>
          <p:nvPr/>
        </p:nvPicPr>
        <p:blipFill>
          <a:blip r:embed="rId3" cstate="print"/>
          <a:srcRect/>
          <a:stretch>
            <a:fillRect/>
          </a:stretch>
        </p:blipFill>
        <p:spPr bwMode="auto">
          <a:xfrm>
            <a:off x="3958884" y="908720"/>
            <a:ext cx="4826822" cy="2952328"/>
          </a:xfrm>
          <a:prstGeom prst="rect">
            <a:avLst/>
          </a:prstGeom>
          <a:noFill/>
        </p:spPr>
      </p:pic>
      <p:sp>
        <p:nvSpPr>
          <p:cNvPr id="5" name="Rectangle 4"/>
          <p:cNvSpPr/>
          <p:nvPr/>
        </p:nvSpPr>
        <p:spPr>
          <a:xfrm>
            <a:off x="3958884" y="4075911"/>
            <a:ext cx="5004048" cy="2246769"/>
          </a:xfrm>
          <a:prstGeom prst="rect">
            <a:avLst/>
          </a:prstGeom>
        </p:spPr>
        <p:txBody>
          <a:bodyPr wrap="square">
            <a:spAutoFit/>
          </a:bodyPr>
          <a:lstStyle/>
          <a:p>
            <a:r>
              <a:rPr lang="en-US" sz="2000" dirty="0" smtClean="0"/>
              <a:t>This is an H&amp;E stained sections from a patient with long-standing MS. This lesion is centered on a vein. In this older lesion, however, there is very little inflammation around the vein. </a:t>
            </a:r>
          </a:p>
          <a:p>
            <a:r>
              <a:rPr lang="en-US" sz="2000" dirty="0" smtClean="0"/>
              <a:t>You can see the loss of myelin even without a special stain: it is lighter pink than the normal white matter surrounding it.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ABBA0FC-6F4A-437F-A3CE-FBA92D4276AB}" type="slidenum">
              <a:rPr lang="en-US"/>
              <a:pPr/>
              <a:t>2</a:t>
            </a:fld>
            <a:endParaRPr lang="en-US"/>
          </a:p>
        </p:txBody>
      </p:sp>
      <p:sp>
        <p:nvSpPr>
          <p:cNvPr id="251908" name="Rectangle 1028"/>
          <p:cNvSpPr>
            <a:spLocks noGrp="1" noChangeArrowheads="1"/>
          </p:cNvSpPr>
          <p:nvPr>
            <p:ph type="title"/>
          </p:nvPr>
        </p:nvSpPr>
        <p:spPr>
          <a:xfrm>
            <a:off x="685800" y="304800"/>
            <a:ext cx="7772400" cy="914400"/>
          </a:xfrm>
        </p:spPr>
        <p:txBody>
          <a:bodyPr>
            <a:normAutofit fontScale="90000"/>
          </a:bodyPr>
          <a:lstStyle/>
          <a:p>
            <a:r>
              <a:rPr lang="en-US"/>
              <a:t>Meninges</a:t>
            </a:r>
            <a:br>
              <a:rPr lang="en-US"/>
            </a:br>
            <a:endParaRPr lang="en-US" sz="1400"/>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143000" y="1066800"/>
            <a:ext cx="5715000" cy="49530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r>
              <a:rPr lang="en-US" sz="3600" dirty="0" smtClean="0"/>
              <a:t>The key microscopic features of multiple sclerosis are: </a:t>
            </a:r>
          </a:p>
          <a:p>
            <a:r>
              <a:rPr lang="en-US" sz="2800" dirty="0" err="1" smtClean="0"/>
              <a:t>Perivenous</a:t>
            </a:r>
            <a:r>
              <a:rPr lang="en-US" sz="2800" dirty="0" smtClean="0"/>
              <a:t> mononuclear inflammation (lymphocytes, plasma cells and macrophages) </a:t>
            </a:r>
          </a:p>
          <a:p>
            <a:r>
              <a:rPr lang="en-US" sz="2800" dirty="0" smtClean="0"/>
              <a:t>Loss of myelin and variable loss of </a:t>
            </a:r>
            <a:r>
              <a:rPr lang="en-US" sz="2800" dirty="0" err="1" smtClean="0"/>
              <a:t>oligodendrocytes</a:t>
            </a:r>
            <a:r>
              <a:rPr lang="en-US" sz="2800" dirty="0" smtClean="0"/>
              <a:t>. </a:t>
            </a:r>
          </a:p>
          <a:p>
            <a:r>
              <a:rPr lang="en-US" sz="2800" dirty="0" smtClean="0"/>
              <a:t>Relative preservation of axons. </a:t>
            </a:r>
          </a:p>
          <a:p>
            <a:r>
              <a:rPr lang="en-US" sz="2800" dirty="0" smtClean="0"/>
              <a:t>Reactive </a:t>
            </a:r>
            <a:r>
              <a:rPr lang="en-US" sz="2800" dirty="0" err="1" smtClean="0"/>
              <a:t>astrogliosis</a:t>
            </a:r>
            <a:r>
              <a:rPr lang="en-US" sz="2800" dirty="0" smtClean="0"/>
              <a:t> (sclerosis). </a:t>
            </a:r>
          </a:p>
          <a:p>
            <a:r>
              <a:rPr lang="en-US" sz="2200" dirty="0" smtClean="0"/>
              <a:t>However, MS lesions do vary depending on their age. </a:t>
            </a:r>
          </a:p>
          <a:p>
            <a:r>
              <a:rPr lang="en-US" sz="2200" i="1" dirty="0" smtClean="0"/>
              <a:t>Early (acute) lesions</a:t>
            </a:r>
            <a:r>
              <a:rPr lang="en-US" sz="2200" dirty="0" smtClean="0"/>
              <a:t> are characterized by </a:t>
            </a:r>
            <a:r>
              <a:rPr lang="en-US" sz="2200" dirty="0" err="1" smtClean="0"/>
              <a:t>perivascular</a:t>
            </a:r>
            <a:r>
              <a:rPr lang="en-US" sz="2200" dirty="0" smtClean="0"/>
              <a:t> and </a:t>
            </a:r>
            <a:r>
              <a:rPr lang="en-US" sz="2200" dirty="0" err="1" smtClean="0"/>
              <a:t>parenchymal</a:t>
            </a:r>
            <a:r>
              <a:rPr lang="en-US" sz="2200" dirty="0" smtClean="0"/>
              <a:t> infiltration by inflammatory mononuclear cells, and myelin breakdown and </a:t>
            </a:r>
            <a:r>
              <a:rPr lang="en-US" sz="2200" dirty="0" err="1" smtClean="0"/>
              <a:t>phagocytosis</a:t>
            </a:r>
            <a:r>
              <a:rPr lang="en-US" sz="2200" dirty="0" smtClean="0"/>
              <a:t> by macrophages. </a:t>
            </a:r>
            <a:r>
              <a:rPr lang="en-US" sz="2200" dirty="0" err="1" smtClean="0"/>
              <a:t>Astrogliosis</a:t>
            </a:r>
            <a:r>
              <a:rPr lang="en-US" sz="2200" dirty="0" smtClean="0"/>
              <a:t> is not yet profound and axons are relatively preserved. </a:t>
            </a:r>
          </a:p>
          <a:p>
            <a:r>
              <a:rPr lang="en-US" sz="2200" dirty="0" smtClean="0"/>
              <a:t>As the lesion progresses, there are fewer inflammatory cells and more </a:t>
            </a:r>
            <a:r>
              <a:rPr lang="en-US" sz="2200" dirty="0" err="1" smtClean="0"/>
              <a:t>astrogliosis</a:t>
            </a:r>
            <a:r>
              <a:rPr lang="en-US" sz="2200" dirty="0" smtClean="0"/>
              <a:t>.                                                                                                            </a:t>
            </a:r>
            <a:r>
              <a:rPr lang="en-US" sz="2200" i="1" dirty="0" smtClean="0"/>
              <a:t>Chronic lesions</a:t>
            </a:r>
            <a:r>
              <a:rPr lang="en-US" sz="2200" dirty="0" smtClean="0"/>
              <a:t> have few mononuclear cells, almost complete </a:t>
            </a:r>
            <a:r>
              <a:rPr lang="en-US" sz="2200" dirty="0" err="1" smtClean="0"/>
              <a:t>demyelination</a:t>
            </a:r>
            <a:r>
              <a:rPr lang="en-US" sz="2200" dirty="0" smtClean="0"/>
              <a:t>, and severe </a:t>
            </a:r>
            <a:r>
              <a:rPr lang="en-US" sz="2200" dirty="0" err="1" smtClean="0"/>
              <a:t>astrogliosis</a:t>
            </a:r>
            <a:r>
              <a:rPr lang="en-US" sz="2200" dirty="0" smtClean="0"/>
              <a:t>. There can be </a:t>
            </a:r>
            <a:r>
              <a:rPr lang="en-US" sz="2200" dirty="0" err="1" smtClean="0"/>
              <a:t>oligodendrocyte</a:t>
            </a:r>
            <a:r>
              <a:rPr lang="en-US" sz="2200" dirty="0" smtClean="0"/>
              <a:t> loss and some secondary axonal loss in advanced cases. </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No.4</a:t>
            </a:r>
            <a:endParaRPr lang="en-US" dirty="0"/>
          </a:p>
        </p:txBody>
      </p:sp>
      <p:sp>
        <p:nvSpPr>
          <p:cNvPr id="4" name="Subtitle 3"/>
          <p:cNvSpPr>
            <a:spLocks noGrp="1"/>
          </p:cNvSpPr>
          <p:nvPr>
            <p:ph type="subTitle" idx="1"/>
          </p:nvPr>
        </p:nvSpPr>
        <p:spPr/>
        <p:txBody>
          <a:bodyPr/>
          <a:lstStyle/>
          <a:p>
            <a:r>
              <a:rPr lang="en-US" dirty="0" err="1"/>
              <a:t>Schwannoma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39 years old man complains that he had noticed a progressive </a:t>
            </a:r>
            <a:r>
              <a:rPr lang="en-US" dirty="0" smtClean="0">
                <a:solidFill>
                  <a:srgbClr val="FF0000"/>
                </a:solidFill>
              </a:rPr>
              <a:t>hearing loss </a:t>
            </a:r>
            <a:r>
              <a:rPr lang="en-US" dirty="0" smtClean="0"/>
              <a:t>over a </a:t>
            </a:r>
          </a:p>
          <a:p>
            <a:pPr>
              <a:buNone/>
            </a:pPr>
            <a:r>
              <a:rPr lang="en-US" dirty="0" smtClean="0"/>
              <a:t>    2 years period. Except for </a:t>
            </a:r>
            <a:r>
              <a:rPr lang="en-US" dirty="0" smtClean="0">
                <a:solidFill>
                  <a:srgbClr val="FF0000"/>
                </a:solidFill>
              </a:rPr>
              <a:t>occasional headache</a:t>
            </a:r>
            <a:r>
              <a:rPr lang="en-US" dirty="0" smtClean="0"/>
              <a:t>, he has no other complaints . Evaluation discloses severe </a:t>
            </a:r>
            <a:r>
              <a:rPr lang="en-US" dirty="0" err="1" smtClean="0">
                <a:solidFill>
                  <a:srgbClr val="FF0000"/>
                </a:solidFill>
              </a:rPr>
              <a:t>sensorineural</a:t>
            </a:r>
            <a:r>
              <a:rPr lang="en-US" dirty="0" smtClean="0">
                <a:solidFill>
                  <a:srgbClr val="FF0000"/>
                </a:solidFill>
              </a:rPr>
              <a:t> hearing loss of the left side </a:t>
            </a:r>
            <a:r>
              <a:rPr lang="en-US" dirty="0" smtClean="0"/>
              <a:t>. MRI shows 1.5 cm. </a:t>
            </a:r>
            <a:r>
              <a:rPr lang="en-US" dirty="0" smtClean="0">
                <a:solidFill>
                  <a:srgbClr val="FF0000"/>
                </a:solidFill>
              </a:rPr>
              <a:t>mass at the left </a:t>
            </a:r>
            <a:r>
              <a:rPr lang="en-US" dirty="0" err="1" smtClean="0">
                <a:solidFill>
                  <a:srgbClr val="FF0000"/>
                </a:solidFill>
              </a:rPr>
              <a:t>cerebellopontine</a:t>
            </a:r>
            <a:r>
              <a:rPr lang="en-US" dirty="0" smtClean="0">
                <a:solidFill>
                  <a:srgbClr val="FF0000"/>
                </a:solidFill>
              </a:rPr>
              <a:t> </a:t>
            </a:r>
            <a:r>
              <a:rPr lang="en-US" dirty="0" smtClean="0"/>
              <a:t>angle .                     </a:t>
            </a:r>
            <a:r>
              <a:rPr lang="en-US" sz="40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r. Amer Shafie\My Documents\My Pictures\097acoustneur.jpg"/>
          <p:cNvPicPr>
            <a:picLocks noChangeAspect="1" noChangeArrowheads="1"/>
          </p:cNvPicPr>
          <p:nvPr/>
        </p:nvPicPr>
        <p:blipFill>
          <a:blip r:embed="rId3" cstate="print"/>
          <a:srcRect/>
          <a:stretch>
            <a:fillRect/>
          </a:stretch>
        </p:blipFill>
        <p:spPr bwMode="auto">
          <a:xfrm>
            <a:off x="0" y="0"/>
            <a:ext cx="4685713" cy="3816424"/>
          </a:xfrm>
          <a:prstGeom prst="rect">
            <a:avLst/>
          </a:prstGeom>
          <a:noFill/>
        </p:spPr>
      </p:pic>
      <p:sp>
        <p:nvSpPr>
          <p:cNvPr id="3" name="TextBox 2"/>
          <p:cNvSpPr txBox="1"/>
          <p:nvPr/>
        </p:nvSpPr>
        <p:spPr>
          <a:xfrm>
            <a:off x="4685713" y="1268760"/>
            <a:ext cx="4752528" cy="830997"/>
          </a:xfrm>
          <a:prstGeom prst="rect">
            <a:avLst/>
          </a:prstGeom>
          <a:noFill/>
        </p:spPr>
        <p:txBody>
          <a:bodyPr wrap="square" rtlCol="0">
            <a:spAutoFit/>
          </a:bodyPr>
          <a:lstStyle/>
          <a:p>
            <a:pPr algn="ctr"/>
            <a:r>
              <a:rPr lang="en-US" sz="2400" b="1" dirty="0" smtClean="0"/>
              <a:t>Well circumscribed mass at the </a:t>
            </a:r>
            <a:r>
              <a:rPr lang="en-US" sz="2400" b="1" dirty="0" err="1" smtClean="0"/>
              <a:t>cerebello-pontine</a:t>
            </a:r>
            <a:r>
              <a:rPr lang="en-US" sz="2400" b="1" dirty="0" smtClean="0"/>
              <a:t> angle </a:t>
            </a:r>
            <a:endParaRPr lang="en-US" sz="2400" b="1" dirty="0"/>
          </a:p>
        </p:txBody>
      </p:sp>
      <p:pic>
        <p:nvPicPr>
          <p:cNvPr id="4" name="Picture 2"/>
          <p:cNvPicPr>
            <a:picLocks noChangeAspect="1" noChangeArrowheads="1"/>
          </p:cNvPicPr>
          <p:nvPr/>
        </p:nvPicPr>
        <p:blipFill>
          <a:blip r:embed="rId4" cstate="print"/>
          <a:srcRect/>
          <a:stretch>
            <a:fillRect/>
          </a:stretch>
        </p:blipFill>
        <p:spPr bwMode="auto">
          <a:xfrm>
            <a:off x="4427984" y="3915226"/>
            <a:ext cx="4525264" cy="2849782"/>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1"/>
          <p:cNvSpPr>
            <a:spLocks/>
          </p:cNvSpPr>
          <p:nvPr/>
        </p:nvSpPr>
        <p:spPr bwMode="auto">
          <a:xfrm>
            <a:off x="415076" y="4354161"/>
            <a:ext cx="3705335" cy="100633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A, Bilateral eighth nerve </a:t>
            </a:r>
            <a:r>
              <a:rPr lang="en-US" b="1" dirty="0" err="1">
                <a:latin typeface="LM Typewriter Proportional 10pt" charset="0"/>
                <a:ea typeface="LM Typewriter Proportional 10pt" charset="0"/>
                <a:cs typeface="LM Typewriter Proportional 10pt" charset="0"/>
                <a:sym typeface="LM Typewriter Proportional 10pt" charset="0"/>
              </a:rPr>
              <a:t>schwannomas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
        <p:nvSpPr>
          <p:cNvPr id="6" name="TextBox 5"/>
          <p:cNvSpPr txBox="1"/>
          <p:nvPr/>
        </p:nvSpPr>
        <p:spPr>
          <a:xfrm>
            <a:off x="317403" y="5589240"/>
            <a:ext cx="3900682" cy="646331"/>
          </a:xfrm>
          <a:prstGeom prst="rect">
            <a:avLst/>
          </a:prstGeom>
          <a:noFill/>
        </p:spPr>
        <p:txBody>
          <a:bodyPr wrap="square" rtlCol="0">
            <a:spAutoFit/>
          </a:bodyPr>
          <a:lstStyle/>
          <a:p>
            <a:r>
              <a:rPr lang="en-US" b="1" i="1" u="sng" dirty="0" smtClean="0"/>
              <a:t>What syndrome is suggested by such finding?</a:t>
            </a:r>
            <a:endParaRPr lang="en-US" b="1" i="1" u="sng" dirty="0"/>
          </a:p>
        </p:txBody>
      </p:sp>
      <p:sp>
        <p:nvSpPr>
          <p:cNvPr id="9" name="Down Arrow 8"/>
          <p:cNvSpPr/>
          <p:nvPr/>
        </p:nvSpPr>
        <p:spPr>
          <a:xfrm rot="5400000">
            <a:off x="4906442" y="1692188"/>
            <a:ext cx="3392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251520" y="3933056"/>
            <a:ext cx="3188993" cy="2506608"/>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B, Tumor showing cellular areas, including </a:t>
            </a:r>
            <a:r>
              <a:rPr lang="en-US" b="1" dirty="0" err="1">
                <a:latin typeface="LM Typewriter Proportional 10pt" charset="0"/>
                <a:ea typeface="LM Typewriter Proportional 10pt" charset="0"/>
                <a:cs typeface="LM Typewriter Proportional 10pt" charset="0"/>
                <a:sym typeface="LM Typewriter Proportional 10pt" charset="0"/>
              </a:rPr>
              <a:t>Verocay</a:t>
            </a:r>
            <a:r>
              <a:rPr lang="en-US" b="1" dirty="0">
                <a:latin typeface="LM Typewriter Proportional 10pt" charset="0"/>
                <a:ea typeface="LM Typewriter Proportional 10pt" charset="0"/>
                <a:cs typeface="LM Typewriter Proportional 10pt" charset="0"/>
                <a:sym typeface="LM Typewriter Proportional 10pt" charset="0"/>
              </a:rPr>
              <a:t> bodies (far right), as well as looser, </a:t>
            </a:r>
            <a:r>
              <a:rPr lang="en-US" b="1" dirty="0" err="1">
                <a:latin typeface="LM Typewriter Proportional 10pt" charset="0"/>
                <a:ea typeface="LM Typewriter Proportional 10pt" charset="0"/>
                <a:cs typeface="LM Typewriter Proportional 10pt" charset="0"/>
                <a:sym typeface="LM Typewriter Proportional 10pt" charset="0"/>
              </a:rPr>
              <a:t>myxoid</a:t>
            </a:r>
            <a:r>
              <a:rPr lang="en-US" b="1"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a:blip r:embed="rId2" cstate="print"/>
          <a:srcRect/>
          <a:stretch>
            <a:fillRect/>
          </a:stretch>
        </p:blipFill>
        <p:spPr bwMode="auto">
          <a:xfrm>
            <a:off x="37951" y="548680"/>
            <a:ext cx="4347588" cy="3024336"/>
          </a:xfrm>
          <a:prstGeom prst="rect">
            <a:avLst/>
          </a:prstGeom>
          <a:noFill/>
          <a:ln w="9525">
            <a:noFill/>
            <a:miter lim="800000"/>
            <a:headEnd/>
            <a:tailEnd/>
          </a:ln>
          <a:effectLst>
            <a:outerShdw dist="76199" dir="2700000" algn="ctr" rotWithShape="0">
              <a:schemeClr val="bg2">
                <a:alpha val="75000"/>
              </a:schemeClr>
            </a:outerShdw>
          </a:effectLst>
        </p:spPr>
      </p:pic>
      <p:pic>
        <p:nvPicPr>
          <p:cNvPr id="4" name="Picture 2" descr="C:\Documents and Settings\Mr. Amer Shafie\My Documents\My Pictures\Schwannoma.jpg"/>
          <p:cNvPicPr>
            <a:picLocks noGrp="1" noChangeAspect="1" noChangeArrowheads="1"/>
          </p:cNvPicPr>
          <p:nvPr>
            <p:ph idx="4294967295"/>
          </p:nvPr>
        </p:nvPicPr>
        <p:blipFill>
          <a:blip r:embed="rId3" cstate="print"/>
          <a:srcRect/>
          <a:stretch>
            <a:fillRect/>
          </a:stretch>
        </p:blipFill>
        <p:spPr bwMode="auto">
          <a:xfrm>
            <a:off x="4716016" y="296652"/>
            <a:ext cx="4216524" cy="3240360"/>
          </a:xfrm>
          <a:prstGeom prst="rect">
            <a:avLst/>
          </a:prstGeom>
          <a:noFill/>
        </p:spPr>
      </p:pic>
      <p:sp>
        <p:nvSpPr>
          <p:cNvPr id="5" name="Rectangle 4"/>
          <p:cNvSpPr/>
          <p:nvPr/>
        </p:nvSpPr>
        <p:spPr>
          <a:xfrm>
            <a:off x="3976328" y="3717032"/>
            <a:ext cx="5184576" cy="2862322"/>
          </a:xfrm>
          <a:prstGeom prst="rect">
            <a:avLst/>
          </a:prstGeom>
        </p:spPr>
        <p:txBody>
          <a:bodyPr wrap="square">
            <a:spAutoFit/>
          </a:bodyPr>
          <a:lstStyle/>
          <a:p>
            <a:r>
              <a:rPr lang="en-US" sz="2000" dirty="0" smtClean="0"/>
              <a:t>A </a:t>
            </a:r>
            <a:r>
              <a:rPr lang="en-US" sz="2000" dirty="0" err="1" smtClean="0"/>
              <a:t>schwannoma</a:t>
            </a:r>
            <a:r>
              <a:rPr lang="en-US" sz="2000" dirty="0" smtClean="0"/>
              <a:t>. typically has dense areas called </a:t>
            </a:r>
            <a:r>
              <a:rPr lang="en-US" sz="2000" dirty="0" err="1" smtClean="0"/>
              <a:t>Antoni</a:t>
            </a:r>
            <a:r>
              <a:rPr lang="en-US" sz="2000" dirty="0" smtClean="0"/>
              <a:t> A (black arrow) and looser areas called </a:t>
            </a:r>
            <a:r>
              <a:rPr lang="en-US" sz="2000" dirty="0" err="1" smtClean="0"/>
              <a:t>Antoni</a:t>
            </a:r>
            <a:r>
              <a:rPr lang="en-US" sz="2000" dirty="0" smtClean="0"/>
              <a:t> B (blue arrows). The cells are elongated (spindle shaped) and the nuclei have a tendency to line up as seen here in the </a:t>
            </a:r>
            <a:r>
              <a:rPr lang="en-US" sz="2000" dirty="0" err="1" smtClean="0"/>
              <a:t>Antoni</a:t>
            </a:r>
            <a:r>
              <a:rPr lang="en-US" sz="2000" dirty="0" smtClean="0"/>
              <a:t> A area.</a:t>
            </a:r>
          </a:p>
          <a:p>
            <a:endParaRPr lang="en-US" sz="2000" dirty="0" smtClean="0"/>
          </a:p>
          <a:p>
            <a:r>
              <a:rPr lang="en-US" sz="2000" dirty="0" smtClean="0"/>
              <a:t> </a:t>
            </a:r>
            <a:r>
              <a:rPr lang="en-US" b="1" dirty="0" smtClean="0"/>
              <a:t>A </a:t>
            </a:r>
            <a:r>
              <a:rPr lang="en-US" b="1" dirty="0" err="1" smtClean="0"/>
              <a:t>schwannoma</a:t>
            </a:r>
            <a:r>
              <a:rPr lang="en-US" b="1" dirty="0" smtClean="0"/>
              <a:t> is a benign tumor which can be cured by local excision </a:t>
            </a:r>
            <a:r>
              <a:rPr lang="en-US" sz="2000" dirty="0" smtClean="0"/>
              <a:t>.</a:t>
            </a:r>
          </a:p>
          <a:p>
            <a:endParaRPr lang="en-US" sz="2000"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practical session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5</a:t>
            </a:r>
            <a:endParaRPr lang="en-US" dirty="0"/>
          </a:p>
        </p:txBody>
      </p:sp>
      <p:sp>
        <p:nvSpPr>
          <p:cNvPr id="5" name="Subtitle 4"/>
          <p:cNvSpPr>
            <a:spLocks noGrp="1"/>
          </p:cNvSpPr>
          <p:nvPr>
            <p:ph type="subTitle" idx="1"/>
          </p:nvPr>
        </p:nvSpPr>
        <p:spPr/>
        <p:txBody>
          <a:bodyPr/>
          <a:lstStyle/>
          <a:p>
            <a:r>
              <a:rPr lang="en-US" dirty="0"/>
              <a:t>Hydrocephalus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months </a:t>
            </a:r>
            <a:r>
              <a:rPr lang="en-US" dirty="0" smtClean="0">
                <a:solidFill>
                  <a:srgbClr val="FF0000"/>
                </a:solidFill>
              </a:rPr>
              <a:t>infant</a:t>
            </a:r>
            <a:r>
              <a:rPr lang="en-US" dirty="0" smtClean="0"/>
              <a:t> was suffering from </a:t>
            </a:r>
            <a:r>
              <a:rPr lang="en-US" dirty="0" smtClean="0">
                <a:solidFill>
                  <a:srgbClr val="FF0000"/>
                </a:solidFill>
              </a:rPr>
              <a:t>enlarged head size</a:t>
            </a:r>
            <a:r>
              <a:rPr lang="en-US" dirty="0" smtClean="0"/>
              <a:t> and admitted to hospital with </a:t>
            </a:r>
            <a:r>
              <a:rPr lang="en-US" dirty="0" smtClean="0">
                <a:solidFill>
                  <a:srgbClr val="FF0000"/>
                </a:solidFill>
              </a:rPr>
              <a:t>convulsions</a:t>
            </a:r>
            <a:r>
              <a:rPr lang="en-US" dirty="0" smtClean="0"/>
              <a:t>, went into </a:t>
            </a:r>
            <a:r>
              <a:rPr lang="en-US" dirty="0" smtClean="0">
                <a:solidFill>
                  <a:srgbClr val="FF0000"/>
                </a:solidFill>
              </a:rPr>
              <a:t>coma and died</a:t>
            </a:r>
            <a:r>
              <a:rPr lang="en-US" dirty="0" smtClean="0"/>
              <a:t>. Autopsy was done and the </a:t>
            </a:r>
            <a:r>
              <a:rPr lang="en-US" dirty="0" smtClean="0">
                <a:solidFill>
                  <a:srgbClr val="FF0000"/>
                </a:solidFill>
              </a:rPr>
              <a:t>brain was large  with dilated ventricles</a:t>
            </a:r>
            <a:r>
              <a:rPr lang="en-US" dirty="0" smtClean="0"/>
              <a:t> .                                           What is your provisional diagnosis?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179512" y="1284446"/>
            <a:ext cx="2452259" cy="2698870"/>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179512" y="4365104"/>
            <a:ext cx="2808312" cy="1976254"/>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sz="2000" dirty="0" smtClean="0">
                <a:latin typeface="LM Typewriter Proportional 10pt" charset="0"/>
                <a:ea typeface="LM Typewriter Proportional 10pt" charset="0"/>
                <a:cs typeface="LM Typewriter Proportional 10pt" charset="0"/>
                <a:sym typeface="LM Typewriter Proportional 10pt" charset="0"/>
              </a:rPr>
              <a:t> magnetic </a:t>
            </a:r>
            <a:r>
              <a:rPr lang="en-US" sz="2000"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ventricles</a:t>
            </a:r>
            <a:r>
              <a:rPr lang="en-US" sz="20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pic>
        <p:nvPicPr>
          <p:cNvPr id="4" name="Picture 1"/>
          <p:cNvPicPr>
            <a:picLocks noChangeAspect="1" noChangeArrowheads="1"/>
          </p:cNvPicPr>
          <p:nvPr/>
        </p:nvPicPr>
        <p:blipFill>
          <a:blip r:embed="rId3" cstate="print"/>
          <a:srcRect/>
          <a:stretch>
            <a:fillRect/>
          </a:stretch>
        </p:blipFill>
        <p:spPr bwMode="auto">
          <a:xfrm>
            <a:off x="2987824" y="1470956"/>
            <a:ext cx="3005890" cy="2651316"/>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2"/>
          <p:cNvSpPr>
            <a:spLocks/>
          </p:cNvSpPr>
          <p:nvPr/>
        </p:nvSpPr>
        <p:spPr bwMode="auto">
          <a:xfrm>
            <a:off x="3170519" y="4381997"/>
            <a:ext cx="2640499" cy="1959361"/>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smtClean="0">
                <a:latin typeface="LM Typewriter Proportional 10pt" charset="0"/>
                <a:ea typeface="LM Typewriter Proportional 10pt" charset="0"/>
                <a:cs typeface="LM Typewriter Proportional 10pt" charset="0"/>
                <a:sym typeface="LM Typewriter Proportional 10pt" charset="0"/>
              </a:rPr>
              <a:t>Hydrocephalus</a:t>
            </a:r>
            <a:r>
              <a:rPr lang="en-US" sz="2000" dirty="0">
                <a:latin typeface="LM Typewriter Proportional 10pt" charset="0"/>
                <a:ea typeface="LM Typewriter Proportional 10pt" charset="0"/>
                <a:cs typeface="LM Typewriter Proportional 10pt" charset="0"/>
                <a:sym typeface="LM Typewriter Proportional 10pt" charset="0"/>
              </a:rPr>
              <a:t>. </a:t>
            </a:r>
            <a:r>
              <a:rPr lang="en-US" sz="2000" dirty="0">
                <a:solidFill>
                  <a:srgbClr val="FF0000"/>
                </a:solidFill>
                <a:latin typeface="LM Typewriter Proportional 10pt" charset="0"/>
                <a:ea typeface="LM Typewriter Proportional 10pt" charset="0"/>
                <a:cs typeface="LM Typewriter Proportional 10pt" charset="0"/>
                <a:sym typeface="LM Typewriter Proportional 10pt" charset="0"/>
              </a:rPr>
              <a:t>Dilated lateral ventricles</a:t>
            </a:r>
            <a:r>
              <a:rPr lang="en-US" sz="2000" dirty="0">
                <a:latin typeface="LM Typewriter Proportional 10pt" charset="0"/>
                <a:ea typeface="LM Typewriter Proportional 10pt" charset="0"/>
                <a:cs typeface="LM Typewriter Proportional 10pt" charset="0"/>
                <a:sym typeface="LM Typewriter Proportional 10pt" charset="0"/>
              </a:rPr>
              <a:t> seen in a coronal section through the </a:t>
            </a:r>
            <a:r>
              <a:rPr lang="en-US" sz="2000" dirty="0" err="1">
                <a:latin typeface="LM Typewriter Proportional 10pt" charset="0"/>
                <a:ea typeface="LM Typewriter Proportional 10pt" charset="0"/>
                <a:cs typeface="LM Typewriter Proportional 10pt" charset="0"/>
                <a:sym typeface="LM Typewriter Proportional 10pt" charset="0"/>
              </a:rPr>
              <a:t>midthalamus</a:t>
            </a:r>
            <a:r>
              <a:rPr lang="en-US" sz="2000" dirty="0">
                <a:latin typeface="LM Typewriter Proportional 10pt" charset="0"/>
                <a:ea typeface="LM Typewriter Proportional 10pt" charset="0"/>
                <a:cs typeface="LM Typewriter Proportional 10pt" charset="0"/>
                <a:sym typeface="LM Typewriter Proportional 10pt" charset="0"/>
              </a:rPr>
              <a:t>.</a:t>
            </a:r>
          </a:p>
        </p:txBody>
      </p:sp>
      <p:pic>
        <p:nvPicPr>
          <p:cNvPr id="6" name="Picture 2" descr="C:\Documents and Settings\Administrador\Mis documentos\Archivos PATOLOGÍA\image80.jpg"/>
          <p:cNvPicPr>
            <a:picLocks noChangeAspect="1" noChangeArrowheads="1"/>
          </p:cNvPicPr>
          <p:nvPr/>
        </p:nvPicPr>
        <p:blipFill>
          <a:blip r:embed="rId4" cstate="print"/>
          <a:srcRect/>
          <a:stretch>
            <a:fillRect/>
          </a:stretch>
        </p:blipFill>
        <p:spPr bwMode="auto">
          <a:xfrm>
            <a:off x="6148897" y="2199804"/>
            <a:ext cx="2862457" cy="1922468"/>
          </a:xfrm>
          <a:prstGeom prst="rect">
            <a:avLst/>
          </a:prstGeom>
          <a:noFill/>
        </p:spPr>
      </p:pic>
      <p:sp>
        <p:nvSpPr>
          <p:cNvPr id="7" name="TextBox 6"/>
          <p:cNvSpPr txBox="1"/>
          <p:nvPr/>
        </p:nvSpPr>
        <p:spPr>
          <a:xfrm>
            <a:off x="6209443" y="4509120"/>
            <a:ext cx="2808312" cy="1323439"/>
          </a:xfrm>
          <a:prstGeom prst="rect">
            <a:avLst/>
          </a:prstGeom>
          <a:noFill/>
        </p:spPr>
        <p:txBody>
          <a:bodyPr wrap="square" rtlCol="0">
            <a:spAutoFit/>
          </a:bodyPr>
          <a:lstStyle/>
          <a:p>
            <a:r>
              <a:rPr lang="en-US" sz="2000" b="1" dirty="0" smtClean="0"/>
              <a:t>Cross section of brain showing marked </a:t>
            </a:r>
            <a:r>
              <a:rPr lang="en-US" sz="2000" b="1" dirty="0" smtClean="0">
                <a:solidFill>
                  <a:srgbClr val="FF0000"/>
                </a:solidFill>
              </a:rPr>
              <a:t>dilatation of the ventricles</a:t>
            </a:r>
            <a:r>
              <a:rPr lang="en-US" sz="2000" b="1" dirty="0" smtClean="0"/>
              <a:t>. </a:t>
            </a:r>
            <a:endParaRPr lang="en-US" sz="20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par>
                          <p:cTn id="7" fill="hold">
                            <p:stCondLst>
                              <p:cond delay="500"/>
                            </p:stCondLst>
                            <p:childTnLst>
                              <p:par>
                                <p:cTn id="8" presetID="55091200" presetClass="entr" presetSubtype="56602408"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r>
              <a:rPr lang="en-US" dirty="0"/>
              <a:t>Pyogenic ( bacterial ) meningitis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687388"/>
            <a:ext cx="8839200" cy="608012"/>
          </a:xfrm>
        </p:spPr>
        <p:txBody>
          <a:bodyPr>
            <a:normAutofit fontScale="90000"/>
          </a:bodyPr>
          <a:lstStyle/>
          <a:p>
            <a:r>
              <a:rPr lang="en-US"/>
              <a:t>CNS Cells</a:t>
            </a:r>
          </a:p>
        </p:txBody>
      </p:sp>
      <p:sp>
        <p:nvSpPr>
          <p:cNvPr id="608259" name="Rectangle 3"/>
          <p:cNvSpPr>
            <a:spLocks noGrp="1" noChangeArrowheads="1"/>
          </p:cNvSpPr>
          <p:nvPr>
            <p:ph type="body" idx="1"/>
          </p:nvPr>
        </p:nvSpPr>
        <p:spPr/>
        <p:txBody>
          <a:bodyPr/>
          <a:lstStyle/>
          <a:p>
            <a:r>
              <a:rPr lang="en-US" dirty="0"/>
              <a:t>Two cell types</a:t>
            </a:r>
          </a:p>
          <a:p>
            <a:pPr lvl="1"/>
            <a:r>
              <a:rPr lang="en-US" dirty="0"/>
              <a:t>Neuron</a:t>
            </a:r>
          </a:p>
          <a:p>
            <a:pPr lvl="2"/>
            <a:r>
              <a:rPr lang="en-US" dirty="0"/>
              <a:t>Conducts nerve impulses</a:t>
            </a:r>
          </a:p>
          <a:p>
            <a:pPr lvl="2"/>
            <a:r>
              <a:rPr lang="en-US" dirty="0"/>
              <a:t>Cannot be replaced if destroyed</a:t>
            </a:r>
          </a:p>
          <a:p>
            <a:pPr lvl="1"/>
            <a:r>
              <a:rPr lang="en-US" dirty="0" err="1" smtClean="0"/>
              <a:t>Neuroglial</a:t>
            </a:r>
            <a:r>
              <a:rPr lang="en-US" dirty="0" smtClean="0"/>
              <a:t> cells</a:t>
            </a:r>
            <a:endParaRPr lang="en-US" dirty="0"/>
          </a:p>
          <a:p>
            <a:pPr lvl="2"/>
            <a:r>
              <a:rPr lang="en-US" dirty="0" smtClean="0"/>
              <a:t>Support, nourish, </a:t>
            </a:r>
            <a:r>
              <a:rPr lang="en-US" dirty="0"/>
              <a:t>and </a:t>
            </a:r>
            <a:r>
              <a:rPr lang="en-US" dirty="0" smtClean="0"/>
              <a:t>protect </a:t>
            </a:r>
            <a:r>
              <a:rPr lang="en-US" dirty="0"/>
              <a:t>the neurons</a:t>
            </a:r>
          </a:p>
          <a:p>
            <a:pPr lvl="2"/>
            <a:r>
              <a:rPr lang="en-US" dirty="0" smtClean="0"/>
              <a:t>Include </a:t>
            </a:r>
            <a:r>
              <a:rPr lang="en-US" dirty="0" err="1"/>
              <a:t>astrocytes</a:t>
            </a:r>
            <a:r>
              <a:rPr lang="en-US" dirty="0"/>
              <a:t>, </a:t>
            </a:r>
            <a:r>
              <a:rPr lang="en-US" dirty="0" err="1"/>
              <a:t>oligodendrocytes</a:t>
            </a:r>
            <a:r>
              <a:rPr lang="en-US" dirty="0" smtClean="0"/>
              <a:t>, </a:t>
            </a:r>
            <a:r>
              <a:rPr lang="en-US" dirty="0" err="1" smtClean="0"/>
              <a:t>ependymal</a:t>
            </a:r>
            <a:r>
              <a:rPr lang="en-US" dirty="0" smtClean="0"/>
              <a:t> cells and microglia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4 years old child </a:t>
            </a:r>
            <a:r>
              <a:rPr lang="en-US" dirty="0" smtClean="0"/>
              <a:t>who was treated from </a:t>
            </a:r>
            <a:r>
              <a:rPr lang="en-US" dirty="0" err="1" smtClean="0">
                <a:solidFill>
                  <a:srgbClr val="FF0000"/>
                </a:solidFill>
              </a:rPr>
              <a:t>otitis</a:t>
            </a:r>
            <a:r>
              <a:rPr lang="en-US" dirty="0" smtClean="0">
                <a:solidFill>
                  <a:srgbClr val="FF0000"/>
                </a:solidFill>
              </a:rPr>
              <a:t> media</a:t>
            </a:r>
            <a:r>
              <a:rPr lang="en-US" dirty="0" smtClean="0"/>
              <a:t> and suddenly complained from </a:t>
            </a:r>
            <a:r>
              <a:rPr lang="en-US" dirty="0" smtClean="0">
                <a:solidFill>
                  <a:srgbClr val="FF0000"/>
                </a:solidFill>
              </a:rPr>
              <a:t>headache, vomiting, fever and stiff neck</a:t>
            </a:r>
            <a:r>
              <a:rPr lang="en-US" dirty="0" smtClean="0"/>
              <a:t>. CSF was found to be clouded with abnormal </a:t>
            </a:r>
            <a:r>
              <a:rPr lang="en-US" dirty="0" smtClean="0">
                <a:solidFill>
                  <a:srgbClr val="FF0000"/>
                </a:solidFill>
              </a:rPr>
              <a:t>increase of neutrophils</a:t>
            </a:r>
            <a:r>
              <a:rPr lang="en-US" dirty="0" smtClean="0"/>
              <a:t>, </a:t>
            </a:r>
            <a:r>
              <a:rPr lang="en-US" dirty="0" smtClean="0">
                <a:solidFill>
                  <a:srgbClr val="FF0000"/>
                </a:solidFill>
              </a:rPr>
              <a:t>increased protein and absence of sugar</a:t>
            </a:r>
            <a:r>
              <a:rPr lang="en-US" dirty="0" smtClean="0"/>
              <a:t>. Gram stain of the CSF fluid showed </a:t>
            </a:r>
            <a:r>
              <a:rPr lang="en-US" dirty="0" err="1" smtClean="0">
                <a:solidFill>
                  <a:srgbClr val="FF0000"/>
                </a:solidFill>
              </a:rPr>
              <a:t>meningiococci</a:t>
            </a:r>
            <a:r>
              <a:rPr lang="en-US" dirty="0" smtClean="0"/>
              <a:t> .                                                        </a:t>
            </a:r>
            <a:r>
              <a:rPr lang="en-US" sz="4000" dirty="0" smtClean="0"/>
              <a:t>      What is your diagnosis ?    </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611560" y="476672"/>
            <a:ext cx="2483768" cy="3263112"/>
          </a:xfrm>
          <a:prstGeom prst="rect">
            <a:avLst/>
          </a:prstGeom>
          <a:noFill/>
        </p:spPr>
      </p:pic>
      <p:sp>
        <p:nvSpPr>
          <p:cNvPr id="3" name="TextBox 2"/>
          <p:cNvSpPr txBox="1"/>
          <p:nvPr/>
        </p:nvSpPr>
        <p:spPr>
          <a:xfrm>
            <a:off x="467544" y="4077072"/>
            <a:ext cx="2771800" cy="1944216"/>
          </a:xfrm>
          <a:prstGeom prst="rect">
            <a:avLst/>
          </a:prstGeom>
          <a:noFill/>
        </p:spPr>
        <p:txBody>
          <a:bodyPr wrap="square" rtlCol="0">
            <a:spAutoFit/>
          </a:bodyPr>
          <a:lstStyle/>
          <a:p>
            <a:r>
              <a:rPr lang="en-US" sz="2400" b="1" dirty="0" smtClean="0"/>
              <a:t>A </a:t>
            </a:r>
            <a:r>
              <a:rPr lang="en-US" sz="2400" b="1" dirty="0" smtClean="0">
                <a:solidFill>
                  <a:srgbClr val="FF0000"/>
                </a:solidFill>
              </a:rPr>
              <a:t>thick layer of supurative exudate </a:t>
            </a:r>
            <a:r>
              <a:rPr lang="en-US" sz="2400" b="1" dirty="0" smtClean="0"/>
              <a:t>covers the brain hemispheres and meninges</a:t>
            </a:r>
            <a:endParaRPr lang="en-US" sz="2400" b="1" dirty="0"/>
          </a:p>
        </p:txBody>
      </p:sp>
      <p:pic>
        <p:nvPicPr>
          <p:cNvPr id="4" name="Picture 2" descr="C:\Documents and Settings\Administrador\Mis documentos\Archivos PATOLOGÍA\PURULENT MENINGITIS.jpg"/>
          <p:cNvPicPr>
            <a:picLocks noChangeAspect="1" noChangeArrowheads="1"/>
          </p:cNvPicPr>
          <p:nvPr/>
        </p:nvPicPr>
        <p:blipFill>
          <a:blip r:embed="rId3" cstate="print"/>
          <a:srcRect/>
          <a:stretch>
            <a:fillRect/>
          </a:stretch>
        </p:blipFill>
        <p:spPr bwMode="auto">
          <a:xfrm>
            <a:off x="3707904" y="692696"/>
            <a:ext cx="5256429" cy="3212975"/>
          </a:xfrm>
          <a:prstGeom prst="rect">
            <a:avLst/>
          </a:prstGeom>
          <a:noFill/>
        </p:spPr>
      </p:pic>
      <p:sp>
        <p:nvSpPr>
          <p:cNvPr id="5" name="TextBox 4"/>
          <p:cNvSpPr txBox="1"/>
          <p:nvPr/>
        </p:nvSpPr>
        <p:spPr>
          <a:xfrm>
            <a:off x="4050481" y="4221088"/>
            <a:ext cx="4932040" cy="1200329"/>
          </a:xfrm>
          <a:prstGeom prst="rect">
            <a:avLst/>
          </a:prstGeom>
          <a:noFill/>
        </p:spPr>
        <p:txBody>
          <a:bodyPr wrap="square" rtlCol="0">
            <a:spAutoFit/>
          </a:bodyPr>
          <a:lstStyle/>
          <a:p>
            <a:r>
              <a:rPr lang="en-US" sz="2400" b="1" dirty="0" smtClean="0">
                <a:solidFill>
                  <a:srgbClr val="FF0000"/>
                </a:solidFill>
              </a:rPr>
              <a:t>A thick layer of supurative exudate </a:t>
            </a:r>
            <a:r>
              <a:rPr lang="en-US" sz="2400" b="1" dirty="0" smtClean="0"/>
              <a:t>covers the brain hemispheres, with thickens </a:t>
            </a:r>
            <a:r>
              <a:rPr lang="en-US" sz="2400" b="1" dirty="0" smtClean="0">
                <a:solidFill>
                  <a:srgbClr val="FF0000"/>
                </a:solidFill>
              </a:rPr>
              <a:t>Leptomeninges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a:t>
            </a:r>
            <a:endParaRPr lang="en-US" dirty="0"/>
          </a:p>
        </p:txBody>
      </p:sp>
      <p:sp>
        <p:nvSpPr>
          <p:cNvPr id="5" name="Subtitle 4"/>
          <p:cNvSpPr>
            <a:spLocks noGrp="1"/>
          </p:cNvSpPr>
          <p:nvPr>
            <p:ph type="subTitle" idx="1"/>
          </p:nvPr>
        </p:nvSpPr>
        <p:spPr/>
        <p:txBody>
          <a:bodyPr/>
          <a:lstStyle/>
          <a:p>
            <a:r>
              <a:rPr lang="en-US" dirty="0"/>
              <a:t> Brain abscess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35 years old lady </a:t>
            </a:r>
            <a:r>
              <a:rPr lang="en-US" dirty="0" smtClean="0"/>
              <a:t>complains from </a:t>
            </a:r>
            <a:r>
              <a:rPr lang="en-US" dirty="0" err="1" smtClean="0">
                <a:solidFill>
                  <a:srgbClr val="FF0000"/>
                </a:solidFill>
              </a:rPr>
              <a:t>otitis</a:t>
            </a:r>
            <a:r>
              <a:rPr lang="en-US" dirty="0" smtClean="0">
                <a:solidFill>
                  <a:srgbClr val="FF0000"/>
                </a:solidFill>
              </a:rPr>
              <a:t> media . </a:t>
            </a:r>
            <a:r>
              <a:rPr lang="en-US" dirty="0" smtClean="0"/>
              <a:t>Suddenly she suffers from </a:t>
            </a:r>
            <a:r>
              <a:rPr lang="en-US" dirty="0" smtClean="0">
                <a:solidFill>
                  <a:srgbClr val="FF0000"/>
                </a:solidFill>
              </a:rPr>
              <a:t>headache and convulsions</a:t>
            </a:r>
            <a:r>
              <a:rPr lang="en-US" dirty="0" smtClean="0"/>
              <a:t>. Brain MRI reveals </a:t>
            </a:r>
            <a:r>
              <a:rPr lang="en-US" dirty="0" smtClean="0">
                <a:solidFill>
                  <a:srgbClr val="FF0000"/>
                </a:solidFill>
              </a:rPr>
              <a:t>5 cm. fluid filled cavity </a:t>
            </a:r>
            <a:r>
              <a:rPr lang="en-US" dirty="0" smtClean="0"/>
              <a:t>in the temporal lobe. Examination of the CSF shows </a:t>
            </a:r>
            <a:r>
              <a:rPr lang="en-US" dirty="0" smtClean="0">
                <a:solidFill>
                  <a:srgbClr val="FF0000"/>
                </a:solidFill>
              </a:rPr>
              <a:t>increased pressure </a:t>
            </a:r>
            <a:r>
              <a:rPr lang="en-US" dirty="0" smtClean="0"/>
              <a:t>with </a:t>
            </a:r>
            <a:r>
              <a:rPr lang="en-US" dirty="0" smtClean="0">
                <a:solidFill>
                  <a:srgbClr val="FF0000"/>
                </a:solidFill>
              </a:rPr>
              <a:t>lymphocytes</a:t>
            </a:r>
            <a:r>
              <a:rPr lang="en-US" dirty="0" smtClean="0"/>
              <a:t> and </a:t>
            </a:r>
            <a:r>
              <a:rPr lang="en-US" dirty="0" smtClean="0">
                <a:solidFill>
                  <a:srgbClr val="FF0000"/>
                </a:solidFill>
              </a:rPr>
              <a:t>increased prot</a:t>
            </a:r>
            <a:r>
              <a:rPr lang="en-US" dirty="0" smtClean="0"/>
              <a:t>ein but there is </a:t>
            </a:r>
            <a:r>
              <a:rPr lang="en-US" dirty="0" smtClean="0">
                <a:solidFill>
                  <a:srgbClr val="FF0000"/>
                </a:solidFill>
              </a:rPr>
              <a:t>no change of sugar content</a:t>
            </a:r>
            <a:r>
              <a:rPr lang="en-US" dirty="0" smtClean="0"/>
              <a:t>.                          </a:t>
            </a:r>
            <a:r>
              <a:rPr lang="en-US" sz="4400" dirty="0" smtClean="0"/>
              <a:t>What is your diagnosis ?</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Documents and Settings\Mr. Amer Shafie\My Documents\My Pictures\5-abscess.jpg"/>
          <p:cNvPicPr>
            <a:picLocks noChangeAspect="1" noChangeArrowheads="1"/>
          </p:cNvPicPr>
          <p:nvPr/>
        </p:nvPicPr>
        <p:blipFill>
          <a:blip r:embed="rId2" cstate="print"/>
          <a:srcRect/>
          <a:stretch>
            <a:fillRect/>
          </a:stretch>
        </p:blipFill>
        <p:spPr bwMode="auto">
          <a:xfrm>
            <a:off x="1475656" y="476672"/>
            <a:ext cx="6408712" cy="4536504"/>
          </a:xfrm>
          <a:prstGeom prst="rect">
            <a:avLst/>
          </a:prstGeom>
          <a:noFill/>
        </p:spPr>
      </p:pic>
      <p:sp>
        <p:nvSpPr>
          <p:cNvPr id="3" name="TextBox 2"/>
          <p:cNvSpPr txBox="1"/>
          <p:nvPr/>
        </p:nvSpPr>
        <p:spPr>
          <a:xfrm>
            <a:off x="1475656" y="5161210"/>
            <a:ext cx="6984776" cy="1384995"/>
          </a:xfrm>
          <a:prstGeom prst="rect">
            <a:avLst/>
          </a:prstGeom>
          <a:noFill/>
        </p:spPr>
        <p:txBody>
          <a:bodyPr wrap="square" rtlCol="0">
            <a:spAutoFit/>
          </a:bodyPr>
          <a:lstStyle/>
          <a:p>
            <a:r>
              <a:rPr lang="en-US" sz="2800" dirty="0" smtClean="0">
                <a:solidFill>
                  <a:srgbClr val="FF0000"/>
                </a:solidFill>
              </a:rPr>
              <a:t>Multiple discrete </a:t>
            </a:r>
            <a:r>
              <a:rPr lang="en-US" sz="2800" dirty="0" smtClean="0"/>
              <a:t>lesions with central </a:t>
            </a:r>
            <a:r>
              <a:rPr lang="en-US" sz="2800" dirty="0" err="1" smtClean="0">
                <a:solidFill>
                  <a:srgbClr val="FF0000"/>
                </a:solidFill>
              </a:rPr>
              <a:t>liquefactive</a:t>
            </a:r>
            <a:r>
              <a:rPr lang="en-US" sz="2800" dirty="0" smtClean="0">
                <a:solidFill>
                  <a:srgbClr val="FF0000"/>
                </a:solidFill>
              </a:rPr>
              <a:t> necrosis</a:t>
            </a:r>
            <a:r>
              <a:rPr lang="en-US" sz="2800" dirty="0" smtClean="0"/>
              <a:t>. There is a surrounding fibrous capsule and marked </a:t>
            </a:r>
            <a:r>
              <a:rPr lang="en-US" sz="2800" dirty="0" smtClean="0">
                <a:solidFill>
                  <a:srgbClr val="FF0000"/>
                </a:solidFill>
              </a:rPr>
              <a:t>edema</a:t>
            </a:r>
            <a:endParaRPr lang="en-US" sz="28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8</a:t>
            </a:r>
            <a:endParaRPr lang="en-US" dirty="0"/>
          </a:p>
        </p:txBody>
      </p:sp>
      <p:sp>
        <p:nvSpPr>
          <p:cNvPr id="3" name="Subtitle 2"/>
          <p:cNvSpPr>
            <a:spLocks noGrp="1"/>
          </p:cNvSpPr>
          <p:nvPr>
            <p:ph type="subTitle" idx="1"/>
          </p:nvPr>
        </p:nvSpPr>
        <p:spPr/>
        <p:txBody>
          <a:bodyPr/>
          <a:lstStyle/>
          <a:p>
            <a:r>
              <a:rPr lang="en-US" dirty="0"/>
              <a:t>Ruptured berry aneurysm</a:t>
            </a:r>
            <a:br>
              <a:rPr lang="en-US" dirty="0"/>
            </a:br>
            <a:r>
              <a:rPr lang="en-US" dirty="0"/>
              <a:t>causing subarachnoid hemorrhage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 previously healthy </a:t>
            </a:r>
            <a:r>
              <a:rPr lang="en-US" dirty="0" smtClean="0">
                <a:solidFill>
                  <a:srgbClr val="FF0000"/>
                </a:solidFill>
              </a:rPr>
              <a:t>31-year-old woman </a:t>
            </a:r>
            <a:r>
              <a:rPr lang="en-US" dirty="0" smtClean="0"/>
              <a:t>experiences a </a:t>
            </a:r>
            <a:r>
              <a:rPr lang="en-US" dirty="0" smtClean="0">
                <a:solidFill>
                  <a:srgbClr val="FF0000"/>
                </a:solidFill>
              </a:rPr>
              <a:t>severe headache and loses consciousness</a:t>
            </a:r>
            <a:r>
              <a:rPr lang="en-US" dirty="0" smtClean="0"/>
              <a:t> within an hour. An emergent head </a:t>
            </a:r>
            <a:r>
              <a:rPr lang="en-US" dirty="0" smtClean="0">
                <a:solidFill>
                  <a:srgbClr val="FF0000"/>
                </a:solidFill>
              </a:rPr>
              <a:t>CT scan reveals extensive subarachnoid hemorrhage</a:t>
            </a:r>
            <a:r>
              <a:rPr lang="en-US" dirty="0" smtClean="0"/>
              <a:t> at the base of the brain. She is a </a:t>
            </a:r>
            <a:r>
              <a:rPr lang="en-US" dirty="0" smtClean="0">
                <a:solidFill>
                  <a:srgbClr val="FF0000"/>
                </a:solidFill>
              </a:rPr>
              <a:t>febrile</a:t>
            </a:r>
            <a:r>
              <a:rPr lang="en-US" dirty="0" smtClean="0"/>
              <a:t>. A lumbar puncture yields cerebrospinal fluid with many </a:t>
            </a:r>
            <a:r>
              <a:rPr lang="en-US" dirty="0" smtClean="0">
                <a:solidFill>
                  <a:srgbClr val="FF0000"/>
                </a:solidFill>
              </a:rPr>
              <a:t>red blood cells</a:t>
            </a:r>
            <a:r>
              <a:rPr lang="en-US" dirty="0" smtClean="0"/>
              <a:t>, but </a:t>
            </a:r>
            <a:r>
              <a:rPr lang="en-US" dirty="0" smtClean="0">
                <a:solidFill>
                  <a:srgbClr val="FF0000"/>
                </a:solidFill>
              </a:rPr>
              <a:t>no </a:t>
            </a:r>
            <a:r>
              <a:rPr lang="en-US" dirty="0" smtClean="0"/>
              <a:t>white blood cells. The CSF </a:t>
            </a:r>
            <a:r>
              <a:rPr lang="en-US" dirty="0" smtClean="0">
                <a:solidFill>
                  <a:srgbClr val="FF0000"/>
                </a:solidFill>
              </a:rPr>
              <a:t>protein is slightly increased</a:t>
            </a:r>
            <a:r>
              <a:rPr lang="en-US" dirty="0" smtClean="0"/>
              <a:t>, but the </a:t>
            </a:r>
            <a:r>
              <a:rPr lang="en-US" dirty="0" smtClean="0">
                <a:solidFill>
                  <a:srgbClr val="FF0000"/>
                </a:solidFill>
              </a:rPr>
              <a:t>glucose is normal</a:t>
            </a:r>
            <a:r>
              <a:rPr lang="en-US" dirty="0" smtClean="0"/>
              <a:t>.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441155" y="260648"/>
            <a:ext cx="3050725" cy="4590399"/>
          </a:xfrm>
          <a:prstGeom prst="rect">
            <a:avLst/>
          </a:prstGeom>
          <a:noFill/>
          <a:ln w="9525">
            <a:noFill/>
            <a:miter lim="800000"/>
            <a:headEnd/>
            <a:tailEnd/>
          </a:ln>
        </p:spPr>
      </p:pic>
      <p:sp>
        <p:nvSpPr>
          <p:cNvPr id="3" name="TextBox 2"/>
          <p:cNvSpPr txBox="1"/>
          <p:nvPr/>
        </p:nvSpPr>
        <p:spPr>
          <a:xfrm>
            <a:off x="179512" y="5013176"/>
            <a:ext cx="3312368" cy="1569660"/>
          </a:xfrm>
          <a:prstGeom prst="rect">
            <a:avLst/>
          </a:prstGeom>
          <a:noFill/>
        </p:spPr>
        <p:txBody>
          <a:bodyPr wrap="square" rtlCol="0">
            <a:spAutoFit/>
          </a:bodyPr>
          <a:lstStyle/>
          <a:p>
            <a:r>
              <a:rPr lang="en-US" sz="2400" dirty="0" smtClean="0"/>
              <a:t>Extensive hemorrhage in the </a:t>
            </a:r>
            <a:r>
              <a:rPr lang="en-US" sz="2400" dirty="0" err="1" smtClean="0"/>
              <a:t>pons</a:t>
            </a:r>
            <a:r>
              <a:rPr lang="en-US" sz="2400" dirty="0" smtClean="0"/>
              <a:t> with extension to fill the fourth </a:t>
            </a:r>
            <a:r>
              <a:rPr lang="en-US" sz="2400" dirty="0" err="1" smtClean="0"/>
              <a:t>ventiricle</a:t>
            </a:r>
            <a:endParaRPr lang="en-US" sz="2400" dirty="0"/>
          </a:p>
        </p:txBody>
      </p:sp>
      <p:pic>
        <p:nvPicPr>
          <p:cNvPr id="4" name="Picture 2"/>
          <p:cNvPicPr>
            <a:picLocks noChangeAspect="1" noChangeArrowheads="1"/>
          </p:cNvPicPr>
          <p:nvPr/>
        </p:nvPicPr>
        <p:blipFill>
          <a:blip r:embed="rId4" cstate="print"/>
          <a:srcRect/>
          <a:stretch>
            <a:fillRect/>
          </a:stretch>
        </p:blipFill>
        <p:spPr bwMode="auto">
          <a:xfrm>
            <a:off x="4884668" y="260648"/>
            <a:ext cx="3384376" cy="4598231"/>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1"/>
          <p:cNvSpPr>
            <a:spLocks/>
          </p:cNvSpPr>
          <p:nvPr/>
        </p:nvSpPr>
        <p:spPr bwMode="auto">
          <a:xfrm>
            <a:off x="4860033" y="4851048"/>
            <a:ext cx="3801764" cy="1747992"/>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304" presetClass="entr" presetSubtype="10951364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35496" y="956907"/>
            <a:ext cx="3284479" cy="3168352"/>
          </a:xfrm>
          <a:prstGeom prst="rect">
            <a:avLst/>
          </a:prstGeom>
          <a:noFill/>
          <a:ln w="9525">
            <a:noFill/>
            <a:miter lim="800000"/>
            <a:headEnd/>
            <a:tailEnd/>
          </a:ln>
          <a:effectLst>
            <a:outerShdw dist="76199" dir="2700000" algn="ctr" rotWithShape="0">
              <a:schemeClr val="bg2">
                <a:alpha val="75000"/>
              </a:schemeClr>
            </a:outerShdw>
          </a:effectLst>
        </p:spPr>
      </p:pic>
      <p:sp>
        <p:nvSpPr>
          <p:cNvPr id="56322" name="Rectangle 2"/>
          <p:cNvSpPr>
            <a:spLocks/>
          </p:cNvSpPr>
          <p:nvPr/>
        </p:nvSpPr>
        <p:spPr bwMode="auto">
          <a:xfrm>
            <a:off x="316785" y="4342402"/>
            <a:ext cx="2664296" cy="1966918"/>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400" dirty="0">
                <a:latin typeface="LM Typewriter Proportional 10pt" charset="0"/>
                <a:ea typeface="LM Typewriter Proportional 10pt" charset="0"/>
                <a:cs typeface="LM Typewriter Proportional 10pt" charset="0"/>
                <a:sym typeface="LM Typewriter Proportional 10pt" charset="0"/>
              </a:rPr>
              <a:t>Common sites of </a:t>
            </a:r>
            <a:r>
              <a:rPr lang="en-US" sz="2400" dirty="0" err="1">
                <a:solidFill>
                  <a:srgbClr val="FF0000"/>
                </a:solidFill>
                <a:latin typeface="LM Typewriter Proportional 10pt" charset="0"/>
                <a:ea typeface="LM Typewriter Proportional 10pt" charset="0"/>
                <a:cs typeface="LM Typewriter Proportional 10pt" charset="0"/>
                <a:sym typeface="LM Typewriter Proportional 10pt" charset="0"/>
              </a:rPr>
              <a:t>saccular</a:t>
            </a:r>
            <a:r>
              <a:rPr lang="en-US" sz="2400" dirty="0">
                <a:solidFill>
                  <a:srgbClr val="FF0000"/>
                </a:solidFill>
                <a:latin typeface="LM Typewriter Proportional 10pt" charset="0"/>
                <a:ea typeface="LM Typewriter Proportional 10pt" charset="0"/>
                <a:cs typeface="LM Typewriter Proportional 10pt" charset="0"/>
                <a:sym typeface="LM Typewriter Proportional 10pt" charset="0"/>
              </a:rPr>
              <a:t> (berry) </a:t>
            </a:r>
            <a:r>
              <a:rPr lang="en-US" sz="2400" dirty="0">
                <a:latin typeface="LM Typewriter Proportional 10pt" charset="0"/>
                <a:ea typeface="LM Typewriter Proportional 10pt" charset="0"/>
                <a:cs typeface="LM Typewriter Proportional 10pt" charset="0"/>
                <a:sym typeface="LM Typewriter Proportional 10pt" charset="0"/>
              </a:rPr>
              <a:t>aneurysms in the circle of Willis</a:t>
            </a:r>
          </a:p>
        </p:txBody>
      </p:sp>
      <p:pic>
        <p:nvPicPr>
          <p:cNvPr id="4" name="Picture 2"/>
          <p:cNvPicPr>
            <a:picLocks noChangeAspect="1" noChangeArrowheads="1"/>
          </p:cNvPicPr>
          <p:nvPr/>
        </p:nvPicPr>
        <p:blipFill>
          <a:blip r:embed="rId3" cstate="print"/>
          <a:srcRect/>
          <a:stretch>
            <a:fillRect/>
          </a:stretch>
        </p:blipFill>
        <p:spPr bwMode="auto">
          <a:xfrm>
            <a:off x="3491880" y="956907"/>
            <a:ext cx="2198741" cy="3130152"/>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1"/>
          <p:cNvSpPr>
            <a:spLocks/>
          </p:cNvSpPr>
          <p:nvPr/>
        </p:nvSpPr>
        <p:spPr bwMode="auto">
          <a:xfrm>
            <a:off x="3491881" y="4329008"/>
            <a:ext cx="2198740" cy="2196336"/>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400" dirty="0" smtClean="0">
                <a:latin typeface="LM Typewriter Proportional 10pt" charset="0"/>
                <a:ea typeface="LM Typewriter Proportional 10pt" charset="0"/>
                <a:cs typeface="LM Typewriter Proportional 10pt" charset="0"/>
                <a:sym typeface="LM Typewriter Proportional 10pt" charset="0"/>
              </a:rPr>
              <a:t>B, Dissected circle of Willis to show </a:t>
            </a:r>
            <a:r>
              <a:rPr lang="en-US" sz="2400" dirty="0" smtClean="0">
                <a:solidFill>
                  <a:srgbClr val="FF0000"/>
                </a:solidFill>
                <a:latin typeface="LM Typewriter Proportional 10pt" charset="0"/>
                <a:ea typeface="LM Typewriter Proportional 10pt" charset="0"/>
                <a:cs typeface="LM Typewriter Proportional 10pt" charset="0"/>
                <a:sym typeface="LM Typewriter Proportional 10pt" charset="0"/>
              </a:rPr>
              <a:t>large aneurysm.</a:t>
            </a:r>
            <a:endParaRPr lang="en-US" sz="2400" dirty="0">
              <a:solidFill>
                <a:srgbClr val="FF0000"/>
              </a:solidFill>
              <a:latin typeface="LM Typewriter Proportional 10pt" charset="0"/>
              <a:ea typeface="LM Typewriter Proportional 10pt" charset="0"/>
              <a:cs typeface="LM Typewriter Proportional 10pt" charset="0"/>
              <a:sym typeface="LM Typewriter Proportional 10pt" charset="0"/>
            </a:endParaRPr>
          </a:p>
        </p:txBody>
      </p:sp>
      <p:pic>
        <p:nvPicPr>
          <p:cNvPr id="6" name="Picture 2"/>
          <p:cNvPicPr>
            <a:picLocks noChangeAspect="1" noChangeArrowheads="1"/>
          </p:cNvPicPr>
          <p:nvPr/>
        </p:nvPicPr>
        <p:blipFill>
          <a:blip r:embed="rId4" cstate="print"/>
          <a:srcRect/>
          <a:stretch>
            <a:fillRect/>
          </a:stretch>
        </p:blipFill>
        <p:spPr bwMode="auto">
          <a:xfrm>
            <a:off x="6012160" y="876985"/>
            <a:ext cx="2821466" cy="3592587"/>
          </a:xfrm>
          <a:prstGeom prst="rect">
            <a:avLst/>
          </a:prstGeom>
          <a:noFill/>
          <a:ln w="9525">
            <a:noFill/>
            <a:miter lim="800000"/>
            <a:headEnd/>
            <a:tailEnd/>
          </a:ln>
          <a:effectLst>
            <a:outerShdw dist="76199" dir="2700000" algn="ctr" rotWithShape="0">
              <a:schemeClr val="bg2">
                <a:alpha val="75000"/>
              </a:schemeClr>
            </a:outerShdw>
          </a:effectLst>
        </p:spPr>
      </p:pic>
      <p:sp>
        <p:nvSpPr>
          <p:cNvPr id="7" name="Rectangle 1"/>
          <p:cNvSpPr>
            <a:spLocks/>
          </p:cNvSpPr>
          <p:nvPr/>
        </p:nvSpPr>
        <p:spPr bwMode="auto">
          <a:xfrm>
            <a:off x="5996318" y="4780686"/>
            <a:ext cx="2951575" cy="1888674"/>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400" dirty="0">
                <a:latin typeface="LM Typewriter Proportional 10pt" charset="0"/>
                <a:ea typeface="LM Typewriter Proportional 10pt" charset="0"/>
                <a:cs typeface="LM Typewriter Proportional 10pt" charset="0"/>
                <a:sym typeface="LM Typewriter Proportional 10pt" charset="0"/>
              </a:rPr>
              <a:t>C, Section through a </a:t>
            </a:r>
            <a:r>
              <a:rPr lang="en-US" sz="2400" dirty="0" err="1">
                <a:latin typeface="LM Typewriter Proportional 10pt" charset="0"/>
                <a:ea typeface="LM Typewriter Proportional 10pt" charset="0"/>
                <a:cs typeface="LM Typewriter Proportional 10pt" charset="0"/>
                <a:sym typeface="LM Typewriter Proportional 10pt" charset="0"/>
              </a:rPr>
              <a:t>saccular</a:t>
            </a:r>
            <a:r>
              <a:rPr lang="en-US" sz="24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400" dirty="0" err="1">
                <a:solidFill>
                  <a:srgbClr val="FF0000"/>
                </a:solidFill>
                <a:latin typeface="LM Typewriter Proportional 10pt" charset="0"/>
                <a:ea typeface="LM Typewriter Proportional 10pt" charset="0"/>
                <a:cs typeface="LM Typewriter Proportional 10pt" charset="0"/>
                <a:sym typeface="LM Typewriter Proportional 10pt" charset="0"/>
              </a:rPr>
              <a:t>hyalinized</a:t>
            </a:r>
            <a:r>
              <a:rPr lang="en-US" sz="2400" dirty="0">
                <a:solidFill>
                  <a:srgbClr val="FF0000"/>
                </a:solidFill>
                <a:latin typeface="LM Typewriter Proportional 10pt" charset="0"/>
                <a:ea typeface="LM Typewriter Proportional 10pt" charset="0"/>
                <a:cs typeface="LM Typewriter Proportional 10pt" charset="0"/>
                <a:sym typeface="LM Typewriter Proportional 10pt" charset="0"/>
              </a:rPr>
              <a:t> fibrous vessel wall.</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par>
                          <p:cTn id="7" fill="hold">
                            <p:stCondLst>
                              <p:cond delay="500"/>
                            </p:stCondLst>
                            <p:childTnLst>
                              <p:par>
                                <p:cTn id="8" presetID="161858688" presetClass="entr" presetSubtype="109513856"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61859072" presetClass="entr" presetSubtype="109514064" fill="hold" grpId="0" nodeType="after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P spid="5" grpId="0" animBg="1" autoUpdateAnimBg="0"/>
      <p:bldP spid="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No.9</a:t>
            </a:r>
            <a:endParaRPr lang="en-US" dirty="0"/>
          </a:p>
        </p:txBody>
      </p:sp>
      <p:sp>
        <p:nvSpPr>
          <p:cNvPr id="5" name="Subtitle 4"/>
          <p:cNvSpPr>
            <a:spLocks noGrp="1"/>
          </p:cNvSpPr>
          <p:nvPr>
            <p:ph type="subTitle" idx="1"/>
          </p:nvPr>
        </p:nvSpPr>
        <p:spPr/>
        <p:txBody>
          <a:bodyPr/>
          <a:lstStyle/>
          <a:p>
            <a:r>
              <a:rPr lang="en-US" dirty="0">
                <a:latin typeface="Optima" charset="0"/>
                <a:ea typeface="Optima" charset="0"/>
                <a:cs typeface="Optima" charset="0"/>
                <a:sym typeface="Optima" charset="0"/>
              </a:rPr>
              <a:t>Alzheimer Disease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85 years old man complains of </a:t>
            </a:r>
            <a:r>
              <a:rPr lang="en-US" dirty="0" smtClean="0">
                <a:solidFill>
                  <a:srgbClr val="FF0000"/>
                </a:solidFill>
              </a:rPr>
              <a:t>progressive loss of memory</a:t>
            </a:r>
            <a:r>
              <a:rPr lang="en-US" dirty="0" smtClean="0"/>
              <a:t>, </a:t>
            </a:r>
            <a:r>
              <a:rPr lang="en-US" dirty="0" smtClean="0">
                <a:solidFill>
                  <a:srgbClr val="FF0000"/>
                </a:solidFill>
              </a:rPr>
              <a:t>disorientation and alterations in mood and behavior </a:t>
            </a:r>
            <a:r>
              <a:rPr lang="en-US" dirty="0" smtClean="0"/>
              <a:t>since 20 years. He was admitted to hospital because he was disabled and </a:t>
            </a:r>
            <a:r>
              <a:rPr lang="en-US" dirty="0" smtClean="0">
                <a:solidFill>
                  <a:srgbClr val="FF0000"/>
                </a:solidFill>
              </a:rPr>
              <a:t>immobile</a:t>
            </a:r>
            <a:r>
              <a:rPr lang="en-US" dirty="0" smtClean="0"/>
              <a:t> and he </a:t>
            </a:r>
            <a:r>
              <a:rPr lang="en-US" dirty="0" smtClean="0">
                <a:solidFill>
                  <a:srgbClr val="FF0000"/>
                </a:solidFill>
              </a:rPr>
              <a:t>died </a:t>
            </a:r>
            <a:r>
              <a:rPr lang="en-US" dirty="0" smtClean="0"/>
              <a:t>in hospital after one week of admission. Autopsy was done and the </a:t>
            </a:r>
            <a:r>
              <a:rPr lang="en-US" dirty="0" smtClean="0">
                <a:solidFill>
                  <a:srgbClr val="FF0000"/>
                </a:solidFill>
              </a:rPr>
              <a:t>brain cortex  was found to be atrophied</a:t>
            </a:r>
            <a:r>
              <a:rPr lang="en-US" dirty="0" smtClean="0"/>
              <a:t>. What is your diagnosis ?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0" y="498475"/>
            <a:ext cx="9144000" cy="58515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3" cstate="print"/>
          <a:srcRect/>
          <a:stretch>
            <a:fillRect/>
          </a:stretch>
        </p:blipFill>
        <p:spPr bwMode="auto">
          <a:xfrm>
            <a:off x="3874770" y="594360"/>
            <a:ext cx="4834890" cy="5660708"/>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179512" y="2276872"/>
            <a:ext cx="3551242" cy="3244646"/>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800" b="1"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sz="2800" b="1" dirty="0" err="1">
                <a:latin typeface="LM Typewriter Proportional 10pt" charset="0"/>
                <a:ea typeface="LM Typewriter Proportional 10pt" charset="0"/>
                <a:cs typeface="LM Typewriter Proportional 10pt" charset="0"/>
                <a:sym typeface="LM Typewriter Proportional 10pt" charset="0"/>
              </a:rPr>
              <a:t>meninges</a:t>
            </a:r>
            <a:r>
              <a:rPr lang="en-US" sz="2800" b="1" dirty="0">
                <a:latin typeface="LM Typewriter Proportional 10pt" charset="0"/>
                <a:ea typeface="LM Typewriter Proportional 10pt" charset="0"/>
                <a:cs typeface="LM Typewriter Proportional 10pt" charset="0"/>
                <a:sym typeface="LM Typewriter Proportional 10pt" charset="0"/>
              </a:rPr>
              <a:t> have been </a:t>
            </a:r>
            <a:r>
              <a:rPr lang="en-US" sz="2800" b="1" dirty="0" smtClean="0">
                <a:latin typeface="LM Typewriter Proportional 10pt" charset="0"/>
                <a:ea typeface="LM Typewriter Proportional 10pt" charset="0"/>
                <a:cs typeface="LM Typewriter Proportional 10pt" charset="0"/>
                <a:sym typeface="LM Typewriter Proportional 10pt" charset="0"/>
              </a:rPr>
              <a:t>removed.</a:t>
            </a:r>
            <a:endParaRPr lang="en-US" sz="2800" b="1" dirty="0">
              <a:latin typeface="LM Typewriter Proportional 10pt" charset="0"/>
              <a:ea typeface="LM Typewriter Proportional 10pt" charset="0"/>
              <a:cs typeface="LM Typewriter Proportional 10pt" charset="0"/>
              <a:sym typeface="LM Typewriter Proportional 10pt"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0" y="271463"/>
            <a:ext cx="9144000" cy="63150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179512" y="4221088"/>
            <a:ext cx="3600400" cy="2232248"/>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400" b="1" dirty="0">
                <a:latin typeface="LM Typewriter Proportional 10pt" charset="0"/>
                <a:ea typeface="LM Typewriter Proportional 10pt" charset="0"/>
                <a:cs typeface="LM Typewriter Proportional 10pt" charset="0"/>
                <a:sym typeface="LM Typewriter Proportional 10pt" charset="0"/>
              </a:rPr>
              <a:t>Alzheimer disease.  A,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Neuritic</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plaque </a:t>
            </a:r>
            <a:r>
              <a:rPr lang="en-US" sz="2400" b="1" dirty="0">
                <a:latin typeface="LM Typewriter Proportional 10pt" charset="0"/>
                <a:ea typeface="LM Typewriter Proportional 10pt" charset="0"/>
                <a:cs typeface="LM Typewriter Proportional 10pt" charset="0"/>
                <a:sym typeface="LM Typewriter Proportional 10pt" charset="0"/>
              </a:rPr>
              <a:t>with a </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rim of dystrophic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neurites</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surrounding an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amyloid</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a:blip r:embed="rId2" cstate="print"/>
          <a:srcRect/>
          <a:stretch>
            <a:fillRect/>
          </a:stretch>
        </p:blipFill>
        <p:spPr bwMode="auto">
          <a:xfrm>
            <a:off x="179512" y="1503595"/>
            <a:ext cx="3523306" cy="2520280"/>
          </a:xfrm>
          <a:prstGeom prst="rect">
            <a:avLst/>
          </a:prstGeom>
          <a:noFill/>
          <a:ln w="9525">
            <a:noFill/>
            <a:miter lim="800000"/>
            <a:headEnd/>
            <a:tailEnd/>
          </a:ln>
          <a:effectLst>
            <a:outerShdw dist="76199" dir="2700000" algn="ctr" rotWithShape="0">
              <a:schemeClr val="bg2">
                <a:alpha val="75000"/>
              </a:schemeClr>
            </a:outerShdw>
          </a:effectLst>
        </p:spPr>
      </p:pic>
      <p:pic>
        <p:nvPicPr>
          <p:cNvPr id="4" name="Picture 2"/>
          <p:cNvPicPr>
            <a:picLocks noChangeAspect="1" noChangeArrowheads="1"/>
          </p:cNvPicPr>
          <p:nvPr/>
        </p:nvPicPr>
        <p:blipFill rotWithShape="1">
          <a:blip r:embed="rId3" cstate="print"/>
          <a:srcRect t="12199"/>
          <a:stretch/>
        </p:blipFill>
        <p:spPr bwMode="auto">
          <a:xfrm>
            <a:off x="3973351" y="977462"/>
            <a:ext cx="2474560" cy="3099610"/>
          </a:xfrm>
          <a:prstGeom prst="rect">
            <a:avLst/>
          </a:prstGeom>
          <a:noFill/>
          <a:ln w="9525">
            <a:noFill/>
            <a:miter lim="800000"/>
            <a:headEnd/>
            <a:tailEnd/>
          </a:ln>
          <a:effectLst>
            <a:outerShdw dist="76199" dir="2700000" algn="ctr" rotWithShape="0">
              <a:schemeClr val="bg2">
                <a:alpha val="75000"/>
              </a:schemeClr>
            </a:outerShdw>
          </a:effectLst>
        </p:spPr>
      </p:pic>
      <p:sp>
        <p:nvSpPr>
          <p:cNvPr id="5" name="Rectangle 1"/>
          <p:cNvSpPr>
            <a:spLocks/>
          </p:cNvSpPr>
          <p:nvPr/>
        </p:nvSpPr>
        <p:spPr bwMode="auto">
          <a:xfrm>
            <a:off x="4113392" y="4221088"/>
            <a:ext cx="2357104" cy="2341984"/>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C, </a:t>
            </a:r>
            <a:r>
              <a:rPr lang="en-US" sz="20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solidFill>
                  <a:srgbClr val="FF0000"/>
                </a:solidFill>
                <a:latin typeface="LM Typewriter Proportional 10pt" charset="0"/>
                <a:ea typeface="LM Typewriter Proportional 10pt" charset="0"/>
                <a:cs typeface="LM Typewriter Proportional 10pt" charset="0"/>
                <a:sym typeface="LM Typewriter Proportional 10pt" charset="0"/>
              </a:rPr>
              <a:t> tangles (arrowheads) are present within the neurons.</a:t>
            </a:r>
          </a:p>
        </p:txBody>
      </p:sp>
      <p:pic>
        <p:nvPicPr>
          <p:cNvPr id="6" name="Picture 2"/>
          <p:cNvPicPr>
            <a:picLocks noChangeAspect="1" noChangeArrowheads="1"/>
          </p:cNvPicPr>
          <p:nvPr/>
        </p:nvPicPr>
        <p:blipFill>
          <a:blip r:embed="rId4" cstate="print"/>
          <a:srcRect/>
          <a:stretch>
            <a:fillRect/>
          </a:stretch>
        </p:blipFill>
        <p:spPr bwMode="auto">
          <a:xfrm>
            <a:off x="6716034" y="692696"/>
            <a:ext cx="2250341" cy="3384376"/>
          </a:xfrm>
          <a:prstGeom prst="rect">
            <a:avLst/>
          </a:prstGeom>
          <a:noFill/>
          <a:ln w="9525">
            <a:noFill/>
            <a:miter lim="800000"/>
            <a:headEnd/>
            <a:tailEnd/>
          </a:ln>
          <a:effectLst>
            <a:outerShdw dist="76199" dir="2700000" algn="ctr" rotWithShape="0">
              <a:schemeClr val="bg2">
                <a:alpha val="75000"/>
              </a:schemeClr>
            </a:outerShdw>
          </a:effectLst>
        </p:spPr>
      </p:pic>
      <p:sp>
        <p:nvSpPr>
          <p:cNvPr id="7" name="Rectangle 1"/>
          <p:cNvSpPr>
            <a:spLocks/>
          </p:cNvSpPr>
          <p:nvPr/>
        </p:nvSpPr>
        <p:spPr bwMode="auto">
          <a:xfrm>
            <a:off x="6660232" y="4221089"/>
            <a:ext cx="2281508" cy="2341984"/>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D, </a:t>
            </a:r>
            <a:r>
              <a:rPr lang="en-US" sz="2000" b="1" dirty="0">
                <a:solidFill>
                  <a:srgbClr val="FF0000"/>
                </a:solidFill>
                <a:latin typeface="LM Typewriter Proportional 10pt" charset="0"/>
                <a:ea typeface="LM Typewriter Proportional 10pt" charset="0"/>
                <a:cs typeface="LM Typewriter Proportional 10pt" charset="0"/>
                <a:sym typeface="LM Typewriter Proportional 10pt" charset="0"/>
              </a:rPr>
              <a:t>Silver stain showing a </a:t>
            </a:r>
            <a:r>
              <a:rPr lang="en-US" sz="20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solidFill>
                  <a:srgbClr val="FF0000"/>
                </a:solidFill>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par>
                          <p:cTn id="7" fill="hold">
                            <p:stCondLst>
                              <p:cond delay="500"/>
                            </p:stCondLst>
                            <p:childTnLst>
                              <p:par>
                                <p:cTn id="8" presetID="59056128" presetClass="entr" presetSubtype="55958656"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95786112" presetClass="entr" presetSubtype="146558720" fill="hold" grpId="0" nodeType="after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animBg="1" autoUpdateAnimBg="0"/>
      <p:bldP spid="5" grpId="0" animBg="1" autoUpdateAnimBg="0"/>
      <p:bldP spid="7"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971600" y="5085184"/>
            <a:ext cx="7344816" cy="1440160"/>
          </a:xfrm>
          <a:prstGeom prst="rect">
            <a:avLst/>
          </a:prstGeom>
          <a:noFill/>
          <a:ln w="9525">
            <a:solidFill>
              <a:schemeClr val="bg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400" b="1" dirty="0">
                <a:latin typeface="LM Typewriter Proportional 10pt" charset="0"/>
                <a:ea typeface="LM Typewriter Proportional 10pt" charset="0"/>
                <a:cs typeface="LM Typewriter Proportional 10pt" charset="0"/>
                <a:sym typeface="LM Typewriter Proportional 10pt" charset="0"/>
              </a:rPr>
              <a:t>Alzheimer Disease.  B, </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Congo red stain </a:t>
            </a:r>
            <a:r>
              <a:rPr lang="en-US" sz="2400" b="1" dirty="0">
                <a:latin typeface="LM Typewriter Proportional 10pt" charset="0"/>
                <a:ea typeface="LM Typewriter Proportional 10pt" charset="0"/>
                <a:cs typeface="LM Typewriter Proportional 10pt" charset="0"/>
                <a:sym typeface="LM Typewriter Proportional 10pt" charset="0"/>
              </a:rPr>
              <a:t>of the cerebral cortex showing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amyloid</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deposition </a:t>
            </a:r>
            <a:r>
              <a:rPr lang="en-US" sz="2400" b="1" dirty="0">
                <a:latin typeface="LM Typewriter Proportional 10pt" charset="0"/>
                <a:ea typeface="LM Typewriter Proportional 10pt" charset="0"/>
                <a:cs typeface="LM Typewriter Proportional 10pt" charset="0"/>
                <a:sym typeface="LM Typewriter Proportional 10pt" charset="0"/>
              </a:rPr>
              <a:t>in the </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blood vessels </a:t>
            </a:r>
            <a:r>
              <a:rPr lang="en-US" sz="2400" b="1" dirty="0">
                <a:latin typeface="LM Typewriter Proportional 10pt" charset="0"/>
                <a:ea typeface="LM Typewriter Proportional 10pt" charset="0"/>
                <a:cs typeface="LM Typewriter Proportional 10pt" charset="0"/>
                <a:sym typeface="LM Typewriter Proportional 10pt" charset="0"/>
              </a:rPr>
              <a:t>and the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amyloid</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core of the </a:t>
            </a:r>
            <a:r>
              <a:rPr lang="en-US" sz="24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neuritic</a:t>
            </a:r>
            <a:r>
              <a:rPr lang="en-US" sz="2400" b="1" dirty="0">
                <a:solidFill>
                  <a:srgbClr val="FF0000"/>
                </a:solidFill>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a:blip r:embed="rId2" cstate="print"/>
          <a:srcRect/>
          <a:stretch>
            <a:fillRect/>
          </a:stretch>
        </p:blipFill>
        <p:spPr bwMode="auto">
          <a:xfrm>
            <a:off x="1270159" y="188640"/>
            <a:ext cx="6460808" cy="461772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377190" y="228600"/>
            <a:ext cx="8389620" cy="1611630"/>
          </a:xfrm>
          <a:ln/>
          <a:effectLst>
            <a:outerShdw dist="76199" dir="2700000" algn="ctr" rotWithShape="0">
              <a:schemeClr val="bg2">
                <a:alpha val="75000"/>
              </a:schemeClr>
            </a:outerShdw>
          </a:effectLst>
        </p:spPr>
        <p:txBody>
          <a:bodyPr/>
          <a:lstStyle/>
          <a:p>
            <a:r>
              <a:rPr lang="en-US" sz="6700" dirty="0">
                <a:latin typeface="Optima" charset="0"/>
                <a:ea typeface="Optima" charset="0"/>
                <a:cs typeface="Optima" charset="0"/>
                <a:sym typeface="Optima" charset="0"/>
              </a:rPr>
              <a:t>Alzheimer Disease</a:t>
            </a:r>
            <a:endParaRPr lang="en-US" sz="6700" dirty="0">
              <a:latin typeface="Optima" charset="0"/>
              <a:sym typeface="Optima" charset="0"/>
            </a:endParaRPr>
          </a:p>
        </p:txBody>
      </p:sp>
      <p:sp>
        <p:nvSpPr>
          <p:cNvPr id="107522" name="Rectangle 2"/>
          <p:cNvSpPr>
            <a:spLocks noGrp="1" noChangeArrowheads="1"/>
          </p:cNvSpPr>
          <p:nvPr>
            <p:ph type="body" idx="1"/>
          </p:nvPr>
        </p:nvSpPr>
        <p:spPr>
          <a:xfrm>
            <a:off x="891540" y="2080260"/>
            <a:ext cx="7360920" cy="4023360"/>
          </a:xfrm>
          <a:ln/>
          <a:effectLst>
            <a:outerShdw dist="76199" dir="2700000" algn="ctr" rotWithShape="0">
              <a:schemeClr val="bg2">
                <a:alpha val="75000"/>
              </a:schemeClr>
            </a:outerShdw>
          </a:effectLst>
        </p:spPr>
        <p:txBody>
          <a:bodyPr>
            <a:normAutofit/>
          </a:bodyPr>
          <a:lstStyle/>
          <a:p>
            <a:pPr marL="628650">
              <a:buSzPct val="125000"/>
              <a:buFont typeface="Optima" charset="0"/>
              <a:buChar char="•"/>
            </a:pPr>
            <a:r>
              <a:rPr lang="en-US" sz="2800" dirty="0">
                <a:latin typeface="Optima" charset="0"/>
                <a:ea typeface="Optima" charset="0"/>
                <a:cs typeface="Optima" charset="0"/>
                <a:sym typeface="Optima" charset="0"/>
              </a:rPr>
              <a:t>Macroscopic examination of the brain shows a variable degree of </a:t>
            </a:r>
            <a:r>
              <a:rPr lang="en-US" sz="2800" b="1" i="1" dirty="0">
                <a:latin typeface="Optima" charset="0"/>
                <a:ea typeface="Optima" charset="0"/>
                <a:cs typeface="Optima" charset="0"/>
                <a:sym typeface="Optima" charset="0"/>
              </a:rPr>
              <a:t>cortical atrophy</a:t>
            </a:r>
            <a:r>
              <a:rPr lang="en-US" sz="2800" dirty="0">
                <a:latin typeface="Optima" charset="0"/>
                <a:ea typeface="Optima" charset="0"/>
                <a:cs typeface="Optima" charset="0"/>
                <a:sym typeface="Optima" charset="0"/>
              </a:rPr>
              <a:t> with widening of the cerebral </a:t>
            </a:r>
            <a:r>
              <a:rPr lang="en-US" sz="2800" dirty="0" err="1">
                <a:latin typeface="Optima" charset="0"/>
                <a:ea typeface="Optima" charset="0"/>
                <a:cs typeface="Optima" charset="0"/>
                <a:sym typeface="Optima" charset="0"/>
              </a:rPr>
              <a:t>sulci</a:t>
            </a:r>
            <a:r>
              <a:rPr lang="en-US" sz="2800" dirty="0">
                <a:latin typeface="Optima" charset="0"/>
                <a:ea typeface="Optima" charset="0"/>
                <a:cs typeface="Optima" charset="0"/>
                <a:sym typeface="Optima" charset="0"/>
              </a:rPr>
              <a:t> that is most pronounced in the frontal, temporal, and parietal lobes</a:t>
            </a:r>
            <a:endParaRPr lang="en-US" sz="2800" dirty="0">
              <a:latin typeface="Optima" charset="0"/>
              <a:sym typeface="Optima" charset="0"/>
            </a:endParaRPr>
          </a:p>
          <a:p>
            <a:pPr marL="628650">
              <a:buSzPct val="125000"/>
              <a:buFont typeface="Optima" charset="0"/>
              <a:buChar char="•"/>
            </a:pPr>
            <a:r>
              <a:rPr lang="en-US" sz="2800" dirty="0">
                <a:latin typeface="Optima" charset="0"/>
                <a:ea typeface="Optima" charset="0"/>
                <a:cs typeface="Optima" charset="0"/>
                <a:sym typeface="Optima" charset="0"/>
              </a:rPr>
              <a:t>Microscopic: </a:t>
            </a:r>
            <a:r>
              <a:rPr lang="en-US" sz="2800" b="1" dirty="0" err="1">
                <a:latin typeface="Optima" charset="0"/>
                <a:ea typeface="Optima" charset="0"/>
                <a:cs typeface="Optima" charset="0"/>
                <a:sym typeface="Optima" charset="0"/>
              </a:rPr>
              <a:t>neuritic</a:t>
            </a:r>
            <a:r>
              <a:rPr lang="en-US" sz="2800" b="1" dirty="0">
                <a:latin typeface="Optima" charset="0"/>
                <a:ea typeface="Optima" charset="0"/>
                <a:cs typeface="Optima" charset="0"/>
                <a:sym typeface="Optima" charset="0"/>
              </a:rPr>
              <a:t> (senile) plaques, </a:t>
            </a:r>
            <a:r>
              <a:rPr lang="en-US" sz="2800" b="1" dirty="0" err="1">
                <a:latin typeface="Optima" charset="0"/>
                <a:ea typeface="Optima" charset="0"/>
                <a:cs typeface="Optima" charset="0"/>
                <a:sym typeface="Optima" charset="0"/>
              </a:rPr>
              <a:t>neurofibrillary</a:t>
            </a:r>
            <a:r>
              <a:rPr lang="en-US" sz="2800" b="1" dirty="0">
                <a:latin typeface="Optima" charset="0"/>
                <a:ea typeface="Optima" charset="0"/>
                <a:cs typeface="Optima" charset="0"/>
                <a:sym typeface="Optima" charset="0"/>
              </a:rPr>
              <a:t> tangles, and </a:t>
            </a:r>
            <a:r>
              <a:rPr lang="en-US" sz="2800" b="1" dirty="0" err="1">
                <a:latin typeface="Optima" charset="0"/>
                <a:ea typeface="Optima" charset="0"/>
                <a:cs typeface="Optima" charset="0"/>
                <a:sym typeface="Optima" charset="0"/>
              </a:rPr>
              <a:t>amyloid</a:t>
            </a:r>
            <a:r>
              <a:rPr lang="en-US" sz="2800" b="1" dirty="0">
                <a:latin typeface="Optima" charset="0"/>
                <a:ea typeface="Optima" charset="0"/>
                <a:cs typeface="Optima" charset="0"/>
                <a:sym typeface="Optima" charset="0"/>
              </a:rPr>
              <a:t> </a:t>
            </a:r>
            <a:r>
              <a:rPr lang="en-US" sz="2800" b="1" dirty="0" err="1">
                <a:latin typeface="Optima" charset="0"/>
                <a:ea typeface="Optima" charset="0"/>
                <a:cs typeface="Optima" charset="0"/>
                <a:sym typeface="Optima" charset="0"/>
              </a:rPr>
              <a:t>angiopathy</a:t>
            </a:r>
            <a:endParaRPr lang="en-US" sz="28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Gross and microscopic findings of         selected CNS diseases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r>
              <a:rPr lang="en-US" dirty="0"/>
              <a:t>Meningioma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43 years old female complained of </a:t>
            </a:r>
            <a:r>
              <a:rPr lang="en-US" dirty="0" smtClean="0">
                <a:solidFill>
                  <a:srgbClr val="FF0000"/>
                </a:solidFill>
              </a:rPr>
              <a:t>headache</a:t>
            </a:r>
            <a:r>
              <a:rPr lang="en-US" dirty="0" smtClean="0"/>
              <a:t> and </a:t>
            </a:r>
            <a:r>
              <a:rPr lang="en-US" dirty="0" smtClean="0">
                <a:solidFill>
                  <a:srgbClr val="FF0000"/>
                </a:solidFill>
              </a:rPr>
              <a:t>two attacks of seizures </a:t>
            </a:r>
            <a:r>
              <a:rPr lang="en-US" dirty="0" smtClean="0"/>
              <a:t>in the past 4 months . Brain MRI revealed a 3 cm. </a:t>
            </a:r>
            <a:r>
              <a:rPr lang="en-US" dirty="0" smtClean="0">
                <a:solidFill>
                  <a:srgbClr val="FF0000"/>
                </a:solidFill>
              </a:rPr>
              <a:t>extra-axial mass</a:t>
            </a:r>
            <a:r>
              <a:rPr lang="en-US" dirty="0" smtClean="0"/>
              <a:t> in the parietal region. It was </a:t>
            </a:r>
            <a:r>
              <a:rPr lang="en-US" dirty="0" err="1" smtClean="0">
                <a:solidFill>
                  <a:srgbClr val="FF0000"/>
                </a:solidFill>
              </a:rPr>
              <a:t>dural</a:t>
            </a:r>
            <a:r>
              <a:rPr lang="en-US" dirty="0" smtClean="0">
                <a:solidFill>
                  <a:srgbClr val="FF0000"/>
                </a:solidFill>
              </a:rPr>
              <a:t> based with mild edema </a:t>
            </a:r>
            <a:r>
              <a:rPr lang="en-US" dirty="0" smtClean="0"/>
              <a:t>in surrounding brain tissue. </a:t>
            </a:r>
            <a:r>
              <a:rPr lang="en-US" sz="4000" dirty="0" smtClean="0"/>
              <a:t>What is your provisional diagnosis?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2"/>
            <a:ext cx="4618856" cy="1143000"/>
          </a:xfrm>
        </p:spPr>
        <p:txBody>
          <a:bodyPr>
            <a:normAutofit fontScale="90000"/>
          </a:bodyPr>
          <a:lstStyle/>
          <a:p>
            <a:r>
              <a:rPr lang="en-US" sz="2400" b="1" dirty="0" smtClean="0"/>
              <a:t>A </a:t>
            </a:r>
            <a:r>
              <a:rPr lang="en-US" sz="2400" b="1" dirty="0" smtClean="0">
                <a:solidFill>
                  <a:srgbClr val="FF0000"/>
                </a:solidFill>
              </a:rPr>
              <a:t>rounded mass attached to the dura </a:t>
            </a:r>
            <a:r>
              <a:rPr lang="en-US" sz="2400" b="1" dirty="0" smtClean="0"/>
              <a:t>compress the underlying brain but is easily separated from it.</a:t>
            </a:r>
            <a:endParaRPr lang="en-US" sz="2400" b="1" dirty="0"/>
          </a:p>
        </p:txBody>
      </p:sp>
      <p:pic>
        <p:nvPicPr>
          <p:cNvPr id="2050" name="Picture 2" descr="C:\Documents and Settings\Mr. Amer Shafie\My Documents\My Pictures\meniwngioma.jpg"/>
          <p:cNvPicPr>
            <a:picLocks noGrp="1" noChangeAspect="1" noChangeArrowheads="1"/>
          </p:cNvPicPr>
          <p:nvPr>
            <p:ph idx="1"/>
          </p:nvPr>
        </p:nvPicPr>
        <p:blipFill>
          <a:blip r:embed="rId3" cstate="print"/>
          <a:srcRect/>
          <a:stretch>
            <a:fillRect/>
          </a:stretch>
        </p:blipFill>
        <p:spPr bwMode="auto">
          <a:xfrm>
            <a:off x="179512" y="1005204"/>
            <a:ext cx="4960375" cy="3195626"/>
          </a:xfrm>
          <a:prstGeom prst="rect">
            <a:avLst/>
          </a:prstGeom>
          <a:noFill/>
        </p:spPr>
      </p:pic>
      <p:pic>
        <p:nvPicPr>
          <p:cNvPr id="4" name="Picture 2" descr="C:\Documents and Settings\Mr. Amer Shafie\My Documents\My Pictures\thmb_488de2e799e66Afbeelding-6.jpg"/>
          <p:cNvPicPr>
            <a:picLocks noChangeAspect="1" noChangeArrowheads="1"/>
          </p:cNvPicPr>
          <p:nvPr/>
        </p:nvPicPr>
        <p:blipFill rotWithShape="1">
          <a:blip r:embed="rId4" cstate="print"/>
          <a:srcRect l="25102" r="21690"/>
          <a:stretch/>
        </p:blipFill>
        <p:spPr bwMode="auto">
          <a:xfrm>
            <a:off x="5652120" y="953454"/>
            <a:ext cx="2808312" cy="3222900"/>
          </a:xfrm>
          <a:prstGeom prst="rect">
            <a:avLst/>
          </a:prstGeom>
          <a:noFill/>
        </p:spPr>
      </p:pic>
      <p:sp>
        <p:nvSpPr>
          <p:cNvPr id="5" name="Title 1"/>
          <p:cNvSpPr txBox="1">
            <a:spLocks/>
          </p:cNvSpPr>
          <p:nvPr/>
        </p:nvSpPr>
        <p:spPr>
          <a:xfrm>
            <a:off x="5664223" y="4437112"/>
            <a:ext cx="2890664" cy="14981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Meningioma arising from the </a:t>
            </a:r>
            <a:r>
              <a:rPr lang="en-US" sz="2400" b="1" dirty="0" err="1" smtClean="0">
                <a:solidFill>
                  <a:srgbClr val="FF0000"/>
                </a:solidFill>
              </a:rPr>
              <a:t>dura</a:t>
            </a:r>
            <a:r>
              <a:rPr lang="en-US" sz="2400" b="1" dirty="0" smtClean="0">
                <a:solidFill>
                  <a:srgbClr val="FF0000"/>
                </a:solidFill>
              </a:rPr>
              <a:t> at the base of the skull</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292080" y="404663"/>
            <a:ext cx="3600400" cy="622902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800" b="1" dirty="0">
                <a:latin typeface="LM Typewriter Proportional 10pt" charset="0"/>
                <a:ea typeface="LM Typewriter Proportional 10pt" charset="0"/>
                <a:cs typeface="LM Typewriter Proportional 10pt" charset="0"/>
                <a:sym typeface="LM Typewriter Proportional 10pt" charset="0"/>
              </a:rPr>
              <a:t>A,</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 </a:t>
            </a:r>
            <a:r>
              <a:rPr lang="en-US" sz="28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parasagittal</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 </a:t>
            </a:r>
            <a:r>
              <a:rPr lang="en-US" sz="28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multilobular</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 </a:t>
            </a:r>
            <a:r>
              <a:rPr lang="en-US" sz="28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meningioma</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 </a:t>
            </a:r>
            <a:r>
              <a:rPr lang="en-US" sz="2800" b="1" dirty="0">
                <a:latin typeface="LM Typewriter Proportional 10pt" charset="0"/>
                <a:ea typeface="LM Typewriter Proportional 10pt" charset="0"/>
                <a:cs typeface="LM Typewriter Proportional 10pt" charset="0"/>
                <a:sym typeface="LM Typewriter Proportional 10pt" charset="0"/>
              </a:rPr>
              <a:t>attached to the dura with compression of underlying brain</a:t>
            </a:r>
            <a:r>
              <a:rPr lang="en-US" sz="2800" b="1" dirty="0" smtClean="0">
                <a:latin typeface="LM Typewriter Proportional 10pt" charset="0"/>
                <a:ea typeface="LM Typewriter Proportional 10pt" charset="0"/>
                <a:cs typeface="LM Typewriter Proportional 10pt" charset="0"/>
                <a:sym typeface="LM Typewriter Proportional 10pt" charset="0"/>
              </a:rPr>
              <a:t>.</a:t>
            </a:r>
          </a:p>
          <a:p>
            <a:endParaRPr lang="en-US" sz="2800" b="1" dirty="0" smtClean="0">
              <a:latin typeface="LM Typewriter Proportional 10pt" charset="0"/>
              <a:ea typeface="LM Typewriter Proportional 10pt" charset="0"/>
              <a:cs typeface="LM Typewriter Proportional 10pt" charset="0"/>
              <a:sym typeface="LM Typewriter Proportional 10pt" charset="0"/>
            </a:endParaRPr>
          </a:p>
          <a:p>
            <a:r>
              <a:rPr lang="en-US" sz="2800" b="1" dirty="0" smtClean="0">
                <a:latin typeface="LM Typewriter Proportional 10pt" charset="0"/>
                <a:ea typeface="LM Typewriter Proportional 10pt" charset="0"/>
                <a:cs typeface="LM Typewriter Proportional 10pt" charset="0"/>
                <a:sym typeface="LM Typewriter Proportional 10pt" charset="0"/>
              </a:rPr>
              <a:t>B</a:t>
            </a:r>
            <a:r>
              <a:rPr lang="en-US" sz="2800" b="1" dirty="0">
                <a:latin typeface="LM Typewriter Proportional 10pt" charset="0"/>
                <a:ea typeface="LM Typewriter Proportional 10pt" charset="0"/>
                <a:cs typeface="LM Typewriter Proportional 10pt" charset="0"/>
                <a:sym typeface="LM Typewriter Proportional 10pt" charset="0"/>
              </a:rPr>
              <a:t>, </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Meningioma</a:t>
            </a:r>
            <a:r>
              <a:rPr lang="en-US" sz="2800" b="1" dirty="0">
                <a:latin typeface="LM Typewriter Proportional 10pt" charset="0"/>
                <a:ea typeface="LM Typewriter Proportional 10pt" charset="0"/>
                <a:cs typeface="LM Typewriter Proportional 10pt" charset="0"/>
                <a:sym typeface="LM Typewriter Proportional 10pt" charset="0"/>
              </a:rPr>
              <a:t> with a whorled pattern of cell growth and </a:t>
            </a:r>
            <a:r>
              <a:rPr lang="en-US" sz="2800" b="1" dirty="0" err="1">
                <a:solidFill>
                  <a:srgbClr val="FF0000"/>
                </a:solidFill>
                <a:latin typeface="LM Typewriter Proportional 10pt" charset="0"/>
                <a:ea typeface="LM Typewriter Proportional 10pt" charset="0"/>
                <a:cs typeface="LM Typewriter Proportional 10pt" charset="0"/>
                <a:sym typeface="LM Typewriter Proportional 10pt" charset="0"/>
              </a:rPr>
              <a:t>psammoma</a:t>
            </a:r>
            <a:r>
              <a:rPr lang="en-US" sz="2800" b="1" dirty="0">
                <a:solidFill>
                  <a:srgbClr val="FF0000"/>
                </a:solidFill>
                <a:latin typeface="LM Typewriter Proportional 10pt" charset="0"/>
                <a:ea typeface="LM Typewriter Proportional 10pt" charset="0"/>
                <a:cs typeface="LM Typewriter Proportional 10pt" charset="0"/>
                <a:sym typeface="LM Typewriter Proportional 10pt" charset="0"/>
              </a:rPr>
              <a:t> bodies</a:t>
            </a:r>
            <a:r>
              <a:rPr lang="en-US" sz="2800" b="1" dirty="0">
                <a:latin typeface="LM Typewriter Proportional 10pt" charset="0"/>
                <a:ea typeface="LM Typewriter Proportional 10pt" charset="0"/>
                <a:cs typeface="LM Typewriter Proportional 10pt" charset="0"/>
                <a:sym typeface="LM Typewriter Proportional 10pt" charset="0"/>
              </a:rPr>
              <a:t>.</a:t>
            </a:r>
          </a:p>
        </p:txBody>
      </p:sp>
      <p:pic>
        <p:nvPicPr>
          <p:cNvPr id="300034" name="Picture 2"/>
          <p:cNvPicPr>
            <a:picLocks noChangeAspect="1" noChangeArrowheads="1"/>
          </p:cNvPicPr>
          <p:nvPr/>
        </p:nvPicPr>
        <p:blipFill>
          <a:blip r:embed="rId2" cstate="print"/>
          <a:srcRect/>
          <a:stretch>
            <a:fillRect/>
          </a:stretch>
        </p:blipFill>
        <p:spPr bwMode="auto">
          <a:xfrm>
            <a:off x="107504" y="217169"/>
            <a:ext cx="4491990" cy="6416517"/>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1657</Words>
  <Application>Microsoft Office PowerPoint</Application>
  <PresentationFormat>On-screen Show (4:3)</PresentationFormat>
  <Paragraphs>124</Paragraphs>
  <Slides>46</Slides>
  <Notes>13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Cerebrum, Cerebellum and Brain Stem </vt:lpstr>
      <vt:lpstr>Meninges </vt:lpstr>
      <vt:lpstr>CNS Cells</vt:lpstr>
      <vt:lpstr>PowerPoint Presentation</vt:lpstr>
      <vt:lpstr>Gross and microscopic findings of         selected CNS diseases</vt:lpstr>
      <vt:lpstr>Case No. 1</vt:lpstr>
      <vt:lpstr>PowerPoint Presentation</vt:lpstr>
      <vt:lpstr>A rounded mass attached to the dura compress the underlying brain but is easily separated from it.</vt:lpstr>
      <vt:lpstr>PowerPoint Presentation</vt:lpstr>
      <vt:lpstr>PowerPoint Presentation</vt:lpstr>
      <vt:lpstr>Case No. 2</vt:lpstr>
      <vt:lpstr>PowerPoint Presentation</vt:lpstr>
      <vt:lpstr>PowerPoint Presentation</vt:lpstr>
      <vt:lpstr>PowerPoint Presentation</vt:lpstr>
      <vt:lpstr>Case No. 3</vt:lpstr>
      <vt:lpstr>PowerPoint Presentation</vt:lpstr>
      <vt:lpstr>PowerPoint Presentation</vt:lpstr>
      <vt:lpstr>PowerPoint Presentation</vt:lpstr>
      <vt:lpstr>PowerPoint Presentation</vt:lpstr>
      <vt:lpstr>PowerPoint Presentation</vt:lpstr>
      <vt:lpstr>Case No.4</vt:lpstr>
      <vt:lpstr>PowerPoint Presentation</vt:lpstr>
      <vt:lpstr>PowerPoint Presentation</vt:lpstr>
      <vt:lpstr>PowerPoint Presentation</vt:lpstr>
      <vt:lpstr>Second practical session</vt:lpstr>
      <vt:lpstr>Case No. 5</vt:lpstr>
      <vt:lpstr>PowerPoint Presentation</vt:lpstr>
      <vt:lpstr>PowerPoint Presentation</vt:lpstr>
      <vt:lpstr>Case No. 6</vt:lpstr>
      <vt:lpstr>PowerPoint Presentation</vt:lpstr>
      <vt:lpstr>PowerPoint Presentation</vt:lpstr>
      <vt:lpstr>Case No. 7</vt:lpstr>
      <vt:lpstr>PowerPoint Presentation</vt:lpstr>
      <vt:lpstr>PowerPoint Presentation</vt:lpstr>
      <vt:lpstr>Case No. 8</vt:lpstr>
      <vt:lpstr>PowerPoint Presentation</vt:lpstr>
      <vt:lpstr>PowerPoint Presentation</vt:lpstr>
      <vt:lpstr>PowerPoint Presentation</vt:lpstr>
      <vt:lpstr>Case No.9</vt:lpstr>
      <vt:lpstr>PowerPoint Presentation</vt:lpstr>
      <vt:lpstr>PowerPoint Presentation</vt:lpstr>
      <vt:lpstr>PowerPoint Presentation</vt:lpstr>
      <vt:lpstr>PowerPoint Presentation</vt:lpstr>
      <vt:lpstr>PowerPoint Presentation</vt:lpstr>
      <vt:lpstr>PowerPoint Presentation</vt:lpstr>
      <vt:lpstr>Alzheimer Disease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DELL</cp:lastModifiedBy>
  <cp:revision>115</cp:revision>
  <dcterms:created xsi:type="dcterms:W3CDTF">2010-06-22T08:46:56Z</dcterms:created>
  <dcterms:modified xsi:type="dcterms:W3CDTF">2013-11-11T16:38:07Z</dcterms:modified>
</cp:coreProperties>
</file>