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60" autoAdjust="0"/>
  </p:normalViewPr>
  <p:slideViewPr>
    <p:cSldViewPr>
      <p:cViewPr varScale="1">
        <p:scale>
          <a:sx n="50" d="100"/>
          <a:sy n="5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3B937-4E5C-4D36-8E45-94E837DB802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FF960-8032-4503-B6C5-3F351DFE8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F593D-D4B7-4B02-B0E4-501D6C114A99}" type="slidenum">
              <a:rPr lang="en-US"/>
              <a:pPr/>
              <a:t>4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Neurofibromatosis type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563E7-1E58-4BD4-864D-2205F1D08775}" type="slidenum">
              <a:rPr lang="en-US"/>
              <a:pPr/>
              <a:t>5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CSF is produced by the choroid plexus within</a:t>
            </a:r>
            <a:r>
              <a:rPr lang="en-US" baseline="0" dirty="0" smtClean="0"/>
              <a:t> the lateral and fourth ventricles. It circulates the ventricular system and enters the </a:t>
            </a:r>
            <a:r>
              <a:rPr lang="en-US" baseline="0" dirty="0" err="1" smtClean="0"/>
              <a:t>cisterna</a:t>
            </a:r>
            <a:r>
              <a:rPr lang="en-US" baseline="0" dirty="0" smtClean="0"/>
              <a:t> magna at the base of brain stem through the foramina of </a:t>
            </a:r>
            <a:r>
              <a:rPr lang="en-US" baseline="0" dirty="0" err="1" smtClean="0"/>
              <a:t>luschka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magendie</a:t>
            </a:r>
            <a:r>
              <a:rPr lang="en-US" baseline="0" dirty="0" smtClean="0"/>
              <a:t>. It is circulating in the </a:t>
            </a:r>
            <a:r>
              <a:rPr lang="en-US" baseline="0" dirty="0" err="1" smtClean="0"/>
              <a:t>subarachinoid</a:t>
            </a:r>
            <a:r>
              <a:rPr lang="en-US" baseline="0" dirty="0" smtClean="0"/>
              <a:t> space and absorbed by </a:t>
            </a:r>
            <a:r>
              <a:rPr lang="en-US" baseline="0" dirty="0" err="1" smtClean="0"/>
              <a:t>arachinoid</a:t>
            </a:r>
            <a:r>
              <a:rPr lang="en-US" baseline="0" dirty="0" smtClean="0"/>
              <a:t> granulations.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14A47-81CF-45E5-AF13-D6A346608BF2}" type="slidenum">
              <a:rPr lang="en-US"/>
              <a:pPr/>
              <a:t>6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025"/>
            <a:ext cx="5486400" cy="41144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A large percentage of tumors originate in </a:t>
            </a:r>
            <a:r>
              <a:rPr lang="en-US" dirty="0" err="1" smtClean="0"/>
              <a:t>neuroglial</a:t>
            </a:r>
            <a:r>
              <a:rPr lang="en-US" dirty="0" smtClean="0"/>
              <a:t> cells.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962E9-3AE7-40AA-BEF4-E65B23D3B5F9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92BD8-E424-4346-B74B-AA26DE4A67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64B2B-AE00-41D9-A7FF-D3086CEEA8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56C3-BB0C-4947-A111-A6EFE38E0DCF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0EF3-3BAC-458C-BE98-369FEE0A4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Central nervous system block          </a:t>
            </a:r>
            <a:r>
              <a:rPr lang="en-US" sz="4000" b="1" dirty="0" smtClean="0"/>
              <a:t>Neuropathology practical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Shaesta</a:t>
            </a:r>
            <a:r>
              <a:rPr lang="en-US" dirty="0" smtClean="0"/>
              <a:t> </a:t>
            </a:r>
            <a:r>
              <a:rPr lang="en-US" dirty="0" err="1" smtClean="0"/>
              <a:t>Naseem</a:t>
            </a:r>
            <a:r>
              <a:rPr lang="en-US" dirty="0" smtClean="0"/>
              <a:t> </a:t>
            </a:r>
          </a:p>
          <a:p>
            <a:r>
              <a:rPr lang="en-US" dirty="0" smtClean="0"/>
              <a:t>16-09-2013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No.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 years old female complained of headache and two attacks of seizures in the past 4 months . Brain MRI revealed a 3 cm. extra-axial mass in the parietal region. It was </a:t>
            </a:r>
            <a:r>
              <a:rPr lang="en-US" dirty="0" err="1" smtClean="0"/>
              <a:t>dural</a:t>
            </a:r>
            <a:r>
              <a:rPr lang="en-US" dirty="0" smtClean="0"/>
              <a:t> based with mild edema in surrounding brain tissue. </a:t>
            </a:r>
            <a:r>
              <a:rPr lang="en-US" sz="4000" dirty="0" smtClean="0"/>
              <a:t>What is your provisional diagnosis?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 rounded mass attached to the dura compress the underlying brain but is easily separated from it.</a:t>
            </a:r>
            <a:endParaRPr lang="en-US" sz="2400" b="1" dirty="0"/>
          </a:p>
        </p:txBody>
      </p:sp>
      <p:pic>
        <p:nvPicPr>
          <p:cNvPr id="2050" name="Picture 2" descr="C:\Documents and Settings\Mr. Amer Shafie\My Documents\My Pictures\meniwngiom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48883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Meningioma arising from the </a:t>
            </a:r>
            <a:r>
              <a:rPr lang="en-US" sz="2400" b="1" dirty="0" err="1" smtClean="0"/>
              <a:t>dura</a:t>
            </a:r>
            <a:r>
              <a:rPr lang="en-US" sz="2400" b="1" dirty="0" smtClean="0"/>
              <a:t> at the base of the skull</a:t>
            </a:r>
            <a:endParaRPr lang="en-US" sz="2400" b="1" dirty="0"/>
          </a:p>
        </p:txBody>
      </p:sp>
      <p:pic>
        <p:nvPicPr>
          <p:cNvPr id="3074" name="Picture 2" descr="C:\Documents and Settings\Mr. Amer Shafie\My Documents\My Pictures\thmb_488de2e799e66Afbeelding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3690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1"/>
          <p:cNvSpPr>
            <a:spLocks/>
          </p:cNvSpPr>
          <p:nvPr/>
        </p:nvSpPr>
        <p:spPr bwMode="auto">
          <a:xfrm>
            <a:off x="5580112" y="1783080"/>
            <a:ext cx="2920951" cy="326898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A,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parasagittal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multilobular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meningioma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attached to the dura with compression of underlying brain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  <a:p>
            <a:endParaRPr lang="en-US" b="1" dirty="0" smtClean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B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, Meningioma with a whorled pattern of cell growth and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psammoma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bodies.</a:t>
            </a: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217170"/>
            <a:ext cx="4491990" cy="641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6368896" presetClass="entr" presetSubtype="1411463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403462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MENINGIOMA(DURA-BRAIN)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Meningioma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tumour shows: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214313" y="1963738"/>
            <a:ext cx="8572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Whorls of fibrocellular tissue.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Cells are oval, spindle shape or elongated and lack mitosis.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Psammoma bodies (spherical calcified particles) are also seen within the tumour.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Meningioma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No.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practical session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 years old man complained of headache for the last 2 months . Brain MRI reveals a 3 cm. frontal intra-</a:t>
            </a:r>
            <a:r>
              <a:rPr lang="en-US" dirty="0" err="1" smtClean="0"/>
              <a:t>parenchymal</a:t>
            </a:r>
            <a:r>
              <a:rPr lang="en-US" dirty="0" smtClean="0"/>
              <a:t> space occupying lesion with rim enhancement on contrast studies.                                                                   </a:t>
            </a:r>
            <a:r>
              <a:rPr lang="en-US" sz="3600" dirty="0" smtClean="0"/>
              <a:t>What is your provisional diagnosis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Rectangle 1"/>
          <p:cNvSpPr>
            <a:spLocks/>
          </p:cNvSpPr>
          <p:nvPr/>
        </p:nvSpPr>
        <p:spPr bwMode="auto">
          <a:xfrm>
            <a:off x="5768578" y="1785938"/>
            <a:ext cx="3123902" cy="3277195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0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Computed </a:t>
            </a:r>
            <a:r>
              <a:rPr lang="en-US" sz="20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tomographic</a:t>
            </a:r>
            <a:r>
              <a:rPr lang="en-US" sz="20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20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(CT) scan of a large tumor in the cerebral hemisphere showing signal enhancement with contrast material and pronounced </a:t>
            </a:r>
            <a:r>
              <a:rPr lang="en-US" sz="2000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peritumoral</a:t>
            </a:r>
            <a:r>
              <a:rPr lang="en-US" sz="20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edema.</a:t>
            </a:r>
          </a:p>
        </p:txBody>
      </p:sp>
      <p:pic>
        <p:nvPicPr>
          <p:cNvPr id="446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01836"/>
            <a:ext cx="4839891" cy="605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8098688" presetClass="entr" presetSubtype="1256853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/>
          </p:cNvSpPr>
          <p:nvPr/>
        </p:nvSpPr>
        <p:spPr bwMode="auto">
          <a:xfrm>
            <a:off x="625793" y="2754630"/>
            <a:ext cx="2788920" cy="134874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Glioblastoma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multiforme appearing as a necrotic, hemorrhagic, infiltrating mass.</a:t>
            </a: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092" y="228600"/>
            <a:ext cx="4583430" cy="591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7162880" presetClass="entr" presetSubtype="7263236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740" y="182880"/>
            <a:ext cx="6446520" cy="504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54978" name="Rectangle 2"/>
          <p:cNvSpPr>
            <a:spLocks/>
          </p:cNvSpPr>
          <p:nvPr/>
        </p:nvSpPr>
        <p:spPr bwMode="auto">
          <a:xfrm>
            <a:off x="2241709" y="5697855"/>
            <a:ext cx="4640580" cy="10287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Glioblastoma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  Foci of necrosis with pseudopalisading of malignant nuclei. 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7164800" presetClass="entr" presetSubtype="11502497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877272"/>
            <a:ext cx="8686800" cy="74868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Glioblastoma. Foci of necrosis with </a:t>
            </a:r>
            <a:r>
              <a:rPr lang="en-US" sz="2800" u="sng" dirty="0" smtClean="0"/>
              <a:t>pseudopalisading</a:t>
            </a:r>
            <a:r>
              <a:rPr lang="en-US" sz="2800" dirty="0" smtClean="0"/>
              <a:t> of malignant nuclei and </a:t>
            </a:r>
            <a:r>
              <a:rPr lang="en-US" sz="2800" u="sng" dirty="0" smtClean="0"/>
              <a:t>endothelial cell proliferation</a:t>
            </a:r>
            <a:endParaRPr lang="en-US" sz="2800" u="sng" dirty="0"/>
          </a:p>
        </p:txBody>
      </p:sp>
      <p:sp>
        <p:nvSpPr>
          <p:cNvPr id="1026" name="AutoShape 2" descr="http://www.expertconsultbook.com/expertconsult/b/bbmapAsset?appID=NGE&amp;isbn=978-1-4377-0792-2&amp;eid=4-u1.0-B978-1-4377-0792-2..50033-X..gr47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Documents and Settings\DELL\Desktop\bbmapAss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797352" cy="5428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dirty="0" err="1" smtClean="0"/>
              <a:t>Glioblastoma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No.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 years old woman presents with a sudden onset of right sided blindness and weakness in her left leg. There is no history of trauma. However, she experienced a similar episode 8 months ago and was diagnosed as aseptic meningitis.</a:t>
            </a:r>
            <a:r>
              <a:rPr lang="en-US" sz="4400" dirty="0" smtClean="0"/>
              <a:t>                       </a:t>
            </a:r>
            <a:r>
              <a:rPr lang="en-US" sz="4000" dirty="0" smtClean="0"/>
              <a:t>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" y="194310"/>
            <a:ext cx="4517708" cy="64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77826" name="Rectangle 2"/>
          <p:cNvSpPr>
            <a:spLocks/>
          </p:cNvSpPr>
          <p:nvPr/>
        </p:nvSpPr>
        <p:spPr bwMode="auto">
          <a:xfrm>
            <a:off x="5652120" y="2743200"/>
            <a:ext cx="2788920" cy="35814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Multiple sclerosis.  </a:t>
            </a:r>
            <a:r>
              <a:rPr lang="en-US" sz="2400" b="1" dirty="0"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Section of fresh brain showing brown plaque around occipital horn of the lateral </a:t>
            </a:r>
            <a:r>
              <a:rPr lang="en-US" sz="2400" b="1" dirty="0" smtClean="0"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ventricle along with </a:t>
            </a:r>
            <a:r>
              <a:rPr lang="en-US" sz="2400" b="1" dirty="0" smtClean="0"/>
              <a:t>slightly dilated and irregular lateral ventricle </a:t>
            </a:r>
            <a:endParaRPr lang="en-US" sz="2400" b="1" dirty="0"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332656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What is your provisional diagnosis?</a:t>
            </a:r>
            <a:endParaRPr lang="en-US" sz="32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Brief review of Normal anatomy and histology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1" y="720090"/>
            <a:ext cx="6526530" cy="54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1922" name="Rectangle 2"/>
          <p:cNvSpPr>
            <a:spLocks/>
          </p:cNvSpPr>
          <p:nvPr/>
        </p:nvSpPr>
        <p:spPr bwMode="auto">
          <a:xfrm>
            <a:off x="6705600" y="533400"/>
            <a:ext cx="2242662" cy="58674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u="sng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Multiple sclerosis.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A, Unstained regions of demyelination (MS plaques) around the fourth ventricle (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Luxol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fast blue PAS stain for myelin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).</a:t>
            </a:r>
          </a:p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endParaRPr lang="en-US" b="1" dirty="0" smtClean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B, Myelin-stained section shows the sharp edge of a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demyelinated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plaque and perivascular lymphocytic cuffs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endParaRPr lang="en-US" b="1" dirty="0" smtClean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C, The same lesion stained for axons shows relative preservation</a:t>
            </a:r>
            <a:r>
              <a:rPr lang="en-US" dirty="0">
                <a:solidFill>
                  <a:srgbClr val="FFCF49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310592" presetClass="entr" presetSubtype="592361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missinglink.ucsf.edu/lm/ids_104_Demyelination/Figures/MS_early%20_les_L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128792" cy="48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7544" y="544522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a myelin stain (</a:t>
            </a:r>
            <a:r>
              <a:rPr lang="en-US" sz="2400" dirty="0" err="1" smtClean="0"/>
              <a:t>luxol</a:t>
            </a:r>
            <a:r>
              <a:rPr lang="en-US" sz="2400" dirty="0" smtClean="0"/>
              <a:t> fast blue/PAS) of an early lesion of pale </a:t>
            </a:r>
            <a:r>
              <a:rPr lang="en-US" sz="2400" dirty="0" err="1" smtClean="0"/>
              <a:t>demyelinated</a:t>
            </a:r>
            <a:r>
              <a:rPr lang="en-US" sz="2400" dirty="0" smtClean="0"/>
              <a:t> area. The lesion is centered around a small vein (arrow) which is surrounded by inflammatory cells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missinglink.ucsf.edu/lm/ids_104_Demyelination/Figures/MSOlderLesionH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16824" cy="45365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15719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This is an H&amp;E stained sections from a patient with long-standing MS. This lesion is centered on a vein. In this older lesion, however, there is very little inflammation around the vein. </a:t>
            </a:r>
          </a:p>
          <a:p>
            <a:r>
              <a:rPr lang="en-US" sz="2000" dirty="0" smtClean="0"/>
              <a:t>You can see the loss of myelin even without a special stain: it is lighter pink than the normal white matter surrounding it.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Multiple sclerosis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The key microscopic features of multiple sclerosis are</a:t>
            </a:r>
            <a:r>
              <a:rPr lang="en-US" sz="3600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Perivenous</a:t>
            </a:r>
            <a:r>
              <a:rPr lang="en-US" sz="2800" dirty="0" smtClean="0"/>
              <a:t> mononuclear inflammation </a:t>
            </a:r>
            <a:r>
              <a:rPr lang="en-US" dirty="0" smtClean="0"/>
              <a:t>(lymphocytes, plasma cells and macrophages)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Loss of myelin and variable loss of </a:t>
            </a:r>
            <a:r>
              <a:rPr lang="en-US" sz="2800" dirty="0" err="1" smtClean="0"/>
              <a:t>oligodendrocytes</a:t>
            </a:r>
            <a:r>
              <a:rPr lang="en-US" sz="28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Relative preservation of axons.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Reactive </a:t>
            </a:r>
            <a:r>
              <a:rPr lang="en-US" sz="2800" dirty="0" err="1" smtClean="0"/>
              <a:t>astrogliosis</a:t>
            </a:r>
            <a:r>
              <a:rPr lang="en-US" sz="2800" dirty="0" smtClean="0"/>
              <a:t> (sclerosis). </a:t>
            </a:r>
          </a:p>
          <a:p>
            <a:endParaRPr lang="en-US" sz="2800" dirty="0" smtClean="0"/>
          </a:p>
          <a:p>
            <a:r>
              <a:rPr lang="en-US" sz="2200" b="1" u="sng" dirty="0" smtClean="0"/>
              <a:t>However, MS lesions do vary depending on their age. </a:t>
            </a:r>
          </a:p>
          <a:p>
            <a:r>
              <a:rPr lang="en-US" sz="2200" b="1" i="1" u="sng" dirty="0" smtClean="0"/>
              <a:t>Early (acute) lesions</a:t>
            </a:r>
            <a:r>
              <a:rPr lang="en-US" sz="2200" dirty="0" smtClean="0"/>
              <a:t> are characterized by </a:t>
            </a:r>
            <a:r>
              <a:rPr lang="en-US" sz="2200" dirty="0" err="1" smtClean="0"/>
              <a:t>perivascular</a:t>
            </a:r>
            <a:r>
              <a:rPr lang="en-US" sz="2200" dirty="0" smtClean="0"/>
              <a:t> and </a:t>
            </a:r>
            <a:r>
              <a:rPr lang="en-US" sz="2200" dirty="0" err="1" smtClean="0"/>
              <a:t>parenchymal</a:t>
            </a:r>
            <a:r>
              <a:rPr lang="en-US" sz="2200" dirty="0" smtClean="0"/>
              <a:t> infiltration by inflammatory mononuclear cells, and myelin breakdown and </a:t>
            </a:r>
            <a:r>
              <a:rPr lang="en-US" sz="2200" dirty="0" err="1" smtClean="0"/>
              <a:t>phagocytosis</a:t>
            </a:r>
            <a:r>
              <a:rPr lang="en-US" sz="2200" dirty="0" smtClean="0"/>
              <a:t> by macrophages. </a:t>
            </a:r>
          </a:p>
          <a:p>
            <a:r>
              <a:rPr lang="en-US" sz="2200" dirty="0" err="1" smtClean="0"/>
              <a:t>Astrogliosis</a:t>
            </a:r>
            <a:r>
              <a:rPr lang="en-US" sz="2200" dirty="0" smtClean="0"/>
              <a:t> is not yet profound and axons are relatively preserved. </a:t>
            </a:r>
          </a:p>
          <a:p>
            <a:r>
              <a:rPr lang="en-US" sz="2200" dirty="0" smtClean="0"/>
              <a:t>As the lesion progresses, there are fewer inflammatory cells and more </a:t>
            </a:r>
            <a:r>
              <a:rPr lang="en-US" sz="2200" dirty="0" err="1" smtClean="0"/>
              <a:t>astrogliosis</a:t>
            </a:r>
            <a:r>
              <a:rPr lang="en-US" sz="2200" dirty="0" smtClean="0"/>
              <a:t>.     </a:t>
            </a:r>
            <a:r>
              <a:rPr lang="en-US" sz="2200" dirty="0" smtClean="0"/>
              <a:t>                                                                                                       </a:t>
            </a:r>
          </a:p>
          <a:p>
            <a:endParaRPr lang="en-US" sz="2200" b="1" i="1" u="sng" dirty="0" smtClean="0"/>
          </a:p>
          <a:p>
            <a:r>
              <a:rPr lang="en-US" sz="2200" b="1" i="1" u="sng" dirty="0" smtClean="0"/>
              <a:t>Chronic </a:t>
            </a:r>
            <a:r>
              <a:rPr lang="en-US" sz="2200" b="1" i="1" u="sng" dirty="0" smtClean="0"/>
              <a:t>lesions</a:t>
            </a:r>
            <a:r>
              <a:rPr lang="en-US" sz="2200" b="1" dirty="0" smtClean="0"/>
              <a:t> </a:t>
            </a:r>
            <a:r>
              <a:rPr lang="en-US" sz="2200" dirty="0" smtClean="0"/>
              <a:t>have few mononuclear cells, almost complete </a:t>
            </a:r>
            <a:r>
              <a:rPr lang="en-US" sz="2200" dirty="0" err="1" smtClean="0"/>
              <a:t>demyelination</a:t>
            </a:r>
            <a:r>
              <a:rPr lang="en-US" sz="2200" dirty="0" smtClean="0"/>
              <a:t>, and severe </a:t>
            </a:r>
            <a:r>
              <a:rPr lang="en-US" sz="2200" dirty="0" err="1" smtClean="0"/>
              <a:t>astrogliosis</a:t>
            </a:r>
            <a:r>
              <a:rPr lang="en-US" sz="2200" dirty="0" smtClean="0"/>
              <a:t>. There can be </a:t>
            </a:r>
            <a:r>
              <a:rPr lang="en-US" sz="2200" dirty="0" err="1" smtClean="0"/>
              <a:t>oligodendrocyte</a:t>
            </a:r>
            <a:r>
              <a:rPr lang="en-US" sz="2200" dirty="0" smtClean="0"/>
              <a:t> loss and some secondary axonal loss in advanced cases.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No.4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39 years old man complains that he had noticed a progressive hearing loss over a </a:t>
            </a:r>
          </a:p>
          <a:p>
            <a:pPr>
              <a:buNone/>
            </a:pPr>
            <a:r>
              <a:rPr lang="en-US" dirty="0" smtClean="0"/>
              <a:t>    2 years period. Except for occasional headache, he has no other complaints . Evaluation discloses severe </a:t>
            </a:r>
            <a:r>
              <a:rPr lang="en-US" dirty="0" err="1" smtClean="0"/>
              <a:t>sensorineural</a:t>
            </a:r>
            <a:r>
              <a:rPr lang="en-US" dirty="0" smtClean="0"/>
              <a:t> hearing loss of the left side . MRI shows 1.5 cm. mass at the left </a:t>
            </a:r>
            <a:r>
              <a:rPr lang="en-US" dirty="0" err="1" smtClean="0"/>
              <a:t>cerebellopontine</a:t>
            </a:r>
            <a:r>
              <a:rPr lang="en-US" dirty="0" smtClean="0"/>
              <a:t> angle .                     </a:t>
            </a:r>
            <a:r>
              <a:rPr lang="en-US" sz="4000" dirty="0" smtClean="0"/>
              <a:t>What is your provisional diagnosis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r. Amer Shafie\My Documents\My Pictures\097acoustn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5256584" cy="4281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44522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Well circumscribed mass at the </a:t>
            </a:r>
            <a:r>
              <a:rPr lang="en-US" sz="2400" b="1" dirty="0" err="1" smtClean="0"/>
              <a:t>cerebello-pontine</a:t>
            </a:r>
            <a:r>
              <a:rPr lang="en-US" sz="2400" b="1" dirty="0" smtClean="0"/>
              <a:t> angle </a:t>
            </a:r>
            <a:endParaRPr lang="en-US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1"/>
          <p:cNvSpPr>
            <a:spLocks/>
          </p:cNvSpPr>
          <p:nvPr/>
        </p:nvSpPr>
        <p:spPr bwMode="auto">
          <a:xfrm>
            <a:off x="1547664" y="5013176"/>
            <a:ext cx="6149340" cy="38862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Schwannoma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: Bilateral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eighth nerve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schwannomas</a:t>
            </a:r>
            <a:r>
              <a:rPr lang="en-US" dirty="0">
                <a:solidFill>
                  <a:srgbClr val="FFCF49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</p:txBody>
      </p:sp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" y="91440"/>
            <a:ext cx="7520940" cy="473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55892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What syndrome is suggested by such finding?</a:t>
            </a:r>
            <a:endParaRPr lang="en-US" b="1" i="1" u="sng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821056" presetClass="entr" presetSubtype="839031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6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0AF8-56D6-439F-B50E-EC0BA181D4E9}" type="slidenum">
              <a:rPr lang="en-US"/>
              <a:pPr/>
              <a:t>4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Cerebrum, Cerebellum and Brain </a:t>
            </a:r>
            <a:r>
              <a:rPr lang="en-US" sz="4000" dirty="0"/>
              <a:t>Stem</a:t>
            </a:r>
            <a:r>
              <a:rPr lang="en-US" sz="3600" dirty="0"/>
              <a:t/>
            </a:r>
            <a:br>
              <a:rPr lang="en-US" sz="3600" dirty="0"/>
            </a:br>
            <a:endParaRPr lang="en-US" sz="2000" dirty="0"/>
          </a:p>
        </p:txBody>
      </p:sp>
      <p:pic>
        <p:nvPicPr>
          <p:cNvPr id="181254" name="Picture 6" descr="brain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7963" y="1981200"/>
            <a:ext cx="6403975" cy="4013200"/>
          </a:xfrm>
          <a:noFill/>
          <a:ln/>
        </p:spPr>
      </p:pic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2819400" y="2057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C71.0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524000" y="3429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C71.1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1981200" y="4876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C71.2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3429000" y="5562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C71.7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6629400" y="2590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C71.3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6934200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C71.4</a:t>
            </a: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6705600" y="4343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C71.6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1"/>
          <p:cNvSpPr>
            <a:spLocks/>
          </p:cNvSpPr>
          <p:nvPr/>
        </p:nvSpPr>
        <p:spPr bwMode="auto">
          <a:xfrm>
            <a:off x="982980" y="5875020"/>
            <a:ext cx="7166610" cy="70866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Schwannoma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: 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Tumor showing cellular areas, including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Verocay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bodies (far right), as well as looser,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myxoid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regions.</a:t>
            </a:r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5730"/>
            <a:ext cx="7430929" cy="51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821440" presetClass="entr" presetSubtype="839228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Documents and Settings\Mr. Amer Shafie\My Documents\My Pictures\Schwannom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5040560" cy="38736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149080"/>
            <a:ext cx="91440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schwannoma</a:t>
            </a:r>
            <a:r>
              <a:rPr lang="en-US" sz="2400" dirty="0" smtClean="0"/>
              <a:t>. typically has dense areas called </a:t>
            </a:r>
            <a:r>
              <a:rPr lang="en-US" sz="2400" b="1" dirty="0" err="1" smtClean="0"/>
              <a:t>Antoni</a:t>
            </a:r>
            <a:r>
              <a:rPr lang="en-US" sz="2400" b="1" dirty="0" smtClean="0"/>
              <a:t> A</a:t>
            </a:r>
            <a:r>
              <a:rPr lang="en-US" sz="2400" dirty="0" smtClean="0"/>
              <a:t> (black arrow) and looser areas called </a:t>
            </a:r>
            <a:r>
              <a:rPr lang="en-US" sz="2400" b="1" dirty="0" err="1" smtClean="0"/>
              <a:t>Antoni</a:t>
            </a:r>
            <a:r>
              <a:rPr lang="en-US" sz="2400" b="1" dirty="0" smtClean="0"/>
              <a:t> B</a:t>
            </a:r>
            <a:r>
              <a:rPr lang="en-US" sz="2400" dirty="0" smtClean="0"/>
              <a:t> (blue arrows). </a:t>
            </a:r>
          </a:p>
          <a:p>
            <a:r>
              <a:rPr lang="en-US" sz="2400" dirty="0" smtClean="0"/>
              <a:t>The cells are elongated (spindle shaped) and the nuclei have a tendency to line up as seen here in the </a:t>
            </a:r>
            <a:r>
              <a:rPr lang="en-US" sz="2400" dirty="0" err="1" smtClean="0"/>
              <a:t>Antoni</a:t>
            </a:r>
            <a:r>
              <a:rPr lang="en-US" sz="2400" dirty="0" smtClean="0"/>
              <a:t> A area.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000" b="1" dirty="0" smtClean="0"/>
              <a:t>A </a:t>
            </a:r>
            <a:r>
              <a:rPr lang="en-US" sz="2000" b="1" dirty="0" err="1" smtClean="0"/>
              <a:t>schwannoma</a:t>
            </a:r>
            <a:r>
              <a:rPr lang="en-US" sz="2000" b="1" dirty="0" smtClean="0"/>
              <a:t> is a benign tumor which can be cured by local excision 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dirty="0" err="1" smtClean="0"/>
              <a:t>Schwannoma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A0FC-6F4A-437F-A3CE-FBA92D4276AB}" type="slidenum">
              <a:rPr lang="en-US"/>
              <a:pPr/>
              <a:t>5</a:t>
            </a:fld>
            <a:endParaRPr lang="en-US"/>
          </a:p>
        </p:txBody>
      </p:sp>
      <p:sp>
        <p:nvSpPr>
          <p:cNvPr id="2519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/>
              <a:t>Meninges</a:t>
            </a:r>
            <a:br>
              <a:rPr lang="en-US"/>
            </a:br>
            <a:endParaRPr lang="en-US" sz="1400"/>
          </a:p>
        </p:txBody>
      </p:sp>
      <p:pic>
        <p:nvPicPr>
          <p:cNvPr id="251910" name="Picture 1030" descr="meninges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066800"/>
            <a:ext cx="5715000" cy="495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7388"/>
            <a:ext cx="8839200" cy="608012"/>
          </a:xfrm>
        </p:spPr>
        <p:txBody>
          <a:bodyPr>
            <a:normAutofit fontScale="90000"/>
          </a:bodyPr>
          <a:lstStyle/>
          <a:p>
            <a:r>
              <a:rPr lang="en-US"/>
              <a:t>CNS Cells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cell types</a:t>
            </a:r>
          </a:p>
          <a:p>
            <a:pPr lvl="1"/>
            <a:r>
              <a:rPr lang="en-US" dirty="0"/>
              <a:t>Neuron</a:t>
            </a:r>
          </a:p>
          <a:p>
            <a:pPr lvl="2"/>
            <a:r>
              <a:rPr lang="en-US" dirty="0"/>
              <a:t>Conducts nerve impulses</a:t>
            </a:r>
          </a:p>
          <a:p>
            <a:pPr lvl="2"/>
            <a:r>
              <a:rPr lang="en-US" dirty="0"/>
              <a:t>Cannot be replaced if destroyed</a:t>
            </a:r>
          </a:p>
          <a:p>
            <a:pPr lvl="1"/>
            <a:r>
              <a:rPr lang="en-US" dirty="0" err="1" smtClean="0"/>
              <a:t>Neuroglial</a:t>
            </a:r>
            <a:r>
              <a:rPr lang="en-US" dirty="0" smtClean="0"/>
              <a:t> cells</a:t>
            </a:r>
            <a:endParaRPr lang="en-US" dirty="0"/>
          </a:p>
          <a:p>
            <a:pPr lvl="2"/>
            <a:r>
              <a:rPr lang="en-US" dirty="0" smtClean="0"/>
              <a:t>Support, nourish, </a:t>
            </a:r>
            <a:r>
              <a:rPr lang="en-US" dirty="0"/>
              <a:t>and </a:t>
            </a:r>
            <a:r>
              <a:rPr lang="en-US" dirty="0" smtClean="0"/>
              <a:t>protect </a:t>
            </a:r>
            <a:r>
              <a:rPr lang="en-US" dirty="0"/>
              <a:t>the neurons</a:t>
            </a:r>
          </a:p>
          <a:p>
            <a:pPr lvl="2"/>
            <a:r>
              <a:rPr lang="en-US" dirty="0" smtClean="0"/>
              <a:t>Include </a:t>
            </a:r>
            <a:r>
              <a:rPr lang="en-US" dirty="0" err="1"/>
              <a:t>astrocytes</a:t>
            </a:r>
            <a:r>
              <a:rPr lang="en-US" dirty="0"/>
              <a:t>, </a:t>
            </a:r>
            <a:r>
              <a:rPr lang="en-US" dirty="0" err="1"/>
              <a:t>oligodendrocytes</a:t>
            </a:r>
            <a:r>
              <a:rPr lang="en-US" dirty="0" smtClean="0"/>
              <a:t>, </a:t>
            </a:r>
            <a:r>
              <a:rPr lang="en-US" dirty="0" err="1" smtClean="0"/>
              <a:t>ependymal</a:t>
            </a:r>
            <a:r>
              <a:rPr lang="en-US" dirty="0" smtClean="0"/>
              <a:t> cells and microglia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Fil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Gross and microscopic findings of         selected CNS diseases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952</Words>
  <Application>Microsoft Office PowerPoint</Application>
  <PresentationFormat>On-screen Show (4:3)</PresentationFormat>
  <Paragraphs>99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Central nervous system block          Neuropathology practical</vt:lpstr>
      <vt:lpstr>First practical session</vt:lpstr>
      <vt:lpstr>Brief review of Normal anatomy and histology</vt:lpstr>
      <vt:lpstr>Cerebrum, Cerebellum and Brain Stem </vt:lpstr>
      <vt:lpstr>Meninges </vt:lpstr>
      <vt:lpstr>CNS Cells</vt:lpstr>
      <vt:lpstr>Slide 7</vt:lpstr>
      <vt:lpstr>Slide 8</vt:lpstr>
      <vt:lpstr>Gross and microscopic findings of         selected CNS diseases</vt:lpstr>
      <vt:lpstr>Case No. 1</vt:lpstr>
      <vt:lpstr>Slide 11</vt:lpstr>
      <vt:lpstr>A rounded mass attached to the dura compress the underlying brain but is easily separated from it.</vt:lpstr>
      <vt:lpstr>Meningioma arising from the dura at the base of the skull</vt:lpstr>
      <vt:lpstr>Slide 14</vt:lpstr>
      <vt:lpstr>Slide 15</vt:lpstr>
      <vt:lpstr>Meningioma: Section of tumour shows:</vt:lpstr>
      <vt:lpstr> Meningioma</vt:lpstr>
      <vt:lpstr>Slide 18</vt:lpstr>
      <vt:lpstr>Case No. 2</vt:lpstr>
      <vt:lpstr>Slide 20</vt:lpstr>
      <vt:lpstr>Slide 21</vt:lpstr>
      <vt:lpstr>Slide 22</vt:lpstr>
      <vt:lpstr>Slide 23</vt:lpstr>
      <vt:lpstr>Slide 24</vt:lpstr>
      <vt:lpstr> Glioblastoma multiforme</vt:lpstr>
      <vt:lpstr>Slide 26</vt:lpstr>
      <vt:lpstr>Case No. 3</vt:lpstr>
      <vt:lpstr>Slide 28</vt:lpstr>
      <vt:lpstr>Slide 29</vt:lpstr>
      <vt:lpstr>Slide 30</vt:lpstr>
      <vt:lpstr>Slide 31</vt:lpstr>
      <vt:lpstr>Slide 32</vt:lpstr>
      <vt:lpstr> Multiple sclerosis</vt:lpstr>
      <vt:lpstr>Slide 34</vt:lpstr>
      <vt:lpstr>Slide 35</vt:lpstr>
      <vt:lpstr>Case No.4</vt:lpstr>
      <vt:lpstr>Slide 37</vt:lpstr>
      <vt:lpstr>Slide 38</vt:lpstr>
      <vt:lpstr>Slide 39</vt:lpstr>
      <vt:lpstr>Slide 40</vt:lpstr>
      <vt:lpstr>Slide 41</vt:lpstr>
      <vt:lpstr> Schwannoma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DrShaesta</dc:creator>
  <cp:lastModifiedBy>DrShaesta</cp:lastModifiedBy>
  <cp:revision>10</cp:revision>
  <dcterms:created xsi:type="dcterms:W3CDTF">2013-09-15T07:38:04Z</dcterms:created>
  <dcterms:modified xsi:type="dcterms:W3CDTF">2013-09-16T06:22:34Z</dcterms:modified>
</cp:coreProperties>
</file>