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1" r:id="rId14"/>
    <p:sldId id="272" r:id="rId15"/>
    <p:sldId id="273" r:id="rId16"/>
    <p:sldId id="274" r:id="rId17"/>
    <p:sldId id="276" r:id="rId18"/>
    <p:sldId id="277" r:id="rId19"/>
    <p:sldId id="278" r:id="rId20"/>
    <p:sldId id="279" r:id="rId21"/>
    <p:sldId id="280" r:id="rId22"/>
    <p:sldId id="281" r:id="rId23"/>
    <p:sldId id="282" r:id="rId24"/>
    <p:sldId id="283" r:id="rId25"/>
    <p:sldId id="285" r:id="rId26"/>
    <p:sldId id="286" r:id="rId27"/>
    <p:sldId id="287" r:id="rId28"/>
    <p:sldId id="288" r:id="rId29"/>
    <p:sldId id="289" r:id="rId30"/>
    <p:sldId id="290" r:id="rId31"/>
    <p:sldId id="291" r:id="rId32"/>
    <p:sldId id="292" r:id="rId33"/>
    <p:sldId id="293" r:id="rId34"/>
    <p:sldId id="294" r:id="rId35"/>
    <p:sldId id="29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81" autoAdjust="0"/>
  </p:normalViewPr>
  <p:slideViewPr>
    <p:cSldViewPr>
      <p:cViewPr varScale="1">
        <p:scale>
          <a:sx n="61" d="100"/>
          <a:sy n="61" d="100"/>
        </p:scale>
        <p:origin x="-75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3EBFB0-759F-4B17-9892-67B04B031D61}" type="datetimeFigureOut">
              <a:rPr lang="en-US" smtClean="0"/>
              <a:pPr/>
              <a:t>10/28/2013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48D255-0E8F-4FF6-896F-E5D850828D50}" type="slidenum">
              <a:rPr lang="en-US" smtClean="0"/>
              <a:pPr/>
              <a:t>‹#›</a:t>
            </a:fld>
            <a:endParaRPr lang="en-US"/>
          </a:p>
        </p:txBody>
      </p:sp>
    </p:spTree>
    <p:extLst>
      <p:ext uri="{BB962C8B-B14F-4D97-AF65-F5344CB8AC3E}">
        <p14:creationId xmlns:p14="http://schemas.microsoft.com/office/powerpoint/2010/main" val="739455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Causes of hydrocephalus: Meningitis, obstruction of CSD flow (obstruction of foramen of </a:t>
            </a:r>
            <a:r>
              <a:rPr lang="en-US" sz="1200" b="0" kern="1200" baseline="0" dirty="0" err="1" smtClean="0">
                <a:solidFill>
                  <a:schemeClr val="tx1"/>
                </a:solidFill>
                <a:latin typeface="+mn-lt"/>
                <a:ea typeface="+mn-ea"/>
                <a:cs typeface="+mn-cs"/>
              </a:rPr>
              <a:t>Monro</a:t>
            </a:r>
            <a:r>
              <a:rPr lang="en-US" sz="1200" b="0" kern="1200" baseline="0" dirty="0" smtClean="0">
                <a:solidFill>
                  <a:schemeClr val="tx1"/>
                </a:solidFill>
                <a:latin typeface="+mn-lt"/>
                <a:ea typeface="+mn-ea"/>
                <a:cs typeface="+mn-cs"/>
              </a:rPr>
              <a:t> or compressed aqueduct) by tumors. Lack of CSF </a:t>
            </a:r>
            <a:r>
              <a:rPr lang="en-US" sz="1200" b="0" kern="1200" baseline="0" dirty="0" err="1" smtClean="0">
                <a:solidFill>
                  <a:schemeClr val="tx1"/>
                </a:solidFill>
                <a:latin typeface="+mn-lt"/>
                <a:ea typeface="+mn-ea"/>
                <a:cs typeface="+mn-cs"/>
              </a:rPr>
              <a:t>resorption</a:t>
            </a:r>
            <a:r>
              <a:rPr lang="en-US" sz="1200" b="0" kern="1200" baseline="0" dirty="0" smtClean="0">
                <a:solidFill>
                  <a:schemeClr val="tx1"/>
                </a:solidFill>
                <a:latin typeface="+mn-lt"/>
                <a:ea typeface="+mn-ea"/>
                <a:cs typeface="+mn-cs"/>
              </a:rPr>
              <a:t> secondary to brain atrophy </a:t>
            </a:r>
            <a:endParaRPr lang="en-US" b="0" dirty="0"/>
          </a:p>
        </p:txBody>
      </p:sp>
      <p:sp>
        <p:nvSpPr>
          <p:cNvPr id="4" name="Slide Number Placeholder 3"/>
          <p:cNvSpPr>
            <a:spLocks noGrp="1"/>
          </p:cNvSpPr>
          <p:nvPr>
            <p:ph type="sldNum" sz="quarter" idx="10"/>
          </p:nvPr>
        </p:nvSpPr>
        <p:spPr/>
        <p:txBody>
          <a:bodyPr/>
          <a:lstStyle/>
          <a:p>
            <a:fld id="{2948D255-0E8F-4FF6-896F-E5D850828D50}"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3B7FA-5726-430D-96E3-BF842E64FAAC}" type="slidenum">
              <a:rPr lang="en-US" smtClean="0"/>
              <a:pPr/>
              <a:t>6</a:t>
            </a:fld>
            <a:endParaRPr lang="en-US"/>
          </a:p>
        </p:txBody>
      </p:sp>
    </p:spTree>
    <p:extLst>
      <p:ext uri="{BB962C8B-B14F-4D97-AF65-F5344CB8AC3E}">
        <p14:creationId xmlns:p14="http://schemas.microsoft.com/office/powerpoint/2010/main" val="423874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bwMode="auto">
          <a:noFill/>
          <a:ln>
            <a:solidFill>
              <a:srgbClr val="000000"/>
            </a:solidFill>
            <a:miter lim="800000"/>
            <a:headEnd/>
            <a:tailEnd/>
          </a:ln>
        </p:spPr>
      </p:sp>
      <p:sp>
        <p:nvSpPr>
          <p:cNvPr id="596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6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FAF7C9-CABB-4F8C-B4B0-2629AFC1FBD8}" type="slidenum">
              <a:rPr lang="en-US"/>
              <a:pPr fontAlgn="base">
                <a:spcBef>
                  <a:spcPct val="0"/>
                </a:spcBef>
                <a:spcAft>
                  <a:spcPct val="0"/>
                </a:spcAft>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02F5A-1104-474A-A4EA-66113EB58223}" type="slidenum">
              <a:rPr lang="en-US"/>
              <a:pPr/>
              <a:t>27</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Notice</a:t>
            </a:r>
            <a:r>
              <a:rPr lang="en-US" b="1" baseline="0" dirty="0" smtClean="0"/>
              <a:t> the</a:t>
            </a:r>
            <a:r>
              <a:rPr lang="en-US" b="1" dirty="0" smtClean="0"/>
              <a:t> deep and wide </a:t>
            </a:r>
            <a:r>
              <a:rPr lang="en-US" b="1" dirty="0" err="1" smtClean="0"/>
              <a:t>sulci</a:t>
            </a:r>
            <a:r>
              <a:rPr lang="en-US" b="1" dirty="0" smtClean="0"/>
              <a:t> and narrow </a:t>
            </a:r>
            <a:r>
              <a:rPr lang="en-US" b="1" dirty="0" err="1" smtClean="0"/>
              <a:t>gyri</a:t>
            </a:r>
            <a:r>
              <a:rPr lang="en-US" b="1" dirty="0" smtClean="0"/>
              <a:t> .</a:t>
            </a:r>
            <a:r>
              <a:rPr lang="en-US" b="1" dirty="0" smtClean="0">
                <a:latin typeface="LM Typewriter Proportional 10pt" charset="0"/>
                <a:ea typeface="LM Typewriter Proportional 10pt" charset="0"/>
                <a:cs typeface="LM Typewriter Proportional 10pt" charset="0"/>
                <a:sym typeface="LM Typewriter Proportional 10pt" charset="0"/>
              </a:rPr>
              <a:t> </a:t>
            </a:r>
            <a:endParaRPr lang="en-US" dirty="0"/>
          </a:p>
        </p:txBody>
      </p:sp>
      <p:sp>
        <p:nvSpPr>
          <p:cNvPr id="4" name="Slide Number Placeholder 3"/>
          <p:cNvSpPr>
            <a:spLocks noGrp="1"/>
          </p:cNvSpPr>
          <p:nvPr>
            <p:ph type="sldNum" sz="quarter" idx="10"/>
          </p:nvPr>
        </p:nvSpPr>
        <p:spPr/>
        <p:txBody>
          <a:bodyPr/>
          <a:lstStyle/>
          <a:p>
            <a:fld id="{6703B7FA-5726-430D-96E3-BF842E64FAAC}" type="slidenum">
              <a:rPr lang="en-US" smtClean="0"/>
              <a:pPr/>
              <a:t>28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1BCD3-7F9B-4802-A2D9-58EDA3FB4C41}" type="slidenum">
              <a:rPr lang="en-US"/>
              <a:pPr/>
              <a:t>29</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88D7F2-5B25-4879-A599-9D1DDE983619}"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CDE4E-9A2B-4365-93CC-C3AE3B7B806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8D7F2-5B25-4879-A599-9D1DDE983619}"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CDE4E-9A2B-4365-93CC-C3AE3B7B80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8D7F2-5B25-4879-A599-9D1DDE983619}"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CDE4E-9A2B-4365-93CC-C3AE3B7B80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8D7F2-5B25-4879-A599-9D1DDE983619}"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CDE4E-9A2B-4365-93CC-C3AE3B7B80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8D7F2-5B25-4879-A599-9D1DDE983619}"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CDE4E-9A2B-4365-93CC-C3AE3B7B806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88D7F2-5B25-4879-A599-9D1DDE983619}"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CDE4E-9A2B-4365-93CC-C3AE3B7B80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88D7F2-5B25-4879-A599-9D1DDE983619}" type="datetimeFigureOut">
              <a:rPr lang="en-US" smtClean="0"/>
              <a:pPr/>
              <a:t>10/28/2013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DCDE4E-9A2B-4365-93CC-C3AE3B7B806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88D7F2-5B25-4879-A599-9D1DDE983619}" type="datetimeFigureOut">
              <a:rPr lang="en-US" smtClean="0"/>
              <a:pPr/>
              <a:t>10/28/2013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DCDE4E-9A2B-4365-93CC-C3AE3B7B80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8D7F2-5B25-4879-A599-9D1DDE983619}" type="datetimeFigureOut">
              <a:rPr lang="en-US" smtClean="0"/>
              <a:pPr/>
              <a:t>10/28/2013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DCDE4E-9A2B-4365-93CC-C3AE3B7B80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8D7F2-5B25-4879-A599-9D1DDE983619}"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CDE4E-9A2B-4365-93CC-C3AE3B7B80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8D7F2-5B25-4879-A599-9D1DDE983619}"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CDE4E-9A2B-4365-93CC-C3AE3B7B806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8D7F2-5B25-4879-A599-9D1DDE983619}" type="datetimeFigureOut">
              <a:rPr lang="en-US" smtClean="0"/>
              <a:pPr/>
              <a:t>10/28/2013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CDE4E-9A2B-4365-93CC-C3AE3B7B80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Second CNS </a:t>
            </a:r>
            <a:r>
              <a:rPr lang="en-US" dirty="0" err="1" smtClean="0"/>
              <a:t>pathpractical</a:t>
            </a:r>
            <a:r>
              <a:rPr lang="en-US" dirty="0" smtClean="0"/>
              <a:t> session</a:t>
            </a:r>
            <a:endParaRPr lang="en-US" dirty="0"/>
          </a:p>
        </p:txBody>
      </p:sp>
      <p:sp>
        <p:nvSpPr>
          <p:cNvPr id="5" name="Subtitle 4"/>
          <p:cNvSpPr>
            <a:spLocks noGrp="1"/>
          </p:cNvSpPr>
          <p:nvPr>
            <p:ph type="subTitle" idx="1"/>
          </p:nvPr>
        </p:nvSpPr>
        <p:spPr/>
        <p:txBody>
          <a:bodyPr/>
          <a:lstStyle/>
          <a:p>
            <a:r>
              <a:rPr lang="en-US" dirty="0" smtClean="0"/>
              <a:t>28-10-13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Documents and Settings\Administrador\Mis documentos\Archivos PATOLOGÍA\BACTERIAL MENINGITIS.jpg"/>
          <p:cNvPicPr>
            <a:picLocks noChangeAspect="1" noChangeArrowheads="1"/>
          </p:cNvPicPr>
          <p:nvPr/>
        </p:nvPicPr>
        <p:blipFill>
          <a:blip r:embed="rId2" cstate="print"/>
          <a:srcRect/>
          <a:stretch>
            <a:fillRect/>
          </a:stretch>
        </p:blipFill>
        <p:spPr bwMode="auto">
          <a:xfrm>
            <a:off x="0" y="0"/>
            <a:ext cx="5220072" cy="6858000"/>
          </a:xfrm>
          <a:prstGeom prst="rect">
            <a:avLst/>
          </a:prstGeom>
          <a:noFill/>
        </p:spPr>
      </p:pic>
      <p:sp>
        <p:nvSpPr>
          <p:cNvPr id="3" name="TextBox 2"/>
          <p:cNvSpPr txBox="1"/>
          <p:nvPr/>
        </p:nvSpPr>
        <p:spPr>
          <a:xfrm>
            <a:off x="5364088" y="1700808"/>
            <a:ext cx="3528392" cy="1569660"/>
          </a:xfrm>
          <a:prstGeom prst="rect">
            <a:avLst/>
          </a:prstGeom>
          <a:noFill/>
        </p:spPr>
        <p:txBody>
          <a:bodyPr wrap="square" rtlCol="0">
            <a:spAutoFit/>
          </a:bodyPr>
          <a:lstStyle/>
          <a:p>
            <a:r>
              <a:rPr lang="en-US" sz="2400" b="1" dirty="0" smtClean="0"/>
              <a:t>A thick layer of supurative exudate covers the brain hemispheres and meninges</a:t>
            </a:r>
            <a:endParaRPr lang="en-US"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Documents and Settings\Administrador\Mis documentos\Archivos PATOLOGÍA\PURULENT MENINGITIS.jpg"/>
          <p:cNvPicPr>
            <a:picLocks noChangeAspect="1" noChangeArrowheads="1"/>
          </p:cNvPicPr>
          <p:nvPr/>
        </p:nvPicPr>
        <p:blipFill>
          <a:blip r:embed="rId2" cstate="print"/>
          <a:srcRect/>
          <a:stretch>
            <a:fillRect/>
          </a:stretch>
        </p:blipFill>
        <p:spPr bwMode="auto">
          <a:xfrm>
            <a:off x="0" y="1"/>
            <a:ext cx="9144000" cy="5589240"/>
          </a:xfrm>
          <a:prstGeom prst="rect">
            <a:avLst/>
          </a:prstGeom>
          <a:noFill/>
        </p:spPr>
      </p:pic>
      <p:sp>
        <p:nvSpPr>
          <p:cNvPr id="4" name="TextBox 3"/>
          <p:cNvSpPr txBox="1"/>
          <p:nvPr/>
        </p:nvSpPr>
        <p:spPr>
          <a:xfrm>
            <a:off x="179512" y="5805264"/>
            <a:ext cx="8964488" cy="830997"/>
          </a:xfrm>
          <a:prstGeom prst="rect">
            <a:avLst/>
          </a:prstGeom>
          <a:noFill/>
        </p:spPr>
        <p:txBody>
          <a:bodyPr wrap="square" rtlCol="0">
            <a:spAutoFit/>
          </a:bodyPr>
          <a:lstStyle/>
          <a:p>
            <a:r>
              <a:rPr lang="en-US" sz="2400" b="1" dirty="0" smtClean="0"/>
              <a:t>A thick layer of supurative exudate covers the brain hemispheres, with thickens Leptomeninges</a:t>
            </a:r>
            <a:endParaRPr lang="en-US"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Pyogenic</a:t>
            </a:r>
            <a:r>
              <a:rPr lang="en-US" dirty="0" smtClean="0"/>
              <a:t> ( bacterial ) meningitis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7</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35 years old lady complains from </a:t>
            </a:r>
            <a:r>
              <a:rPr lang="en-US" dirty="0" err="1" smtClean="0"/>
              <a:t>otitis</a:t>
            </a:r>
            <a:r>
              <a:rPr lang="en-US" dirty="0" smtClean="0"/>
              <a:t> media . Suddenly she suffers from headache and convulsions. Brain MRI reveals 5 cm. fluid filled cavity in the temporal lobe. Examination of the CSF shows increased pressure with lymphocytes and increased protein but there is no change of sugar content.                          </a:t>
            </a:r>
            <a:r>
              <a:rPr lang="en-US" sz="4400" dirty="0" smtClean="0"/>
              <a:t>What is your diagnosis ?</a:t>
            </a:r>
            <a:r>
              <a:rPr lang="en-US"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C:\Documents and Settings\Mr. Amer Shafie\My Documents\My Pictures\5-abscess.jpg"/>
          <p:cNvPicPr>
            <a:picLocks noChangeAspect="1" noChangeArrowheads="1"/>
          </p:cNvPicPr>
          <p:nvPr/>
        </p:nvPicPr>
        <p:blipFill>
          <a:blip r:embed="rId2" cstate="print"/>
          <a:srcRect/>
          <a:stretch>
            <a:fillRect/>
          </a:stretch>
        </p:blipFill>
        <p:spPr bwMode="auto">
          <a:xfrm>
            <a:off x="1475656" y="260648"/>
            <a:ext cx="6408712" cy="4536504"/>
          </a:xfrm>
          <a:prstGeom prst="rect">
            <a:avLst/>
          </a:prstGeom>
          <a:noFill/>
        </p:spPr>
      </p:pic>
      <p:sp>
        <p:nvSpPr>
          <p:cNvPr id="3" name="TextBox 2"/>
          <p:cNvSpPr txBox="1"/>
          <p:nvPr/>
        </p:nvSpPr>
        <p:spPr>
          <a:xfrm>
            <a:off x="1475656" y="5157192"/>
            <a:ext cx="6480720" cy="1200329"/>
          </a:xfrm>
          <a:prstGeom prst="rect">
            <a:avLst/>
          </a:prstGeom>
          <a:noFill/>
        </p:spPr>
        <p:txBody>
          <a:bodyPr wrap="square" rtlCol="0">
            <a:spAutoFit/>
          </a:bodyPr>
          <a:lstStyle/>
          <a:p>
            <a:r>
              <a:rPr lang="en-US" sz="2400" dirty="0" smtClean="0"/>
              <a:t>Multiple discrete lesions with central </a:t>
            </a:r>
            <a:r>
              <a:rPr lang="en-US" sz="2400" dirty="0" err="1" smtClean="0"/>
              <a:t>liquefactive</a:t>
            </a:r>
            <a:r>
              <a:rPr lang="en-US" sz="2400" dirty="0" smtClean="0"/>
              <a:t> necrosis. There is a surrounding fibrous capsule and marked edema</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Brain abscess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8</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A previously healthy 31-year-old woman experiences a severe headache and loses consciousness within an hour. An emergent head CT scan reveals extensive subarachnoid hemorrhage at the base of the brain. She </a:t>
            </a:r>
            <a:r>
              <a:rPr lang="en-US" smtClean="0"/>
              <a:t>is a febrile</a:t>
            </a:r>
            <a:r>
              <a:rPr lang="en-US" dirty="0" smtClean="0"/>
              <a:t>. A lumbar puncture yields cerebrospinal fluid with many red blood cells, but no white blood cells. The CSF protein is slightly increased, but the glucose is normal. </a:t>
            </a:r>
            <a:r>
              <a:rPr lang="en-US" sz="3600" dirty="0" smtClean="0"/>
              <a:t>What is your provisional diagnosis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590800"/>
            <a:ext cx="3744416" cy="830997"/>
          </a:xfrm>
          <a:prstGeom prst="rect">
            <a:avLst/>
          </a:prstGeom>
          <a:noFill/>
        </p:spPr>
        <p:txBody>
          <a:bodyPr wrap="square" rtlCol="0">
            <a:spAutoFit/>
          </a:bodyPr>
          <a:lstStyle/>
          <a:p>
            <a:r>
              <a:rPr lang="en-US" sz="2400" b="1" dirty="0" smtClean="0"/>
              <a:t>Subarachnoid hemorrhage </a:t>
            </a:r>
            <a:r>
              <a:rPr lang="en-US" sz="2400" dirty="0" smtClean="0"/>
              <a:t>in the </a:t>
            </a:r>
            <a:r>
              <a:rPr lang="en-US" sz="2400" dirty="0" err="1" smtClean="0"/>
              <a:t>pons</a:t>
            </a:r>
            <a:r>
              <a:rPr lang="en-US" sz="2400" dirty="0" smtClean="0"/>
              <a:t>.</a:t>
            </a:r>
            <a:endParaRPr lang="en-US" sz="2400" dirty="0"/>
          </a:p>
        </p:txBody>
      </p:sp>
      <p:pic>
        <p:nvPicPr>
          <p:cNvPr id="2050" name="Picture 2"/>
          <p:cNvPicPr>
            <a:picLocks noChangeAspect="1" noChangeArrowheads="1"/>
          </p:cNvPicPr>
          <p:nvPr/>
        </p:nvPicPr>
        <p:blipFill>
          <a:blip r:embed="rId3" cstate="print"/>
          <a:srcRect/>
          <a:stretch>
            <a:fillRect/>
          </a:stretch>
        </p:blipFill>
        <p:spPr bwMode="auto">
          <a:xfrm>
            <a:off x="3886200" y="0"/>
            <a:ext cx="52578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5</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1"/>
          <p:cNvSpPr>
            <a:spLocks/>
          </p:cNvSpPr>
          <p:nvPr/>
        </p:nvSpPr>
        <p:spPr bwMode="auto">
          <a:xfrm>
            <a:off x="464344" y="5822156"/>
            <a:ext cx="8197453" cy="776883"/>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a:latin typeface="LM Typewriter Proportional 10pt" charset="0"/>
                <a:ea typeface="LM Typewriter Proportional 10pt" charset="0"/>
                <a:cs typeface="LM Typewriter Proportional 10pt" charset="0"/>
                <a:sym typeface="LM Typewriter Proportional 10pt" charset="0"/>
              </a:rPr>
              <a:t>View of the base of the brain, dissected to show the circle of Willis with an aneurysm of the anterior cerebral artery (arrow).</a:t>
            </a:r>
          </a:p>
        </p:txBody>
      </p:sp>
      <p:pic>
        <p:nvPicPr>
          <p:cNvPr id="245762" name="Picture 2"/>
          <p:cNvPicPr>
            <a:picLocks noChangeAspect="1" noChangeArrowheads="1"/>
          </p:cNvPicPr>
          <p:nvPr/>
        </p:nvPicPr>
        <p:blipFill>
          <a:blip r:embed="rId2" cstate="print"/>
          <a:srcRect/>
          <a:stretch>
            <a:fillRect/>
          </a:stretch>
        </p:blipFill>
        <p:spPr bwMode="auto">
          <a:xfrm>
            <a:off x="2634258" y="214312"/>
            <a:ext cx="3877717" cy="5268516"/>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1858304" presetClass="entr" presetSubtype="109513640" fill="hold" grpId="0" nodeType="afterEffect">
                                  <p:stCondLst>
                                    <p:cond delay="0"/>
                                  </p:stCondLst>
                                  <p:childTnLst>
                                    <p:set>
                                      <p:cBhvr>
                                        <p:cTn id="6" dur="1" fill="hold">
                                          <p:stCondLst>
                                            <p:cond delay="499"/>
                                          </p:stCondLst>
                                        </p:cTn>
                                        <p:tgtEl>
                                          <p:spTgt spid="245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1"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2" cstate="print"/>
          <a:srcRect/>
          <a:stretch>
            <a:fillRect/>
          </a:stretch>
        </p:blipFill>
        <p:spPr bwMode="auto">
          <a:xfrm>
            <a:off x="1863090" y="182880"/>
            <a:ext cx="5414963" cy="5223510"/>
          </a:xfrm>
          <a:prstGeom prst="rect">
            <a:avLst/>
          </a:prstGeom>
          <a:noFill/>
          <a:ln w="9525">
            <a:noFill/>
            <a:miter lim="800000"/>
            <a:headEnd/>
            <a:tailEnd/>
          </a:ln>
          <a:effectLst>
            <a:outerShdw dist="76199" dir="2700000" algn="ctr" rotWithShape="0">
              <a:schemeClr val="bg2">
                <a:alpha val="75000"/>
              </a:schemeClr>
            </a:outerShdw>
          </a:effectLst>
        </p:spPr>
      </p:pic>
      <p:sp>
        <p:nvSpPr>
          <p:cNvPr id="56322" name="Rectangle 2"/>
          <p:cNvSpPr>
            <a:spLocks/>
          </p:cNvSpPr>
          <p:nvPr/>
        </p:nvSpPr>
        <p:spPr bwMode="auto">
          <a:xfrm>
            <a:off x="642910" y="6017895"/>
            <a:ext cx="7643866" cy="38862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a:latin typeface="LM Typewriter Proportional 10pt" charset="0"/>
                <a:ea typeface="LM Typewriter Proportional 10pt" charset="0"/>
                <a:cs typeface="LM Typewriter Proportional 10pt" charset="0"/>
                <a:sym typeface="LM Typewriter Proportional 10pt" charset="0"/>
              </a:rPr>
              <a:t>Common sites of </a:t>
            </a:r>
            <a:r>
              <a:rPr lang="en-US" sz="2000" dirty="0" err="1">
                <a:latin typeface="LM Typewriter Proportional 10pt" charset="0"/>
                <a:ea typeface="LM Typewriter Proportional 10pt" charset="0"/>
                <a:cs typeface="LM Typewriter Proportional 10pt" charset="0"/>
                <a:sym typeface="LM Typewriter Proportional 10pt" charset="0"/>
              </a:rPr>
              <a:t>saccular</a:t>
            </a:r>
            <a:r>
              <a:rPr lang="en-US" sz="2000" dirty="0">
                <a:latin typeface="LM Typewriter Proportional 10pt" charset="0"/>
                <a:ea typeface="LM Typewriter Proportional 10pt" charset="0"/>
                <a:cs typeface="LM Typewriter Proportional 10pt" charset="0"/>
                <a:sym typeface="LM Typewriter Proportional 10pt" charset="0"/>
              </a:rPr>
              <a:t> (berry) aneurysms in the circle of Willis</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087488" presetClass="entr" presetSubtype="55113216" fill="hold" grpId="0" nodeType="afterEffect">
                                  <p:stCondLst>
                                    <p:cond delay="0"/>
                                  </p:stCondLst>
                                  <p:childTnLst>
                                    <p:set>
                                      <p:cBhvr>
                                        <p:cTn id="6" dur="1" fill="hold">
                                          <p:stCondLst>
                                            <p:cond delay="499"/>
                                          </p:stCondLst>
                                        </p:cTn>
                                        <p:tgtEl>
                                          <p:spTgt spid="56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1"/>
          <p:cNvSpPr>
            <a:spLocks/>
          </p:cNvSpPr>
          <p:nvPr/>
        </p:nvSpPr>
        <p:spPr bwMode="auto">
          <a:xfrm>
            <a:off x="464344" y="6000750"/>
            <a:ext cx="8197453" cy="419695"/>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a:latin typeface="LM Typewriter Proportional 10pt" charset="0"/>
                <a:ea typeface="LM Typewriter Proportional 10pt" charset="0"/>
                <a:cs typeface="LM Typewriter Proportional 10pt" charset="0"/>
                <a:sym typeface="LM Typewriter Proportional 10pt" charset="0"/>
              </a:rPr>
              <a:t>B, Dissected circle of Willis to show large aneurysm.</a:t>
            </a:r>
          </a:p>
        </p:txBody>
      </p:sp>
      <p:pic>
        <p:nvPicPr>
          <p:cNvPr id="246786" name="Picture 2"/>
          <p:cNvPicPr>
            <a:picLocks noChangeAspect="1" noChangeArrowheads="1"/>
          </p:cNvPicPr>
          <p:nvPr/>
        </p:nvPicPr>
        <p:blipFill>
          <a:blip r:embed="rId2" cstate="print"/>
          <a:srcRect/>
          <a:stretch>
            <a:fillRect/>
          </a:stretch>
        </p:blipFill>
        <p:spPr bwMode="auto">
          <a:xfrm>
            <a:off x="2643188" y="160734"/>
            <a:ext cx="3857625" cy="5491758"/>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1858688" presetClass="entr" presetSubtype="109513856" fill="hold" grpId="0" nodeType="afterEffect">
                                  <p:stCondLst>
                                    <p:cond delay="0"/>
                                  </p:stCondLst>
                                  <p:childTnLst>
                                    <p:set>
                                      <p:cBhvr>
                                        <p:cTn id="6" dur="1" fill="hold">
                                          <p:stCondLst>
                                            <p:cond delay="499"/>
                                          </p:stCondLst>
                                        </p:cTn>
                                        <p:tgtEl>
                                          <p:spTgt spid="2467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5"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1"/>
          <p:cNvSpPr>
            <a:spLocks/>
          </p:cNvSpPr>
          <p:nvPr/>
        </p:nvSpPr>
        <p:spPr bwMode="auto">
          <a:xfrm>
            <a:off x="464344" y="5822156"/>
            <a:ext cx="8197453" cy="776883"/>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a:latin typeface="LM Typewriter Proportional 10pt" charset="0"/>
                <a:ea typeface="LM Typewriter Proportional 10pt" charset="0"/>
                <a:cs typeface="LM Typewriter Proportional 10pt" charset="0"/>
                <a:sym typeface="LM Typewriter Proportional 10pt" charset="0"/>
              </a:rPr>
              <a:t>C, Section through a </a:t>
            </a:r>
            <a:r>
              <a:rPr lang="en-US" sz="2000" dirty="0" err="1">
                <a:latin typeface="LM Typewriter Proportional 10pt" charset="0"/>
                <a:ea typeface="LM Typewriter Proportional 10pt" charset="0"/>
                <a:cs typeface="LM Typewriter Proportional 10pt" charset="0"/>
                <a:sym typeface="LM Typewriter Proportional 10pt" charset="0"/>
              </a:rPr>
              <a:t>saccular</a:t>
            </a:r>
            <a:r>
              <a:rPr lang="en-US" sz="2000" dirty="0">
                <a:latin typeface="LM Typewriter Proportional 10pt" charset="0"/>
                <a:ea typeface="LM Typewriter Proportional 10pt" charset="0"/>
                <a:cs typeface="LM Typewriter Proportional 10pt" charset="0"/>
                <a:sym typeface="LM Typewriter Proportional 10pt" charset="0"/>
              </a:rPr>
              <a:t> aneurysm showing the </a:t>
            </a:r>
            <a:r>
              <a:rPr lang="en-US" sz="2000" dirty="0" err="1">
                <a:latin typeface="LM Typewriter Proportional 10pt" charset="0"/>
                <a:ea typeface="LM Typewriter Proportional 10pt" charset="0"/>
                <a:cs typeface="LM Typewriter Proportional 10pt" charset="0"/>
                <a:sym typeface="LM Typewriter Proportional 10pt" charset="0"/>
              </a:rPr>
              <a:t>hyalinized</a:t>
            </a:r>
            <a:r>
              <a:rPr lang="en-US" sz="2000" dirty="0">
                <a:latin typeface="LM Typewriter Proportional 10pt" charset="0"/>
                <a:ea typeface="LM Typewriter Proportional 10pt" charset="0"/>
                <a:cs typeface="LM Typewriter Proportional 10pt" charset="0"/>
                <a:sym typeface="LM Typewriter Proportional 10pt" charset="0"/>
              </a:rPr>
              <a:t> fibrous vessel wall.</a:t>
            </a:r>
          </a:p>
        </p:txBody>
      </p:sp>
      <p:pic>
        <p:nvPicPr>
          <p:cNvPr id="247810" name="Picture 2"/>
          <p:cNvPicPr>
            <a:picLocks noChangeAspect="1" noChangeArrowheads="1"/>
          </p:cNvPicPr>
          <p:nvPr/>
        </p:nvPicPr>
        <p:blipFill>
          <a:blip r:embed="rId2" cstate="print"/>
          <a:srcRect/>
          <a:stretch>
            <a:fillRect/>
          </a:stretch>
        </p:blipFill>
        <p:spPr bwMode="auto">
          <a:xfrm>
            <a:off x="2464594" y="838199"/>
            <a:ext cx="4214813" cy="4724995"/>
          </a:xfrm>
          <a:prstGeom prst="rect">
            <a:avLst/>
          </a:prstGeom>
          <a:noFill/>
          <a:ln w="9525">
            <a:noFill/>
            <a:miter lim="800000"/>
            <a:headEnd/>
            <a:tailEnd/>
          </a:ln>
          <a:effectLst>
            <a:outerShdw dist="76199" dir="2700000" algn="ctr" rotWithShape="0">
              <a:schemeClr val="bg2">
                <a:alpha val="75000"/>
              </a:schemeClr>
            </a:outerShdw>
          </a:effectLst>
        </p:spPr>
      </p:pic>
      <p:sp>
        <p:nvSpPr>
          <p:cNvPr id="4" name="Rectangle 3"/>
          <p:cNvSpPr/>
          <p:nvPr/>
        </p:nvSpPr>
        <p:spPr>
          <a:xfrm>
            <a:off x="3505200" y="228600"/>
            <a:ext cx="2364750" cy="369332"/>
          </a:xfrm>
          <a:prstGeom prst="rect">
            <a:avLst/>
          </a:prstGeom>
          <a:solidFill>
            <a:schemeClr val="accent2">
              <a:lumMod val="20000"/>
              <a:lumOff val="80000"/>
            </a:schemeClr>
          </a:solidFill>
        </p:spPr>
        <p:txBody>
          <a:bodyPr wrap="none">
            <a:spAutoFit/>
          </a:bodyPr>
          <a:lstStyle/>
          <a:p>
            <a:r>
              <a:rPr lang="en-US" b="1" dirty="0" err="1">
                <a:latin typeface="LM Typewriter Proportional 10pt" charset="0"/>
                <a:ea typeface="LM Typewriter Proportional 10pt" charset="0"/>
                <a:cs typeface="LM Typewriter Proportional 10pt" charset="0"/>
                <a:sym typeface="LM Typewriter Proportional 10pt" charset="0"/>
              </a:rPr>
              <a:t>S</a:t>
            </a:r>
            <a:r>
              <a:rPr lang="en-US" b="1" dirty="0" err="1" smtClean="0">
                <a:latin typeface="LM Typewriter Proportional 10pt" charset="0"/>
                <a:ea typeface="LM Typewriter Proportional 10pt" charset="0"/>
                <a:cs typeface="LM Typewriter Proportional 10pt" charset="0"/>
                <a:sym typeface="LM Typewriter Proportional 10pt" charset="0"/>
              </a:rPr>
              <a:t>accular</a:t>
            </a:r>
            <a:r>
              <a:rPr lang="en-US" b="1" dirty="0" smtClean="0">
                <a:latin typeface="LM Typewriter Proportional 10pt" charset="0"/>
                <a:ea typeface="LM Typewriter Proportional 10pt" charset="0"/>
                <a:cs typeface="LM Typewriter Proportional 10pt" charset="0"/>
                <a:sym typeface="LM Typewriter Proportional 10pt" charset="0"/>
              </a:rPr>
              <a:t> aneurysm </a:t>
            </a:r>
            <a:endParaRPr lang="en-US" b="1"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1859072" presetClass="entr" presetSubtype="109514064" fill="hold" grpId="0" nodeType="afterEffect">
                                  <p:stCondLst>
                                    <p:cond delay="0"/>
                                  </p:stCondLst>
                                  <p:childTnLst>
                                    <p:set>
                                      <p:cBhvr>
                                        <p:cTn id="6" dur="1" fill="hold">
                                          <p:stCondLst>
                                            <p:cond delay="499"/>
                                          </p:stCondLst>
                                        </p:cTn>
                                        <p:tgtEl>
                                          <p:spTgt spid="2478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09"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Ruptured berry aneurysm</a:t>
            </a:r>
            <a:br>
              <a:rPr lang="en-US" sz="3600" dirty="0" smtClean="0"/>
            </a:br>
            <a:r>
              <a:rPr lang="en-US" sz="3600" dirty="0" smtClean="0"/>
              <a:t>causing subarachnoid hemorrhage</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No.9</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 85 years old man complains of progressive loss of memory, disorientation and alterations in mood and behavior since 20 years. He was admitted to hospital because he was disabled and immobile and he died in hospital after one week of admission. Autopsy was done and the brain cortex  was found to be atrophied. What is your diagnosis ?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descr="File0004"/>
          <p:cNvPicPr>
            <a:picLocks noChangeAspect="1" noChangeArrowheads="1"/>
          </p:cNvPicPr>
          <p:nvPr/>
        </p:nvPicPr>
        <p:blipFill>
          <a:blip r:embed="rId3" cstate="print"/>
          <a:srcRect/>
          <a:stretch>
            <a:fillRect/>
          </a:stretch>
        </p:blipFill>
        <p:spPr bwMode="auto">
          <a:xfrm>
            <a:off x="0" y="498475"/>
            <a:ext cx="7086600" cy="5851525"/>
          </a:xfrm>
          <a:prstGeom prst="rect">
            <a:avLst/>
          </a:prstGeom>
          <a:noFill/>
        </p:spPr>
      </p:pic>
      <p:sp>
        <p:nvSpPr>
          <p:cNvPr id="3" name="Rectangle 2"/>
          <p:cNvSpPr/>
          <p:nvPr/>
        </p:nvSpPr>
        <p:spPr>
          <a:xfrm>
            <a:off x="7010400" y="2362200"/>
            <a:ext cx="2133600" cy="923330"/>
          </a:xfrm>
          <a:prstGeom prst="rect">
            <a:avLst/>
          </a:prstGeom>
          <a:solidFill>
            <a:schemeClr val="bg1">
              <a:lumMod val="85000"/>
            </a:schemeClr>
          </a:solidFill>
        </p:spPr>
        <p:txBody>
          <a:bodyPr wrap="square">
            <a:spAutoFit/>
          </a:bodyPr>
          <a:lstStyle/>
          <a:p>
            <a:r>
              <a:rPr lang="en-US" b="1" dirty="0"/>
              <a:t>Brain atrophy, flat </a:t>
            </a:r>
            <a:r>
              <a:rPr lang="en-US" b="1" dirty="0" err="1"/>
              <a:t>gyri</a:t>
            </a:r>
            <a:r>
              <a:rPr lang="en-US" b="1" dirty="0"/>
              <a:t> and widened </a:t>
            </a:r>
            <a:r>
              <a:rPr lang="en-US" b="1" dirty="0" err="1"/>
              <a:t>sulci</a:t>
            </a:r>
            <a:r>
              <a:rPr lang="en-US" b="1" dirty="0"/>
              <a:t>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1"/>
          <p:cNvPicPr>
            <a:picLocks noChangeAspect="1" noChangeArrowheads="1"/>
          </p:cNvPicPr>
          <p:nvPr/>
        </p:nvPicPr>
        <p:blipFill>
          <a:blip r:embed="rId3" cstate="print"/>
          <a:srcRect/>
          <a:stretch>
            <a:fillRect/>
          </a:stretch>
        </p:blipFill>
        <p:spPr bwMode="auto">
          <a:xfrm>
            <a:off x="3874770" y="594360"/>
            <a:ext cx="4834890" cy="5660708"/>
          </a:xfrm>
          <a:prstGeom prst="rect">
            <a:avLst/>
          </a:prstGeom>
          <a:noFill/>
          <a:ln w="9525">
            <a:noFill/>
            <a:miter lim="800000"/>
            <a:headEnd/>
            <a:tailEnd/>
          </a:ln>
          <a:effectLst>
            <a:outerShdw dist="76199" dir="2700000" algn="ctr" rotWithShape="0">
              <a:schemeClr val="bg2">
                <a:alpha val="75000"/>
              </a:schemeClr>
            </a:outerShdw>
          </a:effectLst>
        </p:spPr>
      </p:pic>
      <p:sp>
        <p:nvSpPr>
          <p:cNvPr id="108546" name="Rectangle 2"/>
          <p:cNvSpPr>
            <a:spLocks/>
          </p:cNvSpPr>
          <p:nvPr/>
        </p:nvSpPr>
        <p:spPr bwMode="auto">
          <a:xfrm>
            <a:off x="323528" y="2060848"/>
            <a:ext cx="2952328" cy="1728192"/>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Alzheimer disease with cortical atrophy most evident on the right, where </a:t>
            </a:r>
            <a:r>
              <a:rPr lang="en-US" b="1" dirty="0" err="1">
                <a:latin typeface="LM Typewriter Proportional 10pt" charset="0"/>
                <a:ea typeface="LM Typewriter Proportional 10pt" charset="0"/>
                <a:cs typeface="LM Typewriter Proportional 10pt" charset="0"/>
                <a:sym typeface="LM Typewriter Proportional 10pt" charset="0"/>
              </a:rPr>
              <a:t>meninges</a:t>
            </a:r>
            <a:r>
              <a:rPr lang="en-US" b="1" dirty="0">
                <a:latin typeface="LM Typewriter Proportional 10pt" charset="0"/>
                <a:ea typeface="LM Typewriter Proportional 10pt" charset="0"/>
                <a:cs typeface="LM Typewriter Proportional 10pt" charset="0"/>
                <a:sym typeface="LM Typewriter Proportional 10pt" charset="0"/>
              </a:rPr>
              <a:t> have been </a:t>
            </a:r>
            <a:r>
              <a:rPr lang="en-US" b="1" dirty="0" smtClean="0">
                <a:latin typeface="LM Typewriter Proportional 10pt" charset="0"/>
                <a:ea typeface="LM Typewriter Proportional 10pt" charset="0"/>
                <a:cs typeface="LM Typewriter Proportional 10pt" charset="0"/>
                <a:sym typeface="LM Typewriter Proportional 10pt" charset="0"/>
              </a:rPr>
              <a:t>removed.</a:t>
            </a:r>
          </a:p>
          <a:p>
            <a:endParaRPr lang="en-US" b="1" dirty="0" smtClean="0">
              <a:latin typeface="LM Typewriter Proportional 10pt" charset="0"/>
              <a:ea typeface="LM Typewriter Proportional 10pt" charset="0"/>
              <a:cs typeface="LM Typewriter Proportional 10pt" charset="0"/>
              <a:sym typeface="LM Typewriter Proportional 10pt" charset="0"/>
            </a:endParaRPr>
          </a:p>
          <a:p>
            <a:endParaRPr lang="en-US" b="1" dirty="0">
              <a:latin typeface="LM Typewriter Proportional 10pt" charset="0"/>
              <a:ea typeface="LM Typewriter Proportional 10pt" charset="0"/>
              <a:cs typeface="LM Typewriter Proportional 10pt" charset="0"/>
              <a:sym typeface="LM Typewriter Proportional 10pt"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07744" presetClass="entr" presetSubtype="71968256" fill="hold" grpId="0" nodeType="afterEffect">
                                  <p:stCondLst>
                                    <p:cond delay="0"/>
                                  </p:stCondLst>
                                  <p:childTnLst>
                                    <p:set>
                                      <p:cBhvr>
                                        <p:cTn id="6" dur="1" fill="hold">
                                          <p:stCondLst>
                                            <p:cond delay="499"/>
                                          </p:stCondLst>
                                        </p:cTn>
                                        <p:tgtEl>
                                          <p:spTgt spid="108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4" name="Picture 4" descr="File0005"/>
          <p:cNvPicPr>
            <a:picLocks noChangeAspect="1" noChangeArrowheads="1"/>
          </p:cNvPicPr>
          <p:nvPr/>
        </p:nvPicPr>
        <p:blipFill>
          <a:blip r:embed="rId3" cstate="print"/>
          <a:srcRect/>
          <a:stretch>
            <a:fillRect/>
          </a:stretch>
        </p:blipFill>
        <p:spPr bwMode="auto">
          <a:xfrm>
            <a:off x="0" y="271463"/>
            <a:ext cx="9144000" cy="63150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9 months infant was suffering from enlarged head size and admitted to hospital with convulsions, went into coma and died. Autopsy was done and the brain was large  with dilated ventricles .                                           What is your provisional diagnosis?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p:cNvSpPr>
          <p:nvPr/>
        </p:nvSpPr>
        <p:spPr bwMode="auto">
          <a:xfrm>
            <a:off x="1268730" y="5840730"/>
            <a:ext cx="6595110" cy="70866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Alzheimer disease.  A, </a:t>
            </a:r>
            <a:r>
              <a:rPr lang="en-US" b="1" dirty="0" err="1">
                <a:latin typeface="LM Typewriter Proportional 10pt" charset="0"/>
                <a:ea typeface="LM Typewriter Proportional 10pt" charset="0"/>
                <a:cs typeface="LM Typewriter Proportional 10pt" charset="0"/>
                <a:sym typeface="LM Typewriter Proportional 10pt" charset="0"/>
              </a:rPr>
              <a:t>Neuritic</a:t>
            </a:r>
            <a:r>
              <a:rPr lang="en-US" b="1" dirty="0">
                <a:latin typeface="LM Typewriter Proportional 10pt" charset="0"/>
                <a:ea typeface="LM Typewriter Proportional 10pt" charset="0"/>
                <a:cs typeface="LM Typewriter Proportional 10pt" charset="0"/>
                <a:sym typeface="LM Typewriter Proportional 10pt" charset="0"/>
              </a:rPr>
              <a:t> plaque with a rim of dystrophic </a:t>
            </a:r>
            <a:r>
              <a:rPr lang="en-US" b="1" dirty="0" err="1">
                <a:latin typeface="LM Typewriter Proportional 10pt" charset="0"/>
                <a:ea typeface="LM Typewriter Proportional 10pt" charset="0"/>
                <a:cs typeface="LM Typewriter Proportional 10pt" charset="0"/>
                <a:sym typeface="LM Typewriter Proportional 10pt" charset="0"/>
              </a:rPr>
              <a:t>neurites</a:t>
            </a:r>
            <a:r>
              <a:rPr lang="en-US" b="1" dirty="0">
                <a:latin typeface="LM Typewriter Proportional 10pt" charset="0"/>
                <a:ea typeface="LM Typewriter Proportional 10pt" charset="0"/>
                <a:cs typeface="LM Typewriter Proportional 10pt" charset="0"/>
                <a:sym typeface="LM Typewriter Proportional 10pt" charset="0"/>
              </a:rPr>
              <a:t> surrounding an </a:t>
            </a:r>
            <a:r>
              <a:rPr lang="en-US" b="1" dirty="0" err="1">
                <a:latin typeface="LM Typewriter Proportional 10pt" charset="0"/>
                <a:ea typeface="LM Typewriter Proportional 10pt" charset="0"/>
                <a:cs typeface="LM Typewriter Proportional 10pt" charset="0"/>
                <a:sym typeface="LM Typewriter Proportional 10pt" charset="0"/>
              </a:rPr>
              <a:t>amyloid</a:t>
            </a:r>
            <a:r>
              <a:rPr lang="en-US" b="1" dirty="0">
                <a:latin typeface="LM Typewriter Proportional 10pt" charset="0"/>
                <a:ea typeface="LM Typewriter Proportional 10pt" charset="0"/>
                <a:cs typeface="LM Typewriter Proportional 10pt" charset="0"/>
                <a:sym typeface="LM Typewriter Proportional 10pt" charset="0"/>
              </a:rPr>
              <a:t> core.</a:t>
            </a:r>
          </a:p>
        </p:txBody>
      </p:sp>
      <p:pic>
        <p:nvPicPr>
          <p:cNvPr id="110594" name="Picture 2"/>
          <p:cNvPicPr>
            <a:picLocks noChangeAspect="1" noChangeArrowheads="1"/>
          </p:cNvPicPr>
          <p:nvPr/>
        </p:nvPicPr>
        <p:blipFill>
          <a:blip r:embed="rId2" cstate="print"/>
          <a:srcRect/>
          <a:stretch>
            <a:fillRect/>
          </a:stretch>
        </p:blipFill>
        <p:spPr bwMode="auto">
          <a:xfrm>
            <a:off x="1005840" y="217170"/>
            <a:ext cx="7126605" cy="5097780"/>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08512" presetClass="entr" presetSubtype="71969024" fill="hold" grpId="0" nodeType="afterEffect">
                                  <p:stCondLst>
                                    <p:cond delay="0"/>
                                  </p:stCondLst>
                                  <p:childTnLst>
                                    <p:set>
                                      <p:cBhvr>
                                        <p:cTn id="6" dur="1" fill="hold">
                                          <p:stCondLst>
                                            <p:cond delay="499"/>
                                          </p:stCondLst>
                                        </p:cTn>
                                        <p:tgtEl>
                                          <p:spTgt spid="110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3"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p:cNvSpPr>
          <p:nvPr/>
        </p:nvSpPr>
        <p:spPr bwMode="auto">
          <a:xfrm>
            <a:off x="4724400" y="2743200"/>
            <a:ext cx="3960972" cy="1752600"/>
          </a:xfrm>
          <a:prstGeom prst="rect">
            <a:avLst/>
          </a:prstGeom>
          <a:solidFill>
            <a:schemeClr val="accent2">
              <a:lumMod val="60000"/>
              <a:lumOff val="40000"/>
            </a:schemeClr>
          </a:solidFill>
          <a:ln w="9525">
            <a:solidFill>
              <a:schemeClr val="bg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endParaRPr lang="en-US" sz="2400" b="1" dirty="0">
              <a:latin typeface="LM Typewriter Proportional 10pt" charset="0"/>
              <a:ea typeface="LM Typewriter Proportional 10pt" charset="0"/>
              <a:cs typeface="LM Typewriter Proportional 10pt" charset="0"/>
              <a:sym typeface="LM Typewriter Proportional 10pt" charset="0"/>
            </a:endParaRPr>
          </a:p>
          <a:p>
            <a:r>
              <a:rPr lang="en-US" sz="2400" b="1" dirty="0" err="1" smtClean="0">
                <a:latin typeface="LM Typewriter Proportional 10pt" charset="0"/>
                <a:ea typeface="LM Typewriter Proportional 10pt" charset="0"/>
                <a:cs typeface="LM Typewriter Proportional 10pt" charset="0"/>
                <a:sym typeface="LM Typewriter Proportional 10pt" charset="0"/>
              </a:rPr>
              <a:t>Neurofibrillary</a:t>
            </a:r>
            <a:r>
              <a:rPr lang="en-US" sz="2400" b="1" dirty="0" smtClean="0">
                <a:latin typeface="LM Typewriter Proportional 10pt" charset="0"/>
                <a:ea typeface="LM Typewriter Proportional 10pt" charset="0"/>
                <a:cs typeface="LM Typewriter Proportional 10pt" charset="0"/>
                <a:sym typeface="LM Typewriter Proportional 10pt" charset="0"/>
              </a:rPr>
              <a:t> </a:t>
            </a:r>
            <a:r>
              <a:rPr lang="en-US" sz="2400" b="1" dirty="0">
                <a:latin typeface="LM Typewriter Proportional 10pt" charset="0"/>
                <a:ea typeface="LM Typewriter Proportional 10pt" charset="0"/>
                <a:cs typeface="LM Typewriter Proportional 10pt" charset="0"/>
                <a:sym typeface="LM Typewriter Proportional 10pt" charset="0"/>
              </a:rPr>
              <a:t>tangles (arrowheads) are present within the neurons.</a:t>
            </a:r>
          </a:p>
        </p:txBody>
      </p:sp>
      <p:pic>
        <p:nvPicPr>
          <p:cNvPr id="114690" name="Picture 2"/>
          <p:cNvPicPr>
            <a:picLocks noChangeAspect="1" noChangeArrowheads="1"/>
          </p:cNvPicPr>
          <p:nvPr/>
        </p:nvPicPr>
        <p:blipFill>
          <a:blip r:embed="rId2" cstate="print"/>
          <a:srcRect/>
          <a:stretch>
            <a:fillRect/>
          </a:stretch>
        </p:blipFill>
        <p:spPr bwMode="auto">
          <a:xfrm>
            <a:off x="411480" y="342900"/>
            <a:ext cx="4206240" cy="6000750"/>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56128" presetClass="entr" presetSubtype="55958656" fill="hold" grpId="0" nodeType="afterEffect">
                                  <p:stCondLst>
                                    <p:cond delay="0"/>
                                  </p:stCondLst>
                                  <p:childTnLst>
                                    <p:set>
                                      <p:cBhvr>
                                        <p:cTn id="6" dur="1" fill="hold">
                                          <p:stCondLst>
                                            <p:cond delay="499"/>
                                          </p:stCondLst>
                                        </p:cTn>
                                        <p:tgtEl>
                                          <p:spTgt spid="114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89"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1"/>
          <p:cNvSpPr>
            <a:spLocks/>
          </p:cNvSpPr>
          <p:nvPr/>
        </p:nvSpPr>
        <p:spPr bwMode="auto">
          <a:xfrm>
            <a:off x="750094" y="2500313"/>
            <a:ext cx="2920008" cy="1848445"/>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b="1" dirty="0">
                <a:latin typeface="LM Typewriter Proportional 10pt" charset="0"/>
                <a:ea typeface="LM Typewriter Proportional 10pt" charset="0"/>
                <a:cs typeface="LM Typewriter Proportional 10pt" charset="0"/>
                <a:sym typeface="LM Typewriter Proportional 10pt" charset="0"/>
              </a:rPr>
              <a:t>Alzheimer Disease.  D, Silver stain showing a </a:t>
            </a:r>
            <a:r>
              <a:rPr lang="en-US" sz="2000" b="1" dirty="0" err="1">
                <a:latin typeface="LM Typewriter Proportional 10pt" charset="0"/>
                <a:ea typeface="LM Typewriter Proportional 10pt" charset="0"/>
                <a:cs typeface="LM Typewriter Proportional 10pt" charset="0"/>
                <a:sym typeface="LM Typewriter Proportional 10pt" charset="0"/>
              </a:rPr>
              <a:t>neurofibrillary</a:t>
            </a:r>
            <a:r>
              <a:rPr lang="en-US" sz="2000" b="1" dirty="0">
                <a:latin typeface="LM Typewriter Proportional 10pt" charset="0"/>
                <a:ea typeface="LM Typewriter Proportional 10pt" charset="0"/>
                <a:cs typeface="LM Typewriter Proportional 10pt" charset="0"/>
                <a:sym typeface="LM Typewriter Proportional 10pt" charset="0"/>
              </a:rPr>
              <a:t> tangle within the neuronal cytoplasm.</a:t>
            </a:r>
          </a:p>
        </p:txBody>
      </p:sp>
      <p:pic>
        <p:nvPicPr>
          <p:cNvPr id="310274" name="Picture 2"/>
          <p:cNvPicPr>
            <a:picLocks noChangeAspect="1" noChangeArrowheads="1"/>
          </p:cNvPicPr>
          <p:nvPr/>
        </p:nvPicPr>
        <p:blipFill>
          <a:blip r:embed="rId2" cstate="print"/>
          <a:srcRect/>
          <a:stretch>
            <a:fillRect/>
          </a:stretch>
        </p:blipFill>
        <p:spPr bwMode="auto">
          <a:xfrm>
            <a:off x="4697016" y="339328"/>
            <a:ext cx="4108773" cy="6179344"/>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5786112" presetClass="entr" presetSubtype="146558720" fill="hold" grpId="0" nodeType="afterEffect">
                                  <p:stCondLst>
                                    <p:cond delay="0"/>
                                  </p:stCondLst>
                                  <p:childTnLst>
                                    <p:set>
                                      <p:cBhvr>
                                        <p:cTn id="6" dur="1" fill="hold">
                                          <p:stCondLst>
                                            <p:cond delay="499"/>
                                          </p:stCondLst>
                                        </p:cTn>
                                        <p:tgtEl>
                                          <p:spTgt spid="310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3"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p:cNvSpPr>
          <p:nvPr/>
        </p:nvSpPr>
        <p:spPr bwMode="auto">
          <a:xfrm>
            <a:off x="991553" y="5423535"/>
            <a:ext cx="7018020" cy="102870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Alzheimer Disease.  B, Congo red stain of the cerebral cortex showing </a:t>
            </a:r>
            <a:r>
              <a:rPr lang="en-US" b="1" dirty="0" err="1">
                <a:latin typeface="LM Typewriter Proportional 10pt" charset="0"/>
                <a:ea typeface="LM Typewriter Proportional 10pt" charset="0"/>
                <a:cs typeface="LM Typewriter Proportional 10pt" charset="0"/>
                <a:sym typeface="LM Typewriter Proportional 10pt" charset="0"/>
              </a:rPr>
              <a:t>amyloid</a:t>
            </a:r>
            <a:r>
              <a:rPr lang="en-US" b="1" dirty="0">
                <a:latin typeface="LM Typewriter Proportional 10pt" charset="0"/>
                <a:ea typeface="LM Typewriter Proportional 10pt" charset="0"/>
                <a:cs typeface="LM Typewriter Proportional 10pt" charset="0"/>
                <a:sym typeface="LM Typewriter Proportional 10pt" charset="0"/>
              </a:rPr>
              <a:t> deposition in the blood vessels and the </a:t>
            </a:r>
            <a:r>
              <a:rPr lang="en-US" b="1" dirty="0" err="1">
                <a:latin typeface="LM Typewriter Proportional 10pt" charset="0"/>
                <a:ea typeface="LM Typewriter Proportional 10pt" charset="0"/>
                <a:cs typeface="LM Typewriter Proportional 10pt" charset="0"/>
                <a:sym typeface="LM Typewriter Proportional 10pt" charset="0"/>
              </a:rPr>
              <a:t>amyloid</a:t>
            </a:r>
            <a:r>
              <a:rPr lang="en-US" b="1" dirty="0">
                <a:latin typeface="LM Typewriter Proportional 10pt" charset="0"/>
                <a:ea typeface="LM Typewriter Proportional 10pt" charset="0"/>
                <a:cs typeface="LM Typewriter Proportional 10pt" charset="0"/>
                <a:sym typeface="LM Typewriter Proportional 10pt" charset="0"/>
              </a:rPr>
              <a:t> core of the </a:t>
            </a:r>
            <a:r>
              <a:rPr lang="en-US" b="1" dirty="0" err="1">
                <a:latin typeface="LM Typewriter Proportional 10pt" charset="0"/>
                <a:ea typeface="LM Typewriter Proportional 10pt" charset="0"/>
                <a:cs typeface="LM Typewriter Proportional 10pt" charset="0"/>
                <a:sym typeface="LM Typewriter Proportional 10pt" charset="0"/>
              </a:rPr>
              <a:t>neuritic</a:t>
            </a:r>
            <a:r>
              <a:rPr lang="en-US" b="1" dirty="0">
                <a:latin typeface="LM Typewriter Proportional 10pt" charset="0"/>
                <a:ea typeface="LM Typewriter Proportional 10pt" charset="0"/>
                <a:cs typeface="LM Typewriter Proportional 10pt" charset="0"/>
                <a:sym typeface="LM Typewriter Proportional 10pt" charset="0"/>
              </a:rPr>
              <a:t> plaque (arrow)</a:t>
            </a:r>
          </a:p>
        </p:txBody>
      </p:sp>
      <p:pic>
        <p:nvPicPr>
          <p:cNvPr id="113666" name="Picture 2"/>
          <p:cNvPicPr>
            <a:picLocks noChangeAspect="1" noChangeArrowheads="1"/>
          </p:cNvPicPr>
          <p:nvPr/>
        </p:nvPicPr>
        <p:blipFill>
          <a:blip r:embed="rId2" cstate="print"/>
          <a:srcRect/>
          <a:stretch>
            <a:fillRect/>
          </a:stretch>
        </p:blipFill>
        <p:spPr bwMode="auto">
          <a:xfrm>
            <a:off x="1337310" y="148590"/>
            <a:ext cx="6460808" cy="4617720"/>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09664" presetClass="entr" presetSubtype="71970728" fill="hold" grpId="0" nodeType="afterEffect">
                                  <p:stCondLst>
                                    <p:cond delay="0"/>
                                  </p:stCondLst>
                                  <p:childTnLst>
                                    <p:set>
                                      <p:cBhvr>
                                        <p:cTn id="6" dur="1" fill="hold">
                                          <p:stCondLst>
                                            <p:cond delay="499"/>
                                          </p:stCondLst>
                                        </p:cTn>
                                        <p:tgtEl>
                                          <p:spTgt spid="113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5"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smtClean="0"/>
              <a:t> Alzheimer disease</a:t>
            </a:r>
            <a:endParaRPr lang="en-US" sz="36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1"/>
          <p:cNvSpPr>
            <a:spLocks noGrp="1" noChangeArrowheads="1"/>
          </p:cNvSpPr>
          <p:nvPr>
            <p:ph type="title"/>
          </p:nvPr>
        </p:nvSpPr>
        <p:spPr>
          <a:xfrm>
            <a:off x="377190" y="228600"/>
            <a:ext cx="8389620" cy="1611630"/>
          </a:xfrm>
          <a:ln/>
          <a:effectLst>
            <a:outerShdw dist="76199" dir="2700000" algn="ctr" rotWithShape="0">
              <a:schemeClr val="bg2">
                <a:alpha val="75000"/>
              </a:schemeClr>
            </a:outerShdw>
          </a:effectLst>
        </p:spPr>
        <p:txBody>
          <a:bodyPr>
            <a:normAutofit/>
          </a:bodyPr>
          <a:lstStyle/>
          <a:p>
            <a:r>
              <a:rPr lang="en-US" sz="4800" dirty="0">
                <a:latin typeface="Optima" charset="0"/>
                <a:ea typeface="Optima" charset="0"/>
                <a:cs typeface="Optima" charset="0"/>
                <a:sym typeface="Optima" charset="0"/>
              </a:rPr>
              <a:t>Alzheimer Disease</a:t>
            </a:r>
            <a:endParaRPr lang="en-US" sz="4800" dirty="0">
              <a:latin typeface="Optima" charset="0"/>
              <a:sym typeface="Optima" charset="0"/>
            </a:endParaRPr>
          </a:p>
        </p:txBody>
      </p:sp>
      <p:sp>
        <p:nvSpPr>
          <p:cNvPr id="107522" name="Rectangle 2"/>
          <p:cNvSpPr>
            <a:spLocks noGrp="1" noChangeArrowheads="1"/>
          </p:cNvSpPr>
          <p:nvPr>
            <p:ph type="body" idx="1"/>
          </p:nvPr>
        </p:nvSpPr>
        <p:spPr>
          <a:xfrm>
            <a:off x="228600" y="1600200"/>
            <a:ext cx="8534400" cy="4503420"/>
          </a:xfrm>
          <a:ln/>
          <a:effectLst>
            <a:outerShdw dist="76199" dir="2700000" algn="ctr" rotWithShape="0">
              <a:schemeClr val="bg2">
                <a:alpha val="75000"/>
              </a:schemeClr>
            </a:outerShdw>
          </a:effectLst>
        </p:spPr>
        <p:txBody>
          <a:bodyPr/>
          <a:lstStyle/>
          <a:p>
            <a:pPr marL="628650">
              <a:buSzPct val="125000"/>
              <a:buFont typeface="Optima" charset="0"/>
              <a:buChar char="•"/>
            </a:pPr>
            <a:endParaRPr lang="en-US" sz="2300" dirty="0" smtClean="0">
              <a:latin typeface="Optima" charset="0"/>
              <a:ea typeface="Optima" charset="0"/>
              <a:cs typeface="Optima" charset="0"/>
              <a:sym typeface="Optima" charset="0"/>
            </a:endParaRPr>
          </a:p>
          <a:p>
            <a:pPr marL="628650">
              <a:buSzPct val="125000"/>
              <a:buFont typeface="Optima" charset="0"/>
              <a:buChar char="•"/>
            </a:pPr>
            <a:endParaRPr lang="en-US" sz="2300" dirty="0" smtClean="0">
              <a:latin typeface="Optima" charset="0"/>
              <a:ea typeface="Optima" charset="0"/>
              <a:cs typeface="Optima" charset="0"/>
              <a:sym typeface="Optima" charset="0"/>
            </a:endParaRPr>
          </a:p>
          <a:p>
            <a:pPr marL="628650">
              <a:buSzPct val="125000"/>
              <a:buFont typeface="Optima" charset="0"/>
              <a:buChar char="•"/>
            </a:pPr>
            <a:r>
              <a:rPr lang="en-US" sz="2300" dirty="0" smtClean="0">
                <a:latin typeface="Optima" charset="0"/>
                <a:ea typeface="Optima" charset="0"/>
                <a:cs typeface="Optima" charset="0"/>
                <a:sym typeface="Optima" charset="0"/>
              </a:rPr>
              <a:t>Macroscopic </a:t>
            </a:r>
            <a:r>
              <a:rPr lang="en-US" sz="2300" dirty="0">
                <a:latin typeface="Optima" charset="0"/>
                <a:ea typeface="Optima" charset="0"/>
                <a:cs typeface="Optima" charset="0"/>
                <a:sym typeface="Optima" charset="0"/>
              </a:rPr>
              <a:t>examination of the brain shows a variable degree of </a:t>
            </a:r>
            <a:r>
              <a:rPr lang="en-US" sz="2300" b="1" i="1" dirty="0">
                <a:latin typeface="Optima" charset="0"/>
                <a:ea typeface="Optima" charset="0"/>
                <a:cs typeface="Optima" charset="0"/>
                <a:sym typeface="Optima" charset="0"/>
              </a:rPr>
              <a:t>cortical atrophy</a:t>
            </a:r>
            <a:r>
              <a:rPr lang="en-US" sz="2300" dirty="0">
                <a:latin typeface="Optima" charset="0"/>
                <a:ea typeface="Optima" charset="0"/>
                <a:cs typeface="Optima" charset="0"/>
                <a:sym typeface="Optima" charset="0"/>
              </a:rPr>
              <a:t> with widening of the cerebral </a:t>
            </a:r>
            <a:r>
              <a:rPr lang="en-US" sz="2300" dirty="0" err="1">
                <a:latin typeface="Optima" charset="0"/>
                <a:ea typeface="Optima" charset="0"/>
                <a:cs typeface="Optima" charset="0"/>
                <a:sym typeface="Optima" charset="0"/>
              </a:rPr>
              <a:t>sulci</a:t>
            </a:r>
            <a:r>
              <a:rPr lang="en-US" sz="2300" dirty="0">
                <a:latin typeface="Optima" charset="0"/>
                <a:ea typeface="Optima" charset="0"/>
                <a:cs typeface="Optima" charset="0"/>
                <a:sym typeface="Optima" charset="0"/>
              </a:rPr>
              <a:t> that is most pronounced in the frontal, temporal, and </a:t>
            </a:r>
            <a:r>
              <a:rPr lang="en-US" sz="2300">
                <a:latin typeface="Optima" charset="0"/>
                <a:ea typeface="Optima" charset="0"/>
                <a:cs typeface="Optima" charset="0"/>
                <a:sym typeface="Optima" charset="0"/>
              </a:rPr>
              <a:t>parietal </a:t>
            </a:r>
            <a:r>
              <a:rPr lang="en-US" sz="2300" smtClean="0">
                <a:latin typeface="Optima" charset="0"/>
                <a:ea typeface="Optima" charset="0"/>
                <a:cs typeface="Optima" charset="0"/>
                <a:sym typeface="Optima" charset="0"/>
              </a:rPr>
              <a:t>lobes</a:t>
            </a:r>
          </a:p>
          <a:p>
            <a:pPr marL="628650">
              <a:buSzPct val="125000"/>
              <a:buNone/>
            </a:pPr>
            <a:endParaRPr lang="en-US" sz="2300" dirty="0">
              <a:latin typeface="Optima" charset="0"/>
              <a:sym typeface="Optima" charset="0"/>
            </a:endParaRPr>
          </a:p>
          <a:p>
            <a:pPr marL="628650">
              <a:buSzPct val="125000"/>
              <a:buFont typeface="Optima" charset="0"/>
              <a:buChar char="•"/>
            </a:pPr>
            <a:r>
              <a:rPr lang="en-US" sz="2300" dirty="0">
                <a:latin typeface="Optima" charset="0"/>
                <a:ea typeface="Optima" charset="0"/>
                <a:cs typeface="Optima" charset="0"/>
                <a:sym typeface="Optima" charset="0"/>
              </a:rPr>
              <a:t>Microscopic: </a:t>
            </a:r>
            <a:r>
              <a:rPr lang="en-US" sz="2300" b="1" dirty="0" err="1">
                <a:latin typeface="Optima" charset="0"/>
                <a:ea typeface="Optima" charset="0"/>
                <a:cs typeface="Optima" charset="0"/>
                <a:sym typeface="Optima" charset="0"/>
              </a:rPr>
              <a:t>neuritic</a:t>
            </a:r>
            <a:r>
              <a:rPr lang="en-US" sz="2300" b="1" dirty="0">
                <a:latin typeface="Optima" charset="0"/>
                <a:ea typeface="Optima" charset="0"/>
                <a:cs typeface="Optima" charset="0"/>
                <a:sym typeface="Optima" charset="0"/>
              </a:rPr>
              <a:t> (senile) plaques, </a:t>
            </a:r>
            <a:r>
              <a:rPr lang="en-US" sz="2300" b="1" dirty="0" err="1">
                <a:latin typeface="Optima" charset="0"/>
                <a:ea typeface="Optima" charset="0"/>
                <a:cs typeface="Optima" charset="0"/>
                <a:sym typeface="Optima" charset="0"/>
              </a:rPr>
              <a:t>neurofibrillary</a:t>
            </a:r>
            <a:r>
              <a:rPr lang="en-US" sz="2300" b="1" dirty="0">
                <a:latin typeface="Optima" charset="0"/>
                <a:ea typeface="Optima" charset="0"/>
                <a:cs typeface="Optima" charset="0"/>
                <a:sym typeface="Optima" charset="0"/>
              </a:rPr>
              <a:t> tangles, and </a:t>
            </a:r>
            <a:r>
              <a:rPr lang="en-US" sz="2300" b="1" dirty="0" err="1">
                <a:latin typeface="Optima" charset="0"/>
                <a:ea typeface="Optima" charset="0"/>
                <a:cs typeface="Optima" charset="0"/>
                <a:sym typeface="Optima" charset="0"/>
              </a:rPr>
              <a:t>amyloid</a:t>
            </a:r>
            <a:r>
              <a:rPr lang="en-US" sz="2300" b="1" dirty="0">
                <a:latin typeface="Optima" charset="0"/>
                <a:ea typeface="Optima" charset="0"/>
                <a:cs typeface="Optima" charset="0"/>
                <a:sym typeface="Optima" charset="0"/>
              </a:rPr>
              <a:t> </a:t>
            </a:r>
            <a:r>
              <a:rPr lang="en-US" sz="2300" b="1" dirty="0" err="1">
                <a:latin typeface="Optima" charset="0"/>
                <a:ea typeface="Optima" charset="0"/>
                <a:cs typeface="Optima" charset="0"/>
                <a:sym typeface="Optima" charset="0"/>
              </a:rPr>
              <a:t>angiopathy</a:t>
            </a:r>
            <a:endParaRPr lang="en-US" sz="2300" b="1" dirty="0">
              <a:latin typeface="Optima" charset="0"/>
              <a:ea typeface="ヒラギノ角ゴ Pro W6" charset="0"/>
              <a:cs typeface="ヒラギノ角ゴ Pro W6" charset="0"/>
              <a:sym typeface="Optima" charset="0"/>
            </a:endParaRPr>
          </a:p>
        </p:txBody>
      </p:sp>
      <p:sp>
        <p:nvSpPr>
          <p:cNvPr id="107523" name="Rectangle 3"/>
          <p:cNvSpPr>
            <a:spLocks/>
          </p:cNvSpPr>
          <p:nvPr/>
        </p:nvSpPr>
        <p:spPr bwMode="auto">
          <a:xfrm>
            <a:off x="1691640" y="1565910"/>
            <a:ext cx="5760720" cy="674370"/>
          </a:xfrm>
          <a:prstGeom prst="rect">
            <a:avLst/>
          </a:prstGeom>
          <a:noFill/>
          <a:ln w="9525">
            <a:noFill/>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endParaRPr lang="en-US" sz="2500" dirty="0">
              <a:solidFill>
                <a:srgbClr val="15008B"/>
              </a:solidFill>
              <a:latin typeface="Optima" charset="0"/>
              <a:ea typeface="Optima" charset="0"/>
              <a:cs typeface="Optima" charset="0"/>
              <a:sym typeface="Optim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952704" presetClass="entr" presetSubtype="55741008" fill="hold" grpId="0" nodeType="afterEffect" nodePh="1">
                                  <p:stCondLst>
                                    <p:cond delay="0"/>
                                  </p:stCondLst>
                                  <p:endCondLst>
                                    <p:cond evt="begin" delay="0">
                                      <p:tn val="5"/>
                                    </p:cond>
                                  </p:endCondLst>
                                  <p:childTnLst>
                                    <p:set>
                                      <p:cBhvr>
                                        <p:cTn id="6" dur="1" fill="hold">
                                          <p:stCondLst>
                                            <p:cond delay="499"/>
                                          </p:stCondLst>
                                        </p:cTn>
                                        <p:tgtEl>
                                          <p:spTgt spid="1075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8952704" presetClass="entr" presetSubtype="55956008" fill="hold" grpId="0" nodeType="clickEffect">
                                  <p:stCondLst>
                                    <p:cond delay="0"/>
                                  </p:stCondLst>
                                  <p:childTnLst>
                                    <p:set>
                                      <p:cBhvr>
                                        <p:cTn id="10" dur="1" fill="hold">
                                          <p:stCondLst>
                                            <p:cond delay="499"/>
                                          </p:stCondLst>
                                        </p:cTn>
                                        <p:tgtEl>
                                          <p:spTgt spid="1075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8952704" presetClass="entr" presetSubtype="55956008" fill="hold" grpId="0" nodeType="clickEffect">
                                  <p:stCondLst>
                                    <p:cond delay="0"/>
                                  </p:stCondLst>
                                  <p:childTnLst>
                                    <p:set>
                                      <p:cBhvr>
                                        <p:cTn id="14" dur="1" fill="hold">
                                          <p:stCondLst>
                                            <p:cond delay="499"/>
                                          </p:stCondLst>
                                        </p:cTn>
                                        <p:tgtEl>
                                          <p:spTgt spid="1075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build="p" bldLvl="5" autoUpdateAnimBg="0"/>
      <p:bldP spid="10752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p:cNvPicPr>
            <a:picLocks noChangeAspect="1" noChangeArrowheads="1"/>
          </p:cNvPicPr>
          <p:nvPr/>
        </p:nvPicPr>
        <p:blipFill>
          <a:blip r:embed="rId2" cstate="print"/>
          <a:srcRect/>
          <a:stretch>
            <a:fillRect/>
          </a:stretch>
        </p:blipFill>
        <p:spPr bwMode="auto">
          <a:xfrm>
            <a:off x="2045970" y="1040130"/>
            <a:ext cx="5057775" cy="5566410"/>
          </a:xfrm>
          <a:prstGeom prst="rect">
            <a:avLst/>
          </a:prstGeom>
          <a:noFill/>
          <a:ln w="9525">
            <a:noFill/>
            <a:miter lim="800000"/>
            <a:headEnd/>
            <a:tailEnd/>
          </a:ln>
          <a:effectLst>
            <a:outerShdw dist="76199" dir="2700000" algn="ctr" rotWithShape="0">
              <a:schemeClr val="bg2">
                <a:alpha val="75000"/>
              </a:schemeClr>
            </a:outerShdw>
          </a:effectLst>
        </p:spPr>
      </p:pic>
      <p:sp>
        <p:nvSpPr>
          <p:cNvPr id="89090" name="Rectangle 2"/>
          <p:cNvSpPr>
            <a:spLocks/>
          </p:cNvSpPr>
          <p:nvPr/>
        </p:nvSpPr>
        <p:spPr bwMode="auto">
          <a:xfrm>
            <a:off x="607219" y="137160"/>
            <a:ext cx="7909560" cy="70866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dirty="0" smtClean="0">
                <a:latin typeface="LM Typewriter Proportional 10pt" charset="0"/>
                <a:ea typeface="LM Typewriter Proportional 10pt" charset="0"/>
                <a:cs typeface="LM Typewriter Proportional 10pt" charset="0"/>
                <a:sym typeface="LM Typewriter Proportional 10pt" charset="0"/>
              </a:rPr>
              <a:t>Mid-</a:t>
            </a:r>
            <a:r>
              <a:rPr lang="en-US" dirty="0" err="1" smtClean="0">
                <a:latin typeface="LM Typewriter Proportional 10pt" charset="0"/>
                <a:ea typeface="LM Typewriter Proportional 10pt" charset="0"/>
                <a:cs typeface="LM Typewriter Proportional 10pt" charset="0"/>
                <a:sym typeface="LM Typewriter Proportional 10pt" charset="0"/>
              </a:rPr>
              <a:t>sagittal</a:t>
            </a:r>
            <a:r>
              <a:rPr lang="en-US" dirty="0" smtClean="0">
                <a:latin typeface="LM Typewriter Proportional 10pt" charset="0"/>
                <a:ea typeface="LM Typewriter Proportional 10pt" charset="0"/>
                <a:cs typeface="LM Typewriter Proportional 10pt" charset="0"/>
                <a:sym typeface="LM Typewriter Proportional 10pt" charset="0"/>
              </a:rPr>
              <a:t> magnetic </a:t>
            </a:r>
            <a:r>
              <a:rPr lang="en-US" dirty="0">
                <a:latin typeface="LM Typewriter Proportional 10pt" charset="0"/>
                <a:ea typeface="LM Typewriter Proportional 10pt" charset="0"/>
                <a:cs typeface="LM Typewriter Proportional 10pt" charset="0"/>
                <a:sym typeface="LM Typewriter Proportional 10pt" charset="0"/>
              </a:rPr>
              <a:t>resonance image of a child with communicating hydrocephalus, involving all ventricles</a:t>
            </a:r>
            <a:r>
              <a:rPr lang="en-US" dirty="0">
                <a:solidFill>
                  <a:srgbClr val="FFCF49"/>
                </a:solidFill>
                <a:latin typeface="LM Typewriter Proportional 10pt" charset="0"/>
                <a:ea typeface="LM Typewriter Proportional 10pt" charset="0"/>
                <a:cs typeface="LM Typewriter Proportional 10pt" charset="0"/>
                <a:sym typeface="LM Typewriter Proportional 10pt" charset="0"/>
              </a:rPr>
              <a:t>.</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091584" presetClass="entr" presetSubtype="64636032" fill="hold" grpId="0" nodeType="afterEffect">
                                  <p:stCondLst>
                                    <p:cond delay="0"/>
                                  </p:stCondLst>
                                  <p:childTnLst>
                                    <p:set>
                                      <p:cBhvr>
                                        <p:cTn id="6" dur="1" fill="hold">
                                          <p:stCondLst>
                                            <p:cond delay="499"/>
                                          </p:stCondLst>
                                        </p:cTn>
                                        <p:tgtEl>
                                          <p:spTgt spid="89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
          <p:cNvPicPr>
            <a:picLocks noChangeAspect="1" noChangeArrowheads="1"/>
          </p:cNvPicPr>
          <p:nvPr/>
        </p:nvPicPr>
        <p:blipFill>
          <a:blip r:embed="rId3" cstate="print"/>
          <a:srcRect/>
          <a:stretch>
            <a:fillRect/>
          </a:stretch>
        </p:blipFill>
        <p:spPr bwMode="auto">
          <a:xfrm>
            <a:off x="762000" y="1676400"/>
            <a:ext cx="5377815" cy="4743450"/>
          </a:xfrm>
          <a:prstGeom prst="rect">
            <a:avLst/>
          </a:prstGeom>
          <a:noFill/>
          <a:ln w="9525">
            <a:noFill/>
            <a:miter lim="800000"/>
            <a:headEnd/>
            <a:tailEnd/>
          </a:ln>
          <a:effectLst>
            <a:outerShdw dist="76199" dir="2700000" algn="ctr" rotWithShape="0">
              <a:schemeClr val="bg2">
                <a:alpha val="75000"/>
              </a:schemeClr>
            </a:outerShdw>
          </a:effectLst>
        </p:spPr>
      </p:pic>
      <p:sp>
        <p:nvSpPr>
          <p:cNvPr id="88066" name="Rectangle 2"/>
          <p:cNvSpPr>
            <a:spLocks/>
          </p:cNvSpPr>
          <p:nvPr/>
        </p:nvSpPr>
        <p:spPr bwMode="auto">
          <a:xfrm>
            <a:off x="1340168" y="537210"/>
            <a:ext cx="6457950" cy="70866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smtClean="0">
                <a:latin typeface="LM Typewriter Proportional 10pt" charset="0"/>
                <a:ea typeface="LM Typewriter Proportional 10pt" charset="0"/>
                <a:cs typeface="LM Typewriter Proportional 10pt" charset="0"/>
                <a:sym typeface="LM Typewriter Proportional 10pt" charset="0"/>
              </a:rPr>
              <a:t>Hydrocephalus</a:t>
            </a:r>
            <a:r>
              <a:rPr lang="en-US" dirty="0">
                <a:latin typeface="LM Typewriter Proportional 10pt" charset="0"/>
                <a:ea typeface="LM Typewriter Proportional 10pt" charset="0"/>
                <a:cs typeface="LM Typewriter Proportional 10pt" charset="0"/>
                <a:sym typeface="LM Typewriter Proportional 10pt" charset="0"/>
              </a:rPr>
              <a:t>. Dilated lateral ventricles seen in a coronal section through the </a:t>
            </a:r>
            <a:r>
              <a:rPr lang="en-US" dirty="0" err="1">
                <a:latin typeface="LM Typewriter Proportional 10pt" charset="0"/>
                <a:ea typeface="LM Typewriter Proportional 10pt" charset="0"/>
                <a:cs typeface="LM Typewriter Proportional 10pt" charset="0"/>
                <a:sym typeface="LM Typewriter Proportional 10pt" charset="0"/>
              </a:rPr>
              <a:t>midthalamus</a:t>
            </a:r>
            <a:r>
              <a:rPr lang="en-US" dirty="0">
                <a:latin typeface="LM Typewriter Proportional 10pt" charset="0"/>
                <a:ea typeface="LM Typewriter Proportional 10pt" charset="0"/>
                <a:cs typeface="LM Typewriter Proportional 10pt" charset="0"/>
                <a:sym typeface="LM Typewriter Proportional 10pt" charset="0"/>
              </a:rPr>
              <a:t>.</a:t>
            </a:r>
          </a:p>
        </p:txBody>
      </p:sp>
      <p:sp>
        <p:nvSpPr>
          <p:cNvPr id="5" name="Right Arrow 4"/>
          <p:cNvSpPr/>
          <p:nvPr/>
        </p:nvSpPr>
        <p:spPr>
          <a:xfrm>
            <a:off x="3886200" y="3352800"/>
            <a:ext cx="2971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58000" y="3048000"/>
            <a:ext cx="2057400" cy="646331"/>
          </a:xfrm>
          <a:prstGeom prst="rect">
            <a:avLst/>
          </a:prstGeom>
        </p:spPr>
        <p:txBody>
          <a:bodyPr wrap="square">
            <a:spAutoFit/>
          </a:bodyPr>
          <a:lstStyle/>
          <a:p>
            <a:r>
              <a:rPr lang="en-US" b="1" dirty="0"/>
              <a:t>Markedly dilated lateral ventricles </a:t>
            </a:r>
            <a:endParaRPr lang="en-US"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091200" presetClass="entr" presetSubtype="56602408" fill="hold" grpId="0" nodeType="afterEffect">
                                  <p:stCondLst>
                                    <p:cond delay="0"/>
                                  </p:stCondLst>
                                  <p:childTnLst>
                                    <p:set>
                                      <p:cBhvr>
                                        <p:cTn id="6" dur="1" fill="hold">
                                          <p:stCondLst>
                                            <p:cond delay="499"/>
                                          </p:stCondLst>
                                        </p:cTn>
                                        <p:tgtEl>
                                          <p:spTgt spid="88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Administrador\Mis documentos\Archivos PATOLOGÍA\image80.jpg"/>
          <p:cNvPicPr>
            <a:picLocks noChangeAspect="1" noChangeArrowheads="1"/>
          </p:cNvPicPr>
          <p:nvPr/>
        </p:nvPicPr>
        <p:blipFill>
          <a:blip r:embed="rId3" cstate="print"/>
          <a:srcRect/>
          <a:stretch>
            <a:fillRect/>
          </a:stretch>
        </p:blipFill>
        <p:spPr bwMode="auto">
          <a:xfrm>
            <a:off x="0" y="1124744"/>
            <a:ext cx="9144000" cy="6141244"/>
          </a:xfrm>
          <a:prstGeom prst="rect">
            <a:avLst/>
          </a:prstGeom>
          <a:noFill/>
        </p:spPr>
      </p:pic>
      <p:sp>
        <p:nvSpPr>
          <p:cNvPr id="2" name="TextBox 1"/>
          <p:cNvSpPr txBox="1"/>
          <p:nvPr/>
        </p:nvSpPr>
        <p:spPr>
          <a:xfrm>
            <a:off x="899592" y="476672"/>
            <a:ext cx="7344816" cy="400110"/>
          </a:xfrm>
          <a:prstGeom prst="rect">
            <a:avLst/>
          </a:prstGeom>
          <a:noFill/>
        </p:spPr>
        <p:txBody>
          <a:bodyPr wrap="square" rtlCol="0">
            <a:spAutoFit/>
          </a:bodyPr>
          <a:lstStyle/>
          <a:p>
            <a:r>
              <a:rPr lang="en-US" sz="2000" b="1" dirty="0" smtClean="0"/>
              <a:t>Cross section of brain showing marked dilatation of the ventricles. </a:t>
            </a:r>
            <a:endParaRPr lang="en-US"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smtClean="0"/>
              <a:t> Hydrocephalus</a:t>
            </a:r>
            <a:endParaRPr lang="en-US" sz="36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6</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4 years old child who was treated from </a:t>
            </a:r>
            <a:r>
              <a:rPr lang="en-US" dirty="0" err="1" smtClean="0"/>
              <a:t>otitis</a:t>
            </a:r>
            <a:r>
              <a:rPr lang="en-US" dirty="0" smtClean="0"/>
              <a:t> media and suddenly complained from headache, vomiting, fever and stiff neck. CSF was found to be clouded with abnormal increase of neutrophils, increased protein and absence of sugar. Gram stain of the CSF fluid showed </a:t>
            </a:r>
            <a:r>
              <a:rPr lang="en-US" dirty="0" err="1" smtClean="0"/>
              <a:t>meningiococci</a:t>
            </a:r>
            <a:r>
              <a:rPr lang="en-US" dirty="0" smtClean="0"/>
              <a:t> .                                                        </a:t>
            </a:r>
            <a:r>
              <a:rPr lang="en-US" sz="4000" dirty="0" smtClean="0"/>
              <a:t>      What is your diagnosis ?    </a:t>
            </a:r>
            <a:endParaRPr lang="en-US" sz="4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682</Words>
  <Application>Microsoft Office PowerPoint</Application>
  <PresentationFormat>On-screen Show (4:3)</PresentationFormat>
  <Paragraphs>51</Paragraphs>
  <Slides>35</Slides>
  <Notes>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Second CNS pathpractical session</vt:lpstr>
      <vt:lpstr>Case No. 5</vt:lpstr>
      <vt:lpstr>PowerPoint Presentation</vt:lpstr>
      <vt:lpstr>PowerPoint Presentation</vt:lpstr>
      <vt:lpstr>PowerPoint Presentation</vt:lpstr>
      <vt:lpstr>PowerPoint Presentation</vt:lpstr>
      <vt:lpstr> Hydrocephalus</vt:lpstr>
      <vt:lpstr>Case No. 6</vt:lpstr>
      <vt:lpstr>PowerPoint Presentation</vt:lpstr>
      <vt:lpstr>PowerPoint Presentation</vt:lpstr>
      <vt:lpstr>PowerPoint Presentation</vt:lpstr>
      <vt:lpstr>Pyogenic ( bacterial ) meningitis</vt:lpstr>
      <vt:lpstr>Case No. 7</vt:lpstr>
      <vt:lpstr>PowerPoint Presentation</vt:lpstr>
      <vt:lpstr>PowerPoint Presentation</vt:lpstr>
      <vt:lpstr> Brain abscess</vt:lpstr>
      <vt:lpstr>Case No. 8</vt:lpstr>
      <vt:lpstr>PowerPoint Presentation</vt:lpstr>
      <vt:lpstr>PowerPoint Presentation</vt:lpstr>
      <vt:lpstr>PowerPoint Presentation</vt:lpstr>
      <vt:lpstr>PowerPoint Presentation</vt:lpstr>
      <vt:lpstr>PowerPoint Presentation</vt:lpstr>
      <vt:lpstr>PowerPoint Presentation</vt:lpstr>
      <vt:lpstr>Ruptured berry aneurysm causing subarachnoid hemorrhage</vt:lpstr>
      <vt:lpstr>Case No.9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Alzheimer disease</vt:lpstr>
      <vt:lpstr>Alzheimer Disease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CNS practical session</dc:title>
  <dc:creator>DrShaesta</dc:creator>
  <cp:lastModifiedBy>3422</cp:lastModifiedBy>
  <cp:revision>10</cp:revision>
  <dcterms:created xsi:type="dcterms:W3CDTF">2013-09-18T08:01:45Z</dcterms:created>
  <dcterms:modified xsi:type="dcterms:W3CDTF">2013-10-28T10:02:15Z</dcterms:modified>
</cp:coreProperties>
</file>