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7" r:id="rId2"/>
    <p:sldId id="342" r:id="rId3"/>
    <p:sldId id="304" r:id="rId4"/>
    <p:sldId id="310" r:id="rId5"/>
    <p:sldId id="321" r:id="rId6"/>
    <p:sldId id="306" r:id="rId7"/>
    <p:sldId id="305" r:id="rId8"/>
    <p:sldId id="296" r:id="rId9"/>
    <p:sldId id="308" r:id="rId10"/>
    <p:sldId id="309" r:id="rId11"/>
    <p:sldId id="314" r:id="rId12"/>
    <p:sldId id="329" r:id="rId13"/>
    <p:sldId id="330" r:id="rId14"/>
    <p:sldId id="262" r:id="rId15"/>
    <p:sldId id="331" r:id="rId16"/>
    <p:sldId id="325" r:id="rId17"/>
    <p:sldId id="336" r:id="rId18"/>
    <p:sldId id="338" r:id="rId19"/>
    <p:sldId id="317" r:id="rId20"/>
    <p:sldId id="320" r:id="rId21"/>
    <p:sldId id="319" r:id="rId22"/>
    <p:sldId id="311" r:id="rId23"/>
    <p:sldId id="303" r:id="rId2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33CC"/>
    <a:srgbClr val="575AD5"/>
    <a:srgbClr val="00FF00"/>
    <a:srgbClr val="FF0066"/>
    <a:srgbClr val="D1FFFF"/>
    <a:srgbClr val="FF00FF"/>
    <a:srgbClr val="FFCCFF"/>
    <a:srgbClr val="00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363" autoAdjust="0"/>
    <p:restoredTop sz="94660"/>
  </p:normalViewPr>
  <p:slideViewPr>
    <p:cSldViewPr>
      <p:cViewPr>
        <p:scale>
          <a:sx n="66" d="100"/>
          <a:sy n="66" d="100"/>
        </p:scale>
        <p:origin x="-66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8679-4681-4A70-92B6-436E56CB0396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980B4-51B5-42B9-ADFF-FBCACE2F6E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EBFA9-95B9-4080-948B-F445CC21623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D315-A304-493E-A42F-BF54D1D574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99027-C966-45C8-830E-0936C006B0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B11F-BAAE-4D25-BAE1-36C69D3796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45EB2-2BCC-44B9-BCE8-A97FA5473E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90E1-17F1-4DB1-9094-F685D596E5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0E5B5-494C-4A18-BB9F-6698BF8AF4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4E1D-32DE-4D01-BF1A-67426A5BD4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DF10-2F48-48D7-AED4-62F8D99972B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BC300-C65B-4DB4-BFC9-6E83E99398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2F6CE-818A-404C-9BB4-DA6A7D9C4C5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alpha val="50000"/>
              </a:schemeClr>
            </a:gs>
            <a:gs pos="7000">
              <a:schemeClr val="accent1">
                <a:alpha val="70000"/>
              </a:schemeClr>
            </a:gs>
            <a:gs pos="20000">
              <a:srgbClr val="FFCCFF">
                <a:alpha val="26000"/>
              </a:srgbClr>
            </a:gs>
            <a:gs pos="85000">
              <a:srgbClr val="9DC5D7">
                <a:alpha val="70000"/>
              </a:srgbClr>
            </a:gs>
            <a:gs pos="100000">
              <a:srgbClr val="6600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DBBFDA9-2135-439A-95E2-729275860DC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neuro.net/vertigo/wp-content/uploads/2009/12/Brain-Based-Neurology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imple_vestibulo-ocular_reflex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Optokinetic_nystagmus.gi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0"/>
            <a:ext cx="4214842" cy="272267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51520" y="5157192"/>
            <a:ext cx="4864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Prof. Dr. OMNIA NAYEL</a:t>
            </a:r>
          </a:p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Ass. Prof. Osama </a:t>
            </a:r>
            <a:r>
              <a:rPr lang="en-US" sz="36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Yousif</a:t>
            </a:r>
            <a:endParaRPr lang="en-US" sz="3600" b="1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Drugs used to control or prevent  vertigo episodes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46516" y="345971"/>
            <a:ext cx="2582525" cy="16069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"/>
          <p:cNvGrpSpPr>
            <a:grpSpLocks/>
          </p:cNvGrpSpPr>
          <p:nvPr/>
        </p:nvGrpSpPr>
        <p:grpSpPr bwMode="auto">
          <a:xfrm flipH="1">
            <a:off x="4572000" y="421350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42860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14678" y="142828"/>
            <a:ext cx="2714644" cy="954107"/>
          </a:xfrm>
          <a:prstGeom prst="rect">
            <a:avLst/>
          </a:prstGeom>
          <a:solidFill>
            <a:srgbClr val="575AD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THERAPEUTIC MANAGEMENT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22" y="0"/>
            <a:ext cx="2214578" cy="143055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-142908" y="2706336"/>
            <a:ext cx="4714908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to dull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brain response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to vestibular signals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from inner ear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2657696"/>
            <a:ext cx="464343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 to suppress acute attacks [ tame vertigo episodes] </a:t>
            </a: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14348" y="1414198"/>
            <a:ext cx="2714644" cy="1182935"/>
            <a:chOff x="714348" y="1414198"/>
            <a:chExt cx="2714644" cy="1182935"/>
          </a:xfrm>
        </p:grpSpPr>
        <p:sp>
          <p:nvSpPr>
            <p:cNvPr id="10" name="Rectangle 9"/>
            <p:cNvSpPr/>
            <p:nvPr/>
          </p:nvSpPr>
          <p:spPr>
            <a:xfrm>
              <a:off x="71434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Vestibular Suppressants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>
              <a:off x="146286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15008" y="1414198"/>
            <a:ext cx="2714644" cy="1182935"/>
            <a:chOff x="5715008" y="1414198"/>
            <a:chExt cx="2714644" cy="1182935"/>
          </a:xfrm>
        </p:grpSpPr>
        <p:sp>
          <p:nvSpPr>
            <p:cNvPr id="11" name="Rectangle 10"/>
            <p:cNvSpPr/>
            <p:nvPr/>
          </p:nvSpPr>
          <p:spPr>
            <a:xfrm>
              <a:off x="571500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Prevent Recurrence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>
              <a:off x="763305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283968" y="3357562"/>
            <a:ext cx="4860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Diuretics (but not loop diuretics)</a:t>
            </a: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Corticosteroids </a:t>
            </a: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L-type Ca Channel Blockers</a:t>
            </a: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43042" y="1077081"/>
            <a:ext cx="6143668" cy="353219"/>
            <a:chOff x="1643042" y="1577171"/>
            <a:chExt cx="6143668" cy="353219"/>
          </a:xfrm>
        </p:grpSpPr>
        <p:cxnSp>
          <p:nvCxnSpPr>
            <p:cNvPr id="23" name="Straight Connector 22"/>
            <p:cNvCxnSpPr/>
            <p:nvPr/>
          </p:nvCxnSpPr>
          <p:spPr>
            <a:xfrm rot="5400000">
              <a:off x="4506979" y="1739058"/>
              <a:ext cx="325103" cy="1329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6446115" y="3853426"/>
            <a:ext cx="2456121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 fluid retention)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54244" y="4253026"/>
            <a:ext cx="2204450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inflammation)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67944" y="5343599"/>
            <a:ext cx="5000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cinnarazine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flunnarazine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Calibri"/>
              </a:rPr>
              <a:t>verapamil</a:t>
            </a:r>
            <a:endParaRPr lang="en-US" sz="2400" b="1" i="1" dirty="0">
              <a:solidFill>
                <a:srgbClr val="6600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92488" y="569434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NB.</a:t>
            </a:r>
            <a:r>
              <a:rPr lang="en-US" sz="2400" b="1" i="1" dirty="0" smtClean="0">
                <a:latin typeface="Arial Narrow" pitchFamily="34" charset="0"/>
              </a:rPr>
              <a:t> If migraine is also present       </a:t>
            </a:r>
            <a:br>
              <a:rPr lang="en-US" sz="2400" b="1" i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       → add on its treatment </a:t>
            </a:r>
            <a:endParaRPr lang="en-US" sz="2400" b="1" i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43308" y="4356562"/>
            <a:ext cx="519693" cy="523220"/>
          </a:xfrm>
          <a:prstGeom prst="rect">
            <a:avLst/>
          </a:prstGeom>
          <a:noFill/>
          <a:effectLst>
            <a:softEdge rad="3175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US" sz="2800" b="1" u="sng" dirty="0" smtClean="0">
                <a:solidFill>
                  <a:srgbClr val="0033CC"/>
                </a:solidFill>
                <a:latin typeface="Arial Narrow" pitchFamily="34" charset="0"/>
              </a:rPr>
              <a:t>+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56484" y="4357694"/>
            <a:ext cx="1544012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435769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57950" y="4973106"/>
            <a:ext cx="2544286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 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 vasodilatation) </a:t>
            </a:r>
            <a:endParaRPr lang="en-US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27" grpId="0"/>
      <p:bldP spid="27" grpId="1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7" grpId="0"/>
      <p:bldP spid="37" grpId="1"/>
      <p:bldP spid="32" grpId="0"/>
      <p:bldP spid="36" grpId="0" animBg="1"/>
      <p:bldP spid="39" grpId="0" animBg="1"/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13616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51448" y="4175065"/>
            <a:ext cx="194468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Lorazepam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Clonazepam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ts val="2500"/>
              </a:lnSpc>
            </a:pP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Diazepam 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1191391" y="3982417"/>
            <a:ext cx="287655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promote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&amp; </a:t>
            </a: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facilitate central vestibular compensation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via  GABA modulation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318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1259632" y="3478361"/>
            <a:ext cx="2285991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1227765" y="1115088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892797" y="134076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7989" y="1052736"/>
            <a:ext cx="17524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???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27765" y="175288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0152" y="40466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58" grpId="0"/>
      <p:bldP spid="58" grpId="1"/>
      <p:bldP spid="59" grpId="0" animBg="1"/>
      <p:bldP spid="59" grpId="1" animBg="1"/>
      <p:bldP spid="61" grpId="0" animBg="1"/>
      <p:bldP spid="62" grpId="0" animBg="1"/>
      <p:bldP spid="62" grpId="1" animBg="1"/>
      <p:bldP spid="34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Administrator\AppData\Local\Microsoft\Windows\Temporary Internet Files\Content.IE5\26HYVZA7\ch14f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94" t="28571" r="3266" b="2000"/>
          <a:stretch>
            <a:fillRect/>
          </a:stretch>
        </p:blipFill>
        <p:spPr bwMode="auto">
          <a:xfrm>
            <a:off x="1643041" y="1982023"/>
            <a:ext cx="7179519" cy="371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 bwMode="auto">
          <a:xfrm>
            <a:off x="6286512" y="377196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286512" y="325738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71868" y="468563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28596" y="428604"/>
            <a:ext cx="185738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istamine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57422" y="428604"/>
            <a:ext cx="1928826" cy="571504"/>
            <a:chOff x="2357422" y="428604"/>
            <a:chExt cx="1928826" cy="5715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2786050" y="428604"/>
              <a:ext cx="150019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Mediator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357422" y="428604"/>
              <a:ext cx="428628" cy="571504"/>
            </a:xfrm>
            <a:prstGeom prst="right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596" y="1000108"/>
            <a:ext cx="2643206" cy="1023286"/>
            <a:chOff x="428596" y="1000108"/>
            <a:chExt cx="2643206" cy="1023286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500034" y="1500174"/>
              <a:ext cx="257176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Neurotransmitter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428596" y="1000108"/>
              <a:ext cx="571504" cy="500066"/>
            </a:xfrm>
            <a:prstGeom prst="down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 bwMode="auto">
          <a:xfrm>
            <a:off x="500034" y="2234942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CNS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0034" y="2905780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ANS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86116" y="4914971"/>
            <a:ext cx="357190" cy="428628"/>
            <a:chOff x="8143900" y="4357694"/>
            <a:chExt cx="357190" cy="428628"/>
          </a:xfrm>
        </p:grpSpPr>
        <p:sp>
          <p:nvSpPr>
            <p:cNvPr id="31" name="Oval 30"/>
            <p:cNvSpPr/>
            <p:nvPr/>
          </p:nvSpPr>
          <p:spPr bwMode="auto">
            <a:xfrm>
              <a:off x="8143900" y="4357694"/>
              <a:ext cx="357190" cy="42862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228720" y="4572008"/>
              <a:ext cx="214314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 bwMode="auto">
          <a:xfrm>
            <a:off x="6286512" y="428654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43702" y="448634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643702" y="3914839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43702" y="341477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4572000" y="3486211"/>
            <a:ext cx="785818" cy="928694"/>
          </a:xfrm>
          <a:prstGeom prst="ellipse">
            <a:avLst/>
          </a:prstGeom>
          <a:noFill/>
          <a:ln w="5715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499430" y="3414773"/>
            <a:ext cx="928694" cy="106544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786710" y="3129021"/>
            <a:ext cx="1142976" cy="1785950"/>
            <a:chOff x="7786710" y="4071942"/>
            <a:chExt cx="1142976" cy="1785950"/>
          </a:xfrm>
        </p:grpSpPr>
        <p:pic>
          <p:nvPicPr>
            <p:cNvPr id="46" name="Picture 2" descr="2009_1"/>
            <p:cNvPicPr>
              <a:picLocks noChangeAspect="1" noChangeArrowheads="1"/>
            </p:cNvPicPr>
            <p:nvPr/>
          </p:nvPicPr>
          <p:blipFill>
            <a:blip r:embed="rId3" cstate="print"/>
            <a:srcRect l="5001" t="21226" r="64999" b="19811"/>
            <a:stretch>
              <a:fillRect/>
            </a:stretch>
          </p:blipFill>
          <p:spPr bwMode="auto">
            <a:xfrm>
              <a:off x="7786710" y="4071942"/>
              <a:ext cx="1142976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Box 47"/>
            <p:cNvSpPr txBox="1"/>
            <p:nvPr/>
          </p:nvSpPr>
          <p:spPr bwMode="auto">
            <a:xfrm>
              <a:off x="8143900" y="5029154"/>
              <a:ext cx="500066" cy="40011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rgbClr val="FF0000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H </a:t>
              </a:r>
              <a:r>
                <a:rPr lang="en-US" sz="2000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1</a:t>
              </a:r>
              <a:endParaRPr lang="en-US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</p:grpSp>
      <p:pic>
        <p:nvPicPr>
          <p:cNvPr id="1026" name="Picture 2" descr="2009_1"/>
          <p:cNvPicPr>
            <a:picLocks noChangeAspect="1" noChangeArrowheads="1"/>
          </p:cNvPicPr>
          <p:nvPr/>
        </p:nvPicPr>
        <p:blipFill>
          <a:blip r:embed="rId3" cstate="print"/>
          <a:srcRect l="41250" t="51886" r="23125" b="3302"/>
          <a:stretch>
            <a:fillRect/>
          </a:stretch>
        </p:blipFill>
        <p:spPr bwMode="auto">
          <a:xfrm>
            <a:off x="6929454" y="2343203"/>
            <a:ext cx="1357322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Arrow Connector 51"/>
          <p:cNvCxnSpPr/>
          <p:nvPr/>
        </p:nvCxnSpPr>
        <p:spPr bwMode="auto">
          <a:xfrm flipV="1">
            <a:off x="5300894" y="3943867"/>
            <a:ext cx="556990" cy="4354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Arc 53"/>
          <p:cNvSpPr/>
          <p:nvPr/>
        </p:nvSpPr>
        <p:spPr bwMode="auto">
          <a:xfrm flipV="1">
            <a:off x="4185782" y="3986277"/>
            <a:ext cx="857256" cy="928694"/>
          </a:xfrm>
          <a:prstGeom prst="arc">
            <a:avLst>
              <a:gd name="adj1" fmla="val 16053524"/>
              <a:gd name="adj2" fmla="val 0"/>
            </a:avLst>
          </a:prstGeom>
          <a:noFill/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Straight Arrow Connector 55"/>
          <p:cNvCxnSpPr>
            <a:stCxn id="54" idx="0"/>
          </p:cNvCxnSpPr>
          <p:nvPr/>
        </p:nvCxnSpPr>
        <p:spPr bwMode="auto">
          <a:xfrm rot="10800000" flipV="1">
            <a:off x="4042910" y="4914477"/>
            <a:ext cx="551724" cy="4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500166" y="5343599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-</a:t>
            </a:r>
            <a:r>
              <a:rPr lang="en-US" sz="2400" b="1" dirty="0" err="1" smtClean="0">
                <a:latin typeface="Arial Narrow" pitchFamily="34" charset="0"/>
              </a:rPr>
              <a:t>ve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presynaptic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autoregulation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588224" y="26064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6" name="5-Point Star 35"/>
          <p:cNvSpPr/>
          <p:nvPr/>
        </p:nvSpPr>
        <p:spPr bwMode="auto">
          <a:xfrm>
            <a:off x="6300192" y="764704"/>
            <a:ext cx="504056" cy="576064"/>
          </a:xfrm>
          <a:prstGeom prst="star5">
            <a:avLst/>
          </a:prstGeom>
          <a:solidFill>
            <a:srgbClr val="00FF00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5-Point Star 36"/>
          <p:cNvSpPr/>
          <p:nvPr/>
        </p:nvSpPr>
        <p:spPr bwMode="auto">
          <a:xfrm>
            <a:off x="6300192" y="757450"/>
            <a:ext cx="504056" cy="576064"/>
          </a:xfrm>
          <a:prstGeom prst="star5">
            <a:avLst/>
          </a:prstGeom>
          <a:solidFill>
            <a:srgbClr val="FF0066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9769E-6 L -0.05902 0.3461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173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27168E-6 L -0.30156 0.5151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2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1" grpId="0" animBg="1"/>
      <p:bldP spid="1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4" grpId="0" animBg="1"/>
      <p:bldP spid="61" grpId="0"/>
      <p:bldP spid="34" grpId="0" animBg="1"/>
      <p:bldP spid="36" grpId="0" animBg="1"/>
      <p:bldP spid="36" grpId="1" animBg="1"/>
      <p:bldP spid="37" grpId="0" animBg="1"/>
      <p:bldP spid="3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0439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500" y="1628800"/>
            <a:ext cx="8143932" cy="481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Weak agonist at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→ regulates inner ear fluid homeostasis </a:t>
            </a:r>
            <a:r>
              <a:rPr lang="en-US" sz="2600" dirty="0" smtClean="0">
                <a:latin typeface="Arial Narrow" pitchFamily="34" charset="0"/>
              </a:rPr>
              <a:t>(</a:t>
            </a:r>
            <a:r>
              <a:rPr lang="en-US" sz="2600" b="1" dirty="0" smtClean="0">
                <a:latin typeface="Arial Narrow" pitchFamily="34" charset="0"/>
              </a:rPr>
              <a:t>labyrinthine circulation ) → inducing </a:t>
            </a:r>
            <a:r>
              <a:rPr lang="en-US" sz="2600" b="1" dirty="0" err="1" smtClean="0">
                <a:latin typeface="Arial Narrow" pitchFamily="34" charset="0"/>
              </a:rPr>
              <a:t>vaso</a:t>
            </a:r>
            <a:r>
              <a:rPr lang="en-US" sz="2600" b="1" dirty="0" smtClean="0">
                <a:latin typeface="Arial Narrow" pitchFamily="34" charset="0"/>
              </a:rPr>
              <a:t>-dilatation in middle ear → relieves pressure in inner ear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Strong antagonism of H</a:t>
            </a:r>
            <a:r>
              <a:rPr lang="en-US" sz="2600" b="1" baseline="-25000" dirty="0" smtClean="0">
                <a:latin typeface="Arial Narrow" pitchFamily="34" charset="0"/>
              </a:rPr>
              <a:t>3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autoreceptors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 → ↑ augmenting effects on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the brain →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synthesis in </a:t>
            </a:r>
            <a:r>
              <a:rPr lang="en-US" sz="2600" b="1" dirty="0" err="1" smtClean="0">
                <a:latin typeface="Arial Narrow" pitchFamily="34" charset="0"/>
              </a:rPr>
              <a:t>tuberomammillary</a:t>
            </a:r>
            <a:r>
              <a:rPr lang="en-US" sz="2600" b="1" dirty="0" smtClean="0">
                <a:latin typeface="Arial Narrow" pitchFamily="34" charset="0"/>
              </a:rPr>
              <a:t> nuclei of the  posterior hypothalamus to promote &amp;  facilitate central vestibular compensation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release in vestibular nuclei  </a:t>
            </a:r>
            <a:endParaRPr lang="en-US" sz="2600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↑levels of neurotransmitters such as 5HT in the brainstem, which inhibits the activity of vestibular nuclei.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72330" y="548680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6687244" y="1120184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1868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262" y="1203804"/>
            <a:ext cx="2303836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Pharmacokinetics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643050"/>
            <a:ext cx="8286808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Tablet form , rapidly &amp; completely absorbed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t½=2-3h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Partially metabolized  ( active) &amp; excreted in urine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262" y="3571876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4071942"/>
            <a:ext cx="4572000" cy="1932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Headache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Nausea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Gastric effects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Calibri"/>
              </a:rPr>
              <a:t>↓ </a:t>
            </a:r>
            <a:r>
              <a:rPr lang="en-US" sz="2600" b="1" dirty="0" smtClean="0">
                <a:latin typeface="Arial Narrow" pitchFamily="34" charset="0"/>
              </a:rPr>
              <a:t>appetite and weight loss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066" y="3571876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4214818"/>
            <a:ext cx="4572000" cy="1452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Peptic ulcer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Pheochromocytoma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Bronchial asthma</a:t>
            </a:r>
            <a:endParaRPr lang="en-US" sz="2600" b="1" dirty="0">
              <a:latin typeface="Arial Narrow" pitchFamily="34" charset="0"/>
            </a:endParaRPr>
          </a:p>
        </p:txBody>
      </p:sp>
      <p:pic>
        <p:nvPicPr>
          <p:cNvPr id="1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150" y="417774"/>
            <a:ext cx="2543567" cy="164307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00034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187624" y="1700808"/>
            <a:ext cx="214314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6215074" y="980728"/>
            <a:ext cx="257176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solidFill>
                  <a:srgbClr val="2E31B8"/>
                </a:solidFill>
                <a:latin typeface="Bernard MT Condensed" pitchFamily="18" charset="0"/>
              </a:rPr>
              <a:t>ANTIEMETICS</a:t>
            </a:r>
            <a:endParaRPr lang="en-US" sz="3200" dirty="0">
              <a:solidFill>
                <a:srgbClr val="2E31B8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43702" y="419178"/>
            <a:ext cx="1544012" cy="523220"/>
          </a:xfrm>
          <a:prstGeom prst="rect">
            <a:avLst/>
          </a:prstGeom>
          <a:solidFill>
            <a:srgbClr val="FFFFFF">
              <a:alpha val="89020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68312" y="1214422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711654" y="1700808"/>
            <a:ext cx="3460746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Meclizine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Dimenhydrinate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4716016" y="3573016"/>
            <a:ext cx="231826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Prochlorperazine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 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7624" y="3573016"/>
            <a:ext cx="331236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Dopamine antagonists 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  <a:endParaRPr lang="en-US" sz="2400" b="1" i="1" u="sng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88024" y="5517232"/>
            <a:ext cx="403244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Metoclopramide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/>
            </a:r>
            <a:b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</a:br>
            <a:r>
              <a:rPr lang="en-US" sz="2400" b="1" dirty="0" err="1" smtClean="0">
                <a:latin typeface="Arial Narrow" pitchFamily="34" charset="0"/>
              </a:rPr>
              <a:t>Domperidone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NO cross BBB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5445224"/>
            <a:ext cx="3000396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Dopamine Antagonist</a:t>
            </a:r>
          </a:p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Gastroprokinetic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468312" y="49657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468312" y="3090075"/>
            <a:ext cx="214631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4160" y="1772816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4160" y="3284984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4160" y="530120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4" grpId="0" animBg="1"/>
      <p:bldP spid="28" grpId="0" animBg="1"/>
      <p:bldP spid="30" grpId="0"/>
      <p:bldP spid="33" grpId="0"/>
      <p:bldP spid="34" grpId="0"/>
      <p:bldP spid="35" grpId="0"/>
      <p:bldP spid="46" grpId="0"/>
      <p:bldP spid="50" grpId="0" animBg="1"/>
      <p:bldP spid="57" grpId="0" animBg="1"/>
      <p:bldP spid="25" grpId="0"/>
      <p:bldP spid="26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5720" y="476672"/>
            <a:ext cx="5572164" cy="523220"/>
            <a:chOff x="285720" y="1142984"/>
            <a:chExt cx="5572164" cy="523220"/>
          </a:xfrm>
        </p:grpSpPr>
        <p:sp>
          <p:nvSpPr>
            <p:cNvPr id="8" name="Rectangle 7"/>
            <p:cNvSpPr/>
            <p:nvPr/>
          </p:nvSpPr>
          <p:spPr>
            <a:xfrm>
              <a:off x="285720" y="1142984"/>
              <a:ext cx="3571900" cy="523220"/>
            </a:xfrm>
            <a:prstGeom prst="rect">
              <a:avLst/>
            </a:prstGeom>
            <a:solidFill>
              <a:srgbClr val="575AD5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50800" dist="63500" dir="5400000" algn="ctr" rotWithShape="0">
                      <a:srgbClr val="002060"/>
                    </a:outerShdw>
                  </a:effectLst>
                </a:rPr>
                <a:t>DIMENHYDRINATE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4730" y="1142984"/>
              <a:ext cx="21531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(Dramamine) </a:t>
              </a:r>
              <a:endParaRPr lang="en-US" sz="2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6753270" y="447055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715140" y="951111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Antihistamines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736" y="1552232"/>
            <a:ext cx="3278168" cy="810478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&gt; antiemetic &lt; sedating</a:t>
            </a:r>
          </a:p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than </a:t>
            </a:r>
            <a:r>
              <a:rPr lang="en-US" sz="2600" b="1" dirty="0" err="1" smtClean="0">
                <a:latin typeface="Arial Narrow" pitchFamily="34" charset="0"/>
              </a:rPr>
              <a:t>Meclizine</a:t>
            </a: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284" y="1484784"/>
            <a:ext cx="51492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Block </a:t>
            </a:r>
            <a:r>
              <a:rPr lang="en-US" sz="2600" b="1" dirty="0" smtClean="0">
                <a:latin typeface="Arial Narrow" pitchFamily="34" charset="0"/>
              </a:rPr>
              <a:t>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CRTZ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Sedative effects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Weak </a:t>
            </a: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effects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068960"/>
            <a:ext cx="8676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vertigo</a:t>
            </a:r>
          </a:p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control of </a:t>
            </a:r>
            <a:r>
              <a:rPr lang="en-US" sz="2600" b="1" dirty="0" smtClean="0">
                <a:solidFill>
                  <a:srgbClr val="0033CC"/>
                </a:solidFill>
                <a:latin typeface="Arial Narrow" pitchFamily="34" charset="0"/>
              </a:rPr>
              <a:t>MOTION SICKNESS </a:t>
            </a:r>
            <a:r>
              <a:rPr lang="en-US" sz="2600" b="1" dirty="0" smtClean="0">
                <a:latin typeface="Arial Narrow" pitchFamily="34" charset="0"/>
              </a:rPr>
              <a:t>by ↓ excitability in the labyrinth &amp; blocking conduction in vestibular-</a:t>
            </a:r>
            <a:r>
              <a:rPr lang="en-US" sz="2600" b="1" dirty="0" err="1" smtClean="0">
                <a:latin typeface="Arial Narrow" pitchFamily="34" charset="0"/>
              </a:rPr>
              <a:t>cerebellar</a:t>
            </a:r>
            <a:r>
              <a:rPr lang="en-US" sz="2600" b="1" dirty="0" smtClean="0">
                <a:latin typeface="Arial Narrow" pitchFamily="34" charset="0"/>
              </a:rPr>
              <a:t> pathways.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7544" y="4351671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878" y="4851737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Sedation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Dizziness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side effects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67440" y="4351671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7472" y="4836091"/>
            <a:ext cx="400046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Glaucoma 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Prostatic enlargement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2636912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32240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2" grpId="0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16632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00442"/>
            <a:ext cx="425838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PROCHlORPERAZINE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890330"/>
            <a:ext cx="264317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Block dopamine  receptors at CRTZ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3528" y="1019832"/>
            <a:ext cx="79295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latin typeface="Arial Narrow" pitchFamily="34" charset="0"/>
              </a:rPr>
              <a:t>Antipsychotic , some sedation + antiemetic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1994" y="1708686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036578" y="1730398"/>
            <a:ext cx="810742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	One of the best </a:t>
            </a:r>
            <a:r>
              <a:rPr lang="en-US" sz="2600" b="1" dirty="0" err="1" smtClean="0">
                <a:latin typeface="Arial Narrow" pitchFamily="34" charset="0"/>
              </a:rPr>
              <a:t>antiemetics</a:t>
            </a:r>
            <a:r>
              <a:rPr lang="en-US" sz="2600" b="1" dirty="0" smtClean="0">
                <a:latin typeface="Arial Narrow" pitchFamily="34" charset="0"/>
              </a:rPr>
              <a:t> in vertigo </a:t>
            </a:r>
          </a:p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           (sedating &amp; has some vestibular suppressant action)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12160" y="27809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20072" y="390150"/>
            <a:ext cx="374364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Piperazine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528" y="2780928"/>
            <a:ext cx="37862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METOCLOPRAMIDE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7640" y="332389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A potent central antiemetic  acting on CRTZ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some sedating action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potent </a:t>
            </a:r>
            <a:r>
              <a:rPr lang="en-US" sz="2400" dirty="0" err="1" smtClean="0">
                <a:latin typeface="Bernard MT Condensed" pitchFamily="18" charset="0"/>
              </a:rPr>
              <a:t>gastroprokinetic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effect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576" y="583836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Restlessness or drowsiness  </a:t>
            </a:r>
          </a:p>
          <a:p>
            <a:pPr algn="l"/>
            <a:r>
              <a:rPr lang="en-US" sz="2400" b="1" dirty="0" err="1" smtClean="0">
                <a:latin typeface="Arial Narrow" pitchFamily="34" charset="0"/>
              </a:rPr>
              <a:t>Extrapyramidal</a:t>
            </a:r>
            <a:r>
              <a:rPr lang="en-US" sz="2400" b="1" dirty="0" smtClean="0">
                <a:latin typeface="Arial Narrow" pitchFamily="34" charset="0"/>
              </a:rPr>
              <a:t> manifestations  on prolonged use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584" y="5428145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3400" y="2636912"/>
            <a:ext cx="89644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6948264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584" y="4549535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584" y="498158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In vertigo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 animBg="1"/>
      <p:bldP spid="22" grpId="0"/>
      <p:bldP spid="30" grpId="0"/>
      <p:bldP spid="31" grpId="0"/>
      <p:bldP spid="32" grpId="0" animBg="1"/>
      <p:bldP spid="18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            Drugs inducing vertigo 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39477" y="378859"/>
            <a:ext cx="2363872" cy="15269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282" y="2640050"/>
            <a:ext cx="500066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Recognize causes and symptoms of balance disorders.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the transmitters involved in vestibular transmission 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Segregate classes of drugs used in the management protocols to control or prevent  vertigo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drugs that can precipitate vertigo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158" y="1142984"/>
            <a:ext cx="1071570" cy="584775"/>
          </a:xfrm>
          <a:prstGeom prst="rect">
            <a:avLst/>
          </a:prstGeom>
          <a:solidFill>
            <a:srgbClr val="575AD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ILOs:</a:t>
            </a:r>
            <a:endParaRPr lang="en-US" sz="32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3528" y="1052736"/>
            <a:ext cx="8320438" cy="135732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Are those drugs (or chemicals) producing destructive damaging effects on structure or function of labyrinthine hair cells &amp;/ or their neuronal connections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12" y="4929198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2564904"/>
            <a:ext cx="3000396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VESTIBULOTOXINS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9552" y="3314624"/>
            <a:ext cx="54292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fluid &amp; electrolyte Diuretics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</a:t>
            </a:r>
            <a:r>
              <a:rPr lang="en-US" sz="2600" b="1" dirty="0" err="1" smtClean="0">
                <a:latin typeface="Arial Narrow" pitchFamily="34" charset="0"/>
              </a:rPr>
              <a:t>Antihypertensives</a:t>
            </a:r>
            <a:r>
              <a:rPr lang="en-US" sz="2600" b="1" dirty="0" smtClean="0">
                <a:latin typeface="Arial Narrow" pitchFamily="34" charset="0"/>
              </a:rPr>
              <a:t> ….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vestibular firing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Anticonvulsants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Antidepressants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Sedative hypnotics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Alcohol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Cocaine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072" y="2564904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69327" y="3255210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4139952" y="2420888"/>
            <a:ext cx="720080" cy="792088"/>
            <a:chOff x="8028384" y="476672"/>
            <a:chExt cx="720080" cy="792088"/>
          </a:xfrm>
        </p:grpSpPr>
        <p:sp>
          <p:nvSpPr>
            <p:cNvPr id="17" name="Curved Left Arrow 16"/>
            <p:cNvSpPr/>
            <p:nvPr/>
          </p:nvSpPr>
          <p:spPr bwMode="auto">
            <a:xfrm>
              <a:off x="8028384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Curved Left Arrow 17"/>
            <p:cNvSpPr/>
            <p:nvPr/>
          </p:nvSpPr>
          <p:spPr bwMode="auto">
            <a:xfrm flipH="1">
              <a:off x="8316416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 animBg="1"/>
      <p:bldP spid="1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00500" y="2128296"/>
            <a:ext cx="5786478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Aminoglycoside</a:t>
            </a:r>
            <a:r>
              <a:rPr lang="en-US" sz="2600" b="1" dirty="0" smtClean="0">
                <a:latin typeface="Arial Narrow" pitchFamily="34" charset="0"/>
              </a:rPr>
              <a:t> antibiotics; </a:t>
            </a:r>
            <a:r>
              <a:rPr lang="en-US" sz="2200" b="1" i="1" dirty="0" err="1" smtClean="0">
                <a:latin typeface="Arial Narrow" pitchFamily="34" charset="0"/>
              </a:rPr>
              <a:t>gentamycin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kanamycin</a:t>
            </a:r>
            <a:r>
              <a:rPr lang="en-US" sz="2200" b="1" i="1" dirty="0" smtClean="0">
                <a:latin typeface="Arial Narrow" pitchFamily="34" charset="0"/>
              </a:rPr>
              <a:t>, neomycin, streptomycin, </a:t>
            </a:r>
            <a:r>
              <a:rPr lang="en-US" sz="2200" b="1" i="1" dirty="0" err="1" smtClean="0">
                <a:latin typeface="Arial Narrow" pitchFamily="34" charset="0"/>
              </a:rPr>
              <a:t>tobramycin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netlimycin</a:t>
            </a:r>
            <a:r>
              <a:rPr lang="en-US" sz="22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Fluroquinolines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Vancomycin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Polymixin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Quinine,  </a:t>
            </a:r>
            <a:r>
              <a:rPr lang="en-US" sz="2600" b="1" dirty="0" err="1" smtClean="0">
                <a:latin typeface="Arial Narrow" pitchFamily="34" charset="0"/>
              </a:rPr>
              <a:t>chloroquine</a:t>
            </a:r>
            <a:r>
              <a:rPr lang="en-US" sz="2600" b="1" dirty="0" smtClean="0">
                <a:latin typeface="Arial Narrow" pitchFamily="34" charset="0"/>
              </a:rPr>
              <a:t>,  </a:t>
            </a:r>
            <a:r>
              <a:rPr lang="en-US" sz="2600" b="1" dirty="0" err="1" smtClean="0">
                <a:latin typeface="Arial Narrow" pitchFamily="34" charset="0"/>
              </a:rPr>
              <a:t>quinidine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Nitrogen mustard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NSAIDs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Tobacco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1340768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2264" y="4485750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0826" y="3111351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41334" y="2103081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5720" y="383930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1472" y="1052736"/>
            <a:ext cx="5286412" cy="1285884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err="1" smtClean="0">
                <a:latin typeface="Arial Narrow" pitchFamily="34" charset="0"/>
              </a:rPr>
              <a:t>Aminoglycoside</a:t>
            </a:r>
            <a:r>
              <a:rPr lang="en-US" sz="2800" b="1" dirty="0" smtClean="0">
                <a:latin typeface="Arial Narrow" pitchFamily="34" charset="0"/>
              </a:rPr>
              <a:t> antibiotics; </a:t>
            </a:r>
            <a:r>
              <a:rPr lang="en-US" sz="2400" b="1" i="1" dirty="0" smtClean="0">
                <a:latin typeface="Arial Narrow" pitchFamily="34" charset="0"/>
              </a:rPr>
              <a:t>streptomycin, </a:t>
            </a:r>
            <a:r>
              <a:rPr lang="en-US" sz="2400" b="1" i="1" dirty="0" err="1" smtClean="0">
                <a:latin typeface="Arial Narrow" pitchFamily="34" charset="0"/>
              </a:rPr>
              <a:t>kanamycin</a:t>
            </a:r>
            <a:r>
              <a:rPr lang="en-US" sz="2400" b="1" i="1" dirty="0" smtClean="0">
                <a:latin typeface="Arial Narrow" pitchFamily="34" charset="0"/>
              </a:rPr>
              <a:t>, neomycin, </a:t>
            </a:r>
            <a:r>
              <a:rPr lang="en-US" sz="2400" b="1" i="1" dirty="0" err="1" smtClean="0">
                <a:latin typeface="Arial Narrow" pitchFamily="34" charset="0"/>
              </a:rPr>
              <a:t>gentamycin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tobramycin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netlimycin</a:t>
            </a:r>
            <a:r>
              <a:rPr lang="en-US" sz="24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429124" y="1893730"/>
            <a:ext cx="4572032" cy="1463262"/>
            <a:chOff x="4429124" y="1929596"/>
            <a:chExt cx="4572032" cy="1463262"/>
          </a:xfrm>
        </p:grpSpPr>
        <p:sp>
          <p:nvSpPr>
            <p:cNvPr id="17" name="TextBox 16"/>
            <p:cNvSpPr txBox="1"/>
            <p:nvPr/>
          </p:nvSpPr>
          <p:spPr>
            <a:xfrm>
              <a:off x="4429124" y="2500306"/>
              <a:ext cx="45720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2E31B8"/>
                  </a:solidFill>
                  <a:latin typeface="Arial Narrow" pitchFamily="34" charset="0"/>
                </a:rPr>
                <a:t>Neomycin</a:t>
              </a:r>
              <a:r>
                <a:rPr lang="en-US" sz="2600" b="1" dirty="0" smtClean="0">
                  <a:latin typeface="Arial Narrow" pitchFamily="34" charset="0"/>
                </a:rPr>
                <a:t> → activate </a:t>
              </a:r>
              <a:r>
                <a:rPr lang="en-US" sz="2600" b="1" dirty="0" err="1" smtClean="0">
                  <a:latin typeface="Arial Narrow" pitchFamily="34" charset="0"/>
                </a:rPr>
                <a:t>caspases</a:t>
              </a:r>
              <a:r>
                <a:rPr lang="en-US" sz="2600" b="1" dirty="0" smtClean="0">
                  <a:latin typeface="Arial Narrow" pitchFamily="34" charset="0"/>
                </a:rPr>
                <a:t> → Death Receptor Pathway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5400000">
              <a:off x="5286380" y="2214554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251520" y="2204864"/>
            <a:ext cx="4643438" cy="1749014"/>
            <a:chOff x="714380" y="2358224"/>
            <a:chExt cx="4643438" cy="1749014"/>
          </a:xfrm>
        </p:grpSpPr>
        <p:sp>
          <p:nvSpPr>
            <p:cNvPr id="19" name="TextBox 18"/>
            <p:cNvSpPr txBox="1"/>
            <p:nvPr/>
          </p:nvSpPr>
          <p:spPr>
            <a:xfrm>
              <a:off x="714380" y="3214686"/>
              <a:ext cx="464343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600" b="1" dirty="0" err="1" smtClean="0">
                  <a:solidFill>
                    <a:srgbClr val="2E31B8"/>
                  </a:solidFill>
                  <a:latin typeface="Arial Narrow" pitchFamily="34" charset="0"/>
                </a:rPr>
                <a:t>Gentamycin</a:t>
              </a:r>
              <a:r>
                <a:rPr lang="en-US" sz="2600" b="1" dirty="0" smtClean="0">
                  <a:latin typeface="Arial Narrow" pitchFamily="34" charset="0"/>
                </a:rPr>
                <a:t> </a:t>
              </a:r>
              <a:r>
                <a:rPr lang="en-US" sz="2600" b="1" dirty="0" smtClean="0">
                  <a:latin typeface="Calibri"/>
                </a:rPr>
                <a:t>→ </a:t>
              </a:r>
              <a:r>
                <a:rPr lang="en-US" sz="2600" b="1" dirty="0" smtClean="0">
                  <a:latin typeface="Arial Narrow" pitchFamily="34" charset="0"/>
                </a:rPr>
                <a:t>evoke free radicals </a:t>
              </a:r>
              <a:r>
                <a:rPr lang="en-US" sz="2600" b="1" dirty="0" smtClean="0">
                  <a:latin typeface="Calibri"/>
                </a:rPr>
                <a:t>→</a:t>
              </a:r>
              <a:r>
                <a:rPr lang="en-US" sz="2600" b="1" dirty="0" smtClean="0">
                  <a:latin typeface="Arial Narrow" pitchFamily="34" charset="0"/>
                </a:rPr>
                <a:t> Mitochondrial Pathway 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1107257" y="2821777"/>
              <a:ext cx="92869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>
          <a:xfrm>
            <a:off x="6300192" y="1700808"/>
            <a:ext cx="2086216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Apoptosis </a:t>
            </a:r>
            <a:endParaRPr lang="en-US" sz="32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6512" y="1052736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472" y="5212134"/>
            <a:ext cx="5500726" cy="138499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Quinine,  </a:t>
            </a:r>
            <a:r>
              <a:rPr lang="en-US" sz="2800" b="1" dirty="0" err="1" smtClean="0">
                <a:latin typeface="Arial Narrow" pitchFamily="34" charset="0"/>
              </a:rPr>
              <a:t>chloroquine</a:t>
            </a:r>
            <a:r>
              <a:rPr lang="en-US" sz="2800" b="1" dirty="0" smtClean="0">
                <a:latin typeface="Arial Narrow" pitchFamily="34" charset="0"/>
              </a:rPr>
              <a:t>,  </a:t>
            </a:r>
            <a:r>
              <a:rPr lang="en-US" sz="2800" b="1" dirty="0" err="1" smtClean="0">
                <a:latin typeface="Arial Narrow" pitchFamily="34" charset="0"/>
              </a:rPr>
              <a:t>quinidine</a:t>
            </a: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NSAIDs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928794" y="4212002"/>
            <a:ext cx="7000892" cy="2385350"/>
            <a:chOff x="1928794" y="4000504"/>
            <a:chExt cx="7000892" cy="2385350"/>
          </a:xfrm>
        </p:grpSpPr>
        <p:sp>
          <p:nvSpPr>
            <p:cNvPr id="29" name="TextBox 28"/>
            <p:cNvSpPr txBox="1"/>
            <p:nvPr/>
          </p:nvSpPr>
          <p:spPr>
            <a:xfrm>
              <a:off x="1928794" y="4000504"/>
              <a:ext cx="70008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Calibri"/>
                </a:rPr>
                <a:t>↓local blood flow → biochemical changes →</a:t>
              </a:r>
              <a:r>
                <a:rPr lang="en-US" sz="2600" b="1" dirty="0" smtClean="0">
                  <a:latin typeface="Arial Narrow" pitchFamily="34" charset="0"/>
                </a:rPr>
                <a:t> alter electromechanical  transduction</a:t>
              </a:r>
              <a:endParaRPr lang="en-US" sz="2600" b="1" dirty="0">
                <a:latin typeface="Arial Narrow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655820" y="4800836"/>
              <a:ext cx="599400" cy="1585018"/>
              <a:chOff x="5786446" y="4786322"/>
              <a:chExt cx="599400" cy="1585018"/>
            </a:xfrm>
          </p:grpSpPr>
          <p:sp>
            <p:nvSpPr>
              <p:cNvPr id="30" name="Right Brace 29"/>
              <p:cNvSpPr/>
              <p:nvPr/>
            </p:nvSpPr>
            <p:spPr bwMode="auto">
              <a:xfrm>
                <a:off x="5786446" y="5043046"/>
                <a:ext cx="214314" cy="1328294"/>
              </a:xfrm>
              <a:prstGeom prst="rightBrac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6028656" y="4786322"/>
                <a:ext cx="357190" cy="9068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35" name="Rectangle 34"/>
          <p:cNvSpPr/>
          <p:nvPr/>
        </p:nvSpPr>
        <p:spPr>
          <a:xfrm>
            <a:off x="5986246" y="5321973"/>
            <a:ext cx="2729158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Firing of impulses 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6312" y="6036353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0" y="4005064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575AD5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35" grpId="0" animBg="1"/>
      <p:bldP spid="35" grpId="1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4143404" cy="2676525"/>
          </a:xfrm>
          <a:prstGeom prst="rect">
            <a:avLst/>
          </a:prstGeom>
          <a:noFill/>
        </p:spPr>
      </p:pic>
      <p:pic>
        <p:nvPicPr>
          <p:cNvPr id="9" name="Picture 7" descr="vertigoanddizzines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13000" contrast="7000"/>
          </a:blip>
          <a:srcRect/>
          <a:stretch>
            <a:fillRect/>
          </a:stretch>
        </p:blipFill>
        <p:spPr bwMode="auto">
          <a:xfrm>
            <a:off x="-32" y="0"/>
            <a:ext cx="685801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6858016" y="0"/>
            <a:ext cx="228598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970080"/>
            <a:ext cx="3000396" cy="1938173"/>
          </a:xfrm>
          <a:prstGeom prst="rect">
            <a:avLst/>
          </a:prstGeom>
          <a:noFill/>
        </p:spPr>
      </p:pic>
      <p:pic>
        <p:nvPicPr>
          <p:cNvPr id="7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5643570" y="3643314"/>
            <a:ext cx="2500330" cy="32147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001024" y="314525"/>
            <a:ext cx="642942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  <a:p>
            <a:pPr algn="ctr"/>
            <a:endParaRPr lang="en-US" sz="1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0"/>
            <a:ext cx="3000396" cy="193817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42910" y="1500174"/>
            <a:ext cx="68580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Fluid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in the semi-circular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canal [in plane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of the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movement] lags→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stimulating nerve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endings → firing impulses along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the vestibular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nerve 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pic>
        <p:nvPicPr>
          <p:cNvPr id="5" name="Picture 12" descr="Brain Based Neurolog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0667"/>
          <a:stretch>
            <a:fillRect/>
          </a:stretch>
        </p:blipFill>
        <p:spPr bwMode="auto">
          <a:xfrm rot="20759855">
            <a:off x="5601152" y="3152355"/>
            <a:ext cx="324562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101102" y="5508325"/>
            <a:ext cx="5857916" cy="492443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To vestibular nuclei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Calibri"/>
              </a:rPr>
              <a:t>→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srgbClr val="66FFFF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relay stations</a:t>
            </a:r>
            <a:endParaRPr lang="en-US" sz="2600" dirty="0">
              <a:solidFill>
                <a:srgbClr val="66FFFF"/>
              </a:solidFill>
              <a:effectLst>
                <a:outerShdw blurRad="50800" dist="63500" dir="5400000" algn="ctr" rotWithShape="0">
                  <a:schemeClr val="tx1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720" y="357166"/>
            <a:ext cx="3071802" cy="707886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Head Move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5505" y="2672811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00628" y="2857496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57752" y="3286124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86314" y="3643314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009" y="3857628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00628" y="4244447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86446" y="4929198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14942" y="4500570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43570" y="4714884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85703" y="5286388"/>
            <a:ext cx="743751" cy="541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2910" y="1714488"/>
            <a:ext cx="61436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Impulses come also from eyes, touch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and position sensors in the neck, spine and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limbs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20568057">
            <a:off x="2601464" y="4275843"/>
            <a:ext cx="3473956" cy="107157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>
                <a:gd name="adj" fmla="val 55409"/>
              </a:avLst>
            </a:prstTxWarp>
            <a:spAutoFit/>
          </a:bodyPr>
          <a:lstStyle/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llllllllllllllll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00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71538" y="5517232"/>
            <a:ext cx="5929354" cy="492443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 The processed output  goes</a:t>
            </a:r>
            <a:endParaRPr lang="en-US" sz="2600" dirty="0">
              <a:solidFill>
                <a:schemeClr val="bg1"/>
              </a:solidFill>
              <a:effectLst>
                <a:outerShdw blurRad="50800" dist="63500" dir="5400000" algn="ctr" rotWithShape="0">
                  <a:schemeClr val="tx1"/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2000" r="2338" b="3999"/>
          <a:stretch>
            <a:fillRect/>
          </a:stretch>
        </p:blipFill>
        <p:spPr bwMode="auto">
          <a:xfrm flipH="1">
            <a:off x="5857884" y="3167758"/>
            <a:ext cx="35004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714348" y="3286124"/>
            <a:ext cx="59293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Conscious brain inter</a:t>
            </a:r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preted as a sense of position in space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85786" y="2643182"/>
            <a:ext cx="59293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Eye muscles to stabilize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5786" y="1714488"/>
            <a:ext cx="59293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Neck spine &amp; limbs to control posture and movement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23 C -0.0158 0.01226 -0.03368 0.02497 -0.04097 0.03931 C -0.04826 0.0548 -0.05156 0.0726 -0.05434 0.09018 C -0.05729 0.10798 -0.05225 0.12208 -0.04722 0.13758 C -0.04184 0.15168 -0.03489 0.16694 -0.01927 0.17827 C -0.00625 0.19029 0.01545 0.19839 0.03837 0.20393 C 0.05972 0.20925 0.08472 0.21156 0.10972 0.21156 C 0.13455 0.2111 0.1592 0.20833 0.18195 0.20301 C 0.20643 0.19746 0.22865 0.18798 0.24653 0.17526 C 0.26459 0.16393 0.28021 0.15006 0.2875 0.13457 C 0.29705 0.12 0.29983 0.10104 0.29879 0.08625 C 0.3 0.07145 0.2967 0.05457 0.28542 0.04116 C 0.27448 0.02914 0.25521 0.02081 0.23004 0.01827 C 0.20452 0.01734 0.18038 0.02544 0.16459 0.03654 C 0.1507 0.0474 0.14132 0.06336 0.14045 0.0807 C 0.1415 0.09827 0.14462 0.11353 0.1559 0.12555 C 0.16719 0.13804 0.16528 0.14081 0.20764 0.15307 C 0.24601 0.1674 0.28299 0.15769 0.30556 0.1563 C 0.32813 0.15376 0.34636 0.14613 0.36875 0.13827 C 0.3934 0.12856 0.41302 0.11445 0.42691 0.10197 C 0.44045 0.08971 0.43542 0.07076 0.44219 0.04856 C 0.44705 0.02659 0.46215 0.00347 0.46111 -0.01271 C 0.46181 -0.02635 0.50035 0.01064 0.51198 0.01064 C 0.52726 0.00995 0.56563 -0.00578 0.5533 -0.01687 " pathEditMode="relative" rAng="0" ptsTypes="ffffffffffffffffffffffaf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17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8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9" grpId="0" animBg="1"/>
      <p:bldP spid="9" grpId="1" animBg="1"/>
      <p:bldP spid="14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31" grpId="1"/>
      <p:bldP spid="31" grpId="2"/>
      <p:bldP spid="33" grpId="0"/>
      <p:bldP spid="32" grpId="0" animBg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2928926" y="1428736"/>
            <a:ext cx="278608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00034" y="428604"/>
            <a:ext cx="82153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COMPENSATING / STABILIZING  MOVEMENTS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7" name="Picture 14" descr="300px-Simple_vestibulo-ocular_reflex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 b="7658"/>
          <a:stretch>
            <a:fillRect/>
          </a:stretch>
        </p:blipFill>
        <p:spPr bwMode="auto">
          <a:xfrm>
            <a:off x="1865422" y="1571612"/>
            <a:ext cx="5635536" cy="47863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00034" y="428604"/>
            <a:ext cx="82153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TRANSMITTERS  INVOLVED IN VESTIBULAR FIRING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7385" y="1500174"/>
            <a:ext cx="567056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3000" dirty="0" smtClean="0">
                <a:latin typeface="Bernard MT Condensed" pitchFamily="18" charset="0"/>
              </a:rPr>
              <a:t>Main Transmitters</a:t>
            </a:r>
            <a:endParaRPr lang="en-US" sz="3000" dirty="0">
              <a:latin typeface="Bernard MT Condensed" pitchFamily="18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Glutamates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Acetylcholine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 err="1">
                <a:latin typeface="Arial Narrow" pitchFamily="34" charset="0"/>
              </a:rPr>
              <a:t>Glycine</a:t>
            </a:r>
            <a:endParaRPr lang="en-US" sz="3000" b="1" dirty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GABA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3000" dirty="0" err="1" smtClean="0">
                <a:latin typeface="Bernard MT Condensed" pitchFamily="18" charset="0"/>
              </a:rPr>
              <a:t>Modulatory</a:t>
            </a:r>
            <a:r>
              <a:rPr lang="en-US" sz="3000" dirty="0" smtClean="0">
                <a:latin typeface="Bernard MT Condensed" pitchFamily="18" charset="0"/>
              </a:rPr>
              <a:t> Transmitters </a:t>
            </a:r>
            <a:endParaRPr lang="en-US" sz="3000" dirty="0">
              <a:latin typeface="Bernard MT Condensed" pitchFamily="18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Histamine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 err="1">
                <a:latin typeface="Arial Narrow" pitchFamily="34" charset="0"/>
              </a:rPr>
              <a:t>Noradrenaline</a:t>
            </a:r>
            <a:endParaRPr lang="en-US" sz="3000" b="1" dirty="0">
              <a:latin typeface="Arial Narrow" pitchFamily="34" charset="0"/>
            </a:endParaRPr>
          </a:p>
        </p:txBody>
      </p:sp>
      <p:pic>
        <p:nvPicPr>
          <p:cNvPr id="8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00372"/>
            <a:ext cx="3000396" cy="19381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286644" y="325709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00958" y="3078304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15272" y="2899512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9586" y="2720720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43900" y="2541928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8214" y="236313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2528" y="2184344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86842" y="2005552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0364" y="857232"/>
            <a:ext cx="5786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 individual  will </a:t>
            </a:r>
            <a:r>
              <a:rPr lang="en-US" sz="28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eel unsteady when standing or walking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21429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When disorder sets in =  </a:t>
            </a:r>
            <a:r>
              <a:rPr lang="en-US" sz="3600" u="sng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BALANCE DISORDER </a:t>
            </a:r>
            <a:endParaRPr lang="en-US" sz="3200" u="sng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uFill>
                <a:solidFill>
                  <a:srgbClr val="66FFFF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396" y="1844824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heavy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DIZZINESS 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? 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396" y="2562837"/>
            <a:ext cx="192882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VERTIGO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?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3322" y="1858206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Lighted headedness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8108" y="3140968"/>
            <a:ext cx="3000396" cy="19381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323222" y="2555214"/>
            <a:ext cx="6786578" cy="523220"/>
          </a:xfrm>
          <a:prstGeom prst="rect">
            <a:avLst/>
          </a:prstGeom>
          <a:solidFill>
            <a:srgbClr val="575AD5">
              <a:alpha val="4588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It is a type of dizziness that creates the sense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3387057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That you or your environment is </a:t>
            </a:r>
            <a:r>
              <a:rPr lang="en-US" sz="2800" b="1" u="heavy" dirty="0" smtClean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SPINNING</a:t>
            </a:r>
            <a:endParaRPr lang="en-US" sz="2800" b="1" u="heavy" dirty="0">
              <a:uFill>
                <a:solidFill>
                  <a:srgbClr val="66FFFF"/>
                </a:solidFill>
              </a:u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774" y="4803183"/>
            <a:ext cx="7929618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b="1" dirty="0" smtClean="0">
                <a:latin typeface="Arial Narrow" pitchFamily="34" charset="0"/>
              </a:rPr>
              <a:t>Sensation of disorientation or motion (spinning) </a:t>
            </a:r>
            <a:r>
              <a:rPr lang="en-US" sz="2800" b="1" u="sng" dirty="0" smtClean="0">
                <a:latin typeface="Arial Narrow" pitchFamily="34" charset="0"/>
              </a:rPr>
              <a:t>+ 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Nausea or vomiting,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sweating, 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abnormal eye movements (</a:t>
            </a:r>
            <a:r>
              <a:rPr lang="en-US" sz="2800" dirty="0" err="1" smtClean="0">
                <a:latin typeface="Arial Narrow" pitchFamily="34" charset="0"/>
              </a:rPr>
              <a:t>nystagmus</a:t>
            </a:r>
            <a:r>
              <a:rPr lang="en-US" sz="2800" dirty="0" smtClean="0">
                <a:latin typeface="Arial Narrow" pitchFamily="34" charset="0"/>
              </a:rPr>
              <a:t>)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13716" y="5182230"/>
            <a:ext cx="3000396" cy="652062"/>
          </a:xfrm>
          <a:prstGeom prst="ellipse">
            <a:avLst/>
          </a:prstGeom>
          <a:noFill/>
          <a:ln w="5715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385616" y="4653136"/>
            <a:ext cx="3143272" cy="857256"/>
          </a:xfrm>
          <a:prstGeom prst="ellipse">
            <a:avLst/>
          </a:prstGeom>
          <a:noFill/>
          <a:ln w="5715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437" name="Picture 5" descr="Optokinetic nystagmus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7768" y="5589240"/>
            <a:ext cx="2376264" cy="1268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1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714884"/>
            <a:ext cx="3000396" cy="1938173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 bwMode="auto">
          <a:xfrm>
            <a:off x="3172268" y="2115220"/>
            <a:ext cx="2714644" cy="2643206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71736" y="1428736"/>
            <a:ext cx="3929090" cy="400052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85918" y="742252"/>
            <a:ext cx="5429288" cy="5401392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vertigoanddizzine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40" y="185262"/>
            <a:ext cx="4786314" cy="4786303"/>
          </a:xfrm>
          <a:prstGeom prst="rect">
            <a:avLst/>
          </a:prstGeom>
          <a:noFill/>
        </p:spPr>
      </p:pic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3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28662" y="428604"/>
            <a:ext cx="192882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CAUSES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8082" y="571480"/>
            <a:ext cx="114300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CNS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57686" y="2357430"/>
            <a:ext cx="157163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Inner ear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29520" y="3548722"/>
            <a:ext cx="114300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Others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56" y="2981218"/>
            <a:ext cx="5072066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Vestibular hair cell stimulation unrelated to head and body motions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6116" y="1195268"/>
            <a:ext cx="52149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Impact on vestibular nuclei , afferent inputs or efferent outputs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7224" y="4964047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Fluid  / Electrolyte /  Ca disturbances;  </a:t>
            </a:r>
            <a:r>
              <a:rPr lang="en-US" sz="2400" b="1" dirty="0" smtClean="0">
                <a:latin typeface="Calibri"/>
              </a:rPr>
              <a:t>↑ </a:t>
            </a:r>
            <a:r>
              <a:rPr lang="en-US" sz="2400" b="1" dirty="0" smtClean="0">
                <a:latin typeface="Arial Narrow" pitchFamily="34" charset="0"/>
              </a:rPr>
              <a:t>BP,  </a:t>
            </a:r>
            <a:r>
              <a:rPr lang="en-US" sz="2400" b="1" dirty="0" smtClean="0">
                <a:latin typeface="Calibri"/>
              </a:rPr>
              <a:t>↑ </a:t>
            </a:r>
            <a:r>
              <a:rPr lang="en-US" sz="2400" b="1" dirty="0" smtClean="0">
                <a:latin typeface="Arial Narrow" pitchFamily="34" charset="0"/>
              </a:rPr>
              <a:t>cholesterol</a:t>
            </a:r>
            <a:endParaRPr lang="en-US" sz="2400" dirty="0" smtClean="0">
              <a:latin typeface="Arial Narrow" pitchFamily="34" charset="0"/>
            </a:endParaRPr>
          </a:p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diabetes, anemia , calcium disorders …..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57224" y="4178229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Low tolerance for </a:t>
            </a:r>
            <a:r>
              <a:rPr lang="en-US" sz="2400" b="1" i="1" dirty="0" smtClean="0">
                <a:latin typeface="Arial Narrow" pitchFamily="34" charset="0"/>
              </a:rPr>
              <a:t>vehicular motion </a:t>
            </a:r>
            <a:r>
              <a:rPr lang="en-US" sz="2400" b="1" dirty="0" smtClean="0">
                <a:latin typeface="Arial Narrow" pitchFamily="34" charset="0"/>
              </a:rPr>
              <a:t>such as cars, boats, cruise ships, and airplanes that cause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MOTION SICKNESS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dirty="0" smtClean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224" y="5767300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 rtlCol="0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Calibri"/>
              </a:rPr>
              <a:t>↓</a:t>
            </a:r>
            <a:r>
              <a:rPr lang="en-US" sz="2400" b="1" dirty="0" smtClean="0">
                <a:latin typeface="Arial Narrow" pitchFamily="34" charset="0"/>
              </a:rPr>
              <a:t> equalization of air pressure in middle ear due to blocking or swelling of Eustachian tube </a:t>
            </a:r>
            <a:r>
              <a:rPr lang="en-US" sz="2400" b="1" dirty="0" smtClean="0">
                <a:latin typeface="Calibri"/>
              </a:rPr>
              <a:t>→</a:t>
            </a:r>
            <a:r>
              <a:rPr lang="en-US" sz="2400" b="1" dirty="0" smtClean="0">
                <a:latin typeface="Arial Narrow" pitchFamily="34" charset="0"/>
              </a:rPr>
              <a:t> undue pressure on inner ear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4612" y="2385326"/>
            <a:ext cx="14287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6600FF"/>
                </a:solidFill>
                <a:latin typeface="Bernard MT Condensed" pitchFamily="18" charset="0"/>
              </a:rPr>
              <a:t>MENIERE’S</a:t>
            </a:r>
            <a:endParaRPr lang="en-US" sz="24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1" grpId="0" animBg="1"/>
      <p:bldP spid="12" grpId="0" animBg="1"/>
      <p:bldP spid="14" grpId="0" animBg="1"/>
      <p:bldP spid="22" grpId="0" animBg="1"/>
      <p:bldP spid="23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28662" y="428604"/>
            <a:ext cx="3214710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PATHOPHYSIOLOGY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0" name="Picture 10" descr="inner%20ear%20detai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928" r="3273" b="5196"/>
          <a:stretch>
            <a:fillRect/>
          </a:stretch>
        </p:blipFill>
        <p:spPr bwMode="auto">
          <a:xfrm>
            <a:off x="5643602" y="285728"/>
            <a:ext cx="3371874" cy="2571768"/>
          </a:xfrm>
          <a:prstGeom prst="rect">
            <a:avLst/>
          </a:prstGeom>
          <a:noFill/>
        </p:spPr>
      </p:pic>
      <p:sp>
        <p:nvSpPr>
          <p:cNvPr id="12" name="Parallelogram 11"/>
          <p:cNvSpPr/>
          <p:nvPr/>
        </p:nvSpPr>
        <p:spPr bwMode="auto">
          <a:xfrm rot="18691754">
            <a:off x="6035304" y="1614064"/>
            <a:ext cx="1785950" cy="323691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71934" y="285728"/>
            <a:ext cx="5000628" cy="3500462"/>
            <a:chOff x="4214842" y="285728"/>
            <a:chExt cx="5000628" cy="3500462"/>
          </a:xfrm>
        </p:grpSpPr>
        <p:pic>
          <p:nvPicPr>
            <p:cNvPr id="8" name="Picture 5" descr="fluid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29222" y="285728"/>
              <a:ext cx="3659574" cy="350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4214842" y="1214422"/>
              <a:ext cx="1571604" cy="400110"/>
            </a:xfrm>
            <a:prstGeom prst="rect">
              <a:avLst/>
            </a:prstGeom>
            <a:solidFill>
              <a:srgbClr val="9FD8FF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 smtClean="0">
                  <a:latin typeface="Arial Narrow" pitchFamily="34" charset="0"/>
                </a:rPr>
                <a:t>Perilymph</a:t>
              </a:r>
              <a:r>
                <a:rPr lang="en-US" sz="2000" b="1" dirty="0" smtClean="0">
                  <a:latin typeface="Arial Narrow" pitchFamily="34" charset="0"/>
                </a:rPr>
                <a:t>  </a:t>
              </a:r>
              <a:endPara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43866" y="2428868"/>
              <a:ext cx="1571604" cy="400110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 smtClean="0">
                  <a:latin typeface="Arial Narrow" pitchFamily="34" charset="0"/>
                </a:rPr>
                <a:t>Endolymph</a:t>
              </a:r>
              <a:r>
                <a:rPr lang="en-US" sz="2000" b="1" dirty="0" smtClean="0">
                  <a:latin typeface="Arial Narrow" pitchFamily="34" charset="0"/>
                </a:rPr>
                <a:t>  </a:t>
              </a:r>
              <a:endPara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endParaRPr>
            </a:p>
          </p:txBody>
        </p:sp>
      </p:grp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7158" y="2928934"/>
            <a:ext cx="75724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b="1" i="1" dirty="0" smtClean="0">
                <a:latin typeface="Arial Narrow" pitchFamily="34" charset="0"/>
              </a:rPr>
              <a:t>Inner </a:t>
            </a:r>
            <a:r>
              <a:rPr lang="en-US" sz="2800" b="1" i="1" dirty="0">
                <a:latin typeface="Arial Narrow" pitchFamily="34" charset="0"/>
              </a:rPr>
              <a:t>ear </a:t>
            </a:r>
            <a:r>
              <a:rPr lang="en-US" sz="2800" b="1" i="1" dirty="0" smtClean="0">
                <a:latin typeface="Arial Narrow" pitchFamily="34" charset="0"/>
              </a:rPr>
              <a:t>chamber is </a:t>
            </a:r>
            <a:r>
              <a:rPr lang="en-US" sz="2800" b="1" i="1" dirty="0">
                <a:latin typeface="Arial Narrow" pitchFamily="34" charset="0"/>
              </a:rPr>
              <a:t>filled </a:t>
            </a:r>
            <a:r>
              <a:rPr lang="en-US" sz="2800" b="1" i="1" dirty="0" smtClean="0">
                <a:latin typeface="Arial Narrow" pitchFamily="34" charset="0"/>
              </a:rPr>
              <a:t>with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b="1" i="1" dirty="0" err="1" smtClean="0">
                <a:latin typeface="Arial Narrow" pitchFamily="34" charset="0"/>
              </a:rPr>
              <a:t>perilymph</a:t>
            </a:r>
            <a:r>
              <a:rPr lang="en-US" sz="2800" b="1" i="1" dirty="0" smtClean="0">
                <a:latin typeface="Arial Narrow" pitchFamily="34" charset="0"/>
              </a:rPr>
              <a:t> &amp; </a:t>
            </a:r>
            <a:r>
              <a:rPr lang="en-US" sz="2800" b="1" i="1" dirty="0" err="1" smtClean="0">
                <a:latin typeface="Arial Narrow" pitchFamily="34" charset="0"/>
              </a:rPr>
              <a:t>endolymph</a:t>
            </a:r>
            <a:r>
              <a:rPr lang="en-US" sz="2800" b="1" dirty="0" smtClean="0">
                <a:latin typeface="Arial Narrow" pitchFamily="34" charset="0"/>
              </a:rPr>
              <a:t>.</a:t>
            </a:r>
            <a:endParaRPr lang="en-US" sz="2800" b="1" dirty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sz="2800" b="1" dirty="0" smtClean="0">
                <a:latin typeface="Arial Narrow" pitchFamily="34" charset="0"/>
              </a:rPr>
              <a:t>↑</a:t>
            </a:r>
            <a:r>
              <a:rPr lang="en-US" sz="2800" b="1" dirty="0" err="1" smtClean="0">
                <a:latin typeface="Arial Narrow" pitchFamily="34" charset="0"/>
              </a:rPr>
              <a:t>endolymphatic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>
                <a:latin typeface="Arial Narrow" pitchFamily="34" charset="0"/>
              </a:rPr>
              <a:t>pressure </a:t>
            </a:r>
            <a:r>
              <a:rPr lang="en-US" sz="2800" b="1" dirty="0" smtClean="0">
                <a:latin typeface="Arial Narrow" pitchFamily="34" charset="0"/>
              </a:rPr>
              <a:t>( </a:t>
            </a:r>
            <a:r>
              <a:rPr lang="en-US" sz="2800" b="1" dirty="0" err="1" smtClean="0">
                <a:latin typeface="Arial Narrow" pitchFamily="34" charset="0"/>
              </a:rPr>
              <a:t>hydrolymphatic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hydrops</a:t>
            </a:r>
            <a:r>
              <a:rPr lang="en-US" sz="2800" b="1" dirty="0" smtClean="0">
                <a:latin typeface="Arial Narrow" pitchFamily="34" charset="0"/>
              </a:rPr>
              <a:t> )→ </a:t>
            </a:r>
            <a:r>
              <a:rPr lang="en-US" sz="2800" b="1" dirty="0" err="1" smtClean="0">
                <a:latin typeface="Arial Narrow" pitchFamily="34" charset="0"/>
              </a:rPr>
              <a:t>microscopice</a:t>
            </a:r>
            <a:r>
              <a:rPr lang="en-US" sz="2800" b="1" dirty="0" smtClean="0">
                <a:latin typeface="Arial Narrow" pitchFamily="34" charset="0"/>
              </a:rPr>
              <a:t> breaks of separating membrane  often with vestibular hair loss </a:t>
            </a:r>
            <a:r>
              <a:rPr lang="en-US" sz="2800" b="1" dirty="0" smtClean="0">
                <a:latin typeface="Calibri"/>
              </a:rPr>
              <a:t>→ depolarization and functional loss </a:t>
            </a:r>
            <a:r>
              <a:rPr lang="en-US" sz="3200" b="1" dirty="0" smtClean="0">
                <a:latin typeface="Arial Narrow" pitchFamily="34" charset="0"/>
              </a:rPr>
              <a:t>  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151267"/>
            <a:ext cx="9144000" cy="492443"/>
          </a:xfrm>
          <a:prstGeom prst="rect">
            <a:avLst/>
          </a:prstGeom>
          <a:solidFill>
            <a:srgbClr val="C5EDE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 Narrow" pitchFamily="34" charset="0"/>
              </a:rPr>
              <a:t>Ménière's</a:t>
            </a:r>
            <a:r>
              <a:rPr lang="en-US" sz="2600" b="1" dirty="0" smtClean="0">
                <a:latin typeface="Arial Narrow" pitchFamily="34" charset="0"/>
              </a:rPr>
              <a:t> disease; </a:t>
            </a:r>
            <a:r>
              <a:rPr lang="en-US" sz="2600" dirty="0" smtClean="0">
                <a:latin typeface="Arial Narrow" pitchFamily="34" charset="0"/>
              </a:rPr>
              <a:t>disorder of control of inner ear fluid homeostasis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857224" y="4214818"/>
            <a:ext cx="7286676" cy="179544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3100"/>
              </a:lnSpc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sz="2600" b="1" dirty="0" err="1">
                <a:latin typeface="Arial Narrow" pitchFamily="34" charset="0"/>
              </a:rPr>
              <a:t>Ménière's</a:t>
            </a:r>
            <a:r>
              <a:rPr lang="en-US" sz="2600" b="1" dirty="0">
                <a:latin typeface="Arial Narrow" pitchFamily="34" charset="0"/>
              </a:rPr>
              <a:t> disease</a:t>
            </a:r>
            <a:r>
              <a:rPr lang="en-US" sz="2600" dirty="0">
                <a:latin typeface="Arial Narrow" pitchFamily="34" charset="0"/>
              </a:rPr>
              <a:t> is a disorder of the inner ear that can affect hearing and balance.</a:t>
            </a:r>
          </a:p>
          <a:p>
            <a:pPr marL="342900" indent="-342900" algn="l" rtl="0">
              <a:lnSpc>
                <a:spcPts val="3100"/>
              </a:lnSpc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sz="2600" dirty="0">
                <a:latin typeface="Arial Narrow" pitchFamily="34" charset="0"/>
              </a:rPr>
              <a:t>It is characterized by episodes of vertigo</a:t>
            </a:r>
            <a:r>
              <a:rPr lang="en-US" sz="2600" dirty="0" smtClean="0">
                <a:latin typeface="Arial Narrow" pitchFamily="34" charset="0"/>
              </a:rPr>
              <a:t>, tinnitus </a:t>
            </a:r>
            <a:r>
              <a:rPr lang="en-US" sz="2600" dirty="0">
                <a:latin typeface="Arial Narrow" pitchFamily="34" charset="0"/>
              </a:rPr>
              <a:t>and progressive hearing loss </a:t>
            </a:r>
            <a:r>
              <a:rPr lang="en-US" sz="2600" dirty="0" smtClean="0">
                <a:latin typeface="Arial Narrow" pitchFamily="34" charset="0"/>
              </a:rPr>
              <a:t>.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2842" y="1157498"/>
            <a:ext cx="157163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Inner ear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89017E-6 L 0.03924 0.04185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/>
      <p:bldP spid="16" grpId="0" animBg="1"/>
      <p:bldP spid="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3709</TotalTime>
  <Words>972</Words>
  <Application>Microsoft Office PowerPoint</Application>
  <PresentationFormat>On-screen Show (4:3)</PresentationFormat>
  <Paragraphs>263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Dr.A.A.Mustafa</dc:creator>
  <cp:lastModifiedBy>3422</cp:lastModifiedBy>
  <cp:revision>148</cp:revision>
  <dcterms:created xsi:type="dcterms:W3CDTF">2010-10-04T08:19:59Z</dcterms:created>
  <dcterms:modified xsi:type="dcterms:W3CDTF">2013-10-02T04:38:51Z</dcterms:modified>
</cp:coreProperties>
</file>