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93" r:id="rId5"/>
    <p:sldId id="279" r:id="rId6"/>
    <p:sldId id="299" r:id="rId7"/>
    <p:sldId id="289" r:id="rId8"/>
    <p:sldId id="264" r:id="rId9"/>
    <p:sldId id="283" r:id="rId10"/>
    <p:sldId id="303" r:id="rId11"/>
    <p:sldId id="284" r:id="rId12"/>
    <p:sldId id="291" r:id="rId13"/>
    <p:sldId id="286" r:id="rId14"/>
    <p:sldId id="294" r:id="rId15"/>
    <p:sldId id="295" r:id="rId16"/>
    <p:sldId id="266" r:id="rId17"/>
    <p:sldId id="267" r:id="rId18"/>
    <p:sldId id="269" r:id="rId19"/>
    <p:sldId id="270" r:id="rId20"/>
    <p:sldId id="271" r:id="rId21"/>
    <p:sldId id="272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AC"/>
    <a:srgbClr val="003300"/>
    <a:srgbClr val="006600"/>
    <a:srgbClr val="FFE98B"/>
    <a:srgbClr val="FFFF99"/>
    <a:srgbClr val="FF66FF"/>
    <a:srgbClr val="FFCC66"/>
    <a:srgbClr val="FBF49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withdrawal-ease.com/wp-content/uploads/2009/05/receptors_hir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3489" t="2388" r="50811" b="52239"/>
          <a:stretch>
            <a:fillRect/>
          </a:stretch>
        </p:blipFill>
        <p:spPr bwMode="auto">
          <a:xfrm>
            <a:off x="8610600" y="2438400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3489" t="2388" r="50811" b="52239"/>
          <a:stretch>
            <a:fillRect/>
          </a:stretch>
        </p:blipFill>
        <p:spPr bwMode="auto">
          <a:xfrm rot="4320118">
            <a:off x="8494666" y="2774983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7772400" y="24384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3292509">
            <a:off x="3566345" y="4590386"/>
            <a:ext cx="1094874" cy="9455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5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3200400" y="41148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04800" y="1524000"/>
            <a:ext cx="640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93908">
            <a:off x="3845348" y="3224681"/>
            <a:ext cx="4963948" cy="2352675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4343400" y="4752679"/>
            <a:ext cx="497305" cy="428921"/>
          </a:xfrm>
          <a:prstGeom prst="ellipse">
            <a:avLst/>
          </a:prstGeom>
          <a:solidFill>
            <a:srgbClr val="FFE4AF">
              <a:alpha val="43137"/>
            </a:srgbClr>
          </a:solidFill>
          <a:ln w="76200">
            <a:solidFill>
              <a:srgbClr val="FE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19600" y="4389783"/>
            <a:ext cx="2703444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53814" flipV="1">
            <a:off x="4439002" y="4504839"/>
            <a:ext cx="4053101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1000" y="228600"/>
            <a:ext cx="7162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MANAGEMENT OF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310808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6182" y="1981200"/>
            <a:ext cx="3865418" cy="4724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70861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Actions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80175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Analgesia [in acute &amp; chronic pain]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28800"/>
            <a:ext cx="4929222" cy="5029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Depression of cough reflexes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 Pin point pupil:- due to stimulation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effects.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iagnostic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severe constipation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tract + </a:t>
            </a:r>
            <a:b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</a:b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  constriction of </a:t>
            </a:r>
            <a:r>
              <a:rPr lang="en-US" sz="2400" b="1" dirty="0" err="1" smtClean="0">
                <a:solidFill>
                  <a:srgbClr val="006666"/>
                </a:solidFill>
                <a:sym typeface="Symbol" pitchFamily="18" charset="2"/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sphincter 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contraction of gall bladder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 Releases histamine from mast cells</a:t>
            </a:r>
          </a:p>
          <a:p>
            <a:r>
              <a:rPr lang="en-US" sz="2400" b="1" dirty="0">
                <a:solidFill>
                  <a:srgbClr val="006666"/>
                </a:solidFill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LH</a:t>
            </a:r>
            <a:r>
              <a:rPr lang="en-US" sz="2400" b="1" dirty="0">
                <a:solidFill>
                  <a:srgbClr val="006666"/>
                </a:solidFill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</a:rPr>
              <a:t>Prolactin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006666"/>
                </a:solidFill>
              </a:rPr>
              <a:t>urine </a:t>
            </a:r>
            <a:r>
              <a:rPr lang="en-US" sz="2400" b="1" dirty="0" smtClean="0">
                <a:solidFill>
                  <a:srgbClr val="006666"/>
                </a:solidFill>
              </a:rPr>
              <a:t/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 retention</a:t>
            </a:r>
            <a:endParaRPr lang="ar-SA" sz="2400" b="1" dirty="0">
              <a:solidFill>
                <a:srgbClr val="006666"/>
              </a:solidFill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4565673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9448800" cy="1676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is needed.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00884" y="3618963"/>
            <a:ext cx="89422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rgbClr val="006260"/>
                </a:solidFill>
                <a:latin typeface="Arial Narrow" pitchFamily="34" charset="0"/>
              </a:rPr>
              <a:t>PREANAESTHETIC MEDICATION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453201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29000"/>
            <a:ext cx="8458200" cy="3505200"/>
            <a:chOff x="685800" y="3352800"/>
            <a:chExt cx="84582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685800" y="3352800"/>
              <a:ext cx="8458200" cy="3505200"/>
            </a:xfrm>
            <a:prstGeom prst="horizontalScroll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7062" y="3886200"/>
              <a:ext cx="6994281" cy="255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Sedation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Respiratory depression.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Constipation.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Nausea &amp; vomiting.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Itching </a:t>
              </a: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 histamine release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Tolerance;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not to meiosis</a:t>
              </a:r>
              <a:r>
                <a:rPr lang="en-US" sz="2200" b="1" i="1" dirty="0">
                  <a:solidFill>
                    <a:srgbClr val="006260"/>
                  </a:solidFill>
                </a:rPr>
                <a:t>,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 convulsion or constipation </a:t>
              </a:r>
              <a:endParaRPr lang="en-US" sz="2200" b="1" i="1" dirty="0" smtClean="0">
                <a:solidFill>
                  <a:srgbClr val="006260"/>
                </a:solidFill>
                <a:sym typeface="Symbol" pitchFamily="18" charset="2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Dependence.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Euphoria. </a:t>
              </a:r>
              <a:endParaRPr lang="en-US" sz="2400" b="1" dirty="0">
                <a:solidFill>
                  <a:srgbClr val="0062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2214" y="3972580"/>
              <a:ext cx="794199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</a:t>
              </a:r>
            </a:p>
          </p:txBody>
        </p:sp>
      </p:grpSp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0"/>
            <a:ext cx="1905000" cy="274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414568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63" y="4341927"/>
              <a:ext cx="4114800" cy="147732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43050"/>
            <a:ext cx="1447800" cy="2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66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53715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analgesic,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constipating 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depressant  on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faetal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Has atropine –like action / Smooth muscle relaxant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No  cough  suppressant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01521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052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endParaRPr lang="en-US" sz="2600" b="1" dirty="0" smtClean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0480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20438"/>
            <a:ext cx="8610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sm. relaxant) 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pPr>
              <a:lnSpc>
                <a:spcPts val="2600"/>
              </a:lnSpc>
            </a:pP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68244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891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Blurred vision, Dry mouth, Urine retention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36998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5" grpId="0" animBg="1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010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300" b="1" dirty="0" smtClean="0">
                <a:solidFill>
                  <a:srgbClr val="006666"/>
                </a:solidFill>
                <a:latin typeface="Symbol" pitchFamily="18" charset="2"/>
              </a:rPr>
              <a:t>m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agonist 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potent,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 also</a:t>
            </a:r>
            <a:endParaRPr lang="en-US" sz="2300" b="1" dirty="0" smtClean="0">
              <a:solidFill>
                <a:srgbClr val="006666"/>
              </a:solidFill>
              <a:latin typeface="Arial Narrow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21" y="787758"/>
            <a:ext cx="6324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Can be given orally;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4018"/>
            <a:ext cx="85859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Seizures (not in epileptics), Nausea , Dry mouth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3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21" y="1369953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21" y="2104451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374418"/>
            <a:ext cx="84077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&amp; during  labor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98198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3022242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/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4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potency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&gt;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505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Commonest analgesic supplement during anesthesia, IV or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To induce &amp; maintain anesthesia in poor-risk patients [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stabilizine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heart.]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combination with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</a:t>
            </a:r>
            <a:endParaRPr lang="en-US" sz="2300" b="1" i="1" dirty="0" smtClean="0">
              <a:solidFill>
                <a:srgbClr val="00626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patch changed every 72 hrs.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253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91200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agonists / respiratory depression most serious / CV effects are less.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pic>
        <p:nvPicPr>
          <p:cNvPr id="12" name="Picture 11" descr="Suboxone Mechanism of Action">
            <a:hlinkClick r:id="rId2" tooltip="How Suboxone Works"/>
          </p:cNvPr>
          <p:cNvPicPr>
            <a:picLocks noChangeAspect="1" noChangeArrowheads="1"/>
          </p:cNvPicPr>
          <p:nvPr/>
        </p:nvPicPr>
        <p:blipFill>
          <a:blip r:embed="rId3" cstate="print"/>
          <a:srcRect l="52243" t="11628" r="7636" b="66307"/>
          <a:stretch>
            <a:fillRect/>
          </a:stretch>
        </p:blipFill>
        <p:spPr bwMode="auto">
          <a:xfrm>
            <a:off x="4701012" y="2362200"/>
            <a:ext cx="3452388" cy="2438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0352" y="2362201"/>
            <a:ext cx="3352800" cy="2438400"/>
            <a:chOff x="870352" y="2133601"/>
            <a:chExt cx="3352800" cy="2438400"/>
          </a:xfrm>
        </p:grpSpPr>
        <p:pic>
          <p:nvPicPr>
            <p:cNvPr id="2050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0352" y="21336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 ADDICT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2362200"/>
            <a:ext cx="3505200" cy="2899611"/>
            <a:chOff x="6039853" y="1588168"/>
            <a:chExt cx="3429000" cy="2899611"/>
          </a:xfrm>
        </p:grpSpPr>
        <p:pic>
          <p:nvPicPr>
            <p:cNvPr id="25" name="Picture 24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1746" t="47723" r="5858" b="30203"/>
            <a:stretch>
              <a:fillRect/>
            </a:stretch>
          </p:blipFill>
          <p:spPr bwMode="auto">
            <a:xfrm>
              <a:off x="6039853" y="1588168"/>
              <a:ext cx="3429000" cy="2899611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6070242" y="4048913"/>
              <a:ext cx="1066800" cy="426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1828800"/>
              <a:ext cx="1371600" cy="416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After 72 hours 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349321"/>
            <a:ext cx="3581400" cy="2895600"/>
            <a:chOff x="1175151" y="2751221"/>
            <a:chExt cx="3168249" cy="2658979"/>
          </a:xfrm>
        </p:grpSpPr>
        <p:pic>
          <p:nvPicPr>
            <p:cNvPr id="29" name="Picture 28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822" t="47815" r="51824" b="30203"/>
            <a:stretch>
              <a:fillRect/>
            </a:stretch>
          </p:blipFill>
          <p:spPr bwMode="auto">
            <a:xfrm>
              <a:off x="1175151" y="2751221"/>
              <a:ext cx="3168249" cy="265897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58309" y="4499888"/>
              <a:ext cx="990600" cy="42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609600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0.tqn.com/d/ergonomics/1/0/C/-/-/-/painsca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67" b="41582"/>
          <a:stretch>
            <a:fillRect/>
          </a:stretch>
        </p:blipFill>
        <p:spPr bwMode="auto">
          <a:xfrm>
            <a:off x="457201" y="1447800"/>
            <a:ext cx="7848600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2286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Unpleasant sensory &amp; emotional experience associated with actual or potential tissue  damage. If 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uncontrolled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r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uin the quality of life. </a:t>
            </a:r>
            <a:r>
              <a:rPr lang="en-US" sz="2600" b="1" dirty="0" smtClean="0">
                <a:latin typeface="Arial Narrow" pitchFamily="34" charset="0"/>
              </a:rPr>
              <a:t>It varies in intensity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annoying to unbearable.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76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33">
                <a:tint val="45000"/>
                <a:satMod val="400000"/>
              </a:srgbClr>
            </a:duotone>
          </a:blip>
          <a:srcRect b="31588"/>
          <a:stretch>
            <a:fillRect/>
          </a:stretch>
        </p:blipFill>
        <p:spPr>
          <a:xfrm flipH="1">
            <a:off x="660042" y="2438400"/>
            <a:ext cx="8077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57200" y="3392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Unbearable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Worst possible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Annoying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mild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Troublesome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moderate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Miserable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Excruciating</a:t>
            </a:r>
          </a:p>
          <a:p>
            <a:pPr algn="ctr"/>
            <a:r>
              <a:rPr lang="en-US" b="1" dirty="0">
                <a:latin typeface="Arial Narrow" pitchFamily="34" charset="0"/>
              </a:rPr>
              <a:t>v</a:t>
            </a:r>
            <a:r>
              <a:rPr lang="en-US" b="1" dirty="0" smtClean="0">
                <a:latin typeface="Arial Narrow" pitchFamily="34" charset="0"/>
              </a:rPr>
              <a:t>ery 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0033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onset &amp; longevity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acute  </a:t>
            </a:r>
            <a:r>
              <a:rPr lang="en-US" sz="2600" b="1" dirty="0" err="1" smtClean="0">
                <a:latin typeface="Arial Narrow" pitchFamily="34" charset="0"/>
                <a:sym typeface="Wingdings 3"/>
              </a:rPr>
              <a:t>vs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chronic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603979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nature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acing, throbbing, burning, stabbing ….etc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222557"/>
            <a:ext cx="8458200" cy="892552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according to </a:t>
            </a:r>
            <a:r>
              <a:rPr lang="en-US" sz="2600" b="1" u="sng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damage [apparent injury, ischemia, inflammation, cancer,]  or  [not apparent as neuralgias].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62131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</a:t>
            </a:r>
            <a:r>
              <a:rPr lang="en-US" sz="2600" b="1" dirty="0" err="1" smtClean="0">
                <a:latin typeface="Arial Narrow" pitchFamily="34" charset="0"/>
              </a:rPr>
              <a:t>pathphysiological</a:t>
            </a:r>
            <a:r>
              <a:rPr lang="en-US" sz="2600" b="1" dirty="0" smtClean="0">
                <a:latin typeface="Arial Narrow" pitchFamily="34" charset="0"/>
              </a:rPr>
              <a:t>; </a:t>
            </a:r>
            <a:r>
              <a:rPr lang="en-US" sz="2600" dirty="0" err="1" smtClean="0">
                <a:latin typeface="Bernard MT Condensed" pitchFamily="18" charset="0"/>
              </a:rPr>
              <a:t>nociceptive</a:t>
            </a:r>
            <a:r>
              <a:rPr lang="en-US" sz="2600" dirty="0" smtClean="0">
                <a:latin typeface="Bernard MT Condensed" pitchFamily="18" charset="0"/>
              </a:rPr>
              <a:t>  &amp; neuropathic 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229600" y="6234029"/>
            <a:ext cx="838200" cy="43400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92D050"/>
              </a:gs>
              <a:gs pos="100000">
                <a:srgbClr val="0000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19200"/>
            <a:ext cx="8534400" cy="2362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Used to treat respiratory depression 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&amp; to reverse the effect of analgesia on the respiration of the new born baby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0386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534400" cy="609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62" y="15240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812544"/>
            <a:ext cx="32004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Low back pain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Cancer pain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Diabetic neuropathy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Post herpetic neuralgia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Post amputation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33400" y="1828800"/>
            <a:ext cx="2362200" cy="839788"/>
            <a:chOff x="533400" y="1828800"/>
            <a:chExt cx="2362200" cy="83978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182880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 pitchFamily="34" charset="0"/>
                </a:rPr>
                <a:t>by </a:t>
              </a:r>
              <a:r>
                <a:rPr lang="en-US" sz="2400" b="1" dirty="0">
                  <a:latin typeface="Arial Narrow" pitchFamily="34" charset="0"/>
                </a:rPr>
                <a:t>activation </a:t>
              </a:r>
              <a:r>
                <a:rPr lang="en-US" sz="2400" b="1" dirty="0" smtClean="0">
                  <a:latin typeface="Arial Narrow" pitchFamily="34" charset="0"/>
                </a:rPr>
                <a:t>of </a:t>
              </a:r>
              <a:r>
                <a:rPr lang="en-US" sz="2400" b="1" dirty="0" err="1" smtClean="0">
                  <a:latin typeface="Arial Narrow" pitchFamily="34" charset="0"/>
                </a:rPr>
                <a:t>nociceptors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09600" y="2667000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62400" y="1828800"/>
            <a:ext cx="4648200" cy="839788"/>
            <a:chOff x="3962400" y="1828800"/>
            <a:chExt cx="4648200" cy="839788"/>
          </a:xfrm>
        </p:grpSpPr>
        <p:sp>
          <p:nvSpPr>
            <p:cNvPr id="20" name="TextBox 19"/>
            <p:cNvSpPr txBox="1"/>
            <p:nvPr/>
          </p:nvSpPr>
          <p:spPr>
            <a:xfrm>
              <a:off x="3962400" y="18288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 Narrow" pitchFamily="34" charset="0"/>
                </a:rPr>
                <a:t>by </a:t>
              </a:r>
              <a:r>
                <a:rPr lang="en-US" sz="2400" b="1" dirty="0">
                  <a:latin typeface="Arial Narrow" pitchFamily="34" charset="0"/>
                </a:rPr>
                <a:t>damage to or </a:t>
              </a:r>
              <a:endParaRPr lang="en-US" sz="2400" b="1" dirty="0" smtClean="0">
                <a:latin typeface="Arial Narrow" pitchFamily="34" charset="0"/>
              </a:endParaRPr>
            </a:p>
            <a:p>
              <a:pPr algn="r"/>
              <a:r>
                <a:rPr lang="en-US" sz="2400" b="1" dirty="0" smtClean="0">
                  <a:latin typeface="Arial Narrow" pitchFamily="34" charset="0"/>
                </a:rPr>
                <a:t>malfunction </a:t>
              </a:r>
              <a:r>
                <a:rPr lang="en-US" sz="2400" b="1" dirty="0">
                  <a:latin typeface="Arial Narrow" pitchFamily="34" charset="0"/>
                </a:rPr>
                <a:t>of the </a:t>
              </a:r>
              <a:r>
                <a:rPr lang="en-US" sz="2400" b="1" dirty="0" smtClean="0">
                  <a:latin typeface="Arial Narrow" pitchFamily="34" charset="0"/>
                </a:rPr>
                <a:t>nervous system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19137" y="228600"/>
            <a:ext cx="7581926" cy="1571393"/>
            <a:chOff x="819137" y="228600"/>
            <a:chExt cx="7581926" cy="1571393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819137" y="977349"/>
              <a:ext cx="2000263" cy="822644"/>
              <a:chOff x="76200" y="2856707"/>
              <a:chExt cx="1447800" cy="823984"/>
            </a:xfrm>
            <a:solidFill>
              <a:srgbClr val="0000FF"/>
            </a:solidFill>
          </p:grpSpPr>
          <p:cxnSp>
            <p:nvCxnSpPr>
              <p:cNvPr id="5" name="Straight Arrow Connector 4"/>
              <p:cNvCxnSpPr/>
              <p:nvPr/>
            </p:nvCxnSpPr>
            <p:spPr bwMode="auto">
              <a:xfrm rot="5400000">
                <a:off x="621259" y="3008562"/>
                <a:ext cx="305297" cy="158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 bwMode="auto">
              <a:xfrm>
                <a:off x="76200" y="3187446"/>
                <a:ext cx="1447800" cy="49324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 err="1" smtClean="0">
                    <a:latin typeface="Bernard MT Condensed" pitchFamily="18" charset="0"/>
                  </a:rPr>
                  <a:t>Nociceptive</a:t>
                </a:r>
                <a:endParaRPr lang="en-US" sz="2600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 bwMode="auto">
            <a:xfrm rot="5400000">
              <a:off x="7212344" y="1115400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6400800" y="1294295"/>
              <a:ext cx="2000263" cy="492443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latin typeface="Bernard MT Condensed" pitchFamily="18" charset="0"/>
                </a:rPr>
                <a:t>Neuropathic</a:t>
              </a:r>
              <a:endParaRPr lang="en-US" sz="26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4360985" y="743735"/>
              <a:ext cx="422031" cy="1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886200" y="228600"/>
              <a:ext cx="1371600" cy="523220"/>
            </a:xfrm>
            <a:prstGeom prst="rect">
              <a:avLst/>
            </a:prstGeom>
            <a:solidFill>
              <a:schemeClr val="tx1"/>
            </a:solidFill>
            <a:ln w="28575" cmpd="dbl">
              <a:solidFill>
                <a:srgbClr val="66FFFF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</a:rPr>
                <a:t>PAIN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52600" y="990600"/>
              <a:ext cx="5638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2812544"/>
            <a:ext cx="32004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Post Operative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Crush Injuries 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Ischemic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Inflammation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Distention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-77274" y="4862847"/>
            <a:ext cx="2133600" cy="1200329"/>
          </a:xfrm>
          <a:prstGeom prst="rect">
            <a:avLst/>
          </a:prstGeom>
          <a:noFill/>
          <a:ln w="28575" cmpd="dbl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C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PAIN Transmission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C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Processing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AC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191000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804361">
            <a:off x="3370470" y="4917991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Nociceptors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63054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Prostaglandins</a:t>
            </a:r>
            <a:r>
              <a:rPr lang="en-US" sz="20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Bradykinins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, Histamine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…..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4800" y="3835758"/>
            <a:ext cx="2362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i="1" u="heavy" dirty="0" err="1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Enkephalines</a:t>
            </a:r>
            <a:r>
              <a:rPr lang="en-US" sz="2000" b="1" i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410201" y="377952"/>
            <a:ext cx="3810001" cy="3815534"/>
            <a:chOff x="3429000" y="-2023"/>
            <a:chExt cx="5638800" cy="5640823"/>
          </a:xfrm>
        </p:grpSpPr>
        <p:grpSp>
          <p:nvGrpSpPr>
            <p:cNvPr id="42" name="Group 48"/>
            <p:cNvGrpSpPr/>
            <p:nvPr/>
          </p:nvGrpSpPr>
          <p:grpSpPr>
            <a:xfrm>
              <a:off x="3429000" y="-2023"/>
              <a:ext cx="5638800" cy="5640823"/>
              <a:chOff x="3429000" y="-2023"/>
              <a:chExt cx="5638800" cy="564082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29000" y="1638835"/>
                <a:ext cx="3790013" cy="39999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334000" y="2486"/>
                <a:ext cx="3458768" cy="2664514"/>
              </a:xfrm>
              <a:prstGeom prst="ellipse">
                <a:avLst/>
              </a:prstGeom>
              <a:solidFill>
                <a:srgbClr val="FBF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" descr="C:\Users\Administrator\Pictures\Picture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9001" y="-2023"/>
                <a:ext cx="5638799" cy="5636317"/>
              </a:xfrm>
              <a:prstGeom prst="rect">
                <a:avLst/>
              </a:prstGeom>
              <a:noFill/>
            </p:spPr>
          </p:pic>
        </p:grpSp>
        <p:sp>
          <p:nvSpPr>
            <p:cNvPr id="43" name="TextBox 42"/>
            <p:cNvSpPr txBox="1"/>
            <p:nvPr/>
          </p:nvSpPr>
          <p:spPr bwMode="auto">
            <a:xfrm>
              <a:off x="7017324" y="2729736"/>
              <a:ext cx="1937697" cy="85693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0000AC"/>
                  </a:solidFill>
                  <a:latin typeface="+mn-lt"/>
                  <a:cs typeface="+mn-cs"/>
                </a:rPr>
                <a:t>Inhibitory Pain Gate</a:t>
              </a:r>
              <a:endParaRPr lang="en-US" b="1" dirty="0">
                <a:solidFill>
                  <a:srgbClr val="0000AC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49" name="Straight Arrow Connector 48"/>
          <p:cNvCxnSpPr>
            <a:stCxn id="77" idx="0"/>
            <a:endCxn id="31" idx="3"/>
          </p:cNvCxnSpPr>
          <p:nvPr/>
        </p:nvCxnSpPr>
        <p:spPr>
          <a:xfrm rot="5400000" flipH="1" flipV="1">
            <a:off x="1339671" y="2930237"/>
            <a:ext cx="1051750" cy="7592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47800" y="44196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1" animBg="1"/>
      <p:bldP spid="40" grpId="0" animBg="1"/>
      <p:bldP spid="28" grpId="0" animBg="1"/>
      <p:bldP spid="28" grpId="1" animBg="1"/>
      <p:bldP spid="38" grpId="0" animBg="1"/>
      <p:bldP spid="37" grpId="0" animBg="1"/>
      <p:bldP spid="37" grpId="1" animBg="1"/>
      <p:bldP spid="29" grpId="0" animBg="1"/>
      <p:bldP spid="66" grpId="0" animBg="1"/>
      <p:bldP spid="66" grpId="1" animBg="1"/>
      <p:bldP spid="71" grpId="0"/>
      <p:bldP spid="71" grpId="1"/>
      <p:bldP spid="72" grpId="0"/>
      <p:bldP spid="72" grpId="1"/>
      <p:bldP spid="73" grpId="0" animBg="1"/>
      <p:bldP spid="68" grpId="0" animBg="1"/>
      <p:bldP spid="68" grpId="1" animBg="1"/>
      <p:bldP spid="69" grpId="0" animBg="1"/>
      <p:bldP spid="69" grpId="1" animBg="1"/>
      <p:bldP spid="67" grpId="0" animBg="1"/>
      <p:bldP spid="74" grpId="0" animBg="1"/>
      <p:bldP spid="75" grpId="0" animBg="1"/>
      <p:bldP spid="76" grpId="0"/>
      <p:bldP spid="76" grpId="1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248400" y="1752600"/>
            <a:ext cx="2743200" cy="954107"/>
          </a:xfrm>
          <a:prstGeom prst="rect">
            <a:avLst/>
          </a:prstGeom>
          <a:noFill/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DRUGS USED TO CONTROL PAIN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297154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1200000">
            <a:off x="3370470" y="5065742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Nociceptors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295400" y="6125210"/>
            <a:ext cx="52578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ASA, </a:t>
            </a: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Acetominophen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NSAIDs, 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Anesthetics,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Anticonvulsants, …..etc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4089896"/>
            <a:ext cx="2362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ADDS,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Anticonvulsants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00800" y="762854"/>
            <a:ext cx="2743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ADDs,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1296"/>
            <a:ext cx="3429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ADDs Anesthetics,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4269906"/>
            <a:ext cx="1981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</a:t>
            </a:r>
          </a:p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endParaRPr lang="en-US" sz="2000" b="1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3534410"/>
            <a:ext cx="2057400" cy="374461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anesthetics</a:t>
            </a:r>
            <a:endParaRPr lang="en-US" sz="20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1" grpId="0" animBg="1"/>
      <p:bldP spid="83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2390775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737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Nociceptive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864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029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663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749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1"/>
          <p:cNvGrpSpPr/>
          <p:nvPr/>
        </p:nvGrpSpPr>
        <p:grpSpPr>
          <a:xfrm>
            <a:off x="381001" y="1732547"/>
            <a:ext cx="2743199" cy="1391400"/>
            <a:chOff x="381001" y="2494547"/>
            <a:chExt cx="2743199" cy="1391400"/>
          </a:xfrm>
        </p:grpSpPr>
        <p:grpSp>
          <p:nvGrpSpPr>
            <p:cNvPr id="16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1066800" y="1732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0153"/>
            <a:ext cx="1485900" cy="2193257"/>
          </a:xfrm>
          <a:prstGeom prst="ellipse">
            <a:avLst/>
          </a:prstGeom>
          <a:noFill/>
        </p:spPr>
      </p:pic>
      <p:grpSp>
        <p:nvGrpSpPr>
          <p:cNvPr id="20" name="Group 83"/>
          <p:cNvGrpSpPr/>
          <p:nvPr/>
        </p:nvGrpSpPr>
        <p:grpSpPr>
          <a:xfrm>
            <a:off x="5029201" y="1676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6019800" y="1676400"/>
            <a:ext cx="2971800" cy="1391400"/>
            <a:chOff x="6019800" y="2438400"/>
            <a:chExt cx="2971800" cy="1391400"/>
          </a:xfrm>
        </p:grpSpPr>
        <p:grpSp>
          <p:nvGrpSpPr>
            <p:cNvPr id="22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1676400" y="1981200"/>
            <a:ext cx="60198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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8088" y="103922"/>
            <a:ext cx="8207826" cy="81047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59508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5092658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72000" y="5029200"/>
            <a:ext cx="4267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29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6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4" grpId="0" animBg="1"/>
      <p:bldP spid="64" grpId="1" animBg="1"/>
      <p:bldP spid="65" grpId="0"/>
      <p:bldP spid="66" grpId="0"/>
      <p:bldP spid="68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spinal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Codine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Loperamide</a:t>
            </a:r>
            <a:r>
              <a:rPr lang="en-US" sz="2400" b="1" dirty="0" smtClean="0">
                <a:solidFill>
                  <a:schemeClr val="bg1"/>
                </a:solidFill>
              </a:rPr>
              <a:t> 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Pentazosine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614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</p:txBody>
      </p:sp>
      <p:sp>
        <p:nvSpPr>
          <p:cNvPr id="8" name="Chevron 7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1215</Words>
  <Application>Microsoft Office PowerPoint</Application>
  <PresentationFormat>On-screen Show (4:3)</PresentationFormat>
  <Paragraphs>246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131</cp:revision>
  <dcterms:created xsi:type="dcterms:W3CDTF">2010-10-28T18:56:20Z</dcterms:created>
  <dcterms:modified xsi:type="dcterms:W3CDTF">2012-11-07T10:27:02Z</dcterms:modified>
</cp:coreProperties>
</file>