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22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3" r:id="rId12"/>
    <p:sldId id="286" r:id="rId13"/>
    <p:sldId id="338" r:id="rId14"/>
    <p:sldId id="340" r:id="rId15"/>
    <p:sldId id="341" r:id="rId16"/>
    <p:sldId id="309" r:id="rId17"/>
    <p:sldId id="310" r:id="rId18"/>
    <p:sldId id="312" r:id="rId19"/>
    <p:sldId id="315" r:id="rId20"/>
    <p:sldId id="317" r:id="rId21"/>
    <p:sldId id="320" r:id="rId22"/>
    <p:sldId id="319" r:id="rId23"/>
    <p:sldId id="306" r:id="rId24"/>
    <p:sldId id="33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1F4FF"/>
    <a:srgbClr val="0064A8"/>
    <a:srgbClr val="0092F6"/>
    <a:srgbClr val="66FFFF"/>
    <a:srgbClr val="006699"/>
    <a:srgbClr val="FF0066"/>
    <a:srgbClr val="FF5D5D"/>
    <a:srgbClr val="00517A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805E55-BFFF-4432-98A6-B386CA03266A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02764A1-73CF-4866-B682-374234F67BB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437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F6B0F-9F3F-4E86-B458-885B263D5093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7F614-5756-4D1B-84E9-9D37782E7DA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1D4FD-A0DA-4D0A-A05D-A6FE10131B38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9311-4254-408A-8EBC-E5301384DE0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92DE1-EAB2-4BB3-816B-1D28AA0C74A5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76190-5742-44EB-AEA2-E1D9590CA96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12D2-F8D0-4D85-B111-22BEC0E3FAD1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A4D6D-A1EA-4EFD-9F1A-657D34988A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2BE67-B56B-452C-B67B-3564437E209D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DB3F-008E-4EDD-A6DF-FD011069661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B6DD7-108E-4299-98DC-DE32708CC0E9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4B0BC-EDC0-454C-BA03-83A92ADE03B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51B55-2FD8-4BF8-BDD4-789F0C64DA40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D7A60-A1FE-4BBA-AB6B-0478354E85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B840F-0060-4E42-9722-843FA82A282F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64937-A3A2-43CF-BBCE-E7FC33737C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1B179-E359-401D-ACA5-8915A5E1D09F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B7F39-C915-4F94-90D1-9718EC9F2F2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5A305-0DB0-4C8D-8CBA-8BDC695B8731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F79C7-628A-48FD-ADAD-2E9799D6F60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68D6C-9590-448B-90B3-749F86317120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A8D9A-20FE-4E51-BAEF-D678465EFFE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958116-9605-493D-A103-5B70D17EF796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A1D0E47-8DDD-424F-A31E-13FFE04273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7/75/Cortical_spreading_depression.gif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hyperlink" Target="http://knol.google.com/k/richard-p-kraig-ph-d-m-d/migraine-mechanisms-and-management/DmMyZecK/pM6GBQ/Figure%201%20(1).jpg" TargetMode="External"/><Relationship Id="rId4" Type="http://schemas.openxmlformats.org/officeDocument/2006/relationships/image" Target="../media/image9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javascript:showslide('active','hiddenslidep5se1su3sl2fi1');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dn.pharmacologycorner.com/wp-content/uploads/2009/06/migraine_clinical_features1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3724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224" y="2857496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3496" name="Subtitle 2"/>
          <p:cNvSpPr>
            <a:spLocks noGrp="1"/>
          </p:cNvSpPr>
          <p:nvPr>
            <p:ph type="subTitle" idx="4294967295"/>
          </p:nvPr>
        </p:nvSpPr>
        <p:spPr>
          <a:xfrm>
            <a:off x="3028950" y="4857750"/>
            <a:ext cx="6400800" cy="1471613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Prof.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Omnia</a:t>
            </a:r>
            <a:r>
              <a:rPr lang="en-US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 Amin Nayel</a:t>
            </a:r>
          </a:p>
          <a:p>
            <a:pPr marL="0" indent="0" algn="ctr">
              <a:buFont typeface="Arial" charset="0"/>
              <a:buNone/>
            </a:pPr>
            <a:r>
              <a:rPr lang="en-US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&amp;</a:t>
            </a:r>
          </a:p>
          <a:p>
            <a:pPr marL="0" indent="0" algn="ctr">
              <a:buFont typeface="Arial" charset="0"/>
              <a:buNone/>
            </a:pPr>
            <a:r>
              <a:rPr lang="en-US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Dr. Abdul latif Mahesar</a:t>
            </a:r>
          </a:p>
          <a:p>
            <a:pPr marL="0" indent="0" algn="ctr">
              <a:buFont typeface="Arial" charset="0"/>
              <a:buNone/>
            </a:pPr>
            <a:endParaRPr lang="en-US" sz="4000" smtClean="0">
              <a:solidFill>
                <a:srgbClr val="003366"/>
              </a:solidFill>
              <a:latin typeface="Bernard MT Condense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2122" y="642918"/>
            <a:ext cx="806753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DRUGS USED 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HEADACHE AND MIGRAINE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3286124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126" t="2232" r="2223" b="4018"/>
          <a:stretch>
            <a:fillRect/>
          </a:stretch>
        </p:blipFill>
        <p:spPr bwMode="auto">
          <a:xfrm>
            <a:off x="-71470" y="3857628"/>
            <a:ext cx="3071834" cy="3000372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228600"/>
            <a:ext cx="38862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Causal Theories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04800" y="914400"/>
            <a:ext cx="13668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Vascular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304800" y="1600200"/>
            <a:ext cx="387985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Cortical Spreading Depression 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04800" y="2971800"/>
            <a:ext cx="29718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Mediators [ Serotonin ] </a:t>
            </a:r>
          </a:p>
        </p:txBody>
      </p: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6819900" y="38100"/>
            <a:ext cx="2247900" cy="2324100"/>
            <a:chOff x="6819900" y="38100"/>
            <a:chExt cx="2247900" cy="2324100"/>
          </a:xfrm>
        </p:grpSpPr>
        <p:pic>
          <p:nvPicPr>
            <p:cNvPr id="1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19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20" name="Freeform 19"/>
            <p:cNvSpPr/>
            <p:nvPr/>
          </p:nvSpPr>
          <p:spPr>
            <a:xfrm>
              <a:off x="7237413" y="314325"/>
              <a:ext cx="1754187" cy="1298575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 bwMode="auto">
          <a:xfrm>
            <a:off x="304800" y="2286000"/>
            <a:ext cx="31956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Neurovascular theory ?</a:t>
            </a:r>
          </a:p>
        </p:txBody>
      </p:sp>
      <p:sp>
        <p:nvSpPr>
          <p:cNvPr id="23" name="TextBox 16"/>
          <p:cNvSpPr txBox="1"/>
          <p:nvPr/>
        </p:nvSpPr>
        <p:spPr bwMode="auto">
          <a:xfrm>
            <a:off x="304800" y="5741313"/>
            <a:ext cx="26670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Immunological theory</a:t>
            </a:r>
          </a:p>
        </p:txBody>
      </p:sp>
      <p:sp>
        <p:nvSpPr>
          <p:cNvPr id="24" name="TextBox 16"/>
          <p:cNvSpPr txBox="1"/>
          <p:nvPr/>
        </p:nvSpPr>
        <p:spPr bwMode="auto">
          <a:xfrm>
            <a:off x="304800" y="4396026"/>
            <a:ext cx="35814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err="1">
                <a:solidFill>
                  <a:srgbClr val="7030A0"/>
                </a:solidFill>
                <a:latin typeface="Arial Narrow" pitchFamily="34" charset="0"/>
                <a:cs typeface="+mn-cs"/>
              </a:rPr>
              <a:t>Dopaminergic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 Hypersensitivity</a:t>
            </a:r>
          </a:p>
        </p:txBody>
      </p:sp>
      <p:sp>
        <p:nvSpPr>
          <p:cNvPr id="25" name="TextBox 16"/>
          <p:cNvSpPr txBox="1"/>
          <p:nvPr/>
        </p:nvSpPr>
        <p:spPr bwMode="auto">
          <a:xfrm>
            <a:off x="304800" y="5055513"/>
            <a:ext cx="27432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Magnesium Deficiency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28600" y="2105025"/>
            <a:ext cx="8534400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Triggers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Release K / glutamates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Creates a slowly well-defined depolarizing wave → depolarize adjacent tissues → propagating at a rate of 2-6 mm/min →  vasoconstriction → migraine aura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Along its spread H</a:t>
            </a:r>
            <a:r>
              <a:rPr lang="en-US" sz="2400" b="1" baseline="30000" dirty="0">
                <a:latin typeface="Arial Narrow" pitchFamily="34" charset="0"/>
              </a:rPr>
              <a:t>+</a:t>
            </a:r>
            <a:r>
              <a:rPr lang="en-US" sz="2400" b="1" dirty="0">
                <a:latin typeface="Arial Narrow" pitchFamily="34" charset="0"/>
              </a:rPr>
              <a:t> and K</a:t>
            </a:r>
            <a:r>
              <a:rPr lang="en-US" sz="2400" b="1" baseline="30000" dirty="0">
                <a:latin typeface="Arial Narrow" pitchFamily="34" charset="0"/>
              </a:rPr>
              <a:t>+</a:t>
            </a:r>
            <a:r>
              <a:rPr lang="en-US" sz="2400" b="1" dirty="0">
                <a:latin typeface="Arial Narrow" pitchFamily="34" charset="0"/>
              </a:rPr>
              <a:t> ions diffuse to the </a:t>
            </a:r>
            <a:r>
              <a:rPr lang="en-US" sz="2400" b="1" dirty="0" err="1">
                <a:latin typeface="Arial Narrow" pitchFamily="34" charset="0"/>
              </a:rPr>
              <a:t>pia</a:t>
            </a:r>
            <a:r>
              <a:rPr lang="en-US" sz="2400" b="1" dirty="0">
                <a:latin typeface="Arial Narrow" pitchFamily="34" charset="0"/>
              </a:rPr>
              <a:t> matter → activate C-fiber </a:t>
            </a:r>
            <a:r>
              <a:rPr lang="en-US" sz="2400" b="1" dirty="0" err="1">
                <a:latin typeface="Arial Narrow" pitchFamily="34" charset="0"/>
              </a:rPr>
              <a:t>meningeal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nociceptors</a:t>
            </a:r>
            <a:r>
              <a:rPr lang="en-US" sz="2400" b="1" dirty="0">
                <a:latin typeface="Arial Narrow" pitchFamily="34" charset="0"/>
              </a:rPr>
              <a:t> →release </a:t>
            </a:r>
            <a:r>
              <a:rPr lang="en-US" sz="2400" b="1" dirty="0" err="1">
                <a:latin typeface="Arial Narrow" pitchFamily="34" charset="0"/>
              </a:rPr>
              <a:t>proinflammatory</a:t>
            </a:r>
            <a:r>
              <a:rPr lang="en-US" sz="2400" b="1" dirty="0">
                <a:latin typeface="Arial Narrow" pitchFamily="34" charset="0"/>
              </a:rPr>
              <a:t> soup of </a:t>
            </a:r>
            <a:r>
              <a:rPr lang="en-US" sz="2400" b="1" dirty="0" err="1">
                <a:latin typeface="Arial Narrow" pitchFamily="34" charset="0"/>
              </a:rPr>
              <a:t>neurochemicals</a:t>
            </a:r>
            <a:r>
              <a:rPr lang="en-US" sz="2400" b="1" dirty="0">
                <a:latin typeface="Arial Narrow" pitchFamily="34" charset="0"/>
              </a:rPr>
              <a:t>  (CGRP, SP, ….) → activate </a:t>
            </a:r>
            <a:r>
              <a:rPr lang="en-US" sz="2400" b="1" dirty="0" err="1">
                <a:latin typeface="Arial Narrow" pitchFamily="34" charset="0"/>
              </a:rPr>
              <a:t>trigeminovascular</a:t>
            </a:r>
            <a:r>
              <a:rPr lang="en-US" sz="2400" b="1" dirty="0">
                <a:latin typeface="Arial Narrow" pitchFamily="34" charset="0"/>
              </a:rPr>
              <a:t> complex → </a:t>
            </a:r>
            <a:r>
              <a:rPr lang="en-US" sz="2400" b="1" dirty="0" err="1">
                <a:latin typeface="Arial Narrow" pitchFamily="34" charset="0"/>
              </a:rPr>
              <a:t>vasodilation</a:t>
            </a:r>
            <a:r>
              <a:rPr lang="en-US" sz="2400" b="1" dirty="0">
                <a:latin typeface="Arial Narrow" pitchFamily="34" charset="0"/>
              </a:rPr>
              <a:t> → migraine headache </a:t>
            </a:r>
          </a:p>
        </p:txBody>
      </p:sp>
      <p:pic>
        <p:nvPicPr>
          <p:cNvPr id="28" name="Picture 2" descr="File:Cortical spreading depression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457200"/>
            <a:ext cx="280987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http://knol.google.com/k/-/-/DmMyZecK/pM6GBQ/Figure%201%20%281%29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0" y="2209800"/>
            <a:ext cx="382587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248400" y="5751513"/>
            <a:ext cx="28956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Bernard MT Condensed" pitchFamily="18" charset="0"/>
              </a:rPr>
              <a:t>Which is Pry </a:t>
            </a:r>
          </a:p>
          <a:p>
            <a:r>
              <a:rPr lang="en-US" sz="2800" dirty="0">
                <a:latin typeface="Bernard MT Condensed" pitchFamily="18" charset="0"/>
              </a:rPr>
              <a:t>Which is secondary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  <p:bldP spid="27" grpId="1" build="allAtOnce"/>
      <p:bldP spid="21" grpId="0"/>
      <p:bldP spid="2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1" name="Picture 20" descr="http://www.ncbi.nlm.nih.gov/corecgi/tileshop/tileshop.fcgi?p=PMC3&amp;id=449017&amp;s=22&amp;r=1&amp;c=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rcRect l="1843" t="4256" r="1324" b="4256"/>
          <a:stretch>
            <a:fillRect/>
          </a:stretch>
        </p:blipFill>
        <p:spPr bwMode="auto">
          <a:xfrm>
            <a:off x="152400" y="762000"/>
            <a:ext cx="8001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04800" y="228600"/>
            <a:ext cx="38862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Causal Theories</a:t>
            </a:r>
          </a:p>
        </p:txBody>
      </p:sp>
      <p:pic>
        <p:nvPicPr>
          <p:cNvPr id="18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040478" y="38100"/>
            <a:ext cx="1874921" cy="1943100"/>
          </a:xfrm>
          <a:prstGeom prst="rect">
            <a:avLst/>
          </a:prstGeom>
          <a:noFill/>
        </p:spPr>
      </p:pic>
      <p:pic>
        <p:nvPicPr>
          <p:cNvPr id="19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162800" y="190500"/>
            <a:ext cx="1905000" cy="1974273"/>
          </a:xfrm>
          <a:prstGeom prst="rect">
            <a:avLst/>
          </a:prstGeom>
          <a:noFill/>
        </p:spPr>
      </p:pic>
      <p:sp>
        <p:nvSpPr>
          <p:cNvPr id="20" name="Freeform 19"/>
          <p:cNvSpPr/>
          <p:nvPr/>
        </p:nvSpPr>
        <p:spPr>
          <a:xfrm>
            <a:off x="7237413" y="314325"/>
            <a:ext cx="1754187" cy="1298575"/>
          </a:xfrm>
          <a:custGeom>
            <a:avLst/>
            <a:gdLst>
              <a:gd name="connsiteX0" fmla="*/ 309093 w 1728001"/>
              <a:gd name="connsiteY0" fmla="*/ 175021 h 1268013"/>
              <a:gd name="connsiteX1" fmla="*/ 746974 w 1728001"/>
              <a:gd name="connsiteY1" fmla="*/ 123506 h 1268013"/>
              <a:gd name="connsiteX2" fmla="*/ 875763 w 1728001"/>
              <a:gd name="connsiteY2" fmla="*/ 84869 h 1268013"/>
              <a:gd name="connsiteX3" fmla="*/ 1004552 w 1728001"/>
              <a:gd name="connsiteY3" fmla="*/ 97748 h 1268013"/>
              <a:gd name="connsiteX4" fmla="*/ 1043188 w 1728001"/>
              <a:gd name="connsiteY4" fmla="*/ 162142 h 1268013"/>
              <a:gd name="connsiteX5" fmla="*/ 1171977 w 1728001"/>
              <a:gd name="connsiteY5" fmla="*/ 316689 h 1268013"/>
              <a:gd name="connsiteX6" fmla="*/ 1184856 w 1728001"/>
              <a:gd name="connsiteY6" fmla="*/ 355326 h 1268013"/>
              <a:gd name="connsiteX7" fmla="*/ 1223493 w 1728001"/>
              <a:gd name="connsiteY7" fmla="*/ 368204 h 1268013"/>
              <a:gd name="connsiteX8" fmla="*/ 1339403 w 1728001"/>
              <a:gd name="connsiteY8" fmla="*/ 381083 h 1268013"/>
              <a:gd name="connsiteX9" fmla="*/ 1455312 w 1728001"/>
              <a:gd name="connsiteY9" fmla="*/ 509872 h 1268013"/>
              <a:gd name="connsiteX10" fmla="*/ 1493949 w 1728001"/>
              <a:gd name="connsiteY10" fmla="*/ 548509 h 1268013"/>
              <a:gd name="connsiteX11" fmla="*/ 1532586 w 1728001"/>
              <a:gd name="connsiteY11" fmla="*/ 664418 h 1268013"/>
              <a:gd name="connsiteX12" fmla="*/ 1661374 w 1728001"/>
              <a:gd name="connsiteY12" fmla="*/ 793207 h 1268013"/>
              <a:gd name="connsiteX13" fmla="*/ 1700011 w 1728001"/>
              <a:gd name="connsiteY13" fmla="*/ 857602 h 1268013"/>
              <a:gd name="connsiteX14" fmla="*/ 1725769 w 1728001"/>
              <a:gd name="connsiteY14" fmla="*/ 896238 h 1268013"/>
              <a:gd name="connsiteX15" fmla="*/ 1712890 w 1728001"/>
              <a:gd name="connsiteY15" fmla="*/ 934875 h 1268013"/>
              <a:gd name="connsiteX16" fmla="*/ 1622738 w 1728001"/>
              <a:gd name="connsiteY16" fmla="*/ 973511 h 1268013"/>
              <a:gd name="connsiteX17" fmla="*/ 1584101 w 1728001"/>
              <a:gd name="connsiteY17" fmla="*/ 986390 h 1268013"/>
              <a:gd name="connsiteX18" fmla="*/ 1545465 w 1728001"/>
              <a:gd name="connsiteY18" fmla="*/ 1025027 h 1268013"/>
              <a:gd name="connsiteX19" fmla="*/ 1506828 w 1728001"/>
              <a:gd name="connsiteY19" fmla="*/ 1037906 h 1268013"/>
              <a:gd name="connsiteX20" fmla="*/ 1468191 w 1728001"/>
              <a:gd name="connsiteY20" fmla="*/ 1063664 h 1268013"/>
              <a:gd name="connsiteX21" fmla="*/ 1416676 w 1728001"/>
              <a:gd name="connsiteY21" fmla="*/ 1231089 h 1268013"/>
              <a:gd name="connsiteX22" fmla="*/ 1378039 w 1728001"/>
              <a:gd name="connsiteY22" fmla="*/ 1243968 h 1268013"/>
              <a:gd name="connsiteX23" fmla="*/ 1210614 w 1728001"/>
              <a:gd name="connsiteY23" fmla="*/ 1218210 h 1268013"/>
              <a:gd name="connsiteX24" fmla="*/ 1146219 w 1728001"/>
              <a:gd name="connsiteY24" fmla="*/ 1192452 h 1268013"/>
              <a:gd name="connsiteX25" fmla="*/ 1094704 w 1728001"/>
              <a:gd name="connsiteY25" fmla="*/ 1179573 h 1268013"/>
              <a:gd name="connsiteX26" fmla="*/ 914400 w 1728001"/>
              <a:gd name="connsiteY26" fmla="*/ 1153816 h 1268013"/>
              <a:gd name="connsiteX27" fmla="*/ 824248 w 1728001"/>
              <a:gd name="connsiteY27" fmla="*/ 1089421 h 1268013"/>
              <a:gd name="connsiteX28" fmla="*/ 785611 w 1728001"/>
              <a:gd name="connsiteY28" fmla="*/ 1050785 h 1268013"/>
              <a:gd name="connsiteX29" fmla="*/ 695459 w 1728001"/>
              <a:gd name="connsiteY29" fmla="*/ 1063664 h 1268013"/>
              <a:gd name="connsiteX30" fmla="*/ 592428 w 1728001"/>
              <a:gd name="connsiteY30" fmla="*/ 1037906 h 1268013"/>
              <a:gd name="connsiteX31" fmla="*/ 502276 w 1728001"/>
              <a:gd name="connsiteY31" fmla="*/ 947754 h 1268013"/>
              <a:gd name="connsiteX32" fmla="*/ 412124 w 1728001"/>
              <a:gd name="connsiteY32" fmla="*/ 818965 h 1268013"/>
              <a:gd name="connsiteX33" fmla="*/ 373487 w 1728001"/>
              <a:gd name="connsiteY33" fmla="*/ 741692 h 1268013"/>
              <a:gd name="connsiteX34" fmla="*/ 296214 w 1728001"/>
              <a:gd name="connsiteY34" fmla="*/ 728813 h 1268013"/>
              <a:gd name="connsiteX35" fmla="*/ 128788 w 1728001"/>
              <a:gd name="connsiteY35" fmla="*/ 715934 h 1268013"/>
              <a:gd name="connsiteX36" fmla="*/ 51515 w 1728001"/>
              <a:gd name="connsiteY36" fmla="*/ 677297 h 1268013"/>
              <a:gd name="connsiteX37" fmla="*/ 25758 w 1728001"/>
              <a:gd name="connsiteY37" fmla="*/ 638661 h 1268013"/>
              <a:gd name="connsiteX38" fmla="*/ 12879 w 1728001"/>
              <a:gd name="connsiteY38" fmla="*/ 574266 h 1268013"/>
              <a:gd name="connsiteX39" fmla="*/ 0 w 1728001"/>
              <a:gd name="connsiteY39" fmla="*/ 535630 h 1268013"/>
              <a:gd name="connsiteX40" fmla="*/ 12879 w 1728001"/>
              <a:gd name="connsiteY40" fmla="*/ 419720 h 1268013"/>
              <a:gd name="connsiteX41" fmla="*/ 51515 w 1728001"/>
              <a:gd name="connsiteY41" fmla="*/ 368204 h 1268013"/>
              <a:gd name="connsiteX42" fmla="*/ 90152 w 1728001"/>
              <a:gd name="connsiteY42" fmla="*/ 303810 h 1268013"/>
              <a:gd name="connsiteX43" fmla="*/ 167425 w 1728001"/>
              <a:gd name="connsiteY43" fmla="*/ 213658 h 1268013"/>
              <a:gd name="connsiteX44" fmla="*/ 193183 w 1728001"/>
              <a:gd name="connsiteY44" fmla="*/ 136385 h 1268013"/>
              <a:gd name="connsiteX45" fmla="*/ 231819 w 1728001"/>
              <a:gd name="connsiteY45" fmla="*/ 149264 h 1268013"/>
              <a:gd name="connsiteX46" fmla="*/ 270456 w 1728001"/>
              <a:gd name="connsiteY46" fmla="*/ 123506 h 1268013"/>
              <a:gd name="connsiteX47" fmla="*/ 270456 w 1728001"/>
              <a:gd name="connsiteY47" fmla="*/ 123506 h 1268013"/>
              <a:gd name="connsiteX48" fmla="*/ 270456 w 1728001"/>
              <a:gd name="connsiteY48" fmla="*/ 123506 h 126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728001" h="1268013">
                <a:moveTo>
                  <a:pt x="309093" y="175021"/>
                </a:moveTo>
                <a:cubicBezTo>
                  <a:pt x="367435" y="0"/>
                  <a:pt x="301701" y="156902"/>
                  <a:pt x="746974" y="123506"/>
                </a:cubicBezTo>
                <a:cubicBezTo>
                  <a:pt x="766001" y="122079"/>
                  <a:pt x="844042" y="95443"/>
                  <a:pt x="875763" y="84869"/>
                </a:cubicBezTo>
                <a:cubicBezTo>
                  <a:pt x="918693" y="89162"/>
                  <a:pt x="965379" y="79668"/>
                  <a:pt x="1004552" y="97748"/>
                </a:cubicBezTo>
                <a:cubicBezTo>
                  <a:pt x="1027280" y="108238"/>
                  <a:pt x="1028940" y="141561"/>
                  <a:pt x="1043188" y="162142"/>
                </a:cubicBezTo>
                <a:cubicBezTo>
                  <a:pt x="1112069" y="261636"/>
                  <a:pt x="1103097" y="247807"/>
                  <a:pt x="1171977" y="316689"/>
                </a:cubicBezTo>
                <a:cubicBezTo>
                  <a:pt x="1176270" y="329568"/>
                  <a:pt x="1175256" y="345727"/>
                  <a:pt x="1184856" y="355326"/>
                </a:cubicBezTo>
                <a:cubicBezTo>
                  <a:pt x="1194455" y="364925"/>
                  <a:pt x="1210102" y="365972"/>
                  <a:pt x="1223493" y="368204"/>
                </a:cubicBezTo>
                <a:cubicBezTo>
                  <a:pt x="1261839" y="374595"/>
                  <a:pt x="1300766" y="376790"/>
                  <a:pt x="1339403" y="381083"/>
                </a:cubicBezTo>
                <a:cubicBezTo>
                  <a:pt x="1399895" y="461741"/>
                  <a:pt x="1362861" y="417421"/>
                  <a:pt x="1455312" y="509872"/>
                </a:cubicBezTo>
                <a:lnTo>
                  <a:pt x="1493949" y="548509"/>
                </a:lnTo>
                <a:cubicBezTo>
                  <a:pt x="1506828" y="587145"/>
                  <a:pt x="1512619" y="628922"/>
                  <a:pt x="1532586" y="664418"/>
                </a:cubicBezTo>
                <a:cubicBezTo>
                  <a:pt x="1569578" y="730181"/>
                  <a:pt x="1607616" y="752889"/>
                  <a:pt x="1661374" y="793207"/>
                </a:cubicBezTo>
                <a:cubicBezTo>
                  <a:pt x="1674253" y="814672"/>
                  <a:pt x="1686744" y="836375"/>
                  <a:pt x="1700011" y="857602"/>
                </a:cubicBezTo>
                <a:cubicBezTo>
                  <a:pt x="1708215" y="870728"/>
                  <a:pt x="1723224" y="880970"/>
                  <a:pt x="1725769" y="896238"/>
                </a:cubicBezTo>
                <a:cubicBezTo>
                  <a:pt x="1728001" y="909629"/>
                  <a:pt x="1721371" y="924274"/>
                  <a:pt x="1712890" y="934875"/>
                </a:cubicBezTo>
                <a:cubicBezTo>
                  <a:pt x="1689652" y="963922"/>
                  <a:pt x="1654819" y="964345"/>
                  <a:pt x="1622738" y="973511"/>
                </a:cubicBezTo>
                <a:cubicBezTo>
                  <a:pt x="1609685" y="977240"/>
                  <a:pt x="1596980" y="982097"/>
                  <a:pt x="1584101" y="986390"/>
                </a:cubicBezTo>
                <a:cubicBezTo>
                  <a:pt x="1571222" y="999269"/>
                  <a:pt x="1560619" y="1014924"/>
                  <a:pt x="1545465" y="1025027"/>
                </a:cubicBezTo>
                <a:cubicBezTo>
                  <a:pt x="1534169" y="1032557"/>
                  <a:pt x="1518970" y="1031835"/>
                  <a:pt x="1506828" y="1037906"/>
                </a:cubicBezTo>
                <a:cubicBezTo>
                  <a:pt x="1492983" y="1044828"/>
                  <a:pt x="1481070" y="1055078"/>
                  <a:pt x="1468191" y="1063664"/>
                </a:cubicBezTo>
                <a:cubicBezTo>
                  <a:pt x="1462988" y="1089681"/>
                  <a:pt x="1458378" y="1197727"/>
                  <a:pt x="1416676" y="1231089"/>
                </a:cubicBezTo>
                <a:cubicBezTo>
                  <a:pt x="1406075" y="1239570"/>
                  <a:pt x="1390918" y="1239675"/>
                  <a:pt x="1378039" y="1243968"/>
                </a:cubicBezTo>
                <a:cubicBezTo>
                  <a:pt x="1264894" y="1206252"/>
                  <a:pt x="1459628" y="1268013"/>
                  <a:pt x="1210614" y="1218210"/>
                </a:cubicBezTo>
                <a:cubicBezTo>
                  <a:pt x="1187944" y="1213676"/>
                  <a:pt x="1168151" y="1199763"/>
                  <a:pt x="1146219" y="1192452"/>
                </a:cubicBezTo>
                <a:cubicBezTo>
                  <a:pt x="1129427" y="1186855"/>
                  <a:pt x="1111983" y="1183413"/>
                  <a:pt x="1094704" y="1179573"/>
                </a:cubicBezTo>
                <a:cubicBezTo>
                  <a:pt x="1012701" y="1161351"/>
                  <a:pt x="1015640" y="1165065"/>
                  <a:pt x="914400" y="1153816"/>
                </a:cubicBezTo>
                <a:cubicBezTo>
                  <a:pt x="883818" y="1133428"/>
                  <a:pt x="852208" y="1113387"/>
                  <a:pt x="824248" y="1089421"/>
                </a:cubicBezTo>
                <a:cubicBezTo>
                  <a:pt x="810419" y="1077568"/>
                  <a:pt x="798490" y="1063664"/>
                  <a:pt x="785611" y="1050785"/>
                </a:cubicBezTo>
                <a:cubicBezTo>
                  <a:pt x="755560" y="1055078"/>
                  <a:pt x="725815" y="1063664"/>
                  <a:pt x="695459" y="1063664"/>
                </a:cubicBezTo>
                <a:cubicBezTo>
                  <a:pt x="664377" y="1063664"/>
                  <a:pt x="622916" y="1048069"/>
                  <a:pt x="592428" y="1037906"/>
                </a:cubicBezTo>
                <a:cubicBezTo>
                  <a:pt x="562377" y="1007855"/>
                  <a:pt x="524141" y="984196"/>
                  <a:pt x="502276" y="947754"/>
                </a:cubicBezTo>
                <a:cubicBezTo>
                  <a:pt x="449496" y="859788"/>
                  <a:pt x="479277" y="902906"/>
                  <a:pt x="412124" y="818965"/>
                </a:cubicBezTo>
                <a:cubicBezTo>
                  <a:pt x="406029" y="800679"/>
                  <a:pt x="393461" y="751679"/>
                  <a:pt x="373487" y="741692"/>
                </a:cubicBezTo>
                <a:cubicBezTo>
                  <a:pt x="350131" y="730014"/>
                  <a:pt x="322183" y="731547"/>
                  <a:pt x="296214" y="728813"/>
                </a:cubicBezTo>
                <a:cubicBezTo>
                  <a:pt x="240548" y="722953"/>
                  <a:pt x="184597" y="720227"/>
                  <a:pt x="128788" y="715934"/>
                </a:cubicBezTo>
                <a:cubicBezTo>
                  <a:pt x="97364" y="705459"/>
                  <a:pt x="76481" y="702263"/>
                  <a:pt x="51515" y="677297"/>
                </a:cubicBezTo>
                <a:cubicBezTo>
                  <a:pt x="40570" y="666352"/>
                  <a:pt x="34344" y="651540"/>
                  <a:pt x="25758" y="638661"/>
                </a:cubicBezTo>
                <a:cubicBezTo>
                  <a:pt x="21465" y="617196"/>
                  <a:pt x="18188" y="595502"/>
                  <a:pt x="12879" y="574266"/>
                </a:cubicBezTo>
                <a:cubicBezTo>
                  <a:pt x="9586" y="561096"/>
                  <a:pt x="0" y="549205"/>
                  <a:pt x="0" y="535630"/>
                </a:cubicBezTo>
                <a:cubicBezTo>
                  <a:pt x="0" y="496756"/>
                  <a:pt x="1447" y="456875"/>
                  <a:pt x="12879" y="419720"/>
                </a:cubicBezTo>
                <a:cubicBezTo>
                  <a:pt x="19191" y="399204"/>
                  <a:pt x="39609" y="386064"/>
                  <a:pt x="51515" y="368204"/>
                </a:cubicBezTo>
                <a:cubicBezTo>
                  <a:pt x="65400" y="347376"/>
                  <a:pt x="74784" y="323569"/>
                  <a:pt x="90152" y="303810"/>
                </a:cubicBezTo>
                <a:cubicBezTo>
                  <a:pt x="123250" y="261255"/>
                  <a:pt x="146911" y="259813"/>
                  <a:pt x="167425" y="213658"/>
                </a:cubicBezTo>
                <a:cubicBezTo>
                  <a:pt x="178452" y="188847"/>
                  <a:pt x="193183" y="136385"/>
                  <a:pt x="193183" y="136385"/>
                </a:cubicBezTo>
                <a:cubicBezTo>
                  <a:pt x="206062" y="140678"/>
                  <a:pt x="218428" y="151496"/>
                  <a:pt x="231819" y="149264"/>
                </a:cubicBezTo>
                <a:cubicBezTo>
                  <a:pt x="247087" y="146719"/>
                  <a:pt x="270456" y="123506"/>
                  <a:pt x="270456" y="123506"/>
                </a:cubicBezTo>
                <a:lnTo>
                  <a:pt x="270456" y="123506"/>
                </a:lnTo>
                <a:lnTo>
                  <a:pt x="270456" y="123506"/>
                </a:lnTo>
              </a:path>
            </a:pathLst>
          </a:custGeom>
          <a:solidFill>
            <a:srgbClr val="FF66FF">
              <a:alpha val="18824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934200" y="228600"/>
            <a:ext cx="1600200" cy="58477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7030A0"/>
                </a:solidFill>
                <a:latin typeface="Bernard MT Condensed" pitchFamily="18" charset="0"/>
                <a:cs typeface="+mn-cs"/>
              </a:rPr>
              <a:t>UNIFYING</a:t>
            </a:r>
          </a:p>
        </p:txBody>
      </p:sp>
      <p:pic>
        <p:nvPicPr>
          <p:cNvPr id="27" name="Picture 5" descr="C:\Users\Administrator\Pictures\migrain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 l="4828" t="38704" r="2231" b="3391"/>
          <a:stretch>
            <a:fillRect/>
          </a:stretch>
        </p:blipFill>
        <p:spPr bwMode="auto">
          <a:xfrm>
            <a:off x="0" y="3952874"/>
            <a:ext cx="617220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24400" y="4638675"/>
            <a:ext cx="441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Transiently occlude to initiate CSD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362200" y="6319837"/>
            <a:ext cx="685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Prolonged occlusion  will cause tissue </a:t>
            </a:r>
            <a:r>
              <a:rPr lang="en-US" sz="2400" b="1" dirty="0" err="1">
                <a:latin typeface="Arial Narrow" pitchFamily="34" charset="0"/>
              </a:rPr>
              <a:t>microinfarction</a:t>
            </a:r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74" name="TextBox 16"/>
          <p:cNvSpPr txBox="1">
            <a:spLocks noChangeArrowheads="1"/>
          </p:cNvSpPr>
          <p:nvPr/>
        </p:nvSpPr>
        <p:spPr bwMode="auto">
          <a:xfrm>
            <a:off x="2971800" y="3810000"/>
            <a:ext cx="5410200" cy="127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They specifically target pathways of migraine by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 </a:t>
            </a:r>
            <a:r>
              <a:rPr lang="en-US" sz="2400" b="1" dirty="0" err="1">
                <a:latin typeface="Arial Narrow" pitchFamily="34" charset="0"/>
              </a:rPr>
              <a:t>meningeal</a:t>
            </a:r>
            <a:r>
              <a:rPr lang="en-US" sz="2400" b="1" dirty="0">
                <a:latin typeface="Arial Narrow" pitchFamily="34" charset="0"/>
              </a:rPr>
              <a:t> dilatation &amp;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 </a:t>
            </a:r>
            <a:r>
              <a:rPr lang="en-US" sz="2400" b="1" dirty="0">
                <a:latin typeface="Arial Narrow" pitchFamily="34" charset="0"/>
              </a:rPr>
              <a:t>neural activation via 5HT</a:t>
            </a:r>
            <a:r>
              <a:rPr lang="en-US" sz="2400" b="1" baseline="-25000" dirty="0">
                <a:latin typeface="Arial Narrow" pitchFamily="34" charset="0"/>
              </a:rPr>
              <a:t>1 </a:t>
            </a:r>
            <a:r>
              <a:rPr lang="en-US" sz="2400" b="1" dirty="0" err="1">
                <a:latin typeface="Arial Narrow" pitchFamily="34" charset="0"/>
              </a:rPr>
              <a:t>agonism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i.e. </a:t>
            </a:r>
            <a:r>
              <a:rPr lang="en-US" sz="2400" b="1" dirty="0">
                <a:latin typeface="Arial Narrow" pitchFamily="34" charset="0"/>
              </a:rPr>
              <a:t>stopping headache as it is evolving.  </a:t>
            </a:r>
          </a:p>
        </p:txBody>
      </p:sp>
      <p:sp>
        <p:nvSpPr>
          <p:cNvPr id="11275" name="TextBox 17"/>
          <p:cNvSpPr txBox="1">
            <a:spLocks noChangeArrowheads="1"/>
          </p:cNvSpPr>
          <p:nvPr/>
        </p:nvSpPr>
        <p:spPr bwMode="auto">
          <a:xfrm>
            <a:off x="4724400" y="1524000"/>
            <a:ext cx="4419600" cy="100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</a:t>
            </a:r>
            <a:r>
              <a:rPr lang="en-US" sz="2200" b="1" dirty="0" smtClean="0">
                <a:latin typeface="Arial Narrow" pitchFamily="34" charset="0"/>
              </a:rPr>
              <a:t>recurrence </a:t>
            </a:r>
            <a:r>
              <a:rPr lang="en-US" sz="2200" b="1" dirty="0">
                <a:latin typeface="Arial Narrow" pitchFamily="34" charset="0"/>
              </a:rPr>
              <a:t>frequency, severity, </a:t>
            </a:r>
            <a:br>
              <a:rPr lang="en-US" sz="2200" b="1" dirty="0">
                <a:latin typeface="Arial Narrow" pitchFamily="34" charset="0"/>
              </a:rPr>
            </a:br>
            <a:r>
              <a:rPr lang="en-US" sz="2200" b="1" dirty="0">
                <a:latin typeface="Arial Narrow" pitchFamily="34" charset="0"/>
              </a:rPr>
              <a:t>   </a:t>
            </a:r>
            <a:r>
              <a:rPr lang="en-US" sz="2200" b="1" dirty="0" smtClean="0">
                <a:latin typeface="Arial Narrow" pitchFamily="34" charset="0"/>
              </a:rPr>
              <a:t>duration &amp; / or disability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</a:t>
            </a:r>
            <a:r>
              <a:rPr lang="en-US" sz="2200" b="1" dirty="0" smtClean="0">
                <a:latin typeface="Arial Narrow" pitchFamily="34" charset="0"/>
              </a:rPr>
              <a:t>responsiveness </a:t>
            </a:r>
            <a:r>
              <a:rPr lang="en-US" sz="2200" b="1" dirty="0">
                <a:latin typeface="Arial Narrow" pitchFamily="34" charset="0"/>
              </a:rPr>
              <a:t>to abortive </a:t>
            </a:r>
            <a:r>
              <a:rPr lang="en-US" sz="2200" b="1" dirty="0" smtClean="0">
                <a:latin typeface="Arial Narrow" pitchFamily="34" charset="0"/>
              </a:rPr>
              <a:t>therapy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1276" name="TextBox 12"/>
          <p:cNvSpPr txBox="1">
            <a:spLocks noChangeArrowheads="1"/>
          </p:cNvSpPr>
          <p:nvPr/>
        </p:nvSpPr>
        <p:spPr bwMode="auto">
          <a:xfrm>
            <a:off x="2971800" y="5042609"/>
            <a:ext cx="6019800" cy="97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Abortive medications &gt; effective if taken early, losing effectiveness once the attack has begun</a:t>
            </a:r>
          </a:p>
          <a:p>
            <a:pPr>
              <a:lnSpc>
                <a:spcPts val="2300"/>
              </a:lnSpc>
            </a:pP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So they must be rapidly acting</a:t>
            </a:r>
          </a:p>
        </p:txBody>
      </p:sp>
      <p:sp>
        <p:nvSpPr>
          <p:cNvPr id="11277" name="TextBox 15"/>
          <p:cNvSpPr txBox="1">
            <a:spLocks noChangeArrowheads="1"/>
          </p:cNvSpPr>
          <p:nvPr/>
        </p:nvSpPr>
        <p:spPr bwMode="auto">
          <a:xfrm>
            <a:off x="0" y="3810000"/>
            <a:ext cx="2667000" cy="2157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Non-specifically  target individual symptoms                i.e. alleviating</a:t>
            </a:r>
          </a:p>
          <a:p>
            <a:pPr algn="ctr"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pain, emesis and associated symptoms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" y="6096000"/>
            <a:ext cx="1981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6699"/>
                </a:solidFill>
                <a:latin typeface="Bernard MT Condensed" pitchFamily="18" charset="0"/>
              </a:rPr>
              <a:t>Mild-Moderate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95600" y="6096000"/>
            <a:ext cx="2438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6699"/>
                </a:solidFill>
                <a:latin typeface="Bernard MT Condensed" pitchFamily="18" charset="0"/>
              </a:rPr>
              <a:t>Severe/ Disabling</a:t>
            </a: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1500188" y="533400"/>
            <a:ext cx="6143625" cy="354013"/>
            <a:chOff x="1643042" y="1577171"/>
            <a:chExt cx="6143668" cy="353219"/>
          </a:xfrm>
        </p:grpSpPr>
        <p:cxnSp>
          <p:nvCxnSpPr>
            <p:cNvPr id="19" name="Straight Connector 18"/>
            <p:cNvCxnSpPr/>
            <p:nvPr/>
          </p:nvCxnSpPr>
          <p:spPr>
            <a:xfrm rot="5400000">
              <a:off x="4507278" y="1738731"/>
              <a:ext cx="324708" cy="1587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89" name="Straight Connector 21"/>
            <p:cNvCxnSpPr>
              <a:cxnSpLocks noChangeShapeType="1"/>
            </p:cNvCxnSpPr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3" name="TextBox 22"/>
          <p:cNvSpPr txBox="1"/>
          <p:nvPr/>
        </p:nvSpPr>
        <p:spPr>
          <a:xfrm>
            <a:off x="2933700" y="202842"/>
            <a:ext cx="3276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STRATEGY</a:t>
            </a:r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5257800" y="876300"/>
            <a:ext cx="3352800" cy="647700"/>
            <a:chOff x="5257800" y="876837"/>
            <a:chExt cx="3352800" cy="647163"/>
          </a:xfrm>
        </p:grpSpPr>
        <p:sp>
          <p:nvSpPr>
            <p:cNvPr id="17" name="TextBox 16"/>
            <p:cNvSpPr txBox="1"/>
            <p:nvPr/>
          </p:nvSpPr>
          <p:spPr>
            <a:xfrm>
              <a:off x="5257800" y="1143000"/>
              <a:ext cx="33528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PREVENT RECURRENCE</a:t>
              </a:r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7467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57200" y="876300"/>
            <a:ext cx="2362200" cy="647700"/>
            <a:chOff x="457200" y="876837"/>
            <a:chExt cx="2362200" cy="647163"/>
          </a:xfrm>
        </p:grpSpPr>
        <p:sp>
          <p:nvSpPr>
            <p:cNvPr id="16" name="TextBox 15"/>
            <p:cNvSpPr txBox="1"/>
            <p:nvPr/>
          </p:nvSpPr>
          <p:spPr>
            <a:xfrm>
              <a:off x="457200" y="1143000"/>
              <a:ext cx="23622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ACUTE  ATTACK</a:t>
              </a:r>
            </a:p>
          </p:txBody>
        </p:sp>
        <p:sp>
          <p:nvSpPr>
            <p:cNvPr id="25" name="Down Arrow 24"/>
            <p:cNvSpPr/>
            <p:nvPr/>
          </p:nvSpPr>
          <p:spPr>
            <a:xfrm>
              <a:off x="1371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048000" y="2057400"/>
            <a:ext cx="1600200" cy="9906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2057400"/>
            <a:ext cx="1524000" cy="9906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RESCUE THERAPY</a:t>
            </a:r>
          </a:p>
        </p:txBody>
      </p:sp>
      <p:sp>
        <p:nvSpPr>
          <p:cNvPr id="30" name="TextBox 17"/>
          <p:cNvSpPr txBox="1">
            <a:spLocks noChangeArrowheads="1"/>
          </p:cNvSpPr>
          <p:nvPr/>
        </p:nvSpPr>
        <p:spPr bwMode="auto">
          <a:xfrm>
            <a:off x="457200" y="1524000"/>
            <a:ext cx="2362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Controls attack. </a:t>
            </a:r>
          </a:p>
        </p:txBody>
      </p: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2743200" y="1511300"/>
            <a:ext cx="279400" cy="990600"/>
            <a:chOff x="2743201" y="1511656"/>
            <a:chExt cx="279041" cy="990066"/>
          </a:xfrm>
        </p:grpSpPr>
        <p:sp>
          <p:nvSpPr>
            <p:cNvPr id="32" name="Down Arrow 31"/>
            <p:cNvSpPr/>
            <p:nvPr/>
          </p:nvSpPr>
          <p:spPr>
            <a:xfrm rot="16200000">
              <a:off x="2793850" y="2273330"/>
              <a:ext cx="228477" cy="228306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5400000">
              <a:off x="2268001" y="1986856"/>
              <a:ext cx="951987" cy="158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1981200" y="1511300"/>
            <a:ext cx="230188" cy="990600"/>
            <a:chOff x="1981200" y="1524000"/>
            <a:chExt cx="230189" cy="990600"/>
          </a:xfrm>
        </p:grpSpPr>
        <p:sp>
          <p:nvSpPr>
            <p:cNvPr id="31" name="Down Arrow 30"/>
            <p:cNvSpPr/>
            <p:nvPr/>
          </p:nvSpPr>
          <p:spPr>
            <a:xfrm rot="5400000">
              <a:off x="1981200" y="2286000"/>
              <a:ext cx="228600" cy="228601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1734345" y="1999456"/>
              <a:ext cx="95250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Down Arrow 37"/>
          <p:cNvSpPr/>
          <p:nvPr/>
        </p:nvSpPr>
        <p:spPr>
          <a:xfrm>
            <a:off x="2286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28956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Down Arrow 39"/>
          <p:cNvSpPr/>
          <p:nvPr/>
        </p:nvSpPr>
        <p:spPr>
          <a:xfrm>
            <a:off x="10668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Text Box 33"/>
          <p:cNvSpPr txBox="1">
            <a:spLocks noChangeArrowheads="1"/>
          </p:cNvSpPr>
          <p:nvPr/>
        </p:nvSpPr>
        <p:spPr bwMode="auto">
          <a:xfrm>
            <a:off x="5105400" y="2514600"/>
            <a:ext cx="4038600" cy="1220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nard MT Condensed" pitchFamily="18" charset="0"/>
              </a:rPr>
              <a:t>N.B.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Full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effect of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therapy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needs several weeks to manifest </a:t>
            </a:r>
          </a:p>
          <a:p>
            <a:pPr>
              <a:lnSpc>
                <a:spcPts val="2200"/>
              </a:lnSpc>
            </a:pP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&amp; should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continue for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6 m. </a:t>
            </a:r>
          </a:p>
          <a:p>
            <a:pPr>
              <a:lnSpc>
                <a:spcPts val="2200"/>
              </a:lnSpc>
            </a:pP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&amp; can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be repeated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8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8353E-6 L 0.20416 0.32747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164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2"/>
                                            </p:cond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0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4"/>
                                            </p:cond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5" grpId="0"/>
      <p:bldP spid="11275" grpId="1"/>
      <p:bldP spid="11276" grpId="0"/>
      <p:bldP spid="11277" grpId="0"/>
      <p:bldP spid="20" grpId="0" animBg="1"/>
      <p:bldP spid="21" grpId="0" animBg="1"/>
      <p:bldP spid="28" grpId="0" animBg="1"/>
      <p:bldP spid="29" grpId="0" animBg="1"/>
      <p:bldP spid="30" grpId="0"/>
      <p:bldP spid="30" grpId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2" grpId="0"/>
      <p:bldP spid="4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01" name="TextBox 15"/>
          <p:cNvSpPr txBox="1">
            <a:spLocks noChangeArrowheads="1"/>
          </p:cNvSpPr>
          <p:nvPr/>
        </p:nvSpPr>
        <p:spPr bwMode="auto">
          <a:xfrm>
            <a:off x="228600" y="892630"/>
            <a:ext cx="20574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>
                <a:latin typeface="Arial Narrow" pitchFamily="34" charset="0"/>
              </a:rPr>
              <a:t>Analgesics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" y="2565400"/>
            <a:ext cx="2057400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 err="1">
                <a:latin typeface="Arial Narrow" pitchFamily="34" charset="0"/>
              </a:rPr>
              <a:t>Antiemetics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28600" y="6167735"/>
            <a:ext cx="266700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 smtClean="0">
                <a:latin typeface="Arial Narrow" pitchFamily="34" charset="0"/>
              </a:rPr>
              <a:t>Others; </a:t>
            </a:r>
            <a:r>
              <a:rPr lang="en-US" sz="2400" b="1" i="1" dirty="0">
                <a:latin typeface="Arial Narrow" pitchFamily="34" charset="0"/>
              </a:rPr>
              <a:t>Steroids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14800" y="228600"/>
            <a:ext cx="25146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RESCUE THERAPY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6" name="TextBox 15"/>
          <p:cNvSpPr txBox="1">
            <a:spLocks noChangeArrowheads="1"/>
          </p:cNvSpPr>
          <p:nvPr/>
        </p:nvSpPr>
        <p:spPr bwMode="auto">
          <a:xfrm>
            <a:off x="2362200" y="892630"/>
            <a:ext cx="4876800" cy="137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>
                <a:latin typeface="Arial Narrow" pitchFamily="34" charset="0"/>
              </a:rPr>
              <a:t>NSAIDs / </a:t>
            </a:r>
            <a:r>
              <a:rPr lang="en-US" sz="2400" b="1" dirty="0" smtClean="0">
                <a:latin typeface="Arial Narrow" pitchFamily="34" charset="0"/>
              </a:rPr>
              <a:t>Aspirin&lt; </a:t>
            </a:r>
            <a:r>
              <a:rPr lang="en-US" sz="2400" b="1" dirty="0">
                <a:latin typeface="Arial Narrow" pitchFamily="34" charset="0"/>
              </a:rPr>
              <a:t>Acetaminophen</a:t>
            </a:r>
          </a:p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 smtClean="0">
                <a:latin typeface="Arial Narrow" pitchFamily="34" charset="0"/>
              </a:rPr>
              <a:t>Mild-</a:t>
            </a:r>
            <a:r>
              <a:rPr lang="en-US" sz="2400" b="1" dirty="0" err="1" smtClean="0">
                <a:latin typeface="Arial Narrow" pitchFamily="34" charset="0"/>
              </a:rPr>
              <a:t>opioid</a:t>
            </a:r>
            <a:r>
              <a:rPr lang="en-US" sz="2400" b="1" dirty="0">
                <a:latin typeface="Arial Narrow" pitchFamily="34" charset="0"/>
              </a:rPr>
              <a:t>: </a:t>
            </a:r>
            <a:r>
              <a:rPr lang="en-US" sz="2400" b="1" dirty="0">
                <a:latin typeface="Symbol" pitchFamily="18" charset="2"/>
              </a:rPr>
              <a:t>m</a:t>
            </a:r>
            <a:r>
              <a:rPr lang="en-US" sz="2400" b="1" dirty="0">
                <a:latin typeface="Arial Narrow" pitchFamily="34" charset="0"/>
              </a:rPr>
              <a:t> agonist;  </a:t>
            </a:r>
            <a:r>
              <a:rPr lang="en-US" sz="2400" b="1" dirty="0" err="1">
                <a:latin typeface="Arial Narrow" pitchFamily="34" charset="0"/>
              </a:rPr>
              <a:t>tramadol</a:t>
            </a:r>
            <a:r>
              <a:rPr lang="en-US" sz="2400" b="1" dirty="0">
                <a:latin typeface="Arial Narrow" pitchFamily="34" charset="0"/>
              </a:rPr>
              <a:t>                      </a:t>
            </a:r>
            <a:br>
              <a:rPr lang="en-US" sz="2400" b="1" dirty="0">
                <a:latin typeface="Arial Narrow" pitchFamily="34" charset="0"/>
              </a:rPr>
            </a:br>
            <a:r>
              <a:rPr lang="en-US" sz="2400" b="1" dirty="0">
                <a:latin typeface="Arial Narrow" pitchFamily="34" charset="0"/>
              </a:rPr>
              <a:t>                         </a:t>
            </a:r>
            <a:r>
              <a:rPr lang="en-US" sz="2200" b="1" i="1" dirty="0">
                <a:latin typeface="Arial Narrow" pitchFamily="34" charset="0"/>
              </a:rPr>
              <a:t>act on 5HT &amp; NE receptors</a:t>
            </a:r>
          </a:p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 smtClean="0">
                <a:latin typeface="Arial Narrow" pitchFamily="34" charset="0"/>
              </a:rPr>
              <a:t>Sedatives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2667000" y="5344541"/>
            <a:ext cx="269875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1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</a:t>
            </a: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3092450" y="5734050"/>
            <a:ext cx="14795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Meclizine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2667000" y="3563480"/>
            <a:ext cx="289560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i="1" dirty="0" err="1" smtClean="0">
                <a:solidFill>
                  <a:srgbClr val="2E31B8"/>
                </a:solidFill>
                <a:latin typeface="Arial Narrow" pitchFamily="34" charset="0"/>
              </a:rPr>
              <a:t>Phenothiazines</a:t>
            </a:r>
            <a:endParaRPr lang="en-US" sz="2400" b="1" i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43" name="Rectangle 19"/>
          <p:cNvSpPr>
            <a:spLocks noChangeArrowheads="1"/>
          </p:cNvSpPr>
          <p:nvPr/>
        </p:nvSpPr>
        <p:spPr bwMode="auto">
          <a:xfrm>
            <a:off x="3092450" y="3952988"/>
            <a:ext cx="1911101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Promethazine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092450" y="2932386"/>
            <a:ext cx="2851150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Domperidone</a:t>
            </a:r>
            <a:endParaRPr lang="en-US" sz="24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47" name="TextBox 46"/>
          <p:cNvSpPr txBox="1"/>
          <p:nvPr/>
        </p:nvSpPr>
        <p:spPr bwMode="auto">
          <a:xfrm>
            <a:off x="2667000" y="2514600"/>
            <a:ext cx="3309937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Dopamine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</a:p>
        </p:txBody>
      </p:sp>
      <p:sp>
        <p:nvSpPr>
          <p:cNvPr id="48" name="TextBox 16"/>
          <p:cNvSpPr txBox="1"/>
          <p:nvPr/>
        </p:nvSpPr>
        <p:spPr bwMode="auto">
          <a:xfrm>
            <a:off x="2667000" y="4293765"/>
            <a:ext cx="323215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5HT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3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>
            <a:off x="3092450" y="4683273"/>
            <a:ext cx="26225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Ondanseteron</a:t>
            </a:r>
            <a:endParaRPr lang="en-US" sz="2400" b="1" dirty="0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Granisetron</a:t>
            </a:r>
            <a:r>
              <a:rPr lang="en-US" sz="2400" b="1" dirty="0">
                <a:latin typeface="Arial Narrow" pitchFamily="34" charset="0"/>
              </a:rPr>
              <a:t>  </a:t>
            </a:r>
            <a:endParaRPr lang="en-US" sz="24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5943600" y="5308600"/>
            <a:ext cx="21431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Antihistamine + </a:t>
            </a:r>
            <a:r>
              <a:rPr lang="en-US" sz="2400" b="1" i="1" dirty="0" err="1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Anticholinergic</a:t>
            </a: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943600" y="3660775"/>
            <a:ext cx="3048000" cy="7334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Dopamine antagonists </a:t>
            </a:r>
          </a:p>
          <a:p>
            <a:pPr>
              <a:lnSpc>
                <a:spcPts val="2500"/>
              </a:lnSpc>
              <a:defRPr/>
            </a:pP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+ Sedation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943600" y="2526763"/>
            <a:ext cx="3000375" cy="4127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+ </a:t>
            </a: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Gastro-</a:t>
            </a:r>
            <a:r>
              <a:rPr lang="en-US" sz="2400" b="1" i="1" u="sng" dirty="0" err="1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prokinetic</a:t>
            </a: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562600" y="2975610"/>
            <a:ext cx="3581400" cy="656590"/>
          </a:xfrm>
          <a:prstGeom prst="rect">
            <a:avLst/>
          </a:prstGeom>
          <a:solidFill>
            <a:srgbClr val="E1F4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200" b="1" i="1" dirty="0">
                <a:latin typeface="Arial Narrow" pitchFamily="34" charset="0"/>
                <a:sym typeface="Wingdings" pitchFamily="2" charset="2"/>
              </a:rPr>
              <a:t>↑ </a:t>
            </a:r>
            <a:r>
              <a:rPr lang="en-US" sz="2200" b="1" i="1" dirty="0" smtClean="0">
                <a:latin typeface="Arial Narrow" pitchFamily="34" charset="0"/>
                <a:sym typeface="Wingdings" pitchFamily="2" charset="2"/>
              </a:rPr>
              <a:t>Absorption &amp;</a:t>
            </a:r>
            <a:r>
              <a:rPr lang="en-US" sz="2200" b="1" i="1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200" b="1" i="1" dirty="0" smtClean="0">
                <a:latin typeface="Arial Narrow" pitchFamily="34" charset="0"/>
                <a:sym typeface="Wingdings" pitchFamily="2" charset="2"/>
              </a:rPr>
              <a:t>bioavailability</a:t>
            </a:r>
          </a:p>
          <a:p>
            <a:pPr algn="ctr">
              <a:lnSpc>
                <a:spcPts val="2200"/>
              </a:lnSpc>
            </a:pPr>
            <a:r>
              <a:rPr lang="en-US" sz="2200" b="1" i="1" dirty="0" smtClean="0">
                <a:latin typeface="Arial Narrow" pitchFamily="34" charset="0"/>
                <a:sym typeface="Wingdings" pitchFamily="2" charset="2"/>
              </a:rPr>
              <a:t>of abortive therapy</a:t>
            </a:r>
            <a:endParaRPr lang="en-US" sz="2200" b="1" i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/>
      <p:bldP spid="40" grpId="0"/>
      <p:bldP spid="41" grpId="0"/>
      <p:bldP spid="42" grpId="0"/>
      <p:bldP spid="43" grpId="0"/>
      <p:bldP spid="45" grpId="0"/>
      <p:bldP spid="47" grpId="0"/>
      <p:bldP spid="48" grpId="0"/>
      <p:bldP spid="49" grpId="0"/>
      <p:bldP spid="50" grpId="0"/>
      <p:bldP spid="51" grpId="0"/>
      <p:bldP spid="52" grpId="0"/>
      <p:bldP spid="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7" name="TextBox 15"/>
          <p:cNvSpPr txBox="1">
            <a:spLocks noChangeArrowheads="1"/>
          </p:cNvSpPr>
          <p:nvPr/>
        </p:nvSpPr>
        <p:spPr bwMode="auto">
          <a:xfrm>
            <a:off x="228600" y="762000"/>
            <a:ext cx="6096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Font typeface="Wingdings" pitchFamily="2" charset="2"/>
              <a:buChar char="è"/>
            </a:pPr>
            <a:r>
              <a:rPr lang="en-US" sz="2600" b="1" dirty="0">
                <a:solidFill>
                  <a:srgbClr val="7030A0"/>
                </a:solidFill>
                <a:latin typeface="Arial Narrow" pitchFamily="34" charset="0"/>
              </a:rPr>
              <a:t>5HT</a:t>
            </a:r>
            <a:r>
              <a:rPr lang="en-US" sz="2600" b="1" baseline="-25000" dirty="0">
                <a:solidFill>
                  <a:srgbClr val="7030A0"/>
                </a:solidFill>
                <a:latin typeface="Arial Narrow" pitchFamily="34" charset="0"/>
              </a:rPr>
              <a:t>1</a:t>
            </a:r>
            <a:r>
              <a:rPr lang="en-US" sz="2600" b="1" dirty="0">
                <a:solidFill>
                  <a:srgbClr val="7030A0"/>
                </a:solidFill>
                <a:latin typeface="Arial Narrow" pitchFamily="34" charset="0"/>
              </a:rPr>
              <a:t> </a:t>
            </a:r>
            <a:endParaRPr lang="en-US" sz="2600" b="1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>
              <a:lnSpc>
                <a:spcPts val="2600"/>
              </a:lnSpc>
              <a:spcBef>
                <a:spcPts val="6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 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</a:rPr>
              <a:t>AGONISTS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	             </a:t>
            </a: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	 </a:t>
            </a:r>
            <a:r>
              <a:rPr lang="en-US" sz="2600" b="1" dirty="0">
                <a:solidFill>
                  <a:srgbClr val="0064A8"/>
                </a:solidFill>
                <a:latin typeface="Arial Narrow" pitchFamily="34" charset="0"/>
                <a:sym typeface="Wingdings" pitchFamily="2" charset="2"/>
              </a:rPr>
              <a:t>TRIPTANS</a:t>
            </a:r>
          </a:p>
          <a:p>
            <a:pPr>
              <a:lnSpc>
                <a:spcPts val="2600"/>
              </a:lnSpc>
            </a:pP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     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&gt; </a:t>
            </a: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selective</a:t>
            </a:r>
          </a:p>
          <a:p>
            <a:pPr>
              <a:lnSpc>
                <a:spcPts val="2600"/>
              </a:lnSpc>
            </a:pPr>
            <a:endParaRPr lang="en-US" sz="2600" b="1" dirty="0">
              <a:latin typeface="Arial Narrow" pitchFamily="34" charset="0"/>
              <a:sym typeface="Wingdings" pitchFamily="2" charset="2"/>
            </a:endParaRPr>
          </a:p>
          <a:p>
            <a:pPr>
              <a:lnSpc>
                <a:spcPts val="2600"/>
              </a:lnSpc>
              <a:buFontTx/>
              <a:buBlip>
                <a:blip r:embed="rId3"/>
              </a:buBlip>
            </a:pPr>
            <a:r>
              <a:rPr lang="en-US" sz="2600" b="1" dirty="0">
                <a:latin typeface="Arial Narrow" pitchFamily="34" charset="0"/>
              </a:rPr>
              <a:t> 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</a:rPr>
              <a:t>PARTIAL AGONISTS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	 </a:t>
            </a:r>
            <a:r>
              <a:rPr lang="en-US" sz="2600" b="1" dirty="0">
                <a:solidFill>
                  <a:srgbClr val="0064A8"/>
                </a:solidFill>
                <a:latin typeface="Arial Narrow" pitchFamily="34" charset="0"/>
                <a:sym typeface="Wingdings" pitchFamily="2" charset="2"/>
              </a:rPr>
              <a:t>ERGOTS</a:t>
            </a:r>
          </a:p>
          <a:p>
            <a:pPr>
              <a:lnSpc>
                <a:spcPts val="2600"/>
              </a:lnSpc>
            </a:pPr>
            <a:r>
              <a:rPr lang="en-US" sz="2600" b="1" dirty="0">
                <a:latin typeface="Arial Narrow" pitchFamily="34" charset="0"/>
                <a:sym typeface="Wingdings" pitchFamily="2" charset="2"/>
              </a:rPr>
              <a:t>      non-selective</a:t>
            </a:r>
            <a:r>
              <a:rPr lang="en-US" sz="2600" b="1" dirty="0">
                <a:latin typeface="Arial Narrow" pitchFamily="34" charset="0"/>
              </a:rPr>
              <a:t> </a:t>
            </a:r>
          </a:p>
        </p:txBody>
      </p:sp>
      <p:sp>
        <p:nvSpPr>
          <p:cNvPr id="28" name="TextBox 15"/>
          <p:cNvSpPr txBox="1">
            <a:spLocks noChangeArrowheads="1"/>
          </p:cNvSpPr>
          <p:nvPr/>
        </p:nvSpPr>
        <p:spPr bwMode="auto">
          <a:xfrm>
            <a:off x="228600" y="6015037"/>
            <a:ext cx="373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Arial Narrow" pitchFamily="34" charset="0"/>
                <a:sym typeface="Wingdings" pitchFamily="2" charset="2"/>
              </a:rPr>
              <a:t></a:t>
            </a:r>
            <a:r>
              <a:rPr lang="en-US" sz="2400" b="1" dirty="0" smtClean="0">
                <a:solidFill>
                  <a:srgbClr val="7030A0"/>
                </a:solidFill>
                <a:latin typeface="Arial Narrow" pitchFamily="34" charset="0"/>
              </a:rPr>
              <a:t>CGRP </a:t>
            </a:r>
            <a:r>
              <a:rPr lang="en-US" sz="2400" b="1" dirty="0" smtClean="0">
                <a:latin typeface="Arial Narrow" pitchFamily="34" charset="0"/>
              </a:rPr>
              <a:t>Antagonists</a:t>
            </a:r>
            <a:endParaRPr lang="en-US" sz="2400" b="1" dirty="0">
              <a:latin typeface="Arial Narrow" pitchFamily="34" charset="0"/>
            </a:endParaRP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10000"/>
          </a:blip>
          <a:srcRect/>
          <a:stretch>
            <a:fillRect/>
          </a:stretch>
        </p:blipFill>
        <p:spPr bwMode="auto">
          <a:xfrm>
            <a:off x="1598261" y="2667000"/>
            <a:ext cx="754574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152400" y="1371600"/>
            <a:ext cx="1905000" cy="3124200"/>
            <a:chOff x="4267200" y="2514600"/>
            <a:chExt cx="1905000" cy="2286000"/>
          </a:xfrm>
        </p:grpSpPr>
        <p:sp>
          <p:nvSpPr>
            <p:cNvPr id="32" name="Arc 31"/>
            <p:cNvSpPr/>
            <p:nvPr/>
          </p:nvSpPr>
          <p:spPr>
            <a:xfrm flipH="1">
              <a:off x="4267200" y="2514600"/>
              <a:ext cx="1905000" cy="2286000"/>
            </a:xfrm>
            <a:prstGeom prst="arc">
              <a:avLst>
                <a:gd name="adj1" fmla="val 18657646"/>
                <a:gd name="adj2" fmla="val 6527332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3" name="Straight Connector 32"/>
            <p:cNvCxnSpPr>
              <a:stCxn id="32" idx="0"/>
            </p:cNvCxnSpPr>
            <p:nvPr/>
          </p:nvCxnSpPr>
          <p:spPr>
            <a:xfrm flipV="1">
              <a:off x="4440268" y="2668588"/>
              <a:ext cx="284132" cy="3320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5486400" y="2368550"/>
            <a:ext cx="3048000" cy="920929"/>
            <a:chOff x="6527442" y="3311930"/>
            <a:chExt cx="1905000" cy="920929"/>
          </a:xfrm>
        </p:grpSpPr>
        <p:sp>
          <p:nvSpPr>
            <p:cNvPr id="37" name="Arc 36"/>
            <p:cNvSpPr/>
            <p:nvPr/>
          </p:nvSpPr>
          <p:spPr>
            <a:xfrm>
              <a:off x="6527442" y="3318459"/>
              <a:ext cx="1905000" cy="914400"/>
            </a:xfrm>
            <a:prstGeom prst="arc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6806842" y="3311930"/>
              <a:ext cx="685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allAtOnce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724400" y="9144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9" name="Picture 2" descr="C:\Users\Administrator\Pictures\Picture1.pn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905000" y="1447800"/>
            <a:ext cx="5943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77"/>
          <p:cNvSpPr>
            <a:spLocks noChangeArrowheads="1"/>
          </p:cNvSpPr>
          <p:nvPr/>
        </p:nvSpPr>
        <p:spPr bwMode="auto">
          <a:xfrm>
            <a:off x="152400" y="914400"/>
            <a:ext cx="2851147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dirty="0" err="1">
                <a:solidFill>
                  <a:srgbClr val="0092F6"/>
                </a:solidFill>
                <a:latin typeface="Bernard MT Condensed" pitchFamily="18" charset="0"/>
              </a:rPr>
              <a:t>Prokinetics</a:t>
            </a:r>
            <a:r>
              <a:rPr lang="en-US" sz="2200" dirty="0">
                <a:solidFill>
                  <a:srgbClr val="0092F6"/>
                </a:solidFill>
                <a:latin typeface="Bernard MT Condensed" pitchFamily="18" charset="0"/>
              </a:rPr>
              <a:t>;</a:t>
            </a:r>
          </a:p>
          <a:p>
            <a:pPr>
              <a:lnSpc>
                <a:spcPts val="2500"/>
              </a:lnSpc>
            </a:pPr>
            <a:r>
              <a:rPr lang="en-US" sz="2200" b="1" dirty="0" err="1" smtClean="0">
                <a:latin typeface="Arial Narrow" pitchFamily="34" charset="0"/>
              </a:rPr>
              <a:t>Domperidone</a:t>
            </a:r>
            <a:endParaRPr lang="en-US" sz="22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71800" y="838200"/>
            <a:ext cx="1600200" cy="7620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Help</a:t>
            </a:r>
          </a:p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Absorption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7656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152400" y="762000"/>
            <a:ext cx="8716963" cy="461963"/>
          </a:xfrm>
          <a:prstGeom prst="rect">
            <a:avLst/>
          </a:prstGeom>
          <a:solidFill>
            <a:srgbClr val="E1F4FF">
              <a:alpha val="52941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Product of </a:t>
            </a:r>
            <a:r>
              <a:rPr lang="en-US" sz="2400" b="1" i="1" dirty="0" err="1">
                <a:solidFill>
                  <a:srgbClr val="002060"/>
                </a:solidFill>
                <a:latin typeface="Arial Narrow" pitchFamily="34" charset="0"/>
              </a:rPr>
              <a:t>Claviceps</a:t>
            </a:r>
            <a:r>
              <a:rPr lang="en-US" sz="2400" b="1" i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 Narrow" pitchFamily="34" charset="0"/>
              </a:rPr>
              <a:t>purpurea</a:t>
            </a:r>
            <a:r>
              <a:rPr lang="en-US" sz="2400" b="1" i="1" dirty="0">
                <a:solidFill>
                  <a:srgbClr val="002060"/>
                </a:solidFill>
                <a:latin typeface="Arial Narrow" pitchFamily="34" charset="0"/>
              </a:rPr>
              <a:t>; </a:t>
            </a:r>
            <a:r>
              <a:rPr lang="en-US" sz="2400" b="1" dirty="0">
                <a:latin typeface="Arial Narrow" pitchFamily="34" charset="0"/>
              </a:rPr>
              <a:t>a </a:t>
            </a:r>
            <a:r>
              <a:rPr lang="en-US" sz="2400" b="1" dirty="0" err="1">
                <a:latin typeface="Arial Narrow" pitchFamily="34" charset="0"/>
              </a:rPr>
              <a:t>fungs</a:t>
            </a:r>
            <a:r>
              <a:rPr lang="en-US" sz="2400" b="1" dirty="0">
                <a:latin typeface="Arial Narrow" pitchFamily="34" charset="0"/>
              </a:rPr>
              <a:t>  growing on rye &amp; other grains</a:t>
            </a:r>
          </a:p>
        </p:txBody>
      </p:sp>
      <p:sp>
        <p:nvSpPr>
          <p:cNvPr id="27661" name="Rectangle 66"/>
          <p:cNvSpPr>
            <a:spLocks noChangeArrowheads="1"/>
          </p:cNvSpPr>
          <p:nvPr/>
        </p:nvSpPr>
        <p:spPr bwMode="auto">
          <a:xfrm>
            <a:off x="152400" y="1219200"/>
            <a:ext cx="8610600" cy="36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>
                <a:latin typeface="Arial Narrow" pitchFamily="34" charset="0"/>
                <a:sym typeface="Wingdings" pitchFamily="2" charset="2"/>
              </a:rPr>
              <a:t>Non-Selective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</a:p>
          <a:p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Agonism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at 5HT</a:t>
            </a:r>
            <a:r>
              <a:rPr lang="en-US" sz="2600" b="1" u="heavy" baseline="-25000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receptors </a:t>
            </a:r>
            <a:endParaRPr lang="en-US" sz="2600" u="heavy" dirty="0">
              <a:uFill>
                <a:solidFill>
                  <a:srgbClr val="7030A0"/>
                </a:solidFill>
              </a:uFill>
            </a:endParaRPr>
          </a:p>
          <a:p>
            <a:r>
              <a:rPr lang="en-US" sz="2400" b="1" dirty="0">
                <a:latin typeface="Arial Narrow" pitchFamily="34" charset="0"/>
              </a:rPr>
              <a:t>At </a:t>
            </a:r>
            <a:r>
              <a:rPr lang="en-US" sz="2400" b="1" dirty="0" err="1">
                <a:latin typeface="Arial Narrow" pitchFamily="34" charset="0"/>
              </a:rPr>
              <a:t>presynaptic</a:t>
            </a:r>
            <a:r>
              <a:rPr lang="en-US" sz="2400" b="1" dirty="0">
                <a:latin typeface="Arial Narrow" pitchFamily="34" charset="0"/>
              </a:rPr>
              <a:t> trigeminal nerve endings</a:t>
            </a:r>
            <a:r>
              <a:rPr lang="en-US" sz="2400" b="1" dirty="0">
                <a:latin typeface="Calibri" pitchFamily="34" charset="0"/>
              </a:rPr>
              <a:t>→</a:t>
            </a: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release of </a:t>
            </a:r>
            <a:r>
              <a:rPr lang="en-US" sz="2400" b="1" dirty="0" err="1">
                <a:latin typeface="Arial Narrow" pitchFamily="34" charset="0"/>
              </a:rPr>
              <a:t>vasodilating</a:t>
            </a:r>
            <a:r>
              <a:rPr lang="en-US" sz="2400" b="1" dirty="0">
                <a:latin typeface="Arial Narrow" pitchFamily="34" charset="0"/>
              </a:rPr>
              <a:t> peptides </a:t>
            </a: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excessive firing of these nerve endings</a:t>
            </a:r>
          </a:p>
          <a:p>
            <a:r>
              <a:rPr lang="en-US" sz="2400" b="1" dirty="0">
                <a:latin typeface="Arial Narrow" pitchFamily="34" charset="0"/>
              </a:rPr>
              <a:t>At blood vessels </a:t>
            </a:r>
            <a:r>
              <a:rPr lang="en-US" sz="2400" b="1" dirty="0">
                <a:latin typeface="Calibri" pitchFamily="34" charset="0"/>
              </a:rPr>
              <a:t>→ ↓</a:t>
            </a:r>
            <a:r>
              <a:rPr lang="en-US" sz="2400" b="1" dirty="0" err="1">
                <a:latin typeface="Arial Narrow" pitchFamily="34" charset="0"/>
              </a:rPr>
              <a:t>vasodilation</a:t>
            </a:r>
            <a:r>
              <a:rPr lang="en-US" sz="2400" b="1" dirty="0">
                <a:latin typeface="Arial Narrow" pitchFamily="34" charset="0"/>
              </a:rPr>
              <a:t> &amp; stretching of the pain endings 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/>
            </a:r>
            <a:br>
              <a:rPr lang="en-US" sz="2400" b="1" dirty="0">
                <a:latin typeface="Arial Narrow" pitchFamily="34" charset="0"/>
              </a:rPr>
            </a:br>
            <a:r>
              <a:rPr lang="en-US" sz="2400" b="1" dirty="0">
                <a:latin typeface="Arial Narrow" pitchFamily="34" charset="0"/>
              </a:rPr>
              <a:t>                                   ↓ transmitter release in the </a:t>
            </a:r>
            <a:r>
              <a:rPr lang="en-US" sz="2400" b="1" dirty="0" err="1">
                <a:latin typeface="Arial Narrow" pitchFamily="34" charset="0"/>
              </a:rPr>
              <a:t>perivascular</a:t>
            </a:r>
            <a:r>
              <a:rPr lang="en-US" sz="2400" b="1" dirty="0">
                <a:latin typeface="Arial Narrow" pitchFamily="34" charset="0"/>
              </a:rPr>
              <a:t> space.</a:t>
            </a:r>
            <a:r>
              <a:rPr lang="en-US" sz="2400" dirty="0">
                <a:latin typeface="Arial Narrow" pitchFamily="34" charset="0"/>
              </a:rPr>
              <a:t> </a:t>
            </a:r>
            <a:endParaRPr lang="en-US" sz="2400" dirty="0">
              <a:latin typeface="Arial Narrow" pitchFamily="34" charset="0"/>
              <a:sym typeface="Wingdings" pitchFamily="2" charset="2"/>
            </a:endParaRPr>
          </a:p>
          <a:p>
            <a:pPr>
              <a:spcBef>
                <a:spcPts val="600"/>
              </a:spcBef>
            </a:pPr>
            <a:r>
              <a:rPr lang="en-US" sz="2600" b="1" u="heavy" dirty="0" smtClean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Partial 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agonist effect on </a:t>
            </a:r>
            <a:r>
              <a:rPr lang="el-GR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-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adrenoceptors</a:t>
            </a:r>
            <a:r>
              <a:rPr lang="en-US" sz="2400" b="1" u="heavy" dirty="0">
                <a:uFill>
                  <a:solidFill>
                    <a:srgbClr val="7030A0"/>
                  </a:solidFill>
                </a:uFill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→ </a:t>
            </a:r>
            <a:r>
              <a:rPr lang="en-US" sz="2600" b="1" dirty="0">
                <a:latin typeface="Arial Narrow" pitchFamily="34" charset="0"/>
              </a:rPr>
              <a:t>vasoconstriction </a:t>
            </a:r>
          </a:p>
          <a:p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Antagonist to some 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dopaminergic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  &amp; 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serotonergic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 receptors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sp>
        <p:nvSpPr>
          <p:cNvPr id="20" name="TextBox 15"/>
          <p:cNvSpPr txBox="1">
            <a:spLocks noChangeArrowheads="1"/>
          </p:cNvSpPr>
          <p:nvPr/>
        </p:nvSpPr>
        <p:spPr bwMode="auto">
          <a:xfrm>
            <a:off x="7010400" y="228600"/>
            <a:ext cx="1600200" cy="451406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sz="28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90600" y="4953000"/>
            <a:ext cx="32004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400000" algn="ctr" rotWithShape="0">
              <a:srgbClr val="66FFFF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Ergotamine </a:t>
            </a: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tartarate</a:t>
            </a:r>
            <a:r>
              <a:rPr lang="en-US" sz="2600" b="1" dirty="0">
                <a:latin typeface="Arial Narrow" pitchFamily="34" charset="0"/>
                <a:cs typeface="Times New Roman" pitchFamily="18" charset="0"/>
              </a:rPr>
              <a:t>	</a:t>
            </a:r>
            <a:endParaRPr lang="en-US" sz="2600" b="1" i="1" dirty="0"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00600" y="4953000"/>
            <a:ext cx="2476500" cy="425450"/>
          </a:xfrm>
          <a:prstGeom prst="rect">
            <a:avLst/>
          </a:prstGeom>
          <a:effectLst>
            <a:outerShdw blurRad="38100" dist="25400" dir="2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Dihydroergotamine</a:t>
            </a:r>
            <a:endParaRPr lang="en-US" sz="2400" i="1" dirty="0">
              <a:latin typeface="Bernard MT Condensed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886200" y="4953000"/>
            <a:ext cx="762000" cy="609600"/>
            <a:chOff x="5029200" y="5257800"/>
            <a:chExt cx="762000" cy="609600"/>
          </a:xfrm>
        </p:grpSpPr>
        <p:sp>
          <p:nvSpPr>
            <p:cNvPr id="23" name="Curved Left Arrow 22"/>
            <p:cNvSpPr/>
            <p:nvPr/>
          </p:nvSpPr>
          <p:spPr>
            <a:xfrm>
              <a:off x="5029200" y="5257800"/>
              <a:ext cx="381000" cy="6096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Curved Left Arrow 23"/>
            <p:cNvSpPr/>
            <p:nvPr/>
          </p:nvSpPr>
          <p:spPr>
            <a:xfrm flipH="1">
              <a:off x="5410200" y="5257800"/>
              <a:ext cx="381000" cy="6096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7" name="TextBox 35"/>
          <p:cNvSpPr txBox="1">
            <a:spLocks noChangeArrowheads="1"/>
          </p:cNvSpPr>
          <p:nvPr/>
        </p:nvSpPr>
        <p:spPr bwMode="auto">
          <a:xfrm>
            <a:off x="152400" y="5512158"/>
            <a:ext cx="4114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latin typeface="Arial Narrow" pitchFamily="34" charset="0"/>
              </a:rPr>
              <a:t>Oral</a:t>
            </a:r>
            <a:r>
              <a:rPr lang="en-US" sz="2200" b="1" i="1" dirty="0">
                <a:latin typeface="Arial Narrow" pitchFamily="34" charset="0"/>
              </a:rPr>
              <a:t>, sublingual, rectal suppository, </a:t>
            </a:r>
            <a:r>
              <a:rPr lang="en-US" sz="2200" b="1" i="1" dirty="0" smtClean="0">
                <a:latin typeface="Arial Narrow" pitchFamily="34" charset="0"/>
              </a:rPr>
              <a:t/>
            </a:r>
            <a:br>
              <a:rPr lang="en-US" sz="2200" b="1" i="1" dirty="0" smtClean="0">
                <a:latin typeface="Arial Narrow" pitchFamily="34" charset="0"/>
              </a:rPr>
            </a:br>
            <a:r>
              <a:rPr lang="en-US" sz="2200" b="1" i="1" dirty="0" smtClean="0">
                <a:latin typeface="Arial Narrow" pitchFamily="34" charset="0"/>
              </a:rPr>
              <a:t>                inhaler &amp; </a:t>
            </a:r>
            <a:r>
              <a:rPr lang="en-US" sz="2200" b="1" i="1" dirty="0" err="1" smtClean="0">
                <a:latin typeface="Arial Narrow" pitchFamily="34" charset="0"/>
              </a:rPr>
              <a:t>injectable</a:t>
            </a:r>
            <a:r>
              <a:rPr lang="en-US" sz="2200" b="1" i="1" dirty="0" smtClean="0">
                <a:latin typeface="Arial Narrow" pitchFamily="34" charset="0"/>
              </a:rPr>
              <a:t>  </a:t>
            </a:r>
            <a:r>
              <a:rPr lang="en-US" sz="2200" b="1" i="1" dirty="0">
                <a:latin typeface="Arial Narrow" pitchFamily="34" charset="0"/>
              </a:rPr>
              <a:t>forms</a:t>
            </a:r>
          </a:p>
        </p:txBody>
      </p:sp>
      <p:sp>
        <p:nvSpPr>
          <p:cNvPr id="29" name="TextBox 36"/>
          <p:cNvSpPr txBox="1">
            <a:spLocks noChangeArrowheads="1"/>
          </p:cNvSpPr>
          <p:nvPr/>
        </p:nvSpPr>
        <p:spPr bwMode="auto">
          <a:xfrm>
            <a:off x="4914900" y="5486400"/>
            <a:ext cx="36957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latin typeface="Arial Narrow" pitchFamily="34" charset="0"/>
              </a:rPr>
              <a:t>Nasal </a:t>
            </a:r>
            <a:r>
              <a:rPr lang="en-US" sz="2200" b="1" i="1" dirty="0">
                <a:latin typeface="Arial Narrow" pitchFamily="34" charset="0"/>
              </a:rPr>
              <a:t>spray, inhaler </a:t>
            </a:r>
            <a:r>
              <a:rPr lang="en-US" sz="2200" b="1" i="1" dirty="0" smtClean="0">
                <a:latin typeface="Arial Narrow" pitchFamily="34" charset="0"/>
              </a:rPr>
              <a:t>&amp; </a:t>
            </a:r>
            <a:r>
              <a:rPr lang="en-US" sz="2200" b="1" i="1" dirty="0" err="1">
                <a:latin typeface="Arial Narrow" pitchFamily="34" charset="0"/>
              </a:rPr>
              <a:t>injectable</a:t>
            </a:r>
            <a:r>
              <a:rPr lang="en-US" sz="2200" b="1" i="1" dirty="0">
                <a:latin typeface="Arial Narrow" pitchFamily="34" charset="0"/>
              </a:rPr>
              <a:t> forms  </a:t>
            </a:r>
          </a:p>
        </p:txBody>
      </p:sp>
      <p:sp>
        <p:nvSpPr>
          <p:cNvPr id="31" name="TextBox 15"/>
          <p:cNvSpPr txBox="1">
            <a:spLocks noChangeArrowheads="1"/>
          </p:cNvSpPr>
          <p:nvPr/>
        </p:nvSpPr>
        <p:spPr bwMode="auto">
          <a:xfrm>
            <a:off x="228600" y="6273800"/>
            <a:ext cx="1295400" cy="43180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>
                <a:latin typeface="Arial Narrow" pitchFamily="34" charset="0"/>
                <a:sym typeface="Wingdings" pitchFamily="2" charset="2"/>
              </a:rPr>
              <a:t> Caffeine</a:t>
            </a:r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 flipV="1">
            <a:off x="457200" y="596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16"/>
          <p:cNvSpPr>
            <a:spLocks noChangeShapeType="1"/>
          </p:cNvSpPr>
          <p:nvPr/>
        </p:nvSpPr>
        <p:spPr bwMode="auto">
          <a:xfrm rot="5400000" flipV="1">
            <a:off x="1676400" y="6324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TextBox 15"/>
          <p:cNvSpPr txBox="1">
            <a:spLocks noChangeArrowheads="1"/>
          </p:cNvSpPr>
          <p:nvPr/>
        </p:nvSpPr>
        <p:spPr bwMode="auto">
          <a:xfrm>
            <a:off x="1828800" y="6248400"/>
            <a:ext cx="1295400" cy="425758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latin typeface="Arial Narrow" pitchFamily="34" charset="0"/>
                <a:sym typeface="Wingdings" pitchFamily="2" charset="2"/>
              </a:rPr>
              <a:t>Cafergot</a:t>
            </a:r>
            <a:endParaRPr lang="en-US" sz="2400" b="1" dirty="0">
              <a:latin typeface="Arial Narrow" pitchFamily="34" charset="0"/>
              <a:sym typeface="Wingdings" pitchFamily="2" charset="2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7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7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76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27661" grpId="0" build="p"/>
      <p:bldP spid="21" grpId="0"/>
      <p:bldP spid="22" grpId="0"/>
      <p:bldP spid="27" grpId="0"/>
      <p:bldP spid="29" grpId="0"/>
      <p:bldP spid="31" grpId="0" animBg="1"/>
      <p:bldP spid="32" grpId="0" animBg="1"/>
      <p:bldP spid="33" grpId="0" animBg="1"/>
      <p:bldP spid="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228600" y="304800"/>
            <a:ext cx="32004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400000" algn="ctr" rotWithShape="0">
              <a:srgbClr val="66FFFF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Ergotamine </a:t>
            </a: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tartarate</a:t>
            </a:r>
            <a:r>
              <a:rPr lang="en-US" sz="2600" b="1" dirty="0">
                <a:latin typeface="Arial Narrow" pitchFamily="34" charset="0"/>
                <a:cs typeface="Times New Roman" pitchFamily="18" charset="0"/>
              </a:rPr>
              <a:t>	</a:t>
            </a:r>
            <a:endParaRPr lang="en-US" sz="2600" b="1" i="1" dirty="0">
              <a:latin typeface="Arial Narrow" pitchFamily="34" charset="0"/>
            </a:endParaRPr>
          </a:p>
        </p:txBody>
      </p:sp>
      <p:sp>
        <p:nvSpPr>
          <p:cNvPr id="28677" name="TextBox 15"/>
          <p:cNvSpPr txBox="1">
            <a:spLocks noChangeArrowheads="1"/>
          </p:cNvSpPr>
          <p:nvPr/>
        </p:nvSpPr>
        <p:spPr bwMode="auto">
          <a:xfrm>
            <a:off x="7620000" y="152400"/>
            <a:ext cx="1371600" cy="42545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28678" name="TextBox 75"/>
          <p:cNvSpPr txBox="1">
            <a:spLocks noChangeArrowheads="1"/>
          </p:cNvSpPr>
          <p:nvPr/>
        </p:nvSpPr>
        <p:spPr bwMode="auto">
          <a:xfrm>
            <a:off x="228600" y="739775"/>
            <a:ext cx="87630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Oral absorption	Incomplete (erratic) + slow </a:t>
            </a:r>
            <a:r>
              <a:rPr lang="en-US" sz="2400" dirty="0">
                <a:latin typeface="Arial Narrow" pitchFamily="34" charset="0"/>
              </a:rPr>
              <a:t>→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low bioavailability Sublingual 		Low bioavailability</a:t>
            </a:r>
          </a:p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Rectal suppository 	Better bioavailability</a:t>
            </a:r>
          </a:p>
        </p:txBody>
      </p:sp>
      <p:sp>
        <p:nvSpPr>
          <p:cNvPr id="28679" name="Rectangle 26"/>
          <p:cNvSpPr>
            <a:spLocks noChangeArrowheads="1"/>
          </p:cNvSpPr>
          <p:nvPr/>
        </p:nvSpPr>
        <p:spPr bwMode="auto">
          <a:xfrm>
            <a:off x="228600" y="1806575"/>
            <a:ext cx="87630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Elimination 		Extensive  hepatic 1</a:t>
            </a:r>
            <a:r>
              <a:rPr lang="en-US" sz="2400" b="1" baseline="30000" dirty="0">
                <a:latin typeface="Arial Narrow" pitchFamily="34" charset="0"/>
                <a:cs typeface="Times New Roman" pitchFamily="18" charset="0"/>
              </a:rPr>
              <a:t>st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pass metabolism</a:t>
            </a:r>
          </a:p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Excretion		90% of metabolites in bile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			</a:t>
            </a:r>
            <a:r>
              <a:rPr lang="en-US" sz="2400" b="1" dirty="0">
                <a:latin typeface="Arial Narrow" pitchFamily="34" charset="0"/>
              </a:rPr>
              <a:t>Traces </a:t>
            </a:r>
            <a:r>
              <a:rPr lang="en-US" sz="2400" b="1" dirty="0" err="1">
                <a:latin typeface="Arial Narrow" pitchFamily="34" charset="0"/>
              </a:rPr>
              <a:t>unmetabolized</a:t>
            </a:r>
            <a:r>
              <a:rPr lang="en-US" sz="2400" b="1" dirty="0">
                <a:latin typeface="Arial Narrow" pitchFamily="34" charset="0"/>
              </a:rPr>
              <a:t> → in urine and feces</a:t>
            </a:r>
          </a:p>
        </p:txBody>
      </p:sp>
      <p:sp>
        <p:nvSpPr>
          <p:cNvPr id="28680" name="Rectangle 31"/>
          <p:cNvSpPr>
            <a:spLocks noChangeArrowheads="1"/>
          </p:cNvSpPr>
          <p:nvPr/>
        </p:nvSpPr>
        <p:spPr bwMode="auto">
          <a:xfrm>
            <a:off x="228600" y="2743200"/>
            <a:ext cx="815340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Despite t</a:t>
            </a:r>
            <a:r>
              <a:rPr lang="en-US" sz="2400" b="1" baseline="-25000" dirty="0">
                <a:latin typeface="Arial Narrow" pitchFamily="34" charset="0"/>
              </a:rPr>
              <a:t>1/2</a:t>
            </a:r>
            <a:r>
              <a:rPr lang="en-US" sz="2400" b="1" dirty="0">
                <a:latin typeface="Arial Narrow" pitchFamily="34" charset="0"/>
              </a:rPr>
              <a:t> nearly 2 hours, ergotamine produces vasoconstriction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24 hours or longer due to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high and long tissue binding ability.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28681" name="TextBox 32"/>
          <p:cNvSpPr txBox="1">
            <a:spLocks noChangeArrowheads="1"/>
          </p:cNvSpPr>
          <p:nvPr/>
        </p:nvSpPr>
        <p:spPr bwMode="auto">
          <a:xfrm>
            <a:off x="228600" y="3914666"/>
            <a:ext cx="838200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Dihydroergotamine</a:t>
            </a:r>
            <a:r>
              <a:rPr lang="en-US" sz="2400" b="1" dirty="0">
                <a:latin typeface="Arial Narrow" pitchFamily="34" charset="0"/>
              </a:rPr>
              <a:t> is eliminated more rapidly than ergotamine, presumably due to its rapid hepatic clearance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28600" y="3505200"/>
            <a:ext cx="2476500" cy="425450"/>
          </a:xfrm>
          <a:prstGeom prst="rect">
            <a:avLst/>
          </a:prstGeom>
          <a:effectLst>
            <a:outerShdw blurRad="38100" dist="25400" dir="2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Dihydroergotamine</a:t>
            </a:r>
            <a:endParaRPr lang="en-US" sz="2400" i="1" dirty="0">
              <a:latin typeface="Bernard MT Condensed" pitchFamily="18" charset="0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152400" y="5355769"/>
            <a:ext cx="8610600" cy="1426031"/>
          </a:xfrm>
          <a:prstGeom prst="rect">
            <a:avLst/>
          </a:prstGeom>
          <a:solidFill>
            <a:srgbClr val="E1F4FF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>
                <a:latin typeface="Arial Narrow" pitchFamily="34" charset="0"/>
                <a:cs typeface="Times New Roman" pitchFamily="18" charset="0"/>
              </a:rPr>
              <a:t>They are only  used to abort the attacks </a:t>
            </a:r>
            <a:r>
              <a:rPr lang="en-US" sz="2000" b="1">
                <a:latin typeface="Arial Narrow" pitchFamily="34" charset="0"/>
                <a:cs typeface="Times New Roman" pitchFamily="18" charset="0"/>
              </a:rPr>
              <a:t>[ </a:t>
            </a:r>
            <a:r>
              <a:rPr lang="en-US" sz="2000" b="1" i="1">
                <a:latin typeface="Arial Narrow" pitchFamily="34" charset="0"/>
                <a:cs typeface="Times New Roman" pitchFamily="18" charset="0"/>
              </a:rPr>
              <a:t>Exception </a:t>
            </a:r>
            <a:r>
              <a:rPr lang="en-US" sz="2000" b="1" i="1">
                <a:latin typeface="Arial Narrow" pitchFamily="34" charset="0"/>
              </a:rPr>
              <a:t>Dihydroergotamine can be given for severe, recurrent attacks </a:t>
            </a:r>
            <a:r>
              <a:rPr lang="en-US" sz="2000" b="1">
                <a:latin typeface="Arial Narrow" pitchFamily="34" charset="0"/>
              </a:rPr>
              <a:t>]</a:t>
            </a:r>
            <a:endParaRPr lang="en-US" sz="2000" b="1" i="1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b="1">
                <a:latin typeface="Arial Narrow" pitchFamily="34" charset="0"/>
                <a:cs typeface="Times New Roman" pitchFamily="18" charset="0"/>
              </a:rPr>
              <a:t>Their use is restricted to patients with frequent, moderate attack or infrequent but severe attacks.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4908550"/>
            <a:ext cx="1485900" cy="425450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28678" grpId="0"/>
      <p:bldP spid="28679" grpId="0"/>
      <p:bldP spid="28680" grpId="0"/>
      <p:bldP spid="28681" grpId="0"/>
      <p:bldP spid="35" grpId="0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2400" y="152400"/>
            <a:ext cx="790575" cy="4492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29705" name="TextBox 22"/>
          <p:cNvSpPr txBox="1">
            <a:spLocks noChangeArrowheads="1"/>
          </p:cNvSpPr>
          <p:nvPr/>
        </p:nvSpPr>
        <p:spPr bwMode="auto">
          <a:xfrm>
            <a:off x="152400" y="609600"/>
            <a:ext cx="8382000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Nausea ,vomiting , abdominal pain and diarrhea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Feeling of cold and numbness of limbs, tingling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Pericardial distress, </a:t>
            </a:r>
            <a:r>
              <a:rPr lang="en-US" sz="2400" b="1" dirty="0" err="1">
                <a:latin typeface="Arial Narrow" pitchFamily="34" charset="0"/>
              </a:rPr>
              <a:t>anginal</a:t>
            </a:r>
            <a:r>
              <a:rPr lang="en-US" sz="2400" b="1" dirty="0">
                <a:latin typeface="Arial Narrow" pitchFamily="34" charset="0"/>
              </a:rPr>
              <a:t> pain due to coronary spasm, and disturbed cardiac rhythm ( tachycardia or </a:t>
            </a:r>
            <a:r>
              <a:rPr lang="en-US" sz="2400" b="1" dirty="0" err="1">
                <a:latin typeface="Arial Narrow" pitchFamily="34" charset="0"/>
              </a:rPr>
              <a:t>bradycardia</a:t>
            </a:r>
            <a:r>
              <a:rPr lang="en-US" sz="2400" b="1" dirty="0">
                <a:latin typeface="Arial Narrow" pitchFamily="34" charset="0"/>
              </a:rPr>
              <a:t> )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Prolong use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rebound headache due to vasodilatation  followed by  vasoconstriction.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Prolong use and high dose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paraesthesia</a:t>
            </a:r>
            <a:r>
              <a:rPr lang="en-US" sz="2400" b="1" dirty="0">
                <a:latin typeface="Arial Narrow" pitchFamily="34" charset="0"/>
              </a:rPr>
              <a:t> &amp; gangrene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Hallucination.</a:t>
            </a:r>
          </a:p>
        </p:txBody>
      </p: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7620000" y="152400"/>
            <a:ext cx="1371600" cy="42545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3271837"/>
            <a:ext cx="2239963" cy="4619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Bernard MT Condensed" pitchFamily="18" charset="0"/>
              </a:rPr>
              <a:t>Contraindications</a:t>
            </a:r>
          </a:p>
        </p:txBody>
      </p:sp>
      <p:sp>
        <p:nvSpPr>
          <p:cNvPr id="13" name="Rectangle 3"/>
          <p:cNvSpPr txBox="1">
            <a:spLocks noRot="1" noChangeArrowheads="1"/>
          </p:cNvSpPr>
          <p:nvPr/>
        </p:nvSpPr>
        <p:spPr bwMode="auto">
          <a:xfrm>
            <a:off x="182880" y="3804062"/>
            <a:ext cx="8540750" cy="297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Pregnancy; fetal distress and miscarriage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Peripheral and coronary vascular diseases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Hypertension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Liver and kidney diseases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Fever, sepsis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For prophylaxis of migraine.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In concurrent use with </a:t>
            </a:r>
            <a:r>
              <a:rPr lang="en-US" sz="2400" b="1" dirty="0" err="1">
                <a:latin typeface="Arial Narrow" pitchFamily="34" charset="0"/>
              </a:rPr>
              <a:t>triptans</a:t>
            </a:r>
            <a:r>
              <a:rPr lang="en-US" sz="2400" b="1" dirty="0">
                <a:latin typeface="Arial Narrow" pitchFamily="34" charset="0"/>
              </a:rPr>
              <a:t>( at least 6 hrs from last dose of </a:t>
            </a:r>
            <a:r>
              <a:rPr lang="en-US" sz="2400" b="1" dirty="0" err="1">
                <a:latin typeface="Arial Narrow" pitchFamily="34" charset="0"/>
              </a:rPr>
              <a:t>tryptans</a:t>
            </a:r>
            <a:r>
              <a:rPr lang="en-US" sz="2400" b="1" dirty="0">
                <a:latin typeface="Arial Narrow" pitchFamily="34" charset="0"/>
              </a:rPr>
              <a:t> or 24 hrs from stopping ergotamine)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In concurrent use with </a:t>
            </a:r>
            <a:r>
              <a:rPr lang="el-GR" sz="2400" b="1" dirty="0">
                <a:latin typeface="Arial Narrow" pitchFamily="34" charset="0"/>
              </a:rPr>
              <a:t>β</a:t>
            </a:r>
            <a:r>
              <a:rPr lang="en-US" sz="2400" b="1" dirty="0">
                <a:latin typeface="Arial Narrow" pitchFamily="34" charset="0"/>
              </a:rPr>
              <a:t>-blockers	</a:t>
            </a:r>
            <a:endParaRPr lang="el-GR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97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9705" grpId="0" build="p"/>
      <p:bldP spid="12" grpId="0" animBg="1"/>
      <p:bldP spid="1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175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9" name="TextBox 15"/>
          <p:cNvSpPr txBox="1">
            <a:spLocks noChangeArrowheads="1"/>
          </p:cNvSpPr>
          <p:nvPr/>
        </p:nvSpPr>
        <p:spPr bwMode="auto">
          <a:xfrm>
            <a:off x="6934200" y="215721"/>
            <a:ext cx="1778000" cy="46672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FF66F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  <a:sym typeface="Wingdings" pitchFamily="2" charset="2"/>
              </a:rPr>
              <a:t> TRIPTANES</a:t>
            </a:r>
          </a:p>
        </p:txBody>
      </p:sp>
      <p:sp>
        <p:nvSpPr>
          <p:cNvPr id="31756" name="Rectangle 66"/>
          <p:cNvSpPr>
            <a:spLocks noChangeArrowheads="1"/>
          </p:cNvSpPr>
          <p:nvPr/>
        </p:nvSpPr>
        <p:spPr bwMode="auto">
          <a:xfrm>
            <a:off x="152400" y="762000"/>
            <a:ext cx="8534400" cy="302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Selective </a:t>
            </a:r>
          </a:p>
          <a:p>
            <a:r>
              <a:rPr lang="en-US" sz="2400" b="1" dirty="0" err="1">
                <a:latin typeface="Arial Narrow" pitchFamily="34" charset="0"/>
                <a:sym typeface="Wingdings" pitchFamily="2" charset="2"/>
              </a:rPr>
              <a:t>Agonism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at 5HT</a:t>
            </a:r>
            <a:r>
              <a:rPr lang="en-US" sz="2400" b="1" baseline="-25000" dirty="0"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receptors </a:t>
            </a:r>
            <a:endParaRPr lang="en-US" sz="2400" dirty="0"/>
          </a:p>
          <a:p>
            <a:r>
              <a:rPr lang="en-US" sz="2400" b="1" u="heavy" dirty="0">
                <a:uFill>
                  <a:solidFill>
                    <a:srgbClr val="0000FF"/>
                  </a:solidFill>
                </a:uFill>
                <a:latin typeface="Arial Narrow" pitchFamily="34" charset="0"/>
              </a:rPr>
              <a:t>At </a:t>
            </a:r>
            <a:r>
              <a:rPr lang="en-US" sz="2400" b="1" u="heavy" dirty="0" err="1">
                <a:uFill>
                  <a:solidFill>
                    <a:srgbClr val="0000FF"/>
                  </a:solidFill>
                </a:uFill>
                <a:latin typeface="Arial Narrow" pitchFamily="34" charset="0"/>
              </a:rPr>
              <a:t>presynaptic</a:t>
            </a:r>
            <a:r>
              <a:rPr lang="en-US" sz="2400" b="1" u="heavy" dirty="0">
                <a:uFill>
                  <a:solidFill>
                    <a:srgbClr val="0000FF"/>
                  </a:solidFill>
                </a:uFill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trigeminal nerve endings</a:t>
            </a:r>
            <a:r>
              <a:rPr lang="en-US" sz="2400" b="1" dirty="0">
                <a:latin typeface="Calibri" pitchFamily="34" charset="0"/>
              </a:rPr>
              <a:t>→</a:t>
            </a: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release of </a:t>
            </a:r>
            <a:r>
              <a:rPr lang="en-US" sz="2400" b="1" dirty="0" err="1">
                <a:latin typeface="Arial Narrow" pitchFamily="34" charset="0"/>
              </a:rPr>
              <a:t>vasodilating</a:t>
            </a:r>
            <a:r>
              <a:rPr lang="en-US" sz="2400" b="1" dirty="0">
                <a:latin typeface="Arial Narrow" pitchFamily="34" charset="0"/>
              </a:rPr>
              <a:t> peptides </a:t>
            </a: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excessive firing of these nerve endings</a:t>
            </a:r>
          </a:p>
          <a:p>
            <a:r>
              <a:rPr lang="en-US" sz="2400" b="1" u="heavy" dirty="0">
                <a:uFill>
                  <a:solidFill>
                    <a:srgbClr val="0000FF"/>
                  </a:solidFill>
                </a:uFill>
                <a:latin typeface="Arial Narrow" pitchFamily="34" charset="0"/>
              </a:rPr>
              <a:t>At </a:t>
            </a:r>
            <a:r>
              <a:rPr lang="en-US" sz="2400" b="1" u="heavy" dirty="0" err="1">
                <a:uFill>
                  <a:solidFill>
                    <a:srgbClr val="0000FF"/>
                  </a:solidFill>
                </a:uFill>
                <a:latin typeface="Arial Narrow" pitchFamily="34" charset="0"/>
                <a:cs typeface="Times New Roman" pitchFamily="18" charset="0"/>
              </a:rPr>
              <a:t>meningeal</a:t>
            </a:r>
            <a:r>
              <a:rPr lang="en-US" sz="2400" b="1" u="heavy" dirty="0">
                <a:uFill>
                  <a:solidFill>
                    <a:srgbClr val="0000FF"/>
                  </a:solidFill>
                </a:uFill>
                <a:latin typeface="Arial Narrow" pitchFamily="34" charset="0"/>
                <a:cs typeface="Times New Roman" pitchFamily="18" charset="0"/>
              </a:rPr>
              <a:t> , </a:t>
            </a:r>
            <a:r>
              <a:rPr lang="en-US" sz="2400" b="1" u="heavy" dirty="0" err="1">
                <a:uFill>
                  <a:solidFill>
                    <a:srgbClr val="0000FF"/>
                  </a:solidFill>
                </a:uFill>
                <a:latin typeface="Arial Narrow" pitchFamily="34" charset="0"/>
                <a:cs typeface="Times New Roman" pitchFamily="18" charset="0"/>
              </a:rPr>
              <a:t>dural</a:t>
            </a:r>
            <a:r>
              <a:rPr lang="en-US" sz="2400" b="1" u="heavy" dirty="0">
                <a:uFill>
                  <a:solidFill>
                    <a:srgbClr val="0000FF"/>
                  </a:solidFill>
                </a:uFill>
                <a:latin typeface="Arial Narrow" pitchFamily="34" charset="0"/>
                <a:cs typeface="Times New Roman" pitchFamily="18" charset="0"/>
              </a:rPr>
              <a:t> , cerebral vessels </a:t>
            </a:r>
            <a:r>
              <a:rPr lang="en-US" sz="2400" b="1" dirty="0">
                <a:latin typeface="Calibri" pitchFamily="34" charset="0"/>
              </a:rPr>
              <a:t>→ ↓</a:t>
            </a:r>
            <a:r>
              <a:rPr lang="en-US" sz="2400" b="1" dirty="0" err="1">
                <a:latin typeface="Arial Narrow" pitchFamily="34" charset="0"/>
              </a:rPr>
              <a:t>vasodilation</a:t>
            </a:r>
            <a:r>
              <a:rPr lang="en-US" sz="2400" b="1" dirty="0">
                <a:latin typeface="Arial Narrow" pitchFamily="34" charset="0"/>
              </a:rPr>
              <a:t> &amp; stretching of the pain endings. </a:t>
            </a:r>
            <a:endParaRPr lang="en-US" sz="2400" b="1" dirty="0">
              <a:latin typeface="Arial Narrow" pitchFamily="34" charset="0"/>
              <a:sym typeface="Wingdings" pitchFamily="2" charset="2"/>
            </a:endParaRP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sz="2400" b="1" u="heavy" dirty="0" smtClean="0">
                <a:uFill>
                  <a:solidFill>
                    <a:srgbClr val="0000FF"/>
                  </a:solidFill>
                </a:uFill>
                <a:latin typeface="Arial Narrow" pitchFamily="34" charset="0"/>
                <a:cs typeface="Times New Roman" pitchFamily="18" charset="0"/>
              </a:rPr>
              <a:t>No </a:t>
            </a:r>
            <a:r>
              <a:rPr lang="el-GR" sz="2400" b="1" dirty="0"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400" b="1" baseline="-25000" dirty="0"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l-GR" sz="2400" b="1" dirty="0"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400" b="1" baseline="-25000" dirty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l-GR" sz="2400" b="1" dirty="0">
                <a:latin typeface="Arial Narrow" pitchFamily="34" charset="0"/>
                <a:cs typeface="Times New Roman" pitchFamily="18" charset="0"/>
              </a:rPr>
              <a:t>β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–adrenergic , dopamine or </a:t>
            </a:r>
            <a:r>
              <a:rPr lang="en-US" sz="2400" b="1" dirty="0" err="1">
                <a:latin typeface="Arial Narrow" pitchFamily="34" charset="0"/>
                <a:cs typeface="Times New Roman" pitchFamily="18" charset="0"/>
              </a:rPr>
              <a:t>muscarinic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receptors.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6200" y="3805237"/>
            <a:ext cx="8839200" cy="1124605"/>
            <a:chOff x="76200" y="3805237"/>
            <a:chExt cx="8839200" cy="1124605"/>
          </a:xfrm>
        </p:grpSpPr>
        <p:sp>
          <p:nvSpPr>
            <p:cNvPr id="13" name="TextBox 17"/>
            <p:cNvSpPr txBox="1">
              <a:spLocks noChangeArrowheads="1"/>
            </p:cNvSpPr>
            <p:nvPr/>
          </p:nvSpPr>
          <p:spPr bwMode="auto">
            <a:xfrm>
              <a:off x="76200" y="4172712"/>
              <a:ext cx="8839200" cy="757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bioavailability low 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/ Subcutaneous bioavailability is 97%, </a:t>
              </a:r>
              <a:r>
                <a:rPr lang="en-US" sz="2400" b="1" dirty="0" smtClean="0">
                  <a:latin typeface="Calibri" pitchFamily="34" charset="0"/>
                </a:rPr>
                <a:t>peaks after 2 min &amp;</a:t>
              </a:r>
              <a:r>
                <a:rPr lang="en-US" sz="2400" b="1" dirty="0">
                  <a:latin typeface="Calibri" pitchFamily="34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</a:rPr>
                <a:t>t</a:t>
              </a:r>
              <a:r>
                <a:rPr lang="en-US" sz="2400" b="1" baseline="-25000" dirty="0" smtClean="0">
                  <a:latin typeface="Arial Narrow" pitchFamily="34" charset="0"/>
                </a:rPr>
                <a:t>1/2</a:t>
              </a:r>
              <a:r>
                <a:rPr lang="en-US" sz="2400" b="1" dirty="0" smtClean="0">
                  <a:latin typeface="Arial Narrow" pitchFamily="34" charset="0"/>
                </a:rPr>
                <a:t> </a:t>
              </a:r>
              <a:r>
                <a:rPr lang="en-US" sz="2400" b="1" dirty="0">
                  <a:latin typeface="Arial Narrow" pitchFamily="34" charset="0"/>
                </a:rPr>
                <a:t>nearly 2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14" name="TextBox 21"/>
            <p:cNvSpPr txBox="1">
              <a:spLocks noChangeArrowheads="1"/>
            </p:cNvSpPr>
            <p:nvPr/>
          </p:nvSpPr>
          <p:spPr bwMode="auto">
            <a:xfrm>
              <a:off x="1676400" y="3846576"/>
              <a:ext cx="5562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→nasal spray, and </a:t>
              </a:r>
              <a:r>
                <a:rPr lang="en-US" sz="2000" b="1" i="1" dirty="0" err="1">
                  <a:solidFill>
                    <a:srgbClr val="0000FF"/>
                  </a:solidFill>
                  <a:latin typeface="Arial Narrow" pitchFamily="34" charset="0"/>
                </a:rPr>
                <a:t>injectable</a:t>
              </a:r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  forms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6200" y="3805237"/>
              <a:ext cx="1728788" cy="461963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SUMATRIPTAN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6200" y="5015240"/>
            <a:ext cx="8763000" cy="762000"/>
            <a:chOff x="76200" y="4876800"/>
            <a:chExt cx="8763000" cy="762000"/>
          </a:xfrm>
        </p:grpSpPr>
        <p:sp>
          <p:nvSpPr>
            <p:cNvPr id="20" name="Rectangle 19"/>
            <p:cNvSpPr/>
            <p:nvPr/>
          </p:nvSpPr>
          <p:spPr>
            <a:xfrm>
              <a:off x="76200" y="4876800"/>
              <a:ext cx="1847850" cy="457200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ZOLMITRIPTAN</a:t>
              </a:r>
            </a:p>
          </p:txBody>
        </p:sp>
        <p:sp>
          <p:nvSpPr>
            <p:cNvPr id="21" name="TextBox 37"/>
            <p:cNvSpPr txBox="1">
              <a:spLocks noChangeArrowheads="1"/>
            </p:cNvSpPr>
            <p:nvPr/>
          </p:nvSpPr>
          <p:spPr bwMode="auto">
            <a:xfrm>
              <a:off x="76200" y="5218112"/>
              <a:ext cx="8763000" cy="420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bioavailability 40%, peaks after 2 hrs &amp; </a:t>
              </a:r>
              <a:r>
                <a:rPr lang="en-US" sz="2400" b="1" dirty="0">
                  <a:latin typeface="Arial Narrow" pitchFamily="34" charset="0"/>
                </a:rPr>
                <a:t>t</a:t>
              </a:r>
              <a:r>
                <a:rPr lang="en-US" sz="2400" b="1" baseline="-25000" dirty="0">
                  <a:latin typeface="Arial Narrow" pitchFamily="34" charset="0"/>
                </a:rPr>
                <a:t>1/2</a:t>
              </a:r>
              <a:r>
                <a:rPr lang="en-US" sz="2400" b="1" dirty="0">
                  <a:latin typeface="Arial Narrow" pitchFamily="34" charset="0"/>
                </a:rPr>
                <a:t> nearly 3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1828800" y="4913376"/>
              <a:ext cx="6172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→nasal spray, and </a:t>
              </a:r>
              <a:r>
                <a:rPr lang="en-US" sz="2000" b="1" i="1" dirty="0" err="1">
                  <a:solidFill>
                    <a:srgbClr val="0000FF"/>
                  </a:solidFill>
                  <a:latin typeface="Arial Narrow" pitchFamily="34" charset="0"/>
                </a:rPr>
                <a:t>injectable</a:t>
              </a:r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  forms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200" y="5862637"/>
            <a:ext cx="8763000" cy="766763"/>
            <a:chOff x="76200" y="5862637"/>
            <a:chExt cx="8763000" cy="766763"/>
          </a:xfrm>
        </p:grpSpPr>
        <p:sp>
          <p:nvSpPr>
            <p:cNvPr id="23" name="Rectangle 22"/>
            <p:cNvSpPr/>
            <p:nvPr/>
          </p:nvSpPr>
          <p:spPr>
            <a:xfrm>
              <a:off x="76200" y="5862637"/>
              <a:ext cx="1754188" cy="461963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NARATRIPTAN</a:t>
              </a:r>
            </a:p>
          </p:txBody>
        </p:sp>
        <p:sp>
          <p:nvSpPr>
            <p:cNvPr id="24" name="TextBox 34"/>
            <p:cNvSpPr txBox="1">
              <a:spLocks noChangeArrowheads="1"/>
            </p:cNvSpPr>
            <p:nvPr/>
          </p:nvSpPr>
          <p:spPr bwMode="auto">
            <a:xfrm>
              <a:off x="1706880" y="5894832"/>
              <a:ext cx="5181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addition  → + Oral preparations</a:t>
              </a:r>
            </a:p>
          </p:txBody>
        </p:sp>
        <p:sp>
          <p:nvSpPr>
            <p:cNvPr id="25" name="TextBox 36"/>
            <p:cNvSpPr txBox="1">
              <a:spLocks noChangeArrowheads="1"/>
            </p:cNvSpPr>
            <p:nvPr/>
          </p:nvSpPr>
          <p:spPr bwMode="auto">
            <a:xfrm>
              <a:off x="76200" y="6208712"/>
              <a:ext cx="8763000" cy="420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bioavailability 70%, peaks after 2 hrs &amp; </a:t>
              </a:r>
              <a:r>
                <a:rPr lang="en-US" sz="2400" b="1" dirty="0">
                  <a:latin typeface="Arial Narrow" pitchFamily="34" charset="0"/>
                </a:rPr>
                <a:t>t</a:t>
              </a:r>
              <a:r>
                <a:rPr lang="en-US" sz="2400" b="1" baseline="-25000" dirty="0">
                  <a:latin typeface="Arial Narrow" pitchFamily="34" charset="0"/>
                </a:rPr>
                <a:t>1/2</a:t>
              </a:r>
              <a:r>
                <a:rPr lang="en-US" sz="2400" b="1" dirty="0">
                  <a:latin typeface="Arial Narrow" pitchFamily="34" charset="0"/>
                </a:rPr>
                <a:t> nearly 6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1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1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1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1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1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Horizontal Scroll 5"/>
          <p:cNvSpPr/>
          <p:nvPr/>
        </p:nvSpPr>
        <p:spPr>
          <a:xfrm>
            <a:off x="0" y="1500174"/>
            <a:ext cx="9144000" cy="4429156"/>
          </a:xfrm>
          <a:prstGeom prst="horizontalScroll">
            <a:avLst/>
          </a:prstGeom>
          <a:gradFill flip="none" rotWithShape="1">
            <a:gsLst>
              <a:gs pos="44000">
                <a:srgbClr val="4F81BD">
                  <a:alpha val="18000"/>
                </a:srgb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solidFill>
              <a:srgbClr val="4274B0"/>
            </a:solidFill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20" name="Content Placeholder 2"/>
          <p:cNvSpPr>
            <a:spLocks noGrp="1"/>
          </p:cNvSpPr>
          <p:nvPr>
            <p:ph idx="4294967295"/>
          </p:nvPr>
        </p:nvSpPr>
        <p:spPr>
          <a:xfrm>
            <a:off x="628650" y="2219325"/>
            <a:ext cx="8229600" cy="3114675"/>
          </a:xfrm>
        </p:spPr>
        <p:txBody>
          <a:bodyPr/>
          <a:lstStyle/>
          <a:p>
            <a:pPr>
              <a:buFont typeface="Arial" charset="0"/>
              <a:buBlip>
                <a:blip r:embed="rId2"/>
              </a:buBlip>
            </a:pPr>
            <a:r>
              <a:rPr lang="en-US" b="1" smtClean="0">
                <a:latin typeface="Arial Narrow" pitchFamily="34" charset="0"/>
              </a:rPr>
              <a:t> </a:t>
            </a: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Differentiate between types of headache regarding their symptoms, signs and pathophysiology.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 Recognize drugs used to prevent migraine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Identify drugs used to rescue and abort migraine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 Elaborate on the pharmacokinetics, dynamic and toxic profile of some of these drugs.</a:t>
            </a:r>
          </a:p>
        </p:txBody>
      </p:sp>
      <p:sp>
        <p:nvSpPr>
          <p:cNvPr id="7" name="Rectangle 6"/>
          <p:cNvSpPr/>
          <p:nvPr/>
        </p:nvSpPr>
        <p:spPr>
          <a:xfrm>
            <a:off x="432796" y="571480"/>
            <a:ext cx="885755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ILOs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821" name="Rectangle 18"/>
          <p:cNvSpPr>
            <a:spLocks noChangeArrowheads="1"/>
          </p:cNvSpPr>
          <p:nvPr/>
        </p:nvSpPr>
        <p:spPr bwMode="auto">
          <a:xfrm>
            <a:off x="265176" y="661481"/>
            <a:ext cx="8610600" cy="938719"/>
          </a:xfrm>
          <a:prstGeom prst="rect">
            <a:avLst/>
          </a:prstGeom>
          <a:solidFill>
            <a:srgbClr val="E1F4FF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To abort attacks in patients with frequent, moderate </a:t>
            </a:r>
          </a:p>
          <a:p>
            <a:pPr>
              <a:lnSpc>
                <a:spcPts val="22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   or infrequent but severe attacks.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In cluster headache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28600" y="152400"/>
            <a:ext cx="1485900" cy="425450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04800" y="1600200"/>
            <a:ext cx="790575" cy="4492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34824" name="TextBox 22"/>
          <p:cNvSpPr txBox="1">
            <a:spLocks noChangeArrowheads="1"/>
          </p:cNvSpPr>
          <p:nvPr/>
        </p:nvSpPr>
        <p:spPr bwMode="auto">
          <a:xfrm>
            <a:off x="304800" y="2112264"/>
            <a:ext cx="83820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Mild pain and burning sensation at the site of injection.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Arial Narrow" pitchFamily="34" charset="0"/>
                <a:cs typeface="Times New Roman" pitchFamily="18" charset="0"/>
              </a:rPr>
              <a:t>Paraesthesia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, tingling ,warmth, heaviness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Flushing / Dizziness</a:t>
            </a:r>
          </a:p>
        </p:txBody>
      </p:sp>
      <p:grpSp>
        <p:nvGrpSpPr>
          <p:cNvPr id="34825" name="Group 12"/>
          <p:cNvGrpSpPr>
            <a:grpSpLocks/>
          </p:cNvGrpSpPr>
          <p:nvPr/>
        </p:nvGrpSpPr>
        <p:grpSpPr bwMode="auto">
          <a:xfrm>
            <a:off x="6781800" y="342900"/>
            <a:ext cx="2057400" cy="1866900"/>
            <a:chOff x="6819900" y="38100"/>
            <a:chExt cx="2247900" cy="2324100"/>
          </a:xfrm>
        </p:grpSpPr>
        <p:pic>
          <p:nvPicPr>
            <p:cNvPr id="25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26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27" name="Freeform 26"/>
            <p:cNvSpPr/>
            <p:nvPr/>
          </p:nvSpPr>
          <p:spPr>
            <a:xfrm>
              <a:off x="7237913" y="314779"/>
              <a:ext cx="1753570" cy="1298414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010400" y="152400"/>
            <a:ext cx="1905000" cy="46672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FF66F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  <a:sym typeface="Wingdings" pitchFamily="2" charset="2"/>
              </a:rPr>
              <a:t> TRIPTANES</a:t>
            </a:r>
          </a:p>
        </p:txBody>
      </p:sp>
      <p:sp>
        <p:nvSpPr>
          <p:cNvPr id="34827" name="TextBox 14"/>
          <p:cNvSpPr txBox="1">
            <a:spLocks noChangeArrowheads="1"/>
          </p:cNvSpPr>
          <p:nvPr/>
        </p:nvSpPr>
        <p:spPr bwMode="auto">
          <a:xfrm>
            <a:off x="304800" y="2950464"/>
            <a:ext cx="6629400" cy="1220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Vasospasm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Ischemic heart; Angina  → M.I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Hypertension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Arrhythmias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109765" y="3077210"/>
            <a:ext cx="1577035" cy="400110"/>
          </a:xfrm>
          <a:prstGeom prst="rect">
            <a:avLst/>
          </a:prstGeom>
          <a:effectLst>
            <a:outerShdw blurRad="50800" dist="50800" dir="5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ZOLMITRIPTAN</a:t>
            </a:r>
          </a:p>
        </p:txBody>
      </p:sp>
      <p:sp>
        <p:nvSpPr>
          <p:cNvPr id="34829" name="Rectangle 23"/>
          <p:cNvSpPr>
            <a:spLocks noChangeArrowheads="1"/>
          </p:cNvSpPr>
          <p:nvPr/>
        </p:nvSpPr>
        <p:spPr bwMode="auto">
          <a:xfrm>
            <a:off x="5562600" y="3458210"/>
            <a:ext cx="3581400" cy="65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Chest  &amp; neck tightness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Somnolence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04800" y="4187825"/>
            <a:ext cx="2239963" cy="460375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Bernard MT Condensed" pitchFamily="18" charset="0"/>
              </a:rPr>
              <a:t>Contraindications</a:t>
            </a:r>
          </a:p>
        </p:txBody>
      </p:sp>
      <p:sp>
        <p:nvSpPr>
          <p:cNvPr id="19" name="Rectangle 3"/>
          <p:cNvSpPr txBox="1">
            <a:spLocks noRot="1" noChangeArrowheads="1"/>
          </p:cNvSpPr>
          <p:nvPr/>
        </p:nvSpPr>
        <p:spPr>
          <a:xfrm>
            <a:off x="301625" y="4648200"/>
            <a:ext cx="8540750" cy="179299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2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Peripheral </a:t>
            </a:r>
            <a:r>
              <a:rPr lang="en-US" sz="2400" b="1" dirty="0" err="1">
                <a:latin typeface="Arial Narrow" pitchFamily="34" charset="0"/>
              </a:rPr>
              <a:t>vasospastic</a:t>
            </a:r>
            <a:r>
              <a:rPr lang="en-US" sz="2400" b="1" dirty="0">
                <a:latin typeface="Arial Narrow" pitchFamily="34" charset="0"/>
              </a:rPr>
              <a:t> diseases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Uncontrolled hypertension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History of ischemia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Cerebrovascular</a:t>
            </a:r>
            <a:r>
              <a:rPr lang="en-US" sz="2400" b="1" dirty="0">
                <a:latin typeface="Arial Narrow" pitchFamily="34" charset="0"/>
              </a:rPr>
              <a:t> disorders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In concurrent use with ergots or others inducing vasospasm	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In concurrent use with MAO Is, lithium, SSRIs, ….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(5HT) </a:t>
            </a:r>
            <a:endParaRPr lang="el-GR" sz="2400" b="1" dirty="0"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670772" y="5410200"/>
            <a:ext cx="2320828" cy="400110"/>
          </a:xfrm>
          <a:prstGeom prst="rect">
            <a:avLst/>
          </a:prstGeom>
          <a:effectLst>
            <a:outerShdw blurRad="50800" dist="50800" dir="5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RIZO &amp; ZOLMITRIPTAN</a:t>
            </a:r>
          </a:p>
        </p:txBody>
      </p:sp>
      <p:sp>
        <p:nvSpPr>
          <p:cNvPr id="23" name="AutoShape 16"/>
          <p:cNvSpPr>
            <a:spLocks noChangeArrowheads="1"/>
          </p:cNvSpPr>
          <p:nvPr/>
        </p:nvSpPr>
        <p:spPr bwMode="auto">
          <a:xfrm>
            <a:off x="7432772" y="5029200"/>
            <a:ext cx="457200" cy="381000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accent1"/>
              </a:gs>
              <a:gs pos="100000">
                <a:srgbClr val="66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4" name="Rectangle 3"/>
          <p:cNvSpPr txBox="1">
            <a:spLocks noRot="1" noChangeArrowheads="1"/>
          </p:cNvSpPr>
          <p:nvPr/>
        </p:nvSpPr>
        <p:spPr bwMode="auto">
          <a:xfrm>
            <a:off x="298450" y="6243935"/>
            <a:ext cx="8540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Renal </a:t>
            </a:r>
            <a:r>
              <a:rPr lang="en-US" sz="2400" b="1" dirty="0">
                <a:latin typeface="Arial Narrow" pitchFamily="34" charset="0"/>
              </a:rPr>
              <a:t>or hepatic impairment</a:t>
            </a:r>
            <a:endParaRPr lang="el-GR" sz="2400" b="1" dirty="0">
              <a:latin typeface="Arial Narrow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94250" y="6294735"/>
            <a:ext cx="2303579" cy="400110"/>
          </a:xfrm>
          <a:prstGeom prst="rect">
            <a:avLst/>
          </a:prstGeom>
          <a:effectLst>
            <a:outerShdw blurRad="50800" dist="50800" dir="5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NARA &gt; RIZOTRYPTAN</a:t>
            </a:r>
          </a:p>
        </p:txBody>
      </p:sp>
      <p:sp>
        <p:nvSpPr>
          <p:cNvPr id="29" name="AutoShape 17"/>
          <p:cNvSpPr>
            <a:spLocks noChangeArrowheads="1"/>
          </p:cNvSpPr>
          <p:nvPr/>
        </p:nvSpPr>
        <p:spPr bwMode="auto">
          <a:xfrm>
            <a:off x="4489450" y="6320135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accent1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20" grpId="0" animBg="1"/>
      <p:bldP spid="21" grpId="0" animBg="1"/>
      <p:bldP spid="34824" grpId="0"/>
      <p:bldP spid="34827" grpId="0"/>
      <p:bldP spid="16" grpId="0"/>
      <p:bldP spid="34829" grpId="0"/>
      <p:bldP spid="17" grpId="0" animBg="1"/>
      <p:bldP spid="19" grpId="0" build="p"/>
      <p:bldP spid="22" grpId="0"/>
      <p:bldP spid="23" grpId="0" animBg="1"/>
      <p:bldP spid="24" grpId="0"/>
      <p:bldP spid="28" grpId="0"/>
      <p:bldP spid="2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2229" name="Picture 1" descr="(Enlarge Slide)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5479" t="20967" r="8220"/>
          <a:stretch>
            <a:fillRect/>
          </a:stretch>
        </p:blipFill>
        <p:spPr bwMode="auto">
          <a:xfrm>
            <a:off x="1981200" y="762000"/>
            <a:ext cx="4800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0" name="TextBox 9"/>
          <p:cNvSpPr txBox="1">
            <a:spLocks noChangeArrowheads="1"/>
          </p:cNvSpPr>
          <p:nvPr/>
        </p:nvSpPr>
        <p:spPr bwMode="auto">
          <a:xfrm>
            <a:off x="233363" y="4892675"/>
            <a:ext cx="861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Injectable sumatriptan reaches T</a:t>
            </a:r>
            <a:r>
              <a:rPr lang="en-US" sz="2400" b="1" baseline="-25000">
                <a:latin typeface="Arial Narrow" pitchFamily="34" charset="0"/>
              </a:rPr>
              <a:t>max</a:t>
            </a:r>
            <a:r>
              <a:rPr lang="en-US" sz="2400" b="1">
                <a:latin typeface="Arial Narrow" pitchFamily="34" charset="0"/>
              </a:rPr>
              <a:t> the fastest followed by DHE nasal spray and rizatriptan</a:t>
            </a:r>
          </a:p>
        </p:txBody>
      </p:sp>
      <p:sp>
        <p:nvSpPr>
          <p:cNvPr id="52231" name="TextBox 11"/>
          <p:cNvSpPr txBox="1">
            <a:spLocks noChangeArrowheads="1"/>
          </p:cNvSpPr>
          <p:nvPr/>
        </p:nvSpPr>
        <p:spPr bwMode="auto">
          <a:xfrm>
            <a:off x="261938" y="5807075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DHE nasal spray, naratriptan, eletriptan, and frovatriptan have lower recurrence rates 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381000" y="228600"/>
            <a:ext cx="7848600" cy="46672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DECIDING WHETHER BETTER WITH A TIYPTAN OR WITH DHE.</a:t>
            </a:r>
          </a:p>
        </p:txBody>
      </p:sp>
      <p:sp>
        <p:nvSpPr>
          <p:cNvPr id="52233" name="TextBox 3"/>
          <p:cNvSpPr txBox="1">
            <a:spLocks noChangeArrowheads="1"/>
          </p:cNvSpPr>
          <p:nvPr/>
        </p:nvSpPr>
        <p:spPr bwMode="auto">
          <a:xfrm>
            <a:off x="381000" y="838200"/>
            <a:ext cx="81534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For patients with headache episodes lasting 2 or 3 days at a time, DHE is often the optimal choice because </a:t>
            </a:r>
            <a:r>
              <a:rPr lang="en-US" sz="2400" b="1" dirty="0" smtClean="0">
                <a:latin typeface="Arial Narrow" pitchFamily="34" charset="0"/>
              </a:rPr>
              <a:t>of long t</a:t>
            </a:r>
            <a:r>
              <a:rPr lang="en-US" sz="2400" b="1" baseline="-25000" dirty="0" smtClean="0">
                <a:latin typeface="Arial Narrow" pitchFamily="34" charset="0"/>
              </a:rPr>
              <a:t>1/2</a:t>
            </a:r>
            <a:endParaRPr lang="en-US" sz="2400" b="1" baseline="-25000" dirty="0">
              <a:latin typeface="Arial Narrow" pitchFamily="34" charset="0"/>
            </a:endParaRPr>
          </a:p>
        </p:txBody>
      </p:sp>
      <p:sp>
        <p:nvSpPr>
          <p:cNvPr id="52234" name="TextBox 4"/>
          <p:cNvSpPr txBox="1">
            <a:spLocks noChangeArrowheads="1"/>
          </p:cNvSpPr>
          <p:nvPr/>
        </p:nvSpPr>
        <p:spPr bwMode="auto">
          <a:xfrm>
            <a:off x="414338" y="1752600"/>
            <a:ext cx="804386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For patients with migraines a day or less and need rapid relief of pain, </a:t>
            </a:r>
            <a:r>
              <a:rPr lang="en-US" sz="2400" b="1" dirty="0" err="1">
                <a:latin typeface="Arial Narrow" pitchFamily="34" charset="0"/>
              </a:rPr>
              <a:t>tryptans</a:t>
            </a:r>
            <a:r>
              <a:rPr lang="en-US" sz="2400" b="1" dirty="0">
                <a:latin typeface="Arial Narrow" pitchFamily="34" charset="0"/>
              </a:rPr>
              <a:t> are often a better choice</a:t>
            </a:r>
          </a:p>
        </p:txBody>
      </p:sp>
      <p:sp>
        <p:nvSpPr>
          <p:cNvPr id="52235" name="TextBox 4"/>
          <p:cNvSpPr txBox="1">
            <a:spLocks noChangeArrowheads="1"/>
          </p:cNvSpPr>
          <p:nvPr/>
        </p:nvSpPr>
        <p:spPr bwMode="auto">
          <a:xfrm>
            <a:off x="1066800" y="4419600"/>
            <a:ext cx="6934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99"/>
                </a:solidFill>
                <a:latin typeface="Arial Narrow" pitchFamily="34" charset="0"/>
              </a:rPr>
              <a:t>The form of drug preparation could influence the choice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/>
      <p:bldP spid="52231" grpId="0"/>
      <p:bldP spid="52233" grpId="0"/>
      <p:bldP spid="52233" grpId="1"/>
      <p:bldP spid="52234" grpId="0"/>
      <p:bldP spid="52234" grpId="1"/>
      <p:bldP spid="522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1205" name="Group 1"/>
          <p:cNvGrpSpPr>
            <a:grpSpLocks/>
          </p:cNvGrpSpPr>
          <p:nvPr/>
        </p:nvGrpSpPr>
        <p:grpSpPr bwMode="auto">
          <a:xfrm>
            <a:off x="304800" y="2438400"/>
            <a:ext cx="8162925" cy="4038600"/>
            <a:chOff x="0" y="533400"/>
            <a:chExt cx="8162803" cy="4038600"/>
          </a:xfrm>
        </p:grpSpPr>
        <p:pic>
          <p:nvPicPr>
            <p:cNvPr id="3" name="Picture 10" descr="http://img.medscape.com/fullsize/migrated/editorial/clinupdates/2000/313/marcus/tu05.fig06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9211" b="60526"/>
            <a:stretch>
              <a:fillRect/>
            </a:stretch>
          </p:blipFill>
          <p:spPr bwMode="auto">
            <a:xfrm>
              <a:off x="0" y="533400"/>
              <a:ext cx="8162803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10" descr="http://img.medscape.com/fullsize/migrated/editorial/clinupdates/2000/313/marcus/tu05.fig06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46052" b="14474"/>
            <a:stretch>
              <a:fillRect/>
            </a:stretch>
          </p:blipFill>
          <p:spPr bwMode="auto">
            <a:xfrm>
              <a:off x="0" y="2286000"/>
              <a:ext cx="8162803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08" name="TextBox 8"/>
          <p:cNvSpPr txBox="1">
            <a:spLocks noChangeArrowheads="1"/>
          </p:cNvSpPr>
          <p:nvPr/>
        </p:nvSpPr>
        <p:spPr bwMode="auto">
          <a:xfrm>
            <a:off x="457200" y="685800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sz="2600" b="1">
                <a:latin typeface="Arial Narrow" pitchFamily="34" charset="0"/>
              </a:rPr>
              <a:t>Differences in the time to peak blood concentration T</a:t>
            </a:r>
            <a:r>
              <a:rPr lang="en-US" sz="2600" b="1" baseline="-25000">
                <a:latin typeface="Arial Narrow" pitchFamily="34" charset="0"/>
              </a:rPr>
              <a:t>max</a:t>
            </a:r>
            <a:r>
              <a:rPr lang="en-US" sz="2600" b="1">
                <a:latin typeface="Arial Narrow" pitchFamily="34" charset="0"/>
              </a:rPr>
              <a:t>, </a:t>
            </a:r>
            <a:br>
              <a:rPr lang="en-US" sz="2600" b="1">
                <a:latin typeface="Arial Narrow" pitchFamily="34" charset="0"/>
              </a:rPr>
            </a:br>
            <a:r>
              <a:rPr lang="en-US" sz="2600" b="1">
                <a:latin typeface="Arial Narrow" pitchFamily="34" charset="0"/>
              </a:rPr>
              <a:t>    equates with faster relief of head pain. </a:t>
            </a:r>
          </a:p>
        </p:txBody>
      </p:sp>
      <p:sp>
        <p:nvSpPr>
          <p:cNvPr id="8" name="Oval 7"/>
          <p:cNvSpPr/>
          <p:nvPr/>
        </p:nvSpPr>
        <p:spPr>
          <a:xfrm>
            <a:off x="4876800" y="3619500"/>
            <a:ext cx="838200" cy="6858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21513" y="50292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48500" y="54737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062788" y="59436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13" name="TextBox 8"/>
          <p:cNvSpPr txBox="1">
            <a:spLocks noChangeArrowheads="1"/>
          </p:cNvSpPr>
          <p:nvPr/>
        </p:nvSpPr>
        <p:spPr bwMode="auto">
          <a:xfrm>
            <a:off x="457200" y="1524000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sz="2600" b="1">
                <a:latin typeface="Arial Narrow" pitchFamily="34" charset="0"/>
              </a:rPr>
              <a:t>Differences in t</a:t>
            </a:r>
            <a:r>
              <a:rPr lang="en-US" sz="2600" b="1" baseline="-25000">
                <a:latin typeface="Arial Narrow" pitchFamily="34" charset="0"/>
              </a:rPr>
              <a:t>1/2</a:t>
            </a:r>
            <a:r>
              <a:rPr lang="en-US" sz="2600" b="1">
                <a:latin typeface="Arial Narrow" pitchFamily="34" charset="0"/>
              </a:rPr>
              <a:t> </a:t>
            </a:r>
            <a:r>
              <a:rPr lang="en-US" sz="2600" b="1">
                <a:latin typeface="Calibri" pitchFamily="34" charset="0"/>
              </a:rPr>
              <a:t>→ </a:t>
            </a:r>
            <a:r>
              <a:rPr lang="en-US" sz="2600" b="1">
                <a:latin typeface="Arial Narrow" pitchFamily="34" charset="0"/>
              </a:rPr>
              <a:t>a clinical effect in terms of recurrence </a:t>
            </a:r>
            <a:br>
              <a:rPr lang="en-US" sz="2600" b="1">
                <a:latin typeface="Arial Narrow" pitchFamily="34" charset="0"/>
              </a:rPr>
            </a:br>
            <a:r>
              <a:rPr lang="en-US" sz="2600" b="1">
                <a:latin typeface="Arial Narrow" pitchFamily="34" charset="0"/>
              </a:rPr>
              <a:t>    of headache </a:t>
            </a:r>
          </a:p>
        </p:txBody>
      </p:sp>
      <p:sp>
        <p:nvSpPr>
          <p:cNvPr id="51214" name="TextBox 6"/>
          <p:cNvSpPr txBox="1">
            <a:spLocks noChangeArrowheads="1"/>
          </p:cNvSpPr>
          <p:nvPr/>
        </p:nvSpPr>
        <p:spPr bwMode="auto">
          <a:xfrm>
            <a:off x="304800" y="228600"/>
            <a:ext cx="3200400" cy="46672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CHOOSING A TRIPTANS </a:t>
            </a:r>
          </a:p>
        </p:txBody>
      </p:sp>
      <p:sp>
        <p:nvSpPr>
          <p:cNvPr id="51215" name="TextBox 5"/>
          <p:cNvSpPr txBox="1">
            <a:spLocks noChangeArrowheads="1"/>
          </p:cNvSpPr>
          <p:nvPr/>
        </p:nvSpPr>
        <p:spPr bwMode="auto">
          <a:xfrm>
            <a:off x="304800" y="3048000"/>
            <a:ext cx="8572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For extremely fast relief within 15 min. injectable sumatriptan is the only choice. </a:t>
            </a:r>
          </a:p>
        </p:txBody>
      </p:sp>
      <p:sp>
        <p:nvSpPr>
          <p:cNvPr id="51216" name="TextBox 7"/>
          <p:cNvSpPr txBox="1">
            <a:spLocks noChangeArrowheads="1"/>
          </p:cNvSpPr>
          <p:nvPr/>
        </p:nvSpPr>
        <p:spPr bwMode="auto">
          <a:xfrm>
            <a:off x="287338" y="3978275"/>
            <a:ext cx="88566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If onset could start within a couple of hrs, oral </a:t>
            </a:r>
            <a:r>
              <a:rPr lang="en-US" sz="2400" b="1" dirty="0" err="1">
                <a:latin typeface="Arial Narrow" pitchFamily="34" charset="0"/>
              </a:rPr>
              <a:t>rizatriptan</a:t>
            </a:r>
            <a:r>
              <a:rPr lang="en-US" sz="2400" b="1" dirty="0">
                <a:latin typeface="Arial Narrow" pitchFamily="34" charset="0"/>
              </a:rPr>
              <a:t>, </a:t>
            </a:r>
            <a:r>
              <a:rPr lang="en-US" sz="2400" b="1" dirty="0" err="1">
                <a:latin typeface="Arial Narrow" pitchFamily="34" charset="0"/>
              </a:rPr>
              <a:t>zolmitriptan</a:t>
            </a:r>
            <a:r>
              <a:rPr lang="en-US" sz="2400" b="1" dirty="0">
                <a:latin typeface="Arial Narrow" pitchFamily="34" charset="0"/>
              </a:rPr>
              <a:t>, </a:t>
            </a:r>
            <a:r>
              <a:rPr lang="en-US" sz="2400" b="1" dirty="0" err="1">
                <a:latin typeface="Arial Narrow" pitchFamily="34" charset="0"/>
              </a:rPr>
              <a:t>eletriptan</a:t>
            </a:r>
            <a:r>
              <a:rPr lang="en-US" sz="2400" b="1" dirty="0">
                <a:latin typeface="Arial Narrow" pitchFamily="34" charset="0"/>
              </a:rPr>
              <a:t>, or </a:t>
            </a:r>
            <a:r>
              <a:rPr lang="en-US" sz="2400" b="1">
                <a:latin typeface="Arial Narrow" pitchFamily="34" charset="0"/>
              </a:rPr>
              <a:t>sumatriptan</a:t>
            </a:r>
            <a:r>
              <a:rPr lang="en-US" sz="2400" b="1" dirty="0">
                <a:latin typeface="Arial Narrow" pitchFamily="34" charset="0"/>
              </a:rPr>
              <a:t> nasal spray are appropriate choices</a:t>
            </a:r>
          </a:p>
        </p:txBody>
      </p:sp>
      <p:sp>
        <p:nvSpPr>
          <p:cNvPr id="51217" name="TextBox 8"/>
          <p:cNvSpPr txBox="1">
            <a:spLocks noChangeArrowheads="1"/>
          </p:cNvSpPr>
          <p:nvPr/>
        </p:nvSpPr>
        <p:spPr bwMode="auto">
          <a:xfrm>
            <a:off x="304800" y="5029200"/>
            <a:ext cx="8458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If expected re-dosing is needed &amp; / or recurrence of headache Naratriptan , frovatriptan, have slower onset, fewer side effects, and a lower recurrence rate 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5" grpId="0"/>
      <p:bldP spid="51216" grpId="0"/>
      <p:bldP spid="512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500188" y="533400"/>
            <a:ext cx="6143625" cy="354013"/>
            <a:chOff x="1643042" y="1577171"/>
            <a:chExt cx="6143668" cy="353219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507278" y="1738731"/>
              <a:ext cx="324708" cy="1587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53" name="Straight Connector 22"/>
            <p:cNvCxnSpPr>
              <a:cxnSpLocks noChangeShapeType="1"/>
            </p:cNvCxnSpPr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30" name="TextBox 29"/>
          <p:cNvSpPr txBox="1"/>
          <p:nvPr/>
        </p:nvSpPr>
        <p:spPr>
          <a:xfrm>
            <a:off x="2933700" y="202842"/>
            <a:ext cx="3276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STRATEGY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5257800" y="876300"/>
            <a:ext cx="3352800" cy="647700"/>
            <a:chOff x="5257800" y="876837"/>
            <a:chExt cx="3352800" cy="647163"/>
          </a:xfrm>
        </p:grpSpPr>
        <p:sp>
          <p:nvSpPr>
            <p:cNvPr id="32" name="TextBox 31"/>
            <p:cNvSpPr txBox="1"/>
            <p:nvPr/>
          </p:nvSpPr>
          <p:spPr>
            <a:xfrm>
              <a:off x="5257800" y="1143000"/>
              <a:ext cx="33528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PREVENT RECURRENCE</a:t>
              </a:r>
            </a:p>
          </p:txBody>
        </p:sp>
        <p:sp>
          <p:nvSpPr>
            <p:cNvPr id="33" name="Down Arrow 32"/>
            <p:cNvSpPr/>
            <p:nvPr/>
          </p:nvSpPr>
          <p:spPr>
            <a:xfrm>
              <a:off x="7467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457200" y="876300"/>
            <a:ext cx="2362200" cy="647700"/>
            <a:chOff x="457200" y="876837"/>
            <a:chExt cx="2362200" cy="647163"/>
          </a:xfrm>
        </p:grpSpPr>
        <p:sp>
          <p:nvSpPr>
            <p:cNvPr id="35" name="TextBox 34"/>
            <p:cNvSpPr txBox="1"/>
            <p:nvPr/>
          </p:nvSpPr>
          <p:spPr>
            <a:xfrm>
              <a:off x="457200" y="1143000"/>
              <a:ext cx="23622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ACUTE  ATTACK</a:t>
              </a:r>
            </a:p>
          </p:txBody>
        </p:sp>
        <p:sp>
          <p:nvSpPr>
            <p:cNvPr id="36" name="Down Arrow 35"/>
            <p:cNvSpPr/>
            <p:nvPr/>
          </p:nvSpPr>
          <p:spPr>
            <a:xfrm>
              <a:off x="1371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3" name="TextBox 15"/>
          <p:cNvSpPr txBox="1">
            <a:spLocks noChangeArrowheads="1"/>
          </p:cNvSpPr>
          <p:nvPr/>
        </p:nvSpPr>
        <p:spPr bwMode="auto">
          <a:xfrm>
            <a:off x="304800" y="2226707"/>
            <a:ext cx="27432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 err="1">
                <a:latin typeface="Bernard MT Condensed" pitchFamily="18" charset="0"/>
              </a:rPr>
              <a:t>Antiepileptics</a:t>
            </a:r>
            <a:r>
              <a:rPr lang="en-US" sz="2400" dirty="0">
                <a:latin typeface="Bernard MT Condensed" pitchFamily="18" charset="0"/>
              </a:rPr>
              <a:t>;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200" b="1" i="1" dirty="0">
                <a:latin typeface="Arial Narrow" pitchFamily="34" charset="0"/>
              </a:rPr>
              <a:t>Block Na channel &amp;  augment GABA at GABA-A receptors</a:t>
            </a:r>
            <a:r>
              <a:rPr lang="en-US" dirty="0"/>
              <a:t>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Topiramate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200" b="1" i="1" dirty="0">
                <a:latin typeface="Arial Narrow" pitchFamily="34" charset="0"/>
              </a:rPr>
              <a:t>weight loss &amp; </a:t>
            </a:r>
            <a:r>
              <a:rPr lang="en-US" sz="2200" b="1" i="1" dirty="0" err="1">
                <a:latin typeface="Arial Narrow" pitchFamily="34" charset="0"/>
              </a:rPr>
              <a:t>dysthesia</a:t>
            </a:r>
            <a:r>
              <a:rPr lang="en-US" sz="2200" b="1" i="1" dirty="0">
                <a:latin typeface="Arial Narrow" pitchFamily="34" charset="0"/>
              </a:rPr>
              <a:t>.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Valproic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r>
              <a:rPr lang="en-US" sz="2200" b="1" i="1" dirty="0">
                <a:latin typeface="Arial Narrow" pitchFamily="34" charset="0"/>
              </a:rPr>
              <a:t>weight gain, hair loss, polycystic ovary</a:t>
            </a:r>
            <a:r>
              <a:rPr lang="en-US" sz="2200" b="1" i="1" dirty="0">
                <a:latin typeface="Arial Narrow" pitchFamily="34" charset="0"/>
                <a:sym typeface="Wingdings 3" pitchFamily="18" charset="2"/>
              </a:rPr>
              <a:t></a:t>
            </a:r>
            <a:r>
              <a:rPr lang="en-US" sz="2200" b="1" i="1" dirty="0">
                <a:latin typeface="Arial Narrow" pitchFamily="34" charset="0"/>
              </a:rPr>
              <a:t> not given to young females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Gabapentin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?</a:t>
            </a:r>
          </a:p>
        </p:txBody>
      </p:sp>
      <p:sp>
        <p:nvSpPr>
          <p:cNvPr id="24" name="TextBox 15"/>
          <p:cNvSpPr txBox="1">
            <a:spLocks noChangeArrowheads="1"/>
          </p:cNvSpPr>
          <p:nvPr/>
        </p:nvSpPr>
        <p:spPr bwMode="auto">
          <a:xfrm>
            <a:off x="5867400" y="2226707"/>
            <a:ext cx="335280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 err="1">
                <a:latin typeface="Bernard MT Condensed" pitchFamily="18" charset="0"/>
              </a:rPr>
              <a:t>Antihypertensives</a:t>
            </a:r>
            <a:endParaRPr lang="en-US" sz="2400" dirty="0">
              <a:latin typeface="Bernard MT Condensed" pitchFamily="18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  <a:buFont typeface="Symbol"/>
              <a:buChar char="b"/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blockers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r>
              <a:rPr lang="en-US" sz="2200" b="1" i="1" dirty="0" err="1">
                <a:latin typeface="Arial Narrow" pitchFamily="34" charset="0"/>
              </a:rPr>
              <a:t>Propranolol</a:t>
            </a:r>
            <a:r>
              <a:rPr lang="en-US" sz="2200" b="1" i="1" dirty="0">
                <a:latin typeface="Arial Narrow" pitchFamily="34" charset="0"/>
              </a:rPr>
              <a:t>, </a:t>
            </a:r>
            <a:r>
              <a:rPr lang="en-US" sz="2200" b="1" i="1" dirty="0" err="1">
                <a:latin typeface="Arial Narrow" pitchFamily="34" charset="0"/>
              </a:rPr>
              <a:t>atenolol</a:t>
            </a:r>
            <a:r>
              <a:rPr lang="en-US" sz="2200" b="1" i="1" dirty="0">
                <a:latin typeface="Arial Narrow" pitchFamily="34" charset="0"/>
              </a:rPr>
              <a:t>, </a:t>
            </a:r>
            <a:r>
              <a:rPr lang="en-US" sz="2200" b="1" i="1" dirty="0" err="1">
                <a:latin typeface="Arial Narrow" pitchFamily="34" charset="0"/>
              </a:rPr>
              <a:t>metoprolol</a:t>
            </a:r>
            <a:r>
              <a:rPr lang="en-US" sz="2200" b="1" i="1" dirty="0">
                <a:latin typeface="Arial Narrow" pitchFamily="34" charset="0"/>
              </a:rPr>
              <a:t>, Not in young &amp; anxious nor in elderly &amp; depressed, diabetic...etc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Ca 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Channel Blockers </a:t>
            </a:r>
          </a:p>
          <a:p>
            <a:pPr>
              <a:lnSpc>
                <a:spcPts val="2400"/>
              </a:lnSpc>
            </a:pPr>
            <a:r>
              <a:rPr lang="en-US" sz="2200" b="1" i="1" dirty="0" err="1">
                <a:latin typeface="Arial Narrow" pitchFamily="34" charset="0"/>
              </a:rPr>
              <a:t>Cinnarazine</a:t>
            </a:r>
            <a:r>
              <a:rPr lang="en-US" sz="2200" b="1" i="1" dirty="0">
                <a:latin typeface="Arial Narrow" pitchFamily="34" charset="0"/>
              </a:rPr>
              <a:t>, </a:t>
            </a:r>
            <a:r>
              <a:rPr lang="en-US" sz="2200" b="1" i="1" dirty="0" err="1">
                <a:latin typeface="Arial Narrow" pitchFamily="34" charset="0"/>
              </a:rPr>
              <a:t>flunarizine</a:t>
            </a:r>
            <a:r>
              <a:rPr lang="en-US" sz="2200" b="1" i="1" dirty="0">
                <a:latin typeface="Arial Narrow" pitchFamily="34" charset="0"/>
              </a:rPr>
              <a:t>, </a:t>
            </a:r>
            <a:r>
              <a:rPr lang="en-US" sz="2200" b="1" i="1" dirty="0" err="1">
                <a:latin typeface="Arial Narrow" pitchFamily="34" charset="0"/>
              </a:rPr>
              <a:t>verapamil</a:t>
            </a:r>
            <a:r>
              <a:rPr lang="en-US" sz="2200" b="1" i="1" dirty="0">
                <a:latin typeface="Arial Narrow" pitchFamily="34" charset="0"/>
              </a:rPr>
              <a:t>.....etc.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ACEIs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200" b="1" i="1" dirty="0" err="1">
                <a:latin typeface="Arial Narrow" pitchFamily="34" charset="0"/>
              </a:rPr>
              <a:t>lisinopril</a:t>
            </a:r>
            <a:r>
              <a:rPr lang="en-US" dirty="0"/>
              <a:t> </a:t>
            </a:r>
            <a:r>
              <a:rPr lang="en-US" sz="2400" b="1" dirty="0">
                <a:latin typeface="Arial Narrow" pitchFamily="34" charset="0"/>
              </a:rPr>
              <a:t>&amp;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ARBs </a:t>
            </a:r>
            <a:r>
              <a:rPr lang="en-US" sz="2200" b="1" i="1" dirty="0" err="1">
                <a:latin typeface="Arial Narrow" pitchFamily="34" charset="0"/>
              </a:rPr>
              <a:t>candesartan</a:t>
            </a:r>
            <a:r>
              <a:rPr lang="en-US" dirty="0"/>
              <a:t> </a:t>
            </a:r>
            <a:r>
              <a:rPr lang="en-US" sz="2400" b="1" dirty="0">
                <a:latin typeface="Arial Narrow" pitchFamily="34" charset="0"/>
              </a:rPr>
              <a:t>??</a:t>
            </a:r>
          </a:p>
        </p:txBody>
      </p:sp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2867025" y="2226707"/>
            <a:ext cx="29718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>
                <a:latin typeface="Bernard MT Condensed" pitchFamily="18" charset="0"/>
              </a:rPr>
              <a:t>Antidepressants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>
                <a:solidFill>
                  <a:srgbClr val="0000FF"/>
                </a:solidFill>
                <a:latin typeface="Arial Narrow" pitchFamily="34" charset="0"/>
              </a:rPr>
              <a:t>Pizotifen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r>
              <a:rPr lang="en-US" sz="2200" b="1" i="1" dirty="0">
                <a:latin typeface="Arial Narrow" pitchFamily="34" charset="0"/>
              </a:rPr>
              <a:t>Like TCA + 5HT</a:t>
            </a:r>
            <a:r>
              <a:rPr lang="en-US" sz="2200" b="1" i="1" baseline="-25000" dirty="0">
                <a:latin typeface="Arial Narrow" pitchFamily="34" charset="0"/>
              </a:rPr>
              <a:t>2</a:t>
            </a:r>
            <a:r>
              <a:rPr lang="en-US" sz="2200" b="1" i="1" dirty="0">
                <a:latin typeface="Arial Narrow" pitchFamily="34" charset="0"/>
              </a:rPr>
              <a:t> antagonist + mild </a:t>
            </a:r>
            <a:r>
              <a:rPr lang="en-US" sz="2200" b="1" i="1" dirty="0" err="1">
                <a:latin typeface="Arial Narrow" pitchFamily="34" charset="0"/>
              </a:rPr>
              <a:t>antimuscarinic</a:t>
            </a:r>
            <a:r>
              <a:rPr lang="en-US" sz="2200" b="1" i="1" dirty="0">
                <a:latin typeface="Arial Narrow" pitchFamily="34" charset="0"/>
              </a:rPr>
              <a:t> &amp; anti-histaminic activity. Drowsiness, ↑appetite </a:t>
            </a:r>
            <a:r>
              <a:rPr lang="en-US" sz="2200" b="1" i="1" dirty="0">
                <a:latin typeface="Arial Narrow" pitchFamily="34" charset="0"/>
                <a:sym typeface="Wingdings 3" pitchFamily="18" charset="2"/>
              </a:rPr>
              <a:t> </a:t>
            </a:r>
            <a:r>
              <a:rPr lang="en-US" sz="2200" b="1" i="1" dirty="0">
                <a:latin typeface="Arial Narrow" pitchFamily="34" charset="0"/>
              </a:rPr>
              <a:t>weight gain.</a:t>
            </a:r>
          </a:p>
          <a:p>
            <a:pPr>
              <a:lnSpc>
                <a:spcPts val="2400"/>
              </a:lnSpc>
            </a:pPr>
            <a:r>
              <a:rPr lang="en-US" sz="2200" b="1" i="1" dirty="0">
                <a:latin typeface="Arial Narrow" pitchFamily="34" charset="0"/>
              </a:rPr>
              <a:t>Not given with other CNS depressants </a:t>
            </a:r>
            <a:r>
              <a:rPr lang="en-US" sz="2200" b="1" i="1" dirty="0">
                <a:latin typeface="Arial Narrow" pitchFamily="34" charset="0"/>
                <a:sym typeface="Wingdings 3" pitchFamily="18" charset="2"/>
              </a:rPr>
              <a:t> </a:t>
            </a:r>
            <a:r>
              <a:rPr lang="en-US" sz="2200" b="1" i="1" dirty="0">
                <a:latin typeface="Arial Narrow" pitchFamily="34" charset="0"/>
              </a:rPr>
              <a:t>sedation</a:t>
            </a:r>
          </a:p>
          <a:p>
            <a:pPr>
              <a:lnSpc>
                <a:spcPts val="2400"/>
              </a:lnSpc>
            </a:pPr>
            <a:r>
              <a:rPr lang="en-US" sz="2200" b="1" i="1" dirty="0">
                <a:latin typeface="Arial Narrow" pitchFamily="34" charset="0"/>
              </a:rPr>
              <a:t>Not given with MAO Is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TCA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r>
              <a:rPr lang="en-US" b="1" i="1" dirty="0"/>
              <a:t>Ami &amp; </a:t>
            </a:r>
            <a:r>
              <a:rPr lang="en-US" b="1" i="1" dirty="0" err="1"/>
              <a:t>nortriptyline</a:t>
            </a:r>
            <a:r>
              <a:rPr lang="en-US" b="1" i="1" dirty="0"/>
              <a:t> </a:t>
            </a:r>
            <a:r>
              <a:rPr lang="en-US" b="1" i="1" dirty="0">
                <a:sym typeface="Wingdings 3" pitchFamily="18" charset="2"/>
              </a:rPr>
              <a:t></a:t>
            </a:r>
            <a:r>
              <a:rPr lang="en-US" b="1" i="1" dirty="0"/>
              <a:t> </a:t>
            </a:r>
            <a:r>
              <a:rPr lang="en-US" sz="2200" b="1" i="1" dirty="0">
                <a:latin typeface="Arial Narrow" pitchFamily="34" charset="0"/>
              </a:rPr>
              <a:t>Dopamine antagonists</a:t>
            </a:r>
            <a:r>
              <a:rPr lang="en-US" sz="2400" b="1" dirty="0">
                <a:latin typeface="Arial Narrow" pitchFamily="34" charset="0"/>
              </a:rPr>
              <a:t>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SSRIs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?</a:t>
            </a:r>
          </a:p>
        </p:txBody>
      </p:sp>
      <p:sp>
        <p:nvSpPr>
          <p:cNvPr id="26" name="Line 30"/>
          <p:cNvSpPr>
            <a:spLocks noChangeShapeType="1"/>
          </p:cNvSpPr>
          <p:nvPr/>
        </p:nvSpPr>
        <p:spPr bwMode="auto">
          <a:xfrm>
            <a:off x="2862263" y="2355295"/>
            <a:ext cx="0" cy="4267200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31"/>
          <p:cNvSpPr>
            <a:spLocks noChangeShapeType="1"/>
          </p:cNvSpPr>
          <p:nvPr/>
        </p:nvSpPr>
        <p:spPr bwMode="auto">
          <a:xfrm>
            <a:off x="5834063" y="2341007"/>
            <a:ext cx="0" cy="4288393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Box 15"/>
          <p:cNvSpPr txBox="1">
            <a:spLocks noChangeArrowheads="1"/>
          </p:cNvSpPr>
          <p:nvPr/>
        </p:nvSpPr>
        <p:spPr bwMode="auto">
          <a:xfrm>
            <a:off x="1600200" y="1501916"/>
            <a:ext cx="403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dirty="0" err="1">
                <a:latin typeface="Arial Narrow" pitchFamily="34" charset="0"/>
              </a:rPr>
              <a:t>Antispastic</a:t>
            </a:r>
            <a:r>
              <a:rPr lang="en-US" sz="2400" b="1" dirty="0">
                <a:latin typeface="Arial Narrow" pitchFamily="34" charset="0"/>
              </a:rPr>
              <a:t> muscle relaxants;</a:t>
            </a:r>
          </a:p>
          <a:p>
            <a:pPr>
              <a:lnSpc>
                <a:spcPts val="2400"/>
              </a:lnSpc>
            </a:pPr>
            <a:r>
              <a:rPr lang="en-US" sz="2400" b="1" dirty="0" err="1">
                <a:latin typeface="Arial Narrow" pitchFamily="34" charset="0"/>
              </a:rPr>
              <a:t>Botulinum</a:t>
            </a:r>
            <a:r>
              <a:rPr lang="en-US" sz="2400" b="1" dirty="0">
                <a:latin typeface="Arial Narrow" pitchFamily="34" charset="0"/>
              </a:rPr>
              <a:t> toxins, </a:t>
            </a:r>
            <a:r>
              <a:rPr lang="en-US" sz="2400" b="1" dirty="0" err="1">
                <a:latin typeface="Arial Narrow" pitchFamily="34" charset="0"/>
              </a:rPr>
              <a:t>Tizanidine</a:t>
            </a:r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"/>
                            </p:stCondLst>
                            <p:childTnLst>
                              <p:par>
                                <p:cTn id="3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"/>
                            </p:stCondLst>
                            <p:childTnLst>
                              <p:par>
                                <p:cTn id="7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1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10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4" grpId="0" build="p"/>
      <p:bldP spid="25" grpId="0" build="p"/>
      <p:bldP spid="26" grpId="0" animBg="1"/>
      <p:bldP spid="27" grpId="0" animBg="1"/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3724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224" y="2857496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2122" y="642918"/>
            <a:ext cx="5923225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DRUGS USED 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HEADACHE </a:t>
            </a: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AND MIGRAINE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3286124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126" t="2232" r="2223" b="4018"/>
          <a:stretch>
            <a:fillRect/>
          </a:stretch>
        </p:blipFill>
        <p:spPr bwMode="auto">
          <a:xfrm>
            <a:off x="-71470" y="3857628"/>
            <a:ext cx="3071834" cy="3000372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5791200" y="32844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auto">
          <a:xfrm>
            <a:off x="5029200" y="2217615"/>
            <a:ext cx="8128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G</a:t>
            </a:r>
          </a:p>
        </p:txBody>
      </p:sp>
      <p:sp>
        <p:nvSpPr>
          <p:cNvPr id="13" name="WordArt 5"/>
          <p:cNvSpPr>
            <a:spLocks noChangeArrowheads="1" noChangeShapeType="1" noTextEdit="1"/>
          </p:cNvSpPr>
          <p:nvPr/>
        </p:nvSpPr>
        <p:spPr bwMode="auto">
          <a:xfrm>
            <a:off x="6781800" y="53418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D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rgbClr val="FFBDFF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CCFF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4" name="WordArt 6"/>
          <p:cNvSpPr>
            <a:spLocks noChangeArrowheads="1" noChangeShapeType="1" noTextEdit="1"/>
          </p:cNvSpPr>
          <p:nvPr/>
        </p:nvSpPr>
        <p:spPr bwMode="auto">
          <a:xfrm>
            <a:off x="6858000" y="2514600"/>
            <a:ext cx="584200" cy="762000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U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rgbClr val="FFBDFF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CCFF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>
            <a:off x="6096000" y="4275015"/>
            <a:ext cx="609600" cy="991577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16" name="WordArt 8"/>
          <p:cNvSpPr>
            <a:spLocks noChangeArrowheads="1" noChangeShapeType="1" noTextEdit="1"/>
          </p:cNvSpPr>
          <p:nvPr/>
        </p:nvSpPr>
        <p:spPr bwMode="auto">
          <a:xfrm>
            <a:off x="7391400" y="3429000"/>
            <a:ext cx="711200" cy="878254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C</a:t>
            </a:r>
          </a:p>
        </p:txBody>
      </p:sp>
      <p:sp>
        <p:nvSpPr>
          <p:cNvPr id="17" name="WordArt 9"/>
          <p:cNvSpPr>
            <a:spLocks noChangeArrowheads="1" noChangeShapeType="1" noTextEdit="1"/>
          </p:cNvSpPr>
          <p:nvPr/>
        </p:nvSpPr>
        <p:spPr bwMode="auto">
          <a:xfrm>
            <a:off x="8153400" y="4343400"/>
            <a:ext cx="660400" cy="963246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K</a:t>
            </a:r>
          </a:p>
        </p:txBody>
      </p:sp>
      <p:sp>
        <p:nvSpPr>
          <p:cNvPr id="18" name="WordArt 10"/>
          <p:cNvSpPr>
            <a:spLocks noChangeArrowheads="1" noChangeShapeType="1" noTextEdit="1"/>
          </p:cNvSpPr>
          <p:nvPr/>
        </p:nvSpPr>
        <p:spPr bwMode="auto">
          <a:xfrm>
            <a:off x="6299200" y="1676400"/>
            <a:ext cx="609600" cy="950259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L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47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0"/>
                            </p:stCondLst>
                            <p:childTnLst>
                              <p:par>
                                <p:cTn id="97" presetID="47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47742" y="304800"/>
            <a:ext cx="3124192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HEADACHE 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1260475"/>
            <a:ext cx="7358063" cy="5222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  <a:cs typeface="Times New Roman" pitchFamily="18" charset="0"/>
              </a:rPr>
              <a:t>Pain </a:t>
            </a:r>
            <a:r>
              <a:rPr lang="en-US" sz="2800" dirty="0">
                <a:solidFill>
                  <a:schemeClr val="bg1"/>
                </a:solidFill>
                <a:latin typeface="Bernard MT Condensed" pitchFamily="18" charset="0"/>
                <a:cs typeface="Times New Roman" pitchFamily="18" charset="0"/>
              </a:rPr>
              <a:t>anywhere in the region of the head or neck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429000" y="2135188"/>
            <a:ext cx="5214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It can be a symptom of a number of different conditions of the head or neck or any where in the body or a referred pain.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6163" y="3500438"/>
            <a:ext cx="6097587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It is caused by disturbance of the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uFill>
                  <a:solidFill>
                    <a:srgbClr val="4274B0"/>
                  </a:solidFill>
                </a:uFill>
                <a:latin typeface="Bernard MT Condensed" pitchFamily="18" charset="0"/>
                <a:cs typeface="Times New Roman" pitchFamily="18" charset="0"/>
              </a:rPr>
              <a:t>P</a:t>
            </a:r>
            <a:r>
              <a:rPr lang="en-US" sz="2400" dirty="0">
                <a:uFill>
                  <a:solidFill>
                    <a:srgbClr val="4274B0"/>
                  </a:solidFill>
                </a:uFill>
                <a:latin typeface="Bernard MT Condensed" pitchFamily="18" charset="0"/>
                <a:cs typeface="Times New Roman" pitchFamily="18" charset="0"/>
              </a:rPr>
              <a:t>ain – Sensitive Structures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around the brain</a:t>
            </a:r>
            <a:endParaRPr lang="en-US" sz="2400" b="1" dirty="0">
              <a:latin typeface="Arial Narrow" pitchFamily="34" charset="0"/>
              <a:cs typeface="+mn-cs"/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500063" y="714375"/>
            <a:ext cx="428625" cy="928688"/>
          </a:xfrm>
          <a:prstGeom prst="curvedRightArrow">
            <a:avLst>
              <a:gd name="adj1" fmla="val 50000"/>
              <a:gd name="adj2" fmla="val 99864"/>
              <a:gd name="adj3" fmla="val 25000"/>
            </a:avLst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1563" y="4643438"/>
            <a:ext cx="2525712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Times New Roman" pitchFamily="18" charset="0"/>
              </a:rPr>
              <a:t>Within the cranium 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87875" y="4643438"/>
            <a:ext cx="2698750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Times New Roman" pitchFamily="18" charset="0"/>
              </a:rPr>
              <a:t>Outside the cranium 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42938" y="5286375"/>
            <a:ext cx="3143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latin typeface="Arial Narrow" pitchFamily="34" charset="0"/>
                <a:cs typeface="Times New Roman" pitchFamily="18" charset="0"/>
              </a:rPr>
              <a:t>( blood vessels, meninges, cranial nerves)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00563" y="5286375"/>
            <a:ext cx="457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latin typeface="Arial Narrow" pitchFamily="34" charset="0"/>
                <a:cs typeface="Times New Roman" pitchFamily="18" charset="0"/>
              </a:rPr>
              <a:t>(the</a:t>
            </a:r>
            <a:r>
              <a:rPr lang="en-US" sz="2200" b="1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200" b="1">
                <a:latin typeface="Arial Narrow" pitchFamily="34" charset="0"/>
                <a:cs typeface="Times New Roman" pitchFamily="18" charset="0"/>
              </a:rPr>
              <a:t>periosteum of the skull, muscles, nerves , arteries ,veins, subcutaneous tissues ,eyes, ears and other tissues)</a:t>
            </a:r>
            <a:endParaRPr lang="en-US" sz="2200" b="1">
              <a:latin typeface="Arial Narrow" pitchFamily="34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7567613" y="1762125"/>
            <a:ext cx="1219200" cy="381000"/>
          </a:xfrm>
          <a:prstGeom prst="downArrow">
            <a:avLst/>
          </a:prstGeom>
          <a:gradFill flip="none" rotWithShape="1">
            <a:gsLst>
              <a:gs pos="0">
                <a:srgbClr val="0092F6">
                  <a:tint val="66000"/>
                  <a:satMod val="160000"/>
                </a:srgbClr>
              </a:gs>
              <a:gs pos="50000">
                <a:srgbClr val="0092F6">
                  <a:tint val="44500"/>
                  <a:satMod val="160000"/>
                </a:srgbClr>
              </a:gs>
              <a:gs pos="100000">
                <a:srgbClr val="0092F6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857250" y="1785938"/>
            <a:ext cx="1219200" cy="381000"/>
          </a:xfrm>
          <a:prstGeom prst="downArrow">
            <a:avLst/>
          </a:prstGeom>
          <a:gradFill flip="none" rotWithShape="1">
            <a:gsLst>
              <a:gs pos="0">
                <a:srgbClr val="0092F6">
                  <a:tint val="66000"/>
                  <a:satMod val="160000"/>
                </a:srgbClr>
              </a:gs>
              <a:gs pos="50000">
                <a:srgbClr val="0092F6">
                  <a:tint val="44500"/>
                  <a:satMod val="160000"/>
                </a:srgbClr>
              </a:gs>
              <a:gs pos="100000">
                <a:srgbClr val="0092F6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Connector 17"/>
          <p:cNvCxnSpPr>
            <a:endCxn id="8" idx="2"/>
          </p:cNvCxnSpPr>
          <p:nvPr/>
        </p:nvCxnSpPr>
        <p:spPr>
          <a:xfrm flipV="1">
            <a:off x="1214438" y="4330700"/>
            <a:ext cx="2879725" cy="26988"/>
          </a:xfrm>
          <a:prstGeom prst="line">
            <a:avLst/>
          </a:prstGeom>
          <a:ln w="57150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</p:cNvCxnSpPr>
          <p:nvPr/>
        </p:nvCxnSpPr>
        <p:spPr>
          <a:xfrm rot="5400000">
            <a:off x="3712369" y="4261644"/>
            <a:ext cx="312738" cy="450850"/>
          </a:xfrm>
          <a:prstGeom prst="straightConnector1">
            <a:avLst/>
          </a:prstGeom>
          <a:ln w="57150">
            <a:solidFill>
              <a:srgbClr val="4274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4119563" y="4275138"/>
            <a:ext cx="311150" cy="450850"/>
          </a:xfrm>
          <a:prstGeom prst="straightConnector1">
            <a:avLst/>
          </a:prstGeom>
          <a:ln w="57150">
            <a:solidFill>
              <a:srgbClr val="4274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9912 " pathEditMode="relative" ptsTypes="AA"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 animBg="1"/>
      <p:bldP spid="10" grpId="0" animBg="1"/>
      <p:bldP spid="11" grpId="0" animBg="1"/>
      <p:bldP spid="12" grpId="0"/>
      <p:bldP spid="14" grpId="0"/>
      <p:bldP spid="15" grpId="0" animBg="1"/>
      <p:bldP spid="16" grpId="0" animBg="1"/>
      <p:bldP spid="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1500188" y="790575"/>
            <a:ext cx="1219200" cy="381000"/>
          </a:xfrm>
          <a:prstGeom prst="downArrow">
            <a:avLst/>
          </a:prstGeom>
          <a:gradFill flip="none" rotWithShape="1">
            <a:gsLst>
              <a:gs pos="0">
                <a:schemeClr val="tx2">
                  <a:alpha val="65000"/>
                </a:schemeClr>
              </a:gs>
              <a:gs pos="50000">
                <a:srgbClr val="FF00FF">
                  <a:alpha val="43000"/>
                </a:srgbClr>
              </a:gs>
              <a:gs pos="100000">
                <a:srgbClr val="0092F6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656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928688"/>
          </a:xfrm>
          <a:solidFill>
            <a:srgbClr val="4274B0"/>
          </a:solidFill>
        </p:spPr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sz="3600" dirty="0" smtClean="0">
                <a:solidFill>
                  <a:schemeClr val="bg1"/>
                </a:solidFill>
                <a:latin typeface="Bodoni MT Black" pitchFamily="18" charset="0"/>
              </a:rPr>
              <a:t>Classification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00188" y="1071563"/>
            <a:ext cx="45720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rgbClr val="FF3399"/>
                </a:solidFill>
                <a:latin typeface="Bernard MT Condensed" pitchFamily="18" charset="0"/>
                <a:cs typeface="Times New Roman" pitchFamily="18" charset="0"/>
              </a:rPr>
              <a:t>Primary:</a:t>
            </a:r>
            <a:r>
              <a:rPr lang="en-US" sz="2400" b="1" dirty="0">
                <a:solidFill>
                  <a:srgbClr val="FF3399"/>
                </a:solidFill>
                <a:latin typeface="Arial Narrow" pitchFamily="34" charset="0"/>
                <a:cs typeface="Times New Roman" pitchFamily="18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2400" b="1" u="sng" dirty="0">
                <a:latin typeface="Arial Narrow" pitchFamily="34" charset="0"/>
                <a:cs typeface="Times New Roman" pitchFamily="18" charset="0"/>
              </a:rPr>
              <a:t>Migraine,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tension type headache, cluster headache, trigeminal </a:t>
            </a:r>
            <a:r>
              <a:rPr lang="en-US" sz="2400" b="1" dirty="0" err="1">
                <a:latin typeface="Arial Narrow" pitchFamily="34" charset="0"/>
                <a:cs typeface="Times New Roman" pitchFamily="18" charset="0"/>
              </a:rPr>
              <a:t>cephalgias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and others where cause in unknown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143875" y="0"/>
            <a:ext cx="1000125" cy="6858000"/>
          </a:xfrm>
          <a:prstGeom prst="rect">
            <a:avLst/>
          </a:prstGeom>
          <a:solidFill>
            <a:srgbClr val="4274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2126" b="4018"/>
          <a:stretch>
            <a:fillRect/>
          </a:stretch>
        </p:blipFill>
        <p:spPr bwMode="auto">
          <a:xfrm>
            <a:off x="6000760" y="0"/>
            <a:ext cx="3143240" cy="30718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4313" y="3357563"/>
            <a:ext cx="8429625" cy="271462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Arial" charset="0"/>
              <a:buNone/>
            </a:pPr>
            <a:r>
              <a:rPr lang="en-US" sz="2400" dirty="0" smtClean="0">
                <a:solidFill>
                  <a:srgbClr val="FF3399"/>
                </a:solidFill>
                <a:latin typeface="Bernard MT Condensed" pitchFamily="18" charset="0"/>
                <a:cs typeface="Times New Roman" pitchFamily="18" charset="0"/>
              </a:rPr>
              <a:t>Secondary: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Based on the etiology 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Trauma: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of head or neck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Vascular disorders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: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ischeamic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stroke,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intracrainial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hemorrhage.</a:t>
            </a:r>
            <a:endParaRPr lang="en-US" sz="2200" b="1" dirty="0" smtClean="0">
              <a:solidFill>
                <a:srgbClr val="305480"/>
              </a:solidFill>
              <a:latin typeface="Arial Narrow" pitchFamily="34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Disease: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intracranial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tumors,infection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,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Homeostasis disorders: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high BP, fastening,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hypothroidsm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Others…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…</a:t>
            </a:r>
          </a:p>
          <a:p>
            <a:pPr>
              <a:spcBef>
                <a:spcPts val="600"/>
              </a:spcBef>
              <a:buFont typeface="Arial" charset="0"/>
              <a:buAutoNum type="alphaLcParenR"/>
            </a:pP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285750" y="928688"/>
            <a:ext cx="1219200" cy="381000"/>
          </a:xfrm>
          <a:prstGeom prst="downArrow">
            <a:avLst/>
          </a:prstGeom>
          <a:gradFill flip="none" rotWithShape="1">
            <a:gsLst>
              <a:gs pos="0">
                <a:schemeClr val="tx2">
                  <a:alpha val="65000"/>
                </a:schemeClr>
              </a:gs>
              <a:gs pos="50000">
                <a:srgbClr val="FF00FF">
                  <a:alpha val="43000"/>
                </a:srgbClr>
              </a:gs>
              <a:gs pos="100000">
                <a:srgbClr val="0092F6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357563" y="2643188"/>
            <a:ext cx="1457325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+mn-cs"/>
                <a:sym typeface="Wingdings 3"/>
              </a:rPr>
              <a:t> NSAIDs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00438" y="5500688"/>
            <a:ext cx="2620962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+mn-cs"/>
                <a:sym typeface="Wingdings 3"/>
              </a:rPr>
              <a:t> Treat the etiology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9371 " pathEditMode="relative" ptsTypes="A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/>
      <p:bldP spid="3" grpId="0" build="p"/>
      <p:bldP spid="10" grpId="0" animBg="1"/>
      <p:bldP spid="10" grpId="1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7589" name="Picture 2" descr="http://healthpsych.psy.vanderbilt.edu/MigrainesBiofeedback_files/image002.gif"/>
          <p:cNvPicPr>
            <a:picLocks noChangeAspect="1" noChangeArrowheads="1" noCrop="1"/>
          </p:cNvPicPr>
          <p:nvPr/>
        </p:nvPicPr>
        <p:blipFill>
          <a:blip r:embed="rId2" cstate="print">
            <a:lum bright="20000" contrast="20000"/>
          </a:blip>
          <a:srcRect/>
          <a:stretch>
            <a:fillRect/>
          </a:stretch>
        </p:blipFill>
        <p:spPr bwMode="auto">
          <a:xfrm>
            <a:off x="0" y="2792413"/>
            <a:ext cx="6858000" cy="406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04801" y="304800"/>
            <a:ext cx="27432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MIGRAINE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7591" name="TextBox 6"/>
          <p:cNvSpPr txBox="1">
            <a:spLocks noChangeArrowheads="1"/>
          </p:cNvSpPr>
          <p:nvPr/>
        </p:nvSpPr>
        <p:spPr bwMode="auto">
          <a:xfrm>
            <a:off x="3505200" y="152400"/>
            <a:ext cx="541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Recurrent attacks of throbbing headache</a:t>
            </a:r>
          </a:p>
          <a:p>
            <a:r>
              <a:rPr lang="en-US" sz="2400" b="1">
                <a:latin typeface="Arial Narrow" pitchFamily="34" charset="0"/>
              </a:rPr>
              <a:t>Unilateral / or on both sides </a:t>
            </a:r>
          </a:p>
          <a:p>
            <a:r>
              <a:rPr lang="en-US" sz="2400" b="1">
                <a:latin typeface="Arial Narrow" pitchFamily="34" charset="0"/>
              </a:rPr>
              <a:t>Lasting from &gt; 2 up to 72 hrs.</a:t>
            </a:r>
          </a:p>
          <a:p>
            <a:r>
              <a:rPr lang="en-US" sz="2400" b="1" u="sng">
                <a:latin typeface="Arial Narrow" pitchFamily="34" charset="0"/>
              </a:rPr>
              <a:t>+ </a:t>
            </a:r>
            <a:r>
              <a:rPr lang="en-US" sz="2400" b="1">
                <a:latin typeface="Arial Narrow" pitchFamily="34" charset="0"/>
              </a:rPr>
              <a:t>Preceded </a:t>
            </a:r>
            <a:r>
              <a:rPr lang="en-US" sz="2000" b="1" i="1">
                <a:latin typeface="Arial Narrow" pitchFamily="34" charset="0"/>
              </a:rPr>
              <a:t>(or accompanied) </a:t>
            </a:r>
            <a:r>
              <a:rPr lang="en-US" sz="2400" b="1">
                <a:latin typeface="Arial Narrow" pitchFamily="34" charset="0"/>
              </a:rPr>
              <a:t>by </a:t>
            </a:r>
            <a:r>
              <a:rPr lang="en-US" sz="2600" b="1">
                <a:solidFill>
                  <a:srgbClr val="0092F6"/>
                </a:solidFill>
                <a:latin typeface="Arial Narrow" pitchFamily="34" charset="0"/>
              </a:rPr>
              <a:t>AURA  </a:t>
            </a:r>
            <a:r>
              <a:rPr lang="en-US" sz="2400" b="1">
                <a:solidFill>
                  <a:srgbClr val="0092F6"/>
                </a:solidFill>
                <a:latin typeface="Arial Narrow" pitchFamily="34" charset="0"/>
              </a:rPr>
              <a:t> </a:t>
            </a:r>
            <a:endParaRPr lang="en-US" sz="2400" b="1">
              <a:latin typeface="Arial Narrow" pitchFamily="34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133600" y="1752600"/>
            <a:ext cx="6705600" cy="2514600"/>
            <a:chOff x="1676400" y="2438400"/>
            <a:chExt cx="7162800" cy="2514600"/>
          </a:xfrm>
        </p:grpSpPr>
        <p:sp>
          <p:nvSpPr>
            <p:cNvPr id="11" name="Horizontal Scroll 10"/>
            <p:cNvSpPr/>
            <p:nvPr/>
          </p:nvSpPr>
          <p:spPr>
            <a:xfrm>
              <a:off x="1676400" y="2438400"/>
              <a:ext cx="7162800" cy="2514600"/>
            </a:xfrm>
            <a:prstGeom prst="horizontalScroll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rgbClr val="FFFF00">
                    <a:alpha val="56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57942" y="2819400"/>
              <a:ext cx="6628642" cy="178435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Perceptual disturbance of motor &lt; sensory nature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 	</a:t>
              </a: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visual  [ Photophobia (↑sensitivity to light) ]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	auditory [ </a:t>
              </a:r>
              <a:r>
                <a:rPr lang="en-US" sz="22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Phonophobia</a:t>
              </a: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 (↑ sensitivity to sound) ]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	olfactory unpleasant smell …..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Develops over 5-20 min. &amp; last fewer than 60 min</a:t>
              </a:r>
              <a:r>
                <a:rPr lang="en-US" sz="2200" dirty="0">
                  <a:latin typeface="Arial Narrow" pitchFamily="34" charset="0"/>
                  <a:cs typeface="+mn-cs"/>
                </a:rPr>
                <a:t>.</a:t>
              </a:r>
              <a:endParaRPr lang="en-US" sz="2200" b="1" dirty="0">
                <a:latin typeface="Arial Narrow" pitchFamily="34" charset="0"/>
                <a:cs typeface="+mn-cs"/>
              </a:endParaRPr>
            </a:p>
          </p:txBody>
        </p:sp>
      </p:grpSp>
      <p:sp>
        <p:nvSpPr>
          <p:cNvPr id="10" name="Down Arrow 9"/>
          <p:cNvSpPr/>
          <p:nvPr/>
        </p:nvSpPr>
        <p:spPr>
          <a:xfrm>
            <a:off x="6934200" y="1676400"/>
            <a:ext cx="1219200" cy="381000"/>
          </a:xfrm>
          <a:prstGeom prst="downArrow">
            <a:avLst/>
          </a:prstGeom>
          <a:solidFill>
            <a:srgbClr val="0092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6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1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28600" y="152400"/>
            <a:ext cx="3048000" cy="533400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Phases of Migraine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914400"/>
            <a:ext cx="8229600" cy="830263"/>
          </a:xfrm>
          <a:prstGeom prst="rect">
            <a:avLst/>
          </a:prstGeom>
          <a:solidFill>
            <a:srgbClr val="E1F4FF">
              <a:alpha val="65098"/>
            </a:srgb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1. </a:t>
            </a:r>
            <a:r>
              <a:rPr lang="en-US" sz="2400" b="1" dirty="0" err="1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Prodrom</a:t>
            </a: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Phase; </a:t>
            </a:r>
            <a:r>
              <a:rPr lang="en-US" sz="2400" b="1" dirty="0">
                <a:latin typeface="Arial Narrow" pitchFamily="34" charset="0"/>
                <a:cs typeface="+mn-cs"/>
              </a:rPr>
              <a:t>a change in mood or behavior that starts hours or days before headache. It is experienced by 60% of </a:t>
            </a:r>
            <a:r>
              <a:rPr lang="en-US" sz="2400" b="1" dirty="0" err="1">
                <a:latin typeface="Arial Narrow" pitchFamily="34" charset="0"/>
                <a:cs typeface="+mn-cs"/>
              </a:rPr>
              <a:t>migraineurs</a:t>
            </a:r>
            <a:r>
              <a:rPr lang="en-US" sz="2400" b="1" dirty="0">
                <a:latin typeface="Arial Narrow" pitchFamily="34" charset="0"/>
                <a:cs typeface="+mn-cs"/>
              </a:rPr>
              <a:t>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1981200"/>
            <a:ext cx="8229600" cy="830263"/>
          </a:xfrm>
          <a:prstGeom prst="rect">
            <a:avLst/>
          </a:prstGeom>
          <a:solidFill>
            <a:srgbClr val="E1F4FF">
              <a:alpha val="65098"/>
            </a:srgbClr>
          </a:solidFill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2. Aura Phase; </a:t>
            </a:r>
            <a:r>
              <a:rPr lang="en-US" sz="2400" b="1" dirty="0">
                <a:latin typeface="Arial Narrow" pitchFamily="34" charset="0"/>
                <a:cs typeface="+mn-cs"/>
              </a:rPr>
              <a:t>Sensory &gt; motor symptoms starts 5-20 min before the migraine attack. It is experienced by 20% of </a:t>
            </a:r>
            <a:r>
              <a:rPr lang="en-US" sz="2400" b="1" dirty="0" err="1">
                <a:latin typeface="Arial Narrow" pitchFamily="34" charset="0"/>
                <a:cs typeface="+mn-cs"/>
              </a:rPr>
              <a:t>migraineurs</a:t>
            </a:r>
            <a:r>
              <a:rPr lang="en-US" sz="2400" b="1" dirty="0">
                <a:latin typeface="Arial Narrow" pitchFamily="34" charset="0"/>
                <a:cs typeface="+mn-cs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5059362"/>
            <a:ext cx="8229600" cy="1570038"/>
          </a:xfrm>
          <a:prstGeom prst="rect">
            <a:avLst/>
          </a:prstGeom>
          <a:solidFill>
            <a:srgbClr val="E1F4FF">
              <a:alpha val="65098"/>
            </a:srgb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4. </a:t>
            </a:r>
            <a:r>
              <a:rPr lang="en-US" sz="2400" b="1" dirty="0" err="1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Postdrom</a:t>
            </a: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Phase: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still not normal, either;</a:t>
            </a:r>
            <a:endParaRPr lang="en-US" sz="2400" b="1" dirty="0">
              <a:latin typeface="Arial Narrow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  <a:cs typeface="+mn-cs"/>
              </a:rPr>
              <a:t>* More likely fatigued → irritability /impaired concentration /scalp tenderness /mood changes / GIT symptoms, ……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  <a:cs typeface="+mn-cs"/>
              </a:rPr>
              <a:t>* Less likely refreshed, hyperactive, apprehensive….  </a:t>
            </a:r>
          </a:p>
        </p:txBody>
      </p:sp>
      <p:pic>
        <p:nvPicPr>
          <p:cNvPr id="21" name="Picture 20" descr="Migraine headache. Example of visual changes duri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8956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Migraine headache. Example of a central scotoma a..."/>
          <p:cNvPicPr>
            <a:picLocks noChangeAspect="1" noChangeArrowheads="1"/>
          </p:cNvPicPr>
          <p:nvPr/>
        </p:nvPicPr>
        <p:blipFill>
          <a:blip r:embed="rId4" cstate="print"/>
          <a:srcRect l="1430" t="952" r="5714"/>
          <a:stretch>
            <a:fillRect/>
          </a:stretch>
        </p:blipFill>
        <p:spPr bwMode="auto">
          <a:xfrm>
            <a:off x="1958975" y="2895600"/>
            <a:ext cx="45180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457200" y="2971800"/>
            <a:ext cx="8686800" cy="1938992"/>
          </a:xfrm>
          <a:prstGeom prst="rect">
            <a:avLst/>
          </a:prstGeom>
          <a:solidFill>
            <a:srgbClr val="E1F4FF">
              <a:alpha val="65098"/>
            </a:srgb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3. Headache Phase;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moderate </a:t>
            </a:r>
            <a:r>
              <a:rPr lang="en-US" sz="2400" b="1" dirty="0">
                <a:latin typeface="Arial Narrow" pitchFamily="34" charset="0"/>
                <a:cs typeface="+mn-cs"/>
              </a:rPr>
              <a:t>to severe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pain, </a:t>
            </a:r>
            <a:r>
              <a:rPr lang="en-US" sz="2400" b="1" dirty="0" smtClean="0">
                <a:latin typeface="Arial Narrow" pitchFamily="34" charset="0"/>
                <a:cs typeface="+mn-cs"/>
                <a:sym typeface="Wingdings 3"/>
              </a:rPr>
              <a:t> with activity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 + anorexia, vomiting,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Arial Narrow" pitchFamily="34" charset="0"/>
                <a:cs typeface="+mn-cs"/>
              </a:rPr>
              <a:t>Intolerance to light, sounds, odors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Arial Narrow" pitchFamily="34" charset="0"/>
              </a:rPr>
              <a:t>Blurry vision /Blocked nose /Pale face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Sensations of heat or coldness /Sweating /Tenderness of the scalp</a:t>
            </a:r>
            <a:endParaRPr lang="en-US" sz="2400" b="1" dirty="0">
              <a:latin typeface="Arial Narrow" pitchFamily="34" charset="0"/>
              <a:cs typeface="+mn-cs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4071942"/>
            <a:ext cx="88392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TYPES OF MIGRAINE</a:t>
            </a:r>
            <a:endParaRPr lang="en-U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0200" y="4840069"/>
            <a:ext cx="2057400" cy="646331"/>
          </a:xfrm>
          <a:prstGeom prst="rect">
            <a:avLst/>
          </a:prstGeom>
          <a:gradFill flip="none" rotWithShape="1">
            <a:gsLst>
              <a:gs pos="0">
                <a:srgbClr val="FFCC00">
                  <a:tint val="66000"/>
                  <a:satMod val="16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99FF33">
                  <a:alpha val="27843"/>
                </a:srgbClr>
              </a:gs>
            </a:gsLst>
            <a:lin ang="5400000" scaled="1"/>
            <a:tileRect/>
          </a:gradFill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Classic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0" y="4876800"/>
            <a:ext cx="2209800" cy="646331"/>
          </a:xfrm>
          <a:prstGeom prst="rect">
            <a:avLst/>
          </a:prstGeom>
          <a:gradFill flip="none" rotWithShape="1">
            <a:gsLst>
              <a:gs pos="0">
                <a:srgbClr val="FFCC00">
                  <a:tint val="66000"/>
                  <a:satMod val="16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99FF33">
                  <a:alpha val="27843"/>
                </a:srgbClr>
              </a:gs>
            </a:gsLst>
            <a:lin ang="5400000" scaled="1"/>
            <a:tileRect/>
          </a:gradFill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COMMEN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10200" y="5588913"/>
            <a:ext cx="1981200" cy="430887"/>
          </a:xfrm>
          <a:prstGeom prst="rect">
            <a:avLst/>
          </a:prstGeom>
          <a:gradFill flip="none" rotWithShape="1">
            <a:gsLst>
              <a:gs pos="0">
                <a:srgbClr val="99FF33">
                  <a:tint val="66000"/>
                  <a:satMod val="160000"/>
                </a:srgbClr>
              </a:gs>
              <a:gs pos="50000">
                <a:srgbClr val="99FF33">
                  <a:tint val="44500"/>
                  <a:satMod val="160000"/>
                </a:srgbClr>
              </a:gs>
              <a:gs pos="100000">
                <a:srgbClr val="99FF33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66FFFF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Bernard MT Condensed" pitchFamily="18" charset="0"/>
                <a:cs typeface="+mn-cs"/>
              </a:rPr>
              <a:t>With Aura [20%]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0" y="5665113"/>
            <a:ext cx="2362200" cy="430887"/>
          </a:xfrm>
          <a:prstGeom prst="rect">
            <a:avLst/>
          </a:prstGeom>
          <a:gradFill flip="none" rotWithShape="1">
            <a:gsLst>
              <a:gs pos="0">
                <a:srgbClr val="99FF33">
                  <a:tint val="66000"/>
                  <a:satMod val="160000"/>
                </a:srgbClr>
              </a:gs>
              <a:gs pos="50000">
                <a:srgbClr val="99FF33">
                  <a:tint val="44500"/>
                  <a:satMod val="160000"/>
                </a:srgbClr>
              </a:gs>
              <a:gs pos="100000">
                <a:srgbClr val="99FF33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66FFFF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Bernard MT Condensed" pitchFamily="18" charset="0"/>
                <a:cs typeface="+mn-cs"/>
              </a:rPr>
              <a:t>Without Aura [80%]</a:t>
            </a:r>
          </a:p>
        </p:txBody>
      </p:sp>
      <p:pic>
        <p:nvPicPr>
          <p:cNvPr id="69646" name="Picture 11" descr="migraine_clinical_featur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contrast="20000"/>
          </a:blip>
          <a:srcRect t="24008" r="-565"/>
          <a:stretch>
            <a:fillRect/>
          </a:stretch>
        </p:blipFill>
        <p:spPr bwMode="auto">
          <a:xfrm>
            <a:off x="285750" y="76200"/>
            <a:ext cx="8215313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47" name="Rectangle 12"/>
          <p:cNvSpPr>
            <a:spLocks noChangeArrowheads="1"/>
          </p:cNvSpPr>
          <p:nvPr/>
        </p:nvSpPr>
        <p:spPr bwMode="auto">
          <a:xfrm>
            <a:off x="2286000" y="3467100"/>
            <a:ext cx="3867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Bernard MT Condensed" pitchFamily="18" charset="0"/>
              </a:rPr>
              <a:t>Curtain like effect over one eye</a:t>
            </a:r>
          </a:p>
        </p:txBody>
      </p:sp>
      <p:sp>
        <p:nvSpPr>
          <p:cNvPr id="19" name="Curved Left Arrow 18"/>
          <p:cNvSpPr/>
          <p:nvPr/>
        </p:nvSpPr>
        <p:spPr>
          <a:xfrm>
            <a:off x="3581400" y="4953000"/>
            <a:ext cx="685800" cy="990600"/>
          </a:xfrm>
          <a:prstGeom prst="curvedLef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Left Arrow 19"/>
          <p:cNvSpPr/>
          <p:nvPr/>
        </p:nvSpPr>
        <p:spPr>
          <a:xfrm flipH="1">
            <a:off x="4267200" y="4953000"/>
            <a:ext cx="685800" cy="990600"/>
          </a:xfrm>
          <a:prstGeom prst="curvedLef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00250" y="884238"/>
            <a:ext cx="4572000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Aged cheese, Alcohol, Chocolate, Caffeine, Hot dogs, Luncheon meats, Avocado, Fermented or pickled foods, Yeast or protein extracts, Onions Nuts, Aspartame. </a:t>
            </a:r>
          </a:p>
        </p:txBody>
      </p:sp>
      <p:pic>
        <p:nvPicPr>
          <p:cNvPr id="10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1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81000" y="300038"/>
            <a:ext cx="2895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Triggers</a:t>
            </a:r>
          </a:p>
        </p:txBody>
      </p:sp>
      <p:sp>
        <p:nvSpPr>
          <p:cNvPr id="15" name="TextBox 14"/>
          <p:cNvSpPr txBox="1"/>
          <p:nvPr/>
        </p:nvSpPr>
        <p:spPr bwMode="auto">
          <a:xfrm>
            <a:off x="381000" y="981670"/>
            <a:ext cx="7572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Diet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1219200" y="2200870"/>
            <a:ext cx="2514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Hormonal changes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762000" y="1591270"/>
            <a:ext cx="12954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Stresses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1758950" y="2810470"/>
            <a:ext cx="121285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Climate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2362200" y="3420070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Diseases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2895600" y="4029670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Therapy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000625" y="3948113"/>
            <a:ext cx="342900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Antibiotics, Antihypertensives, H</a:t>
            </a:r>
            <a:r>
              <a:rPr lang="en-US" sz="2000" b="1" baseline="-25000">
                <a:latin typeface="Calibri" pitchFamily="34" charset="0"/>
              </a:rPr>
              <a:t>2</a:t>
            </a:r>
            <a:r>
              <a:rPr lang="en-US" sz="2000" b="1">
                <a:latin typeface="Calibri" pitchFamily="34" charset="0"/>
              </a:rPr>
              <a:t> blockers, Vasodilators,    Oral contraceptives</a:t>
            </a:r>
          </a:p>
        </p:txBody>
      </p:sp>
      <p:sp>
        <p:nvSpPr>
          <p:cNvPr id="23" name="TextBox 22"/>
          <p:cNvSpPr txBox="1"/>
          <p:nvPr/>
        </p:nvSpPr>
        <p:spPr bwMode="auto">
          <a:xfrm>
            <a:off x="3352800" y="4643735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Life Style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562600" y="4953000"/>
            <a:ext cx="1066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oadway" pitchFamily="82" charset="0"/>
                <a:cs typeface="+mn-cs"/>
              </a:rPr>
              <a:t>?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096000" y="5105400"/>
            <a:ext cx="1066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oadway" pitchFamily="82" charset="0"/>
                <a:cs typeface="+mn-cs"/>
              </a:rPr>
              <a:t>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629400" y="5257800"/>
            <a:ext cx="1066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oadway" pitchFamily="82" charset="0"/>
                <a:cs typeface="+mn-cs"/>
              </a:rPr>
              <a:t>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400" y="5648325"/>
            <a:ext cx="16764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Theories</a:t>
            </a:r>
          </a:p>
        </p:txBody>
      </p:sp>
      <p:sp>
        <p:nvSpPr>
          <p:cNvPr id="28" name="Left Arrow 27"/>
          <p:cNvSpPr/>
          <p:nvPr/>
        </p:nvSpPr>
        <p:spPr>
          <a:xfrm>
            <a:off x="4876800" y="5638800"/>
            <a:ext cx="838200" cy="533400"/>
          </a:xfrm>
          <a:prstGeom prst="leftArrow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4166 0 " pathEditMode="relative" ptsTypes="AA">
                                      <p:cBhvr>
                                        <p:cTn id="10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/>
      <p:bldP spid="27" grpId="0" animBg="1"/>
      <p:bldP spid="28" grpId="0" animBg="1"/>
      <p:bldP spid="2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228600"/>
            <a:ext cx="38862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Causal Theories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04800" y="914400"/>
            <a:ext cx="13668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Vascular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304800" y="1600200"/>
            <a:ext cx="387985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Cortical Spreading Depression 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04800" y="2971800"/>
            <a:ext cx="29718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Mediators [ Serotonin ] </a:t>
            </a:r>
          </a:p>
        </p:txBody>
      </p:sp>
      <p:pic>
        <p:nvPicPr>
          <p:cNvPr id="18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9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20" name="Freeform 19"/>
          <p:cNvSpPr/>
          <p:nvPr/>
        </p:nvSpPr>
        <p:spPr>
          <a:xfrm>
            <a:off x="7237413" y="314325"/>
            <a:ext cx="1754187" cy="1298575"/>
          </a:xfrm>
          <a:custGeom>
            <a:avLst/>
            <a:gdLst>
              <a:gd name="connsiteX0" fmla="*/ 309093 w 1728001"/>
              <a:gd name="connsiteY0" fmla="*/ 175021 h 1268013"/>
              <a:gd name="connsiteX1" fmla="*/ 746974 w 1728001"/>
              <a:gd name="connsiteY1" fmla="*/ 123506 h 1268013"/>
              <a:gd name="connsiteX2" fmla="*/ 875763 w 1728001"/>
              <a:gd name="connsiteY2" fmla="*/ 84869 h 1268013"/>
              <a:gd name="connsiteX3" fmla="*/ 1004552 w 1728001"/>
              <a:gd name="connsiteY3" fmla="*/ 97748 h 1268013"/>
              <a:gd name="connsiteX4" fmla="*/ 1043188 w 1728001"/>
              <a:gd name="connsiteY4" fmla="*/ 162142 h 1268013"/>
              <a:gd name="connsiteX5" fmla="*/ 1171977 w 1728001"/>
              <a:gd name="connsiteY5" fmla="*/ 316689 h 1268013"/>
              <a:gd name="connsiteX6" fmla="*/ 1184856 w 1728001"/>
              <a:gd name="connsiteY6" fmla="*/ 355326 h 1268013"/>
              <a:gd name="connsiteX7" fmla="*/ 1223493 w 1728001"/>
              <a:gd name="connsiteY7" fmla="*/ 368204 h 1268013"/>
              <a:gd name="connsiteX8" fmla="*/ 1339403 w 1728001"/>
              <a:gd name="connsiteY8" fmla="*/ 381083 h 1268013"/>
              <a:gd name="connsiteX9" fmla="*/ 1455312 w 1728001"/>
              <a:gd name="connsiteY9" fmla="*/ 509872 h 1268013"/>
              <a:gd name="connsiteX10" fmla="*/ 1493949 w 1728001"/>
              <a:gd name="connsiteY10" fmla="*/ 548509 h 1268013"/>
              <a:gd name="connsiteX11" fmla="*/ 1532586 w 1728001"/>
              <a:gd name="connsiteY11" fmla="*/ 664418 h 1268013"/>
              <a:gd name="connsiteX12" fmla="*/ 1661374 w 1728001"/>
              <a:gd name="connsiteY12" fmla="*/ 793207 h 1268013"/>
              <a:gd name="connsiteX13" fmla="*/ 1700011 w 1728001"/>
              <a:gd name="connsiteY13" fmla="*/ 857602 h 1268013"/>
              <a:gd name="connsiteX14" fmla="*/ 1725769 w 1728001"/>
              <a:gd name="connsiteY14" fmla="*/ 896238 h 1268013"/>
              <a:gd name="connsiteX15" fmla="*/ 1712890 w 1728001"/>
              <a:gd name="connsiteY15" fmla="*/ 934875 h 1268013"/>
              <a:gd name="connsiteX16" fmla="*/ 1622738 w 1728001"/>
              <a:gd name="connsiteY16" fmla="*/ 973511 h 1268013"/>
              <a:gd name="connsiteX17" fmla="*/ 1584101 w 1728001"/>
              <a:gd name="connsiteY17" fmla="*/ 986390 h 1268013"/>
              <a:gd name="connsiteX18" fmla="*/ 1545465 w 1728001"/>
              <a:gd name="connsiteY18" fmla="*/ 1025027 h 1268013"/>
              <a:gd name="connsiteX19" fmla="*/ 1506828 w 1728001"/>
              <a:gd name="connsiteY19" fmla="*/ 1037906 h 1268013"/>
              <a:gd name="connsiteX20" fmla="*/ 1468191 w 1728001"/>
              <a:gd name="connsiteY20" fmla="*/ 1063664 h 1268013"/>
              <a:gd name="connsiteX21" fmla="*/ 1416676 w 1728001"/>
              <a:gd name="connsiteY21" fmla="*/ 1231089 h 1268013"/>
              <a:gd name="connsiteX22" fmla="*/ 1378039 w 1728001"/>
              <a:gd name="connsiteY22" fmla="*/ 1243968 h 1268013"/>
              <a:gd name="connsiteX23" fmla="*/ 1210614 w 1728001"/>
              <a:gd name="connsiteY23" fmla="*/ 1218210 h 1268013"/>
              <a:gd name="connsiteX24" fmla="*/ 1146219 w 1728001"/>
              <a:gd name="connsiteY24" fmla="*/ 1192452 h 1268013"/>
              <a:gd name="connsiteX25" fmla="*/ 1094704 w 1728001"/>
              <a:gd name="connsiteY25" fmla="*/ 1179573 h 1268013"/>
              <a:gd name="connsiteX26" fmla="*/ 914400 w 1728001"/>
              <a:gd name="connsiteY26" fmla="*/ 1153816 h 1268013"/>
              <a:gd name="connsiteX27" fmla="*/ 824248 w 1728001"/>
              <a:gd name="connsiteY27" fmla="*/ 1089421 h 1268013"/>
              <a:gd name="connsiteX28" fmla="*/ 785611 w 1728001"/>
              <a:gd name="connsiteY28" fmla="*/ 1050785 h 1268013"/>
              <a:gd name="connsiteX29" fmla="*/ 695459 w 1728001"/>
              <a:gd name="connsiteY29" fmla="*/ 1063664 h 1268013"/>
              <a:gd name="connsiteX30" fmla="*/ 592428 w 1728001"/>
              <a:gd name="connsiteY30" fmla="*/ 1037906 h 1268013"/>
              <a:gd name="connsiteX31" fmla="*/ 502276 w 1728001"/>
              <a:gd name="connsiteY31" fmla="*/ 947754 h 1268013"/>
              <a:gd name="connsiteX32" fmla="*/ 412124 w 1728001"/>
              <a:gd name="connsiteY32" fmla="*/ 818965 h 1268013"/>
              <a:gd name="connsiteX33" fmla="*/ 373487 w 1728001"/>
              <a:gd name="connsiteY33" fmla="*/ 741692 h 1268013"/>
              <a:gd name="connsiteX34" fmla="*/ 296214 w 1728001"/>
              <a:gd name="connsiteY34" fmla="*/ 728813 h 1268013"/>
              <a:gd name="connsiteX35" fmla="*/ 128788 w 1728001"/>
              <a:gd name="connsiteY35" fmla="*/ 715934 h 1268013"/>
              <a:gd name="connsiteX36" fmla="*/ 51515 w 1728001"/>
              <a:gd name="connsiteY36" fmla="*/ 677297 h 1268013"/>
              <a:gd name="connsiteX37" fmla="*/ 25758 w 1728001"/>
              <a:gd name="connsiteY37" fmla="*/ 638661 h 1268013"/>
              <a:gd name="connsiteX38" fmla="*/ 12879 w 1728001"/>
              <a:gd name="connsiteY38" fmla="*/ 574266 h 1268013"/>
              <a:gd name="connsiteX39" fmla="*/ 0 w 1728001"/>
              <a:gd name="connsiteY39" fmla="*/ 535630 h 1268013"/>
              <a:gd name="connsiteX40" fmla="*/ 12879 w 1728001"/>
              <a:gd name="connsiteY40" fmla="*/ 419720 h 1268013"/>
              <a:gd name="connsiteX41" fmla="*/ 51515 w 1728001"/>
              <a:gd name="connsiteY41" fmla="*/ 368204 h 1268013"/>
              <a:gd name="connsiteX42" fmla="*/ 90152 w 1728001"/>
              <a:gd name="connsiteY42" fmla="*/ 303810 h 1268013"/>
              <a:gd name="connsiteX43" fmla="*/ 167425 w 1728001"/>
              <a:gd name="connsiteY43" fmla="*/ 213658 h 1268013"/>
              <a:gd name="connsiteX44" fmla="*/ 193183 w 1728001"/>
              <a:gd name="connsiteY44" fmla="*/ 136385 h 1268013"/>
              <a:gd name="connsiteX45" fmla="*/ 231819 w 1728001"/>
              <a:gd name="connsiteY45" fmla="*/ 149264 h 1268013"/>
              <a:gd name="connsiteX46" fmla="*/ 270456 w 1728001"/>
              <a:gd name="connsiteY46" fmla="*/ 123506 h 1268013"/>
              <a:gd name="connsiteX47" fmla="*/ 270456 w 1728001"/>
              <a:gd name="connsiteY47" fmla="*/ 123506 h 1268013"/>
              <a:gd name="connsiteX48" fmla="*/ 270456 w 1728001"/>
              <a:gd name="connsiteY48" fmla="*/ 123506 h 126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728001" h="1268013">
                <a:moveTo>
                  <a:pt x="309093" y="175021"/>
                </a:moveTo>
                <a:cubicBezTo>
                  <a:pt x="367435" y="0"/>
                  <a:pt x="301701" y="156902"/>
                  <a:pt x="746974" y="123506"/>
                </a:cubicBezTo>
                <a:cubicBezTo>
                  <a:pt x="766001" y="122079"/>
                  <a:pt x="844042" y="95443"/>
                  <a:pt x="875763" y="84869"/>
                </a:cubicBezTo>
                <a:cubicBezTo>
                  <a:pt x="918693" y="89162"/>
                  <a:pt x="965379" y="79668"/>
                  <a:pt x="1004552" y="97748"/>
                </a:cubicBezTo>
                <a:cubicBezTo>
                  <a:pt x="1027280" y="108238"/>
                  <a:pt x="1028940" y="141561"/>
                  <a:pt x="1043188" y="162142"/>
                </a:cubicBezTo>
                <a:cubicBezTo>
                  <a:pt x="1112069" y="261636"/>
                  <a:pt x="1103097" y="247807"/>
                  <a:pt x="1171977" y="316689"/>
                </a:cubicBezTo>
                <a:cubicBezTo>
                  <a:pt x="1176270" y="329568"/>
                  <a:pt x="1175256" y="345727"/>
                  <a:pt x="1184856" y="355326"/>
                </a:cubicBezTo>
                <a:cubicBezTo>
                  <a:pt x="1194455" y="364925"/>
                  <a:pt x="1210102" y="365972"/>
                  <a:pt x="1223493" y="368204"/>
                </a:cubicBezTo>
                <a:cubicBezTo>
                  <a:pt x="1261839" y="374595"/>
                  <a:pt x="1300766" y="376790"/>
                  <a:pt x="1339403" y="381083"/>
                </a:cubicBezTo>
                <a:cubicBezTo>
                  <a:pt x="1399895" y="461741"/>
                  <a:pt x="1362861" y="417421"/>
                  <a:pt x="1455312" y="509872"/>
                </a:cubicBezTo>
                <a:lnTo>
                  <a:pt x="1493949" y="548509"/>
                </a:lnTo>
                <a:cubicBezTo>
                  <a:pt x="1506828" y="587145"/>
                  <a:pt x="1512619" y="628922"/>
                  <a:pt x="1532586" y="664418"/>
                </a:cubicBezTo>
                <a:cubicBezTo>
                  <a:pt x="1569578" y="730181"/>
                  <a:pt x="1607616" y="752889"/>
                  <a:pt x="1661374" y="793207"/>
                </a:cubicBezTo>
                <a:cubicBezTo>
                  <a:pt x="1674253" y="814672"/>
                  <a:pt x="1686744" y="836375"/>
                  <a:pt x="1700011" y="857602"/>
                </a:cubicBezTo>
                <a:cubicBezTo>
                  <a:pt x="1708215" y="870728"/>
                  <a:pt x="1723224" y="880970"/>
                  <a:pt x="1725769" y="896238"/>
                </a:cubicBezTo>
                <a:cubicBezTo>
                  <a:pt x="1728001" y="909629"/>
                  <a:pt x="1721371" y="924274"/>
                  <a:pt x="1712890" y="934875"/>
                </a:cubicBezTo>
                <a:cubicBezTo>
                  <a:pt x="1689652" y="963922"/>
                  <a:pt x="1654819" y="964345"/>
                  <a:pt x="1622738" y="973511"/>
                </a:cubicBezTo>
                <a:cubicBezTo>
                  <a:pt x="1609685" y="977240"/>
                  <a:pt x="1596980" y="982097"/>
                  <a:pt x="1584101" y="986390"/>
                </a:cubicBezTo>
                <a:cubicBezTo>
                  <a:pt x="1571222" y="999269"/>
                  <a:pt x="1560619" y="1014924"/>
                  <a:pt x="1545465" y="1025027"/>
                </a:cubicBezTo>
                <a:cubicBezTo>
                  <a:pt x="1534169" y="1032557"/>
                  <a:pt x="1518970" y="1031835"/>
                  <a:pt x="1506828" y="1037906"/>
                </a:cubicBezTo>
                <a:cubicBezTo>
                  <a:pt x="1492983" y="1044828"/>
                  <a:pt x="1481070" y="1055078"/>
                  <a:pt x="1468191" y="1063664"/>
                </a:cubicBezTo>
                <a:cubicBezTo>
                  <a:pt x="1462988" y="1089681"/>
                  <a:pt x="1458378" y="1197727"/>
                  <a:pt x="1416676" y="1231089"/>
                </a:cubicBezTo>
                <a:cubicBezTo>
                  <a:pt x="1406075" y="1239570"/>
                  <a:pt x="1390918" y="1239675"/>
                  <a:pt x="1378039" y="1243968"/>
                </a:cubicBezTo>
                <a:cubicBezTo>
                  <a:pt x="1264894" y="1206252"/>
                  <a:pt x="1459628" y="1268013"/>
                  <a:pt x="1210614" y="1218210"/>
                </a:cubicBezTo>
                <a:cubicBezTo>
                  <a:pt x="1187944" y="1213676"/>
                  <a:pt x="1168151" y="1199763"/>
                  <a:pt x="1146219" y="1192452"/>
                </a:cubicBezTo>
                <a:cubicBezTo>
                  <a:pt x="1129427" y="1186855"/>
                  <a:pt x="1111983" y="1183413"/>
                  <a:pt x="1094704" y="1179573"/>
                </a:cubicBezTo>
                <a:cubicBezTo>
                  <a:pt x="1012701" y="1161351"/>
                  <a:pt x="1015640" y="1165065"/>
                  <a:pt x="914400" y="1153816"/>
                </a:cubicBezTo>
                <a:cubicBezTo>
                  <a:pt x="883818" y="1133428"/>
                  <a:pt x="852208" y="1113387"/>
                  <a:pt x="824248" y="1089421"/>
                </a:cubicBezTo>
                <a:cubicBezTo>
                  <a:pt x="810419" y="1077568"/>
                  <a:pt x="798490" y="1063664"/>
                  <a:pt x="785611" y="1050785"/>
                </a:cubicBezTo>
                <a:cubicBezTo>
                  <a:pt x="755560" y="1055078"/>
                  <a:pt x="725815" y="1063664"/>
                  <a:pt x="695459" y="1063664"/>
                </a:cubicBezTo>
                <a:cubicBezTo>
                  <a:pt x="664377" y="1063664"/>
                  <a:pt x="622916" y="1048069"/>
                  <a:pt x="592428" y="1037906"/>
                </a:cubicBezTo>
                <a:cubicBezTo>
                  <a:pt x="562377" y="1007855"/>
                  <a:pt x="524141" y="984196"/>
                  <a:pt x="502276" y="947754"/>
                </a:cubicBezTo>
                <a:cubicBezTo>
                  <a:pt x="449496" y="859788"/>
                  <a:pt x="479277" y="902906"/>
                  <a:pt x="412124" y="818965"/>
                </a:cubicBezTo>
                <a:cubicBezTo>
                  <a:pt x="406029" y="800679"/>
                  <a:pt x="393461" y="751679"/>
                  <a:pt x="373487" y="741692"/>
                </a:cubicBezTo>
                <a:cubicBezTo>
                  <a:pt x="350131" y="730014"/>
                  <a:pt x="322183" y="731547"/>
                  <a:pt x="296214" y="728813"/>
                </a:cubicBezTo>
                <a:cubicBezTo>
                  <a:pt x="240548" y="722953"/>
                  <a:pt x="184597" y="720227"/>
                  <a:pt x="128788" y="715934"/>
                </a:cubicBezTo>
                <a:cubicBezTo>
                  <a:pt x="97364" y="705459"/>
                  <a:pt x="76481" y="702263"/>
                  <a:pt x="51515" y="677297"/>
                </a:cubicBezTo>
                <a:cubicBezTo>
                  <a:pt x="40570" y="666352"/>
                  <a:pt x="34344" y="651540"/>
                  <a:pt x="25758" y="638661"/>
                </a:cubicBezTo>
                <a:cubicBezTo>
                  <a:pt x="21465" y="617196"/>
                  <a:pt x="18188" y="595502"/>
                  <a:pt x="12879" y="574266"/>
                </a:cubicBezTo>
                <a:cubicBezTo>
                  <a:pt x="9586" y="561096"/>
                  <a:pt x="0" y="549205"/>
                  <a:pt x="0" y="535630"/>
                </a:cubicBezTo>
                <a:cubicBezTo>
                  <a:pt x="0" y="496756"/>
                  <a:pt x="1447" y="456875"/>
                  <a:pt x="12879" y="419720"/>
                </a:cubicBezTo>
                <a:cubicBezTo>
                  <a:pt x="19191" y="399204"/>
                  <a:pt x="39609" y="386064"/>
                  <a:pt x="51515" y="368204"/>
                </a:cubicBezTo>
                <a:cubicBezTo>
                  <a:pt x="65400" y="347376"/>
                  <a:pt x="74784" y="323569"/>
                  <a:pt x="90152" y="303810"/>
                </a:cubicBezTo>
                <a:cubicBezTo>
                  <a:pt x="123250" y="261255"/>
                  <a:pt x="146911" y="259813"/>
                  <a:pt x="167425" y="213658"/>
                </a:cubicBezTo>
                <a:cubicBezTo>
                  <a:pt x="178452" y="188847"/>
                  <a:pt x="193183" y="136385"/>
                  <a:pt x="193183" y="136385"/>
                </a:cubicBezTo>
                <a:cubicBezTo>
                  <a:pt x="206062" y="140678"/>
                  <a:pt x="218428" y="151496"/>
                  <a:pt x="231819" y="149264"/>
                </a:cubicBezTo>
                <a:cubicBezTo>
                  <a:pt x="247087" y="146719"/>
                  <a:pt x="270456" y="123506"/>
                  <a:pt x="270456" y="123506"/>
                </a:cubicBezTo>
                <a:lnTo>
                  <a:pt x="270456" y="123506"/>
                </a:lnTo>
                <a:lnTo>
                  <a:pt x="270456" y="123506"/>
                </a:lnTo>
              </a:path>
            </a:pathLst>
          </a:custGeom>
          <a:solidFill>
            <a:srgbClr val="FF66FF">
              <a:alpha val="18824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04800" y="1524000"/>
            <a:ext cx="777240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>
                <a:latin typeface="Arial Narrow" pitchFamily="34" charset="0"/>
              </a:rPr>
              <a:t>Triggers</a:t>
            </a:r>
          </a:p>
          <a:p>
            <a:pPr>
              <a:lnSpc>
                <a:spcPts val="2500"/>
              </a:lnSpc>
            </a:pPr>
            <a:r>
              <a:rPr lang="en-US" sz="2400" b="1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>
                <a:latin typeface="Arial Narrow" pitchFamily="34" charset="0"/>
              </a:rPr>
              <a:t>Intracranial vasoconstriction →  migraine aura </a:t>
            </a:r>
          </a:p>
          <a:p>
            <a:pPr>
              <a:lnSpc>
                <a:spcPts val="2500"/>
              </a:lnSpc>
            </a:pPr>
            <a:r>
              <a:rPr lang="en-US" sz="2400" b="1">
                <a:latin typeface="Arial Narrow" pitchFamily="34" charset="0"/>
              </a:rPr>
              <a:t>↓</a:t>
            </a:r>
          </a:p>
          <a:p>
            <a:pPr>
              <a:lnSpc>
                <a:spcPts val="2500"/>
              </a:lnSpc>
            </a:pPr>
            <a:r>
              <a:rPr lang="en-US" sz="2400" b="1">
                <a:latin typeface="Arial Narrow" pitchFamily="34" charset="0"/>
              </a:rPr>
              <a:t>focal ischemia → ↑ mediators → rebound vasodilatation → ↑ permeability &amp; leak → inflammatory  reaction → activates perivascular nociceptive nerves → migraine headache 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304800" y="2286000"/>
            <a:ext cx="31956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Neurovascular theory ?</a:t>
            </a:r>
          </a:p>
        </p:txBody>
      </p:sp>
      <p:sp>
        <p:nvSpPr>
          <p:cNvPr id="23" name="TextBox 16"/>
          <p:cNvSpPr txBox="1"/>
          <p:nvPr/>
        </p:nvSpPr>
        <p:spPr bwMode="auto">
          <a:xfrm>
            <a:off x="304800" y="5741313"/>
            <a:ext cx="26670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Immunological theory</a:t>
            </a:r>
          </a:p>
        </p:txBody>
      </p:sp>
      <p:sp>
        <p:nvSpPr>
          <p:cNvPr id="24" name="TextBox 16"/>
          <p:cNvSpPr txBox="1"/>
          <p:nvPr/>
        </p:nvSpPr>
        <p:spPr bwMode="auto">
          <a:xfrm>
            <a:off x="304800" y="4396026"/>
            <a:ext cx="35814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err="1">
                <a:solidFill>
                  <a:srgbClr val="7030A0"/>
                </a:solidFill>
                <a:latin typeface="Arial Narrow" pitchFamily="34" charset="0"/>
                <a:cs typeface="+mn-cs"/>
              </a:rPr>
              <a:t>Dopaminergic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 Hypersensitivity</a:t>
            </a:r>
          </a:p>
        </p:txBody>
      </p:sp>
      <p:sp>
        <p:nvSpPr>
          <p:cNvPr id="25" name="TextBox 16"/>
          <p:cNvSpPr txBox="1"/>
          <p:nvPr/>
        </p:nvSpPr>
        <p:spPr bwMode="auto">
          <a:xfrm>
            <a:off x="304800" y="5055513"/>
            <a:ext cx="27432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Magnesium Deficiency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429000" y="3886200"/>
            <a:ext cx="4724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400" b="1">
                <a:latin typeface="Calibri" pitchFamily="34" charset="0"/>
              </a:rPr>
              <a:t>↓</a:t>
            </a:r>
          </a:p>
          <a:p>
            <a:pPr algn="ctr">
              <a:lnSpc>
                <a:spcPts val="2500"/>
              </a:lnSpc>
            </a:pPr>
            <a:r>
              <a:rPr lang="en-US" sz="2400" b="1">
                <a:latin typeface="Arial Narrow" pitchFamily="34" charset="0"/>
              </a:rPr>
              <a:t>It throbs as blood flow at these sensitive area with each heart beat</a:t>
            </a:r>
          </a:p>
        </p:txBody>
      </p:sp>
      <p:pic>
        <p:nvPicPr>
          <p:cNvPr id="26" name="Picture 2" descr="C:\Users\Administrator\Desktop\pharma\RANGE Pharmacology 5th edition\Images\12.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20000"/>
          </a:blip>
          <a:srcRect l="3061" r="5103" b="7692"/>
          <a:stretch>
            <a:fillRect/>
          </a:stretch>
        </p:blipFill>
        <p:spPr bwMode="auto">
          <a:xfrm>
            <a:off x="2667000" y="3886200"/>
            <a:ext cx="60198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4820</TotalTime>
  <Words>1616</Words>
  <Application>Microsoft Office PowerPoint</Application>
  <PresentationFormat>On-screen Show (4:3)</PresentationFormat>
  <Paragraphs>297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 Classification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3422</cp:lastModifiedBy>
  <cp:revision>131</cp:revision>
  <dcterms:created xsi:type="dcterms:W3CDTF">2010-10-14T12:46:39Z</dcterms:created>
  <dcterms:modified xsi:type="dcterms:W3CDTF">2013-10-09T08:30:25Z</dcterms:modified>
</cp:coreProperties>
</file>