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2" r:id="rId2"/>
    <p:sldId id="323" r:id="rId3"/>
    <p:sldId id="325" r:id="rId4"/>
    <p:sldId id="326" r:id="rId5"/>
    <p:sldId id="286" r:id="rId6"/>
    <p:sldId id="338" r:id="rId7"/>
    <p:sldId id="340" r:id="rId8"/>
    <p:sldId id="341" r:id="rId9"/>
    <p:sldId id="309" r:id="rId10"/>
    <p:sldId id="310" r:id="rId11"/>
    <p:sldId id="312" r:id="rId12"/>
    <p:sldId id="315" r:id="rId13"/>
    <p:sldId id="317" r:id="rId14"/>
    <p:sldId id="320" r:id="rId15"/>
    <p:sldId id="319" r:id="rId16"/>
    <p:sldId id="306" r:id="rId17"/>
    <p:sldId id="33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1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Prof.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Omnia</a:t>
            </a:r>
            <a:r>
              <a:rPr lang="en-US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Amin Nayel</a:t>
            </a:r>
          </a:p>
          <a:p>
            <a:pPr marL="0" indent="0" algn="ctr">
              <a:buFont typeface="Arial" charset="0"/>
              <a:buNone/>
            </a:pPr>
            <a:r>
              <a:rPr lang="en-US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&amp;</a:t>
            </a:r>
          </a:p>
          <a:p>
            <a:pPr marL="0" indent="0" algn="ctr">
              <a:buFont typeface="Arial" charset="0"/>
              <a:buNone/>
            </a:pPr>
            <a:r>
              <a:rPr lang="en-US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Abdul latif Mahesar</a:t>
            </a:r>
          </a:p>
          <a:p>
            <a:pPr marL="0" indent="0" algn="ctr">
              <a:buFont typeface="Arial" charset="0"/>
              <a:buNone/>
            </a:pPr>
            <a:endParaRPr lang="en-US" sz="400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Oral 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bioavailability Sublingual 		Low 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Rectal suppository 	Better bioavailability</a:t>
            </a:r>
          </a:p>
        </p:txBody>
      </p:sp>
      <p:sp>
        <p:nvSpPr>
          <p:cNvPr id="28679" name="Rectangle 26"/>
          <p:cNvSpPr>
            <a:spLocks noChangeArrowheads="1"/>
          </p:cNvSpPr>
          <p:nvPr/>
        </p:nvSpPr>
        <p:spPr bwMode="auto">
          <a:xfrm>
            <a:off x="228600" y="18065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Elimination 		Extensive  hepatic 1</a:t>
            </a:r>
            <a:r>
              <a:rPr lang="en-US" sz="2400" b="1" baseline="30000" dirty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pass metabolism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Excretion		90% of metabolites in bile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			</a:t>
            </a:r>
            <a:r>
              <a:rPr lang="en-US" sz="2400" b="1" dirty="0">
                <a:latin typeface="Arial Narrow" pitchFamily="34" charset="0"/>
              </a:rPr>
              <a:t>Traces </a:t>
            </a:r>
            <a:r>
              <a:rPr lang="en-US" sz="2400" b="1" dirty="0" err="1">
                <a:latin typeface="Arial Narrow" pitchFamily="34" charset="0"/>
              </a:rPr>
              <a:t>unmetabolized</a:t>
            </a:r>
            <a:r>
              <a:rPr lang="en-US" sz="2400" b="1" dirty="0">
                <a:latin typeface="Arial Narrow" pitchFamily="34" charset="0"/>
              </a:rPr>
              <a:t> → in urine and feces</a:t>
            </a: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228600" y="2743200"/>
            <a:ext cx="81534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Dihydroergotamine</a:t>
            </a:r>
            <a:r>
              <a:rPr lang="en-US" sz="2400" b="1" dirty="0">
                <a:latin typeface="Arial Narrow" pitchFamily="34" charset="0"/>
              </a:rPr>
              <a:t> is eliminated more rapidly than ergotamine, presumably due to its rapid hepatic clearance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>
                <a:latin typeface="Arial Narrow" pitchFamily="34" charset="0"/>
              </a:rPr>
              <a:t>Dihydroergotamine can be given for severe, recurrent attacks </a:t>
            </a:r>
            <a:r>
              <a:rPr lang="en-US" sz="2000" b="1">
                <a:latin typeface="Arial Narrow" pitchFamily="34" charset="0"/>
              </a:rPr>
              <a:t>]</a:t>
            </a:r>
            <a:endParaRPr lang="en-US" sz="2000" b="1" i="1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79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Nausea ,vomiting , abdominal pain and diarrhea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Pericardial distress,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rebound headache due to vasodilatation  followed by  vasoconstriction.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&amp; gangrene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Hallucination.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97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fetal distress and miscarriage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Fever, sepsis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For prophylaxis of migraine.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ergotamine)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9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302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At </a:t>
            </a:r>
            <a:r>
              <a:rPr lang="en-US" sz="2400" b="1" u="heavy" dirty="0" err="1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presynaptic</a:t>
            </a:r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trigeminal nerve endings</a:t>
            </a:r>
            <a:r>
              <a:rPr lang="en-US" sz="2400" b="1" dirty="0">
                <a:latin typeface="Calibri" pitchFamily="34" charset="0"/>
              </a:rPr>
              <a:t>→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these nerve endings</a:t>
            </a:r>
          </a:p>
          <a:p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At </a:t>
            </a:r>
            <a:r>
              <a:rPr lang="en-US" sz="2400" b="1" u="heavy" dirty="0" err="1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meningeal</a:t>
            </a:r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 , </a:t>
            </a:r>
            <a:r>
              <a:rPr lang="en-US" sz="2400" b="1" u="heavy" dirty="0" err="1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dural</a:t>
            </a:r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 , cerebral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endings.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receptors.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124605"/>
            <a:chOff x="76200" y="3805237"/>
            <a:chExt cx="8839200" cy="1124605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Subcutaneous bioavailability is 97%, </a:t>
              </a:r>
              <a:r>
                <a:rPr lang="en-US" sz="2400" b="1" dirty="0" smtClean="0">
                  <a:latin typeface="Calibri" pitchFamily="34" charset="0"/>
                </a:rPr>
                <a:t>peaks 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766763"/>
            <a:chOff x="76200" y="5862637"/>
            <a:chExt cx="8763000" cy="766763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1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1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1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Mild 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Paraesthesia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tingling ,warmth, heaviness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Flushing / Dizziness</a:t>
            </a: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6294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Vasospasm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Ischemic heart; Angina  → M.I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Hypertension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Arrhythmias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4187825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648200"/>
            <a:ext cx="8540750" cy="17929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MAO Is,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(5HT)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70772" y="5410200"/>
            <a:ext cx="2320828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RIZO &amp; ZOLMITRIPTAN</a:t>
            </a:r>
          </a:p>
        </p:txBody>
      </p:sp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7432772" y="50292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94250" y="6294735"/>
            <a:ext cx="2303579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NARA &gt; RIZOTRYPTAN</a:t>
            </a: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4489450" y="6320135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2" grpId="0"/>
      <p:bldP spid="23" grpId="0" animBg="1"/>
      <p:bldP spid="24" grpId="0"/>
      <p:bldP spid="28" grpId="0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381000" y="23622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latin typeface="Arial Narrow" pitchFamily="34" charset="0"/>
              </a:rPr>
              <a:t>Injectable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and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2231" name="TextBox 11"/>
          <p:cNvSpPr txBox="1">
            <a:spLocks noChangeArrowheads="1"/>
          </p:cNvSpPr>
          <p:nvPr/>
        </p:nvSpPr>
        <p:spPr bwMode="auto">
          <a:xfrm>
            <a:off x="381000" y="32004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DHE nasal spray,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eletriptan</a:t>
            </a:r>
            <a:r>
              <a:rPr lang="en-US" sz="2400" b="1" dirty="0">
                <a:latin typeface="Arial Narrow" pitchFamily="34" charset="0"/>
              </a:rPr>
              <a:t>, and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 have lower recurrence rates 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78486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TIYPTAN OR WITH DHE.</a:t>
            </a: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381000" y="1524000"/>
            <a:ext cx="80438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are often a better choice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457200" y="4676775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>
                <a:latin typeface="Arial Narrow" pitchFamily="34" charset="0"/>
              </a:rPr>
              <a:t>Differences in the time to peak blood concentration T</a:t>
            </a:r>
            <a:r>
              <a:rPr lang="en-US" sz="2600" b="1" baseline="-25000">
                <a:latin typeface="Arial Narrow" pitchFamily="34" charset="0"/>
              </a:rPr>
              <a:t>max</a:t>
            </a:r>
            <a:r>
              <a:rPr lang="en-US" sz="2600" b="1">
                <a:latin typeface="Arial Narrow" pitchFamily="34" charset="0"/>
              </a:rPr>
              <a:t>, </a:t>
            </a:r>
            <a:br>
              <a:rPr lang="en-US" sz="2600" b="1">
                <a:latin typeface="Arial Narrow" pitchFamily="34" charset="0"/>
              </a:rPr>
            </a:br>
            <a:r>
              <a:rPr lang="en-US" sz="2600" b="1">
                <a:latin typeface="Arial Narrow" pitchFamily="34" charset="0"/>
              </a:rPr>
              <a:t>    equates with faster relief of head pain. 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457200" y="5514975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>
                <a:latin typeface="Arial Narrow" pitchFamily="34" charset="0"/>
              </a:rPr>
              <a:t>Differences in t</a:t>
            </a:r>
            <a:r>
              <a:rPr lang="en-US" sz="2600" b="1" baseline="-25000">
                <a:latin typeface="Arial Narrow" pitchFamily="34" charset="0"/>
              </a:rPr>
              <a:t>1/2</a:t>
            </a:r>
            <a:r>
              <a:rPr lang="en-US" sz="2600" b="1">
                <a:latin typeface="Arial Narrow" pitchFamily="34" charset="0"/>
              </a:rPr>
              <a:t> </a:t>
            </a:r>
            <a:r>
              <a:rPr lang="en-US" sz="2600" b="1">
                <a:latin typeface="Calibri" pitchFamily="34" charset="0"/>
              </a:rPr>
              <a:t>→ </a:t>
            </a:r>
            <a:r>
              <a:rPr lang="en-US" sz="2600" b="1">
                <a:latin typeface="Arial Narrow" pitchFamily="34" charset="0"/>
              </a:rPr>
              <a:t>a clinical effect in terms of recurrence </a:t>
            </a:r>
            <a:br>
              <a:rPr lang="en-US" sz="2600" b="1">
                <a:latin typeface="Arial Narrow" pitchFamily="34" charset="0"/>
              </a:rPr>
            </a:br>
            <a:r>
              <a:rPr lang="en-US" sz="2600" b="1">
                <a:latin typeface="Arial Narrow" pitchFamily="34" charset="0"/>
              </a:rPr>
              <a:t>    of headache 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04800" y="4219575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CHOOSING A TRIPTANS 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71626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For patients with headache episodes lasting 2 or 3 days at a time, DHE is often the optimal choice because of long t</a:t>
            </a:r>
            <a:r>
              <a:rPr lang="en-US" b="1" baseline="-25000" dirty="0">
                <a:latin typeface="Arial Narrow" pitchFamily="34" charset="0"/>
              </a:rPr>
              <a:t>1/2</a:t>
            </a:r>
            <a:endParaRPr lang="en-US" b="1" baseline="-25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1" grpId="0"/>
      <p:bldP spid="52234" grpId="0"/>
      <p:bldP spid="5223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381000" y="228600"/>
            <a:ext cx="8162925" cy="38862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Oval 7"/>
          <p:cNvSpPr/>
          <p:nvPr/>
        </p:nvSpPr>
        <p:spPr>
          <a:xfrm>
            <a:off x="5029200" y="1371600"/>
            <a:ext cx="762000" cy="6096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03237" y="2743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30224" y="3187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144512" y="3657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4143266"/>
            <a:ext cx="85725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For extremely fast relief within 15 min. </a:t>
            </a:r>
            <a:r>
              <a:rPr lang="en-US" sz="2400" b="1" dirty="0" err="1">
                <a:latin typeface="Arial Narrow" pitchFamily="34" charset="0"/>
              </a:rPr>
              <a:t>injectable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is the only choice. </a:t>
            </a:r>
          </a:p>
        </p:txBody>
      </p:sp>
      <p:sp>
        <p:nvSpPr>
          <p:cNvPr id="51216" name="TextBox 7"/>
          <p:cNvSpPr txBox="1">
            <a:spLocks noChangeArrowheads="1"/>
          </p:cNvSpPr>
          <p:nvPr/>
        </p:nvSpPr>
        <p:spPr bwMode="auto">
          <a:xfrm>
            <a:off x="287338" y="4829066"/>
            <a:ext cx="8856662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If onset could start within a couple of hrs, oral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zolmitriptan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eletriptan</a:t>
            </a:r>
            <a:r>
              <a:rPr lang="en-US" sz="2400" b="1" dirty="0">
                <a:latin typeface="Arial Narrow" pitchFamily="34" charset="0"/>
              </a:rPr>
              <a:t>, or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nasal spray are appropriate choices</a:t>
            </a: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5575265"/>
            <a:ext cx="84582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If expected re-dosing is needed &amp; / or recurrence of headache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 ,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, have slower onset, fewer side effects, and a lower recurrence rate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6" grpId="0"/>
      <p:bldP spid="512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226707"/>
            <a:ext cx="2743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200" b="1" i="1" dirty="0">
                <a:latin typeface="Arial Narrow" pitchFamily="34" charset="0"/>
              </a:rPr>
              <a:t>weight loss &amp; </a:t>
            </a:r>
            <a:r>
              <a:rPr lang="en-US" sz="2200" b="1" i="1" dirty="0" err="1">
                <a:latin typeface="Arial Narrow" pitchFamily="34" charset="0"/>
              </a:rPr>
              <a:t>dysthesia</a:t>
            </a:r>
            <a:r>
              <a:rPr lang="en-US" sz="2200" b="1" i="1" dirty="0">
                <a:latin typeface="Arial Narrow" pitchFamily="34" charset="0"/>
              </a:rPr>
              <a:t>.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200" b="1" i="1" dirty="0">
                <a:latin typeface="Arial Narrow" pitchFamily="34" charset="0"/>
              </a:rPr>
              <a:t>weight gain, hair loss, polycystic ovary</a:t>
            </a:r>
            <a:r>
              <a:rPr lang="en-US" sz="2200" b="1" i="1" dirty="0">
                <a:latin typeface="Arial Narrow" pitchFamily="34" charset="0"/>
                <a:sym typeface="Wingdings 3" pitchFamily="18" charset="2"/>
              </a:rPr>
              <a:t></a:t>
            </a:r>
            <a:r>
              <a:rPr lang="en-US" sz="2200" b="1" i="1" dirty="0">
                <a:latin typeface="Arial Narrow" pitchFamily="34" charset="0"/>
              </a:rPr>
              <a:t> not given to young females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Gabapentin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226707"/>
            <a:ext cx="33528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200" b="1" i="1" dirty="0" err="1">
                <a:latin typeface="Arial Narrow" pitchFamily="34" charset="0"/>
              </a:rPr>
              <a:t>Propranolol</a:t>
            </a:r>
            <a:r>
              <a:rPr lang="en-US" sz="2200" b="1" i="1" dirty="0">
                <a:latin typeface="Arial Narrow" pitchFamily="34" charset="0"/>
              </a:rPr>
              <a:t>, </a:t>
            </a:r>
            <a:r>
              <a:rPr lang="en-US" sz="2200" b="1" i="1" dirty="0" err="1">
                <a:latin typeface="Arial Narrow" pitchFamily="34" charset="0"/>
              </a:rPr>
              <a:t>atenolol</a:t>
            </a:r>
            <a:r>
              <a:rPr lang="en-US" sz="2200" b="1" i="1" dirty="0">
                <a:latin typeface="Arial Narrow" pitchFamily="34" charset="0"/>
              </a:rPr>
              <a:t>, </a:t>
            </a:r>
            <a:r>
              <a:rPr lang="en-US" sz="2200" b="1" i="1" dirty="0" err="1">
                <a:latin typeface="Arial Narrow" pitchFamily="34" charset="0"/>
              </a:rPr>
              <a:t>metoprolol</a:t>
            </a:r>
            <a:r>
              <a:rPr lang="en-US" sz="2200" b="1" i="1" dirty="0">
                <a:latin typeface="Arial Narrow" pitchFamily="34" charset="0"/>
              </a:rPr>
              <a:t>, Not in young &amp; anxious nor in elderly &amp; depressed, diabetic...etc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Ca 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Channel Blockers </a:t>
            </a:r>
          </a:p>
          <a:p>
            <a:pPr>
              <a:lnSpc>
                <a:spcPts val="2400"/>
              </a:lnSpc>
            </a:pPr>
            <a:r>
              <a:rPr lang="en-US" sz="2200" b="1" i="1" dirty="0" err="1">
                <a:latin typeface="Arial Narrow" pitchFamily="34" charset="0"/>
              </a:rPr>
              <a:t>Cinnarazine</a:t>
            </a:r>
            <a:r>
              <a:rPr lang="en-US" sz="2200" b="1" i="1" dirty="0">
                <a:latin typeface="Arial Narrow" pitchFamily="34" charset="0"/>
              </a:rPr>
              <a:t>, </a:t>
            </a:r>
            <a:r>
              <a:rPr lang="en-US" sz="2200" b="1" i="1" dirty="0" err="1">
                <a:latin typeface="Arial Narrow" pitchFamily="34" charset="0"/>
              </a:rPr>
              <a:t>flunarizine</a:t>
            </a:r>
            <a:r>
              <a:rPr lang="en-US" sz="2200" b="1" i="1" dirty="0">
                <a:latin typeface="Arial Narrow" pitchFamily="34" charset="0"/>
              </a:rPr>
              <a:t>, </a:t>
            </a:r>
            <a:r>
              <a:rPr lang="en-US" sz="2200" b="1" i="1" dirty="0" err="1">
                <a:latin typeface="Arial Narrow" pitchFamily="34" charset="0"/>
              </a:rPr>
              <a:t>verapamil</a:t>
            </a:r>
            <a:r>
              <a:rPr lang="en-US" sz="2200" b="1" i="1" dirty="0">
                <a:latin typeface="Arial Narrow" pitchFamily="34" charset="0"/>
              </a:rPr>
              <a:t>.....etc.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ACEIs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200" b="1" i="1" dirty="0" err="1">
                <a:latin typeface="Arial Narrow" pitchFamily="34" charset="0"/>
              </a:rPr>
              <a:t>lisinopril</a:t>
            </a:r>
            <a:r>
              <a:rPr lang="en-US" dirty="0"/>
              <a:t> </a:t>
            </a:r>
            <a:r>
              <a:rPr lang="en-US" sz="2400" b="1" dirty="0">
                <a:latin typeface="Arial Narrow" pitchFamily="34" charset="0"/>
              </a:rPr>
              <a:t>&amp;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ARBs </a:t>
            </a:r>
            <a:r>
              <a:rPr lang="en-US" sz="2200" b="1" i="1" dirty="0" err="1">
                <a:latin typeface="Arial Narrow" pitchFamily="34" charset="0"/>
              </a:rPr>
              <a:t>candesartan</a:t>
            </a:r>
            <a:r>
              <a:rPr lang="en-US" dirty="0"/>
              <a:t> </a:t>
            </a:r>
            <a:r>
              <a:rPr lang="en-US" sz="2400" b="1" dirty="0">
                <a:latin typeface="Arial Narrow" pitchFamily="34" charset="0"/>
              </a:rPr>
              <a:t>??</a:t>
            </a: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226707"/>
            <a:ext cx="29718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Arial Narrow" pitchFamily="34" charset="0"/>
              </a:rPr>
              <a:t>Pizotifen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200" b="1" i="1" dirty="0">
                <a:latin typeface="Arial Narrow" pitchFamily="34" charset="0"/>
              </a:rPr>
              <a:t>Like TCA + 5HT</a:t>
            </a:r>
            <a:r>
              <a:rPr lang="en-US" sz="2200" b="1" i="1" baseline="-25000" dirty="0">
                <a:latin typeface="Arial Narrow" pitchFamily="34" charset="0"/>
              </a:rPr>
              <a:t>2</a:t>
            </a:r>
            <a:r>
              <a:rPr lang="en-US" sz="2200" b="1" i="1" dirty="0">
                <a:latin typeface="Arial Narrow" pitchFamily="34" charset="0"/>
              </a:rPr>
              <a:t> antagonist + mild </a:t>
            </a:r>
            <a:r>
              <a:rPr lang="en-US" sz="2200" b="1" i="1" dirty="0" err="1">
                <a:latin typeface="Arial Narrow" pitchFamily="34" charset="0"/>
              </a:rPr>
              <a:t>antimuscarinic</a:t>
            </a:r>
            <a:r>
              <a:rPr lang="en-US" sz="2200" b="1" i="1" dirty="0">
                <a:latin typeface="Arial Narrow" pitchFamily="34" charset="0"/>
              </a:rPr>
              <a:t> &amp; anti-histaminic activity. Drowsiness, ↑appetite </a:t>
            </a:r>
            <a:r>
              <a:rPr lang="en-US" sz="2200" b="1" i="1" dirty="0">
                <a:latin typeface="Arial Narrow" pitchFamily="34" charset="0"/>
                <a:sym typeface="Wingdings 3" pitchFamily="18" charset="2"/>
              </a:rPr>
              <a:t> </a:t>
            </a:r>
            <a:r>
              <a:rPr lang="en-US" sz="2200" b="1" i="1" dirty="0">
                <a:latin typeface="Arial Narrow" pitchFamily="34" charset="0"/>
              </a:rPr>
              <a:t>weight gain.</a:t>
            </a:r>
          </a:p>
          <a:p>
            <a:pPr>
              <a:lnSpc>
                <a:spcPts val="2400"/>
              </a:lnSpc>
            </a:pPr>
            <a:r>
              <a:rPr lang="en-US" sz="2200" b="1" i="1" dirty="0">
                <a:latin typeface="Arial Narrow" pitchFamily="34" charset="0"/>
              </a:rPr>
              <a:t>Not given with other CNS depressants </a:t>
            </a:r>
            <a:r>
              <a:rPr lang="en-US" sz="2200" b="1" i="1" dirty="0">
                <a:latin typeface="Arial Narrow" pitchFamily="34" charset="0"/>
                <a:sym typeface="Wingdings 3" pitchFamily="18" charset="2"/>
              </a:rPr>
              <a:t> </a:t>
            </a:r>
            <a:r>
              <a:rPr lang="en-US" sz="2200" b="1" i="1" dirty="0">
                <a:latin typeface="Arial Narrow" pitchFamily="34" charset="0"/>
              </a:rPr>
              <a:t>sedation</a:t>
            </a:r>
          </a:p>
          <a:p>
            <a:pPr>
              <a:lnSpc>
                <a:spcPts val="2400"/>
              </a:lnSpc>
            </a:pPr>
            <a:r>
              <a:rPr lang="en-US" sz="2200" b="1" i="1" dirty="0">
                <a:latin typeface="Arial Narrow" pitchFamily="34" charset="0"/>
              </a:rPr>
              <a:t>Not given with MAO Is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b="1" i="1" dirty="0"/>
              <a:t>Ami &amp; </a:t>
            </a:r>
            <a:r>
              <a:rPr lang="en-US" b="1" i="1" dirty="0" err="1"/>
              <a:t>nortriptyline</a:t>
            </a:r>
            <a:r>
              <a:rPr lang="en-US" b="1" i="1" dirty="0"/>
              <a:t> </a:t>
            </a:r>
            <a:r>
              <a:rPr lang="en-US" b="1" i="1" dirty="0">
                <a:sym typeface="Wingdings 3" pitchFamily="18" charset="2"/>
              </a:rPr>
              <a:t></a:t>
            </a:r>
            <a:r>
              <a:rPr lang="en-US" b="1" i="1" dirty="0"/>
              <a:t> </a:t>
            </a:r>
            <a:r>
              <a:rPr lang="en-US" sz="2200" b="1" i="1" dirty="0">
                <a:latin typeface="Arial Narrow" pitchFamily="34" charset="0"/>
              </a:rPr>
              <a:t>Dopamine antagonists</a:t>
            </a:r>
            <a:r>
              <a:rPr lang="en-US" sz="2400" b="1" dirty="0">
                <a:latin typeface="Arial Narrow" pitchFamily="34" charset="0"/>
              </a:rPr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SSRIs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600200" y="1501916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Antispastic</a:t>
            </a:r>
            <a:r>
              <a:rPr lang="en-US" sz="2400" b="1" dirty="0">
                <a:latin typeface="Arial Narrow" pitchFamily="34" charset="0"/>
              </a:rPr>
              <a:t> muscle relaxants;</a:t>
            </a:r>
          </a:p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Botulinum</a:t>
            </a:r>
            <a:r>
              <a:rPr lang="en-US" sz="2400" b="1" dirty="0">
                <a:latin typeface="Arial Narrow" pitchFamily="34" charset="0"/>
              </a:rPr>
              <a:t> toxins, </a:t>
            </a:r>
            <a:r>
              <a:rPr lang="en-US" sz="2400" b="1" dirty="0" err="1">
                <a:latin typeface="Arial Narrow" pitchFamily="34" charset="0"/>
              </a:rPr>
              <a:t>Tizanidine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"/>
                            </p:stCondLst>
                            <p:childTnLst>
                              <p:par>
                                <p:cTn id="7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500188" y="790575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00188" y="1071563"/>
            <a:ext cx="4572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Primary:</a:t>
            </a:r>
            <a:r>
              <a:rPr lang="en-US" sz="2400" b="1" dirty="0">
                <a:solidFill>
                  <a:srgbClr val="FF3399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 u="sng" dirty="0">
                <a:latin typeface="Arial Narrow" pitchFamily="34" charset="0"/>
                <a:cs typeface="Times New Roman" pitchFamily="18" charset="0"/>
              </a:rPr>
              <a:t>Migraine,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tension type headache, cluster headache, trigeminal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cephalgias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and others where cause in unknown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43875" y="0"/>
            <a:ext cx="1000125" cy="6858000"/>
          </a:xfrm>
          <a:prstGeom prst="rect">
            <a:avLst/>
          </a:prstGeom>
          <a:solidFill>
            <a:srgbClr val="427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4313" y="3357563"/>
            <a:ext cx="8429625" cy="27146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Secondary: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Based on the etiology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Trauma: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of head or neck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Vascular disorders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ischeamic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stroke,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intracrainial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hemorrhage.</a:t>
            </a:r>
            <a:endParaRPr lang="en-US" sz="2200" b="1" dirty="0" smtClean="0">
              <a:solidFill>
                <a:srgbClr val="30548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Disease: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intracranial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tumors,infection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Homeostasis disorders: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high BP, fastening,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hypothroidsm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Others…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…</a:t>
            </a:r>
          </a:p>
          <a:p>
            <a:pPr>
              <a:spcBef>
                <a:spcPts val="600"/>
              </a:spcBef>
              <a:buFont typeface="Arial" charset="0"/>
              <a:buAutoNum type="alphaLcParenR"/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85750" y="92868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0" y="2643188"/>
            <a:ext cx="277031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</a:t>
            </a:r>
            <a:r>
              <a:rPr lang="en-US" sz="2400" b="1" dirty="0" smtClean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In most </a:t>
            </a:r>
            <a:r>
              <a:rPr lang="en-US" sz="2400" b="1" dirty="0" smtClean="0">
                <a:solidFill>
                  <a:srgbClr val="4274B0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400" b="1" dirty="0" smtClean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NSAIDs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0438" y="5500688"/>
            <a:ext cx="262096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Treat the etiology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6656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28688"/>
          </a:xfrm>
          <a:solidFill>
            <a:srgbClr val="4274B0"/>
          </a:solidFill>
        </p:spPr>
        <p:txBody>
          <a:bodyPr/>
          <a:lstStyle/>
          <a:p>
            <a:pPr algn="l"/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Bernard MT Condensed" pitchFamily="18" charset="0"/>
              </a:rPr>
              <a:t>Classification &amp; General Treatment of Headaches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9371 " pathEditMode="relative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3" grpId="0" build="p"/>
      <p:bldP spid="10" grpId="0" animBg="1"/>
      <p:bldP spid="10" grpId="1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1054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276600" y="4724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 dirty="0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 dirty="0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 dirty="0">
                <a:latin typeface="Arial Narrow" pitchFamily="34" charset="0"/>
              </a:rPr>
              <a:t>+ </a:t>
            </a:r>
            <a:r>
              <a:rPr lang="en-US" sz="2400" b="1" dirty="0">
                <a:latin typeface="Arial Narrow" pitchFamily="34" charset="0"/>
              </a:rPr>
              <a:t>Preceded </a:t>
            </a:r>
            <a:r>
              <a:rPr lang="en-US" sz="2000" b="1" i="1" dirty="0">
                <a:latin typeface="Arial Narrow" pitchFamily="34" charset="0"/>
              </a:rPr>
              <a:t>(or accompanied) </a:t>
            </a:r>
            <a:r>
              <a:rPr lang="en-US" sz="2400" b="1" dirty="0">
                <a:latin typeface="Arial Narrow" pitchFamily="34" charset="0"/>
              </a:rPr>
              <a:t>by </a:t>
            </a:r>
            <a:r>
              <a:rPr lang="en-US" sz="2600" b="1" dirty="0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 dirty="0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2209800"/>
            <a:ext cx="7086600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TREATMENT OF 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657600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2971800" y="4800600"/>
            <a:ext cx="6019800" cy="9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early, 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657600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58674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</a:rPr>
              <a:t>Mild-Moderate		</a:t>
            </a: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  <a:sym typeface="Wingdings 3"/>
              </a:rPr>
              <a:t> Give rescue therapy</a:t>
            </a:r>
            <a:endParaRPr lang="en-US" sz="2400" dirty="0">
              <a:solidFill>
                <a:srgbClr val="006699"/>
              </a:solidFill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63246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</a:t>
            </a: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</a:rPr>
              <a:t>Disabling</a:t>
            </a: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  <a:sym typeface="Wingdings 3"/>
              </a:rPr>
              <a:t> 	 Give abortive + rescue therapy</a:t>
            </a:r>
            <a:endParaRPr lang="en-US" sz="2400" dirty="0">
              <a:solidFill>
                <a:srgbClr val="006699"/>
              </a:solidFill>
              <a:latin typeface="Bernard MT Condensed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42" grpId="0"/>
      <p:bldP spid="4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6167735"/>
            <a:ext cx="2667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smtClean="0">
                <a:latin typeface="Arial Narrow" pitchFamily="34" charset="0"/>
              </a:rPr>
              <a:t>Others; </a:t>
            </a:r>
            <a:r>
              <a:rPr lang="en-US" sz="2400" b="1" i="1" dirty="0">
                <a:latin typeface="Arial Narrow" pitchFamily="34" charset="0"/>
              </a:rPr>
              <a:t>Steroids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4876800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Aspirin&lt; </a:t>
            </a:r>
            <a:r>
              <a:rPr lang="en-US" sz="2400" b="1" dirty="0">
                <a:latin typeface="Arial Narrow" pitchFamily="34" charset="0"/>
              </a:rPr>
              <a:t>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Non-</a:t>
            </a:r>
            <a:r>
              <a:rPr lang="en-US" sz="2400" b="1" dirty="0" err="1" smtClean="0">
                <a:latin typeface="Arial Narrow" pitchFamily="34" charset="0"/>
              </a:rPr>
              <a:t>opioid</a:t>
            </a:r>
            <a:r>
              <a:rPr lang="en-US" sz="2400" b="1" dirty="0">
                <a:latin typeface="Arial Narrow" pitchFamily="34" charset="0"/>
              </a:rPr>
              <a:t>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</a:t>
            </a:r>
            <a:r>
              <a:rPr lang="en-US" sz="2400" b="1" dirty="0" err="1">
                <a:latin typeface="Arial Narrow" pitchFamily="34" charset="0"/>
              </a:rPr>
              <a:t>tramadol</a:t>
            </a:r>
            <a:r>
              <a:rPr lang="en-US" sz="2400" b="1" dirty="0">
                <a:latin typeface="Arial Narrow" pitchFamily="34" charset="0"/>
              </a:rPr>
              <a:t>                    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</a:t>
            </a:r>
            <a:r>
              <a:rPr lang="en-US" sz="2200" b="1" i="1" dirty="0">
                <a:latin typeface="Arial Narrow" pitchFamily="34" charset="0"/>
              </a:rPr>
              <a:t>act on 5HT &amp; NE receptors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Sedatives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9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>
                <a:latin typeface="Arial Narrow" pitchFamily="34" charset="0"/>
              </a:rPr>
              <a:t>Antiemetics</a:t>
            </a: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1479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Meclizine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667000" y="4293765"/>
            <a:ext cx="32321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+ </a:t>
            </a:r>
            <a:r>
              <a:rPr lang="en-US" sz="2400" b="1" i="1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4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6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6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6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6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 animBg="1"/>
      <p:bldP spid="16" grpId="0" animBg="1"/>
      <p:bldP spid="17" grpId="0" animBg="1"/>
      <p:bldP spid="36" grpId="0" build="p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5" grpId="0"/>
      <p:bldP spid="45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5" grpId="0" animBg="1"/>
      <p:bldP spid="5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228600" y="6015037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sym typeface="Wingdings" pitchFamily="2" charset="2"/>
              </a:rPr>
              <a:t>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</a:rPr>
              <a:t>CGRP </a:t>
            </a:r>
            <a:r>
              <a:rPr lang="en-US" sz="2400" b="1" dirty="0" smtClean="0">
                <a:latin typeface="Arial Narrow" pitchFamily="34" charset="0"/>
              </a:rPr>
              <a:t>Antagonists</a:t>
            </a:r>
            <a:endParaRPr lang="en-US" sz="2400" b="1" dirty="0">
              <a:latin typeface="Arial Narrow" pitchFamily="34" charset="0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9144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05000" y="1447800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228600" y="13716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9144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8716963" cy="461963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on rye &amp; other grains</a:t>
            </a: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Arial Narrow" pitchFamily="34" charset="0"/>
              </a:rPr>
              <a:t>At </a:t>
            </a:r>
            <a:r>
              <a:rPr lang="en-US" sz="2400" b="1" dirty="0" err="1">
                <a:latin typeface="Arial Narrow" pitchFamily="34" charset="0"/>
              </a:rPr>
              <a:t>presynaptic</a:t>
            </a:r>
            <a:r>
              <a:rPr lang="en-US" sz="2400" b="1" dirty="0">
                <a:latin typeface="Arial Narrow" pitchFamily="34" charset="0"/>
              </a:rPr>
              <a:t> trigeminal nerve endings</a:t>
            </a:r>
            <a:r>
              <a:rPr lang="en-US" sz="2400" b="1" dirty="0">
                <a:latin typeface="Calibri" pitchFamily="34" charset="0"/>
              </a:rPr>
              <a:t>→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these nerve 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↓ transmitter release in the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space.</a:t>
            </a:r>
            <a:r>
              <a:rPr lang="en-US" sz="2400" dirty="0">
                <a:latin typeface="Arial Narrow" pitchFamily="34" charset="0"/>
              </a:rPr>
              <a:t> </a:t>
            </a:r>
            <a:endParaRPr lang="en-US" sz="2400" dirty="0">
              <a:latin typeface="Arial Narrow" pitchFamily="34" charset="0"/>
              <a:sym typeface="Wingdings" pitchFamily="2" charset="2"/>
            </a:endParaRPr>
          </a:p>
          <a:p>
            <a:pPr>
              <a:spcBef>
                <a:spcPts val="600"/>
              </a:spcBef>
            </a:pP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  <a:p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Antagonist to some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dopaminergic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 &amp;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serotonergic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receptors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&amp; </a:t>
            </a:r>
            <a:r>
              <a:rPr lang="en-US" sz="2200" b="1" i="1" dirty="0" err="1" smtClean="0">
                <a:latin typeface="Arial Narrow" pitchFamily="34" charset="0"/>
              </a:rPr>
              <a:t>injectable</a:t>
            </a:r>
            <a:r>
              <a:rPr lang="en-US" sz="2200" b="1" i="1" dirty="0" smtClean="0">
                <a:latin typeface="Arial Narrow" pitchFamily="34" charset="0"/>
              </a:rPr>
              <a:t>  </a:t>
            </a:r>
            <a:r>
              <a:rPr lang="en-US" sz="2200" b="1" i="1" dirty="0">
                <a:latin typeface="Arial Narrow" pitchFamily="34" charset="0"/>
              </a:rPr>
              <a:t>forms</a:t>
            </a: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latin typeface="Arial Narrow" pitchFamily="34" charset="0"/>
              </a:rPr>
              <a:t>injectable</a:t>
            </a:r>
            <a:r>
              <a:rPr lang="en-US" sz="2200" b="1" i="1" dirty="0">
                <a:latin typeface="Arial Narrow" pitchFamily="34" charset="0"/>
              </a:rPr>
              <a:t> forms  </a:t>
            </a: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4526</TotalTime>
  <Words>1134</Words>
  <Application>Microsoft Office PowerPoint</Application>
  <PresentationFormat>On-screen Show (4:3)</PresentationFormat>
  <Paragraphs>220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 Classification &amp; General Treatment of Headaches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3422</cp:lastModifiedBy>
  <cp:revision>127</cp:revision>
  <dcterms:created xsi:type="dcterms:W3CDTF">2010-10-14T12:46:39Z</dcterms:created>
  <dcterms:modified xsi:type="dcterms:W3CDTF">2013-10-09T07:16:57Z</dcterms:modified>
</cp:coreProperties>
</file>