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99" r:id="rId9"/>
    <p:sldId id="291" r:id="rId10"/>
    <p:sldId id="266" r:id="rId11"/>
    <p:sldId id="293" r:id="rId12"/>
    <p:sldId id="267" r:id="rId13"/>
    <p:sldId id="268" r:id="rId14"/>
    <p:sldId id="271" r:id="rId15"/>
    <p:sldId id="272" r:id="rId16"/>
    <p:sldId id="303" r:id="rId17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C4"/>
    <a:srgbClr val="4F00C4"/>
    <a:srgbClr val="009999"/>
    <a:srgbClr val="99FF33"/>
    <a:srgbClr val="66FFFF"/>
    <a:srgbClr val="D5FFFF"/>
    <a:srgbClr val="3E009A"/>
    <a:srgbClr val="00918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59CC59E-DB58-4757-B965-3839F8BA6106}" type="datetimeFigureOut">
              <a:rPr lang="en-US"/>
              <a:pPr>
                <a:defRPr/>
              </a:pPr>
              <a:t>10/4/2011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Calibri" pitchFamily="34" charset="0"/>
              </a:defRPr>
            </a:lvl1pPr>
          </a:lstStyle>
          <a:p>
            <a:fld id="{C56758C0-D705-42D0-AB93-C11205479F3B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A0340-8C92-4221-84FF-46020D02FFFA}" type="datetimeFigureOut">
              <a:rPr lang="en-US"/>
              <a:pPr>
                <a:defRPr/>
              </a:pPr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CB529-8E0A-4F5D-88EF-3604601A829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06C7A-BEE0-41A7-BB90-52318BE971A1}" type="datetimeFigureOut">
              <a:rPr lang="en-US"/>
              <a:pPr>
                <a:defRPr/>
              </a:pPr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1F0F8-D46F-43C8-A530-C552F1B8CFF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CCD48-4643-45E7-A78C-2073C32360A5}" type="datetimeFigureOut">
              <a:rPr lang="en-US"/>
              <a:pPr>
                <a:defRPr/>
              </a:pPr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1868E-2B46-4138-8607-99E421AA2C6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FCA63-D704-4E58-A6FC-D6873AC6D1B3}" type="datetimeFigureOut">
              <a:rPr lang="en-US"/>
              <a:pPr>
                <a:defRPr/>
              </a:pPr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51579-701B-46E8-ABEC-C867474FF78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43EB3-A3C7-4481-B463-12E25FBF3677}" type="datetimeFigureOut">
              <a:rPr lang="en-US"/>
              <a:pPr>
                <a:defRPr/>
              </a:pPr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DE2CA-62EB-4261-AC5B-53213200A75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B0146-EF81-4308-BD8B-4DF4C05FF3C1}" type="datetimeFigureOut">
              <a:rPr lang="en-US"/>
              <a:pPr>
                <a:defRPr/>
              </a:pPr>
              <a:t>10/4/2011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1131F-3012-4202-B950-F518AF2205B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B752E-B47D-4AA6-A471-36BBA55C2B22}" type="datetimeFigureOut">
              <a:rPr lang="en-US"/>
              <a:pPr>
                <a:defRPr/>
              </a:pPr>
              <a:t>10/4/2011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3ADDC-6AFB-4180-B5B3-8D1F1409486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8F55A-7D34-4659-9B6B-C52BEA983682}" type="datetimeFigureOut">
              <a:rPr lang="en-US"/>
              <a:pPr>
                <a:defRPr/>
              </a:pPr>
              <a:t>10/4/2011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99F44-AFB9-42E6-9DC1-694462D28A2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49B25-AA01-422D-A3FD-000D14337E13}" type="datetimeFigureOut">
              <a:rPr lang="en-US"/>
              <a:pPr>
                <a:defRPr/>
              </a:pPr>
              <a:t>10/4/2011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BACBF-2F6C-4EF9-A485-D61A21060C1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88D3D-86B7-461A-BDC6-B2DE82F8B3F3}" type="datetimeFigureOut">
              <a:rPr lang="en-US"/>
              <a:pPr>
                <a:defRPr/>
              </a:pPr>
              <a:t>10/4/2011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12A0E-680F-42A2-B69D-E192CA1A1CC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08C25-0AF4-4598-80C5-8DC203A129D9}" type="datetimeFigureOut">
              <a:rPr lang="en-US"/>
              <a:pPr>
                <a:defRPr/>
              </a:pPr>
              <a:t>10/4/2011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8F2D0-5377-445A-A1B7-BED53317CA0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2A8A35-3510-4CEC-B86E-5FA0AE90B1A0}" type="datetimeFigureOut">
              <a:rPr lang="en-US"/>
              <a:pPr>
                <a:defRPr/>
              </a:pPr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0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26C0F03-263D-446F-ACA0-CDB179E7CAA4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340" name="Picture 4" descr="http://farm1.static.flickr.com/63/171449609_ca3f8640df.jpg"/>
          <p:cNvPicPr>
            <a:picLocks noChangeAspect="1" noChangeArrowheads="1"/>
          </p:cNvPicPr>
          <p:nvPr/>
        </p:nvPicPr>
        <p:blipFill>
          <a:blip r:embed="rId2" cstate="print"/>
          <a:srcRect l="4047" t="43201" r="2888" b="2029"/>
          <a:stretch>
            <a:fillRect/>
          </a:stretch>
        </p:blipFill>
        <p:spPr bwMode="auto">
          <a:xfrm>
            <a:off x="533400" y="457200"/>
            <a:ext cx="5257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6200" y="143470"/>
            <a:ext cx="699422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/>
                  </a:outerShdw>
                  <a:reflection blurRad="6350" stA="55000" endA="50" endPos="85000" dir="5400000" sy="-100000" algn="bl" rotWithShape="0"/>
                </a:effectLst>
                <a:latin typeface="+mn-lt"/>
                <a:cs typeface="+mn-cs"/>
              </a:rPr>
              <a:t>ANTIDEPRESSANTS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4800600"/>
            <a:ext cx="719934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/>
                  </a:outerShdw>
                  <a:reflection blurRad="6350" stA="55000" endA="50" endPos="85000" dir="5400000" sy="-100000" algn="bl" rotWithShape="0"/>
                </a:effectLst>
                <a:latin typeface="+mn-lt"/>
                <a:cs typeface="+mn-cs"/>
              </a:rPr>
              <a:t>New Antidepressants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80" name="TextBox 2"/>
          <p:cNvSpPr txBox="1">
            <a:spLocks noChangeArrowheads="1"/>
          </p:cNvSpPr>
          <p:nvPr/>
        </p:nvSpPr>
        <p:spPr bwMode="auto">
          <a:xfrm>
            <a:off x="1295400" y="1600200"/>
            <a:ext cx="754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endParaRPr lang="en-US">
              <a:latin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304800"/>
            <a:ext cx="899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AU" sz="2800">
                <a:solidFill>
                  <a:srgbClr val="97FFFF"/>
                </a:solidFill>
                <a:latin typeface="Bernard MT Condensed" pitchFamily="18" charset="0"/>
              </a:rPr>
              <a:t>Serotonin Norepinephrine Reuptake Inhibitors  [ SNRIs ]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85" name="Rectangle 4"/>
          <p:cNvSpPr>
            <a:spLocks noChangeArrowheads="1"/>
          </p:cNvSpPr>
          <p:nvPr/>
        </p:nvSpPr>
        <p:spPr bwMode="auto">
          <a:xfrm>
            <a:off x="304800" y="914400"/>
            <a:ext cx="2540000" cy="479425"/>
          </a:xfrm>
          <a:prstGeom prst="rect">
            <a:avLst/>
          </a:prstGeom>
          <a:solidFill>
            <a:srgbClr val="97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>
                <a:solidFill>
                  <a:srgbClr val="7030A0"/>
                </a:solidFill>
                <a:latin typeface="Cooper Black" pitchFamily="18" charset="0"/>
              </a:rPr>
              <a:t>Venalafaxine</a:t>
            </a:r>
          </a:p>
        </p:txBody>
      </p:sp>
      <p:pic>
        <p:nvPicPr>
          <p:cNvPr id="24586" name="Picture 2" descr="C:\Users\Administrator\Pictures\Picture1.jpg"/>
          <p:cNvPicPr>
            <a:picLocks noChangeAspect="1" noChangeArrowheads="1"/>
          </p:cNvPicPr>
          <p:nvPr/>
        </p:nvPicPr>
        <p:blipFill>
          <a:blip r:embed="rId2" cstate="print"/>
          <a:srcRect l="1682" t="1666" r="841" b="3333"/>
          <a:stretch>
            <a:fillRect/>
          </a:stretch>
        </p:blipFill>
        <p:spPr bwMode="auto">
          <a:xfrm>
            <a:off x="76200" y="1371600"/>
            <a:ext cx="51943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Box 10"/>
          <p:cNvSpPr txBox="1">
            <a:spLocks noChangeArrowheads="1"/>
          </p:cNvSpPr>
          <p:nvPr/>
        </p:nvSpPr>
        <p:spPr bwMode="auto">
          <a:xfrm>
            <a:off x="4953000" y="1143000"/>
            <a:ext cx="37338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Restore the levels of NE &amp; 5HT  in the synaptic cleft by binding to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NET &amp; SERT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Has mild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antimuscarinic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effect</a:t>
            </a:r>
          </a:p>
        </p:txBody>
      </p:sp>
      <p:sp>
        <p:nvSpPr>
          <p:cNvPr id="24588" name="TextBox 11"/>
          <p:cNvSpPr txBox="1">
            <a:spLocks noChangeArrowheads="1"/>
          </p:cNvSpPr>
          <p:nvPr/>
        </p:nvSpPr>
        <p:spPr bwMode="auto">
          <a:xfrm>
            <a:off x="4953000" y="3279775"/>
            <a:ext cx="4191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Short  t</a:t>
            </a:r>
            <a:r>
              <a:rPr lang="en-US" sz="2600" b="1" baseline="-25000" dirty="0">
                <a:solidFill>
                  <a:schemeClr val="bg1"/>
                </a:solidFill>
                <a:latin typeface="Arial Narrow" pitchFamily="34" charset="0"/>
              </a:rPr>
              <a:t>1/2</a:t>
            </a:r>
          </a:p>
          <a:p>
            <a:pPr algn="l" rtl="0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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HR &amp; BP</a:t>
            </a:r>
          </a:p>
          <a:p>
            <a:pPr algn="l" rtl="0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26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l" rtl="0"/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Side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effects similar to SSRI drugs but  may be withdrawal manifestations on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discontin-uation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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may need dosage tapering</a:t>
            </a:r>
          </a:p>
        </p:txBody>
      </p:sp>
      <p:sp>
        <p:nvSpPr>
          <p:cNvPr id="24590" name="AutoShape 14"/>
          <p:cNvSpPr>
            <a:spLocks noChangeArrowheads="1"/>
          </p:cNvSpPr>
          <p:nvPr/>
        </p:nvSpPr>
        <p:spPr bwMode="auto">
          <a:xfrm rot="8427018">
            <a:off x="4457700" y="4318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AutoShape 15"/>
          <p:cNvSpPr>
            <a:spLocks noChangeArrowheads="1"/>
          </p:cNvSpPr>
          <p:nvPr/>
        </p:nvSpPr>
        <p:spPr bwMode="auto">
          <a:xfrm rot="7584844">
            <a:off x="2019300" y="42291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7" grpId="0"/>
      <p:bldP spid="245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04" name="TextBox 2"/>
          <p:cNvSpPr txBox="1">
            <a:spLocks noChangeArrowheads="1"/>
          </p:cNvSpPr>
          <p:nvPr/>
        </p:nvSpPr>
        <p:spPr bwMode="auto">
          <a:xfrm>
            <a:off x="1295400" y="1600200"/>
            <a:ext cx="754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endParaRPr lang="en-US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228600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AU" sz="2800">
                <a:solidFill>
                  <a:srgbClr val="97FFFF"/>
                </a:solidFill>
                <a:latin typeface="Bernard MT Condensed" pitchFamily="18" charset="0"/>
              </a:rPr>
              <a:t>Norepinephrine Reuptake Inhibitors  [ NRIs ]</a:t>
            </a:r>
          </a:p>
        </p:txBody>
      </p:sp>
      <p:sp>
        <p:nvSpPr>
          <p:cNvPr id="25611" name="Rectangle 9"/>
          <p:cNvSpPr>
            <a:spLocks noChangeArrowheads="1"/>
          </p:cNvSpPr>
          <p:nvPr/>
        </p:nvSpPr>
        <p:spPr bwMode="auto">
          <a:xfrm>
            <a:off x="4876800" y="1524000"/>
            <a:ext cx="403860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Block only NET</a:t>
            </a:r>
          </a:p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No affinity for 5HT, DA, ADR, H, mAch receptors</a:t>
            </a:r>
            <a:r>
              <a:rPr lang="en-US" sz="2400" b="1">
                <a:latin typeface="Arial Narrow" pitchFamily="34" charset="0"/>
              </a:rPr>
              <a:t> </a:t>
            </a:r>
          </a:p>
          <a:p>
            <a:pPr algn="l" rtl="0"/>
            <a:endParaRPr lang="en-US" sz="1000" b="1">
              <a:solidFill>
                <a:schemeClr val="bg1"/>
              </a:solidFill>
              <a:latin typeface="Arial Narrow" pitchFamily="34" charset="0"/>
            </a:endParaRPr>
          </a:p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So, has positive effects on the concentration and motivation in particular.</a:t>
            </a:r>
          </a:p>
          <a:p>
            <a:pPr algn="l" rtl="0"/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Safe to combine with SSRIs</a:t>
            </a:r>
          </a:p>
          <a:p>
            <a:pPr algn="l" rtl="0"/>
            <a:endParaRPr lang="en-US" sz="1000" b="1">
              <a:solidFill>
                <a:schemeClr val="bg1"/>
              </a:solidFill>
              <a:latin typeface="Arial Narrow" pitchFamily="34" charset="0"/>
            </a:endParaRPr>
          </a:p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Minimal side effects only related to activation of ADR system as  tremor, tachycardia, and urinary hesitancy</a:t>
            </a:r>
          </a:p>
        </p:txBody>
      </p:sp>
      <p:pic>
        <p:nvPicPr>
          <p:cNvPr id="25614" name="Picture 14" descr="Pictur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4822825" cy="5486400"/>
          </a:xfrm>
          <a:prstGeom prst="rect">
            <a:avLst/>
          </a:prstGeom>
          <a:noFill/>
        </p:spPr>
      </p:pic>
      <p:sp>
        <p:nvSpPr>
          <p:cNvPr id="25608" name="Rectangle 4"/>
          <p:cNvSpPr>
            <a:spLocks noChangeArrowheads="1"/>
          </p:cNvSpPr>
          <p:nvPr/>
        </p:nvSpPr>
        <p:spPr bwMode="auto">
          <a:xfrm>
            <a:off x="304800" y="914400"/>
            <a:ext cx="2362200" cy="479425"/>
          </a:xfrm>
          <a:prstGeom prst="rect">
            <a:avLst/>
          </a:prstGeom>
          <a:solidFill>
            <a:srgbClr val="97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 dirty="0" err="1">
                <a:solidFill>
                  <a:srgbClr val="7030A0"/>
                </a:solidFill>
                <a:latin typeface="Cooper Black" pitchFamily="18" charset="0"/>
              </a:rPr>
              <a:t>Reboxetine</a:t>
            </a:r>
            <a:endParaRPr lang="en-US" sz="2800" dirty="0">
              <a:solidFill>
                <a:srgbClr val="7030A0"/>
              </a:solidFill>
              <a:latin typeface="Cooper Black" pitchFamily="18" charset="0"/>
            </a:endParaRPr>
          </a:p>
        </p:txBody>
      </p:sp>
      <p:sp>
        <p:nvSpPr>
          <p:cNvPr id="25615" name="AutoShape 15"/>
          <p:cNvSpPr>
            <a:spLocks noChangeArrowheads="1"/>
          </p:cNvSpPr>
          <p:nvPr/>
        </p:nvSpPr>
        <p:spPr bwMode="auto">
          <a:xfrm rot="7584844">
            <a:off x="3441700" y="45085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5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5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5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5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5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228600"/>
            <a:ext cx="91440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ts val="2800"/>
              </a:lnSpc>
            </a:pPr>
            <a:r>
              <a:rPr lang="en-US" sz="2800">
                <a:solidFill>
                  <a:srgbClr val="97FFFF"/>
                </a:solidFill>
                <a:latin typeface="Bernard MT Condensed" pitchFamily="18" charset="0"/>
              </a:rPr>
              <a:t>Noradrenergic &amp; Specific Serotonergic Antidepressants [ NaSSAs ]</a:t>
            </a:r>
          </a:p>
        </p:txBody>
      </p:sp>
      <p:pic>
        <p:nvPicPr>
          <p:cNvPr id="26629" name="Picture 4" descr="http://www.cnsforum.com/content/pictures/imagebank/hirespng/Drug_nas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6019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15"/>
          <p:cNvSpPr txBox="1">
            <a:spLocks noChangeArrowheads="1"/>
          </p:cNvSpPr>
          <p:nvPr/>
        </p:nvSpPr>
        <p:spPr bwMode="auto">
          <a:xfrm>
            <a:off x="3733800" y="2362200"/>
            <a:ext cx="5410200" cy="2647950"/>
          </a:xfrm>
          <a:prstGeom prst="rect">
            <a:avLst/>
          </a:prstGeom>
          <a:gradFill rotWithShape="1">
            <a:gsLst>
              <a:gs pos="0">
                <a:srgbClr val="00918E"/>
              </a:gs>
              <a:gs pos="100000">
                <a:srgbClr val="3E009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 i="1" u="sng" dirty="0">
                <a:solidFill>
                  <a:srgbClr val="D5FFFF"/>
                </a:solidFill>
                <a:latin typeface="Arial Narrow" pitchFamily="34" charset="0"/>
              </a:rPr>
              <a:t>Preferred in cancer patients because</a:t>
            </a:r>
            <a:r>
              <a:rPr lang="en-US" sz="2400" b="1" i="1" dirty="0">
                <a:solidFill>
                  <a:schemeClr val="bg1"/>
                </a:solidFill>
                <a:latin typeface="Arial Narrow" pitchFamily="34" charset="0"/>
              </a:rPr>
              <a:t>: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1. Improves appetite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2-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nausea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&amp; vomiting ( 5-HT</a:t>
            </a:r>
            <a:r>
              <a:rPr lang="en-US" sz="2400" b="1" baseline="-25000" dirty="0">
                <a:solidFill>
                  <a:schemeClr val="bg1"/>
                </a:solidFill>
                <a:latin typeface="Arial Narrow" pitchFamily="34" charset="0"/>
              </a:rPr>
              <a:t>3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blocking)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3-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 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body weight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4- Sedation (potent antihistaminic)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5- Less sexual dysfunction (5-HT</a:t>
            </a:r>
            <a:r>
              <a:rPr lang="en-US" sz="2400" b="1" baseline="-25000" dirty="0">
                <a:solidFill>
                  <a:schemeClr val="bg1"/>
                </a:solidFill>
                <a:latin typeface="Arial Narrow" pitchFamily="34" charset="0"/>
              </a:rPr>
              <a:t>2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blocking)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6- Has no anti-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muscarinic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effect .</a:t>
            </a:r>
          </a:p>
        </p:txBody>
      </p:sp>
      <p:sp>
        <p:nvSpPr>
          <p:cNvPr id="26631" name="TextBox 17"/>
          <p:cNvSpPr txBox="1">
            <a:spLocks noChangeArrowheads="1"/>
          </p:cNvSpPr>
          <p:nvPr/>
        </p:nvSpPr>
        <p:spPr bwMode="auto">
          <a:xfrm>
            <a:off x="4419600" y="1219200"/>
            <a:ext cx="472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Blocks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presynaptic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en-US" sz="2400" b="1" baseline="-25000" dirty="0">
                <a:solidFill>
                  <a:schemeClr val="bg1"/>
                </a:solidFill>
                <a:latin typeface="Arial Narrow" pitchFamily="34" charset="0"/>
              </a:rPr>
              <a:t>2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adrenoceptors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 </a:t>
            </a:r>
            <a:b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                    + 5HT</a:t>
            </a:r>
            <a:r>
              <a:rPr lang="en-US" sz="2400" b="1" baseline="-25000" dirty="0">
                <a:solidFill>
                  <a:schemeClr val="bg1"/>
                </a:solidFill>
                <a:latin typeface="Arial Narrow" pitchFamily="34" charset="0"/>
              </a:rPr>
              <a:t>3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&gt; 5HT</a:t>
            </a:r>
            <a:r>
              <a:rPr lang="en-US" sz="2400" b="1" baseline="-25000" dirty="0">
                <a:solidFill>
                  <a:schemeClr val="bg1"/>
                </a:solidFill>
                <a:latin typeface="Arial Narrow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receptors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6632" name="TextBox 18"/>
          <p:cNvSpPr txBox="1">
            <a:spLocks noChangeArrowheads="1"/>
          </p:cNvSpPr>
          <p:nvPr/>
        </p:nvSpPr>
        <p:spPr bwMode="auto">
          <a:xfrm>
            <a:off x="5562600" y="5486400"/>
            <a:ext cx="365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 i="1" u="sng">
                <a:solidFill>
                  <a:srgbClr val="D5FFFF"/>
                </a:solidFill>
                <a:latin typeface="Arial Narrow" pitchFamily="34" charset="0"/>
              </a:rPr>
              <a:t>Side effects;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   drowsiness, 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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appetite, and weight gain.</a:t>
            </a:r>
            <a:endParaRPr lang="en-US" sz="2400" b="1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36" name="Rectangle 14"/>
          <p:cNvSpPr>
            <a:spLocks noChangeArrowheads="1"/>
          </p:cNvSpPr>
          <p:nvPr/>
        </p:nvSpPr>
        <p:spPr bwMode="auto">
          <a:xfrm>
            <a:off x="304800" y="914400"/>
            <a:ext cx="2438400" cy="479425"/>
          </a:xfrm>
          <a:prstGeom prst="rect">
            <a:avLst/>
          </a:prstGeom>
          <a:solidFill>
            <a:srgbClr val="97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2800">
                <a:solidFill>
                  <a:srgbClr val="7030A0"/>
                </a:solidFill>
                <a:latin typeface="Cooper Black" pitchFamily="18" charset="0"/>
              </a:rPr>
              <a:t>Mirtazapine</a:t>
            </a:r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 rot="12353597">
            <a:off x="3009900" y="251460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 rot="4693660">
            <a:off x="1828800" y="518160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AutoShape 16"/>
          <p:cNvSpPr>
            <a:spLocks noChangeArrowheads="1"/>
          </p:cNvSpPr>
          <p:nvPr/>
        </p:nvSpPr>
        <p:spPr bwMode="auto">
          <a:xfrm rot="-4473075">
            <a:off x="4013200" y="511810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AutoShape 17"/>
          <p:cNvSpPr>
            <a:spLocks noChangeArrowheads="1"/>
          </p:cNvSpPr>
          <p:nvPr/>
        </p:nvSpPr>
        <p:spPr bwMode="auto">
          <a:xfrm rot="10800000">
            <a:off x="4864100" y="609600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AutoShape 18"/>
          <p:cNvSpPr>
            <a:spLocks noChangeArrowheads="1"/>
          </p:cNvSpPr>
          <p:nvPr/>
        </p:nvSpPr>
        <p:spPr bwMode="auto">
          <a:xfrm rot="10800000">
            <a:off x="4572000" y="604520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1" grpId="0"/>
      <p:bldP spid="266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50" y="635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8684" name="Picture 4" descr="http://journals.prous.com/journals/dot/20064210/html/dt420671/images/image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066800"/>
            <a:ext cx="40386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679" name="Rectangle 9"/>
          <p:cNvSpPr>
            <a:spLocks noChangeArrowheads="1"/>
          </p:cNvSpPr>
          <p:nvPr/>
        </p:nvSpPr>
        <p:spPr bwMode="auto">
          <a:xfrm>
            <a:off x="304800" y="914400"/>
            <a:ext cx="2286000" cy="479425"/>
          </a:xfrm>
          <a:prstGeom prst="rect">
            <a:avLst/>
          </a:prstGeom>
          <a:solidFill>
            <a:srgbClr val="97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>
                <a:solidFill>
                  <a:srgbClr val="7030A0"/>
                </a:solidFill>
                <a:latin typeface="Cooper Black" pitchFamily="18" charset="0"/>
              </a:rPr>
              <a:t>Bupropion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304800"/>
            <a:ext cx="78486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ts val="2800"/>
              </a:lnSpc>
            </a:pPr>
            <a:r>
              <a:rPr lang="en-AU" sz="2800">
                <a:solidFill>
                  <a:srgbClr val="97FFFF"/>
                </a:solidFill>
                <a:latin typeface="Bernard MT Condensed" pitchFamily="18" charset="0"/>
              </a:rPr>
              <a:t>Norepinephrine Dopamine Reuptake Inhibitors  (NDRIs)</a:t>
            </a:r>
          </a:p>
        </p:txBody>
      </p:sp>
      <p:sp>
        <p:nvSpPr>
          <p:cNvPr id="28681" name="Rectangle 12"/>
          <p:cNvSpPr>
            <a:spLocks noChangeArrowheads="1"/>
          </p:cNvSpPr>
          <p:nvPr/>
        </p:nvSpPr>
        <p:spPr bwMode="auto">
          <a:xfrm>
            <a:off x="4114800" y="1143000"/>
            <a:ext cx="5029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Is  unique in possessing significant potency 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as NE and DA reuptake inhibitor, with no direct action on 5HT. A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cts as a nAch antagonist</a:t>
            </a:r>
          </a:p>
        </p:txBody>
      </p:sp>
      <p:sp>
        <p:nvSpPr>
          <p:cNvPr id="28682" name="TextBox 13"/>
          <p:cNvSpPr txBox="1">
            <a:spLocks noChangeArrowheads="1"/>
          </p:cNvSpPr>
          <p:nvPr/>
        </p:nvSpPr>
        <p:spPr bwMode="auto">
          <a:xfrm>
            <a:off x="4114800" y="2743200"/>
            <a:ext cx="5105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 i="1">
                <a:solidFill>
                  <a:srgbClr val="D5FFFF"/>
                </a:solidFill>
                <a:latin typeface="Arial Narrow" pitchFamily="34" charset="0"/>
                <a:cs typeface="Times" pitchFamily="18" charset="0"/>
              </a:rPr>
              <a:t>Therapeutic uses: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1- Treatment of major depression and </a:t>
            </a:r>
            <a:b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</a:b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    bipolar depression.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2- Can be used for smoking cessation.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  As it reduces the severity of nicotine  </a:t>
            </a:r>
            <a:br>
              <a:rPr lang="en-US" sz="2400" b="1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  craving &amp; withdrawal symptoms</a:t>
            </a:r>
            <a:endParaRPr lang="en-US" sz="2400" b="1">
              <a:solidFill>
                <a:schemeClr val="bg1"/>
              </a:solidFill>
              <a:latin typeface="Arial Narrow" pitchFamily="34" charset="0"/>
              <a:cs typeface="Times" pitchFamily="18" charset="0"/>
            </a:endParaRPr>
          </a:p>
        </p:txBody>
      </p:sp>
      <p:sp>
        <p:nvSpPr>
          <p:cNvPr id="28683" name="TextBox 14"/>
          <p:cNvSpPr txBox="1">
            <a:spLocks noChangeArrowheads="1"/>
          </p:cNvSpPr>
          <p:nvPr/>
        </p:nvSpPr>
        <p:spPr bwMode="auto">
          <a:xfrm>
            <a:off x="152400" y="5216525"/>
            <a:ext cx="8382000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85000"/>
              </a:lnSpc>
            </a:pPr>
            <a:r>
              <a:rPr lang="en-US" sz="2400" b="1">
                <a:solidFill>
                  <a:srgbClr val="D5FFFF"/>
                </a:solidFill>
                <a:latin typeface="Arial Narrow" pitchFamily="34" charset="0"/>
                <a:cs typeface="Times" pitchFamily="18" charset="0"/>
              </a:rPr>
              <a:t>Advantages: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No sexual dysfunction 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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given in young</a:t>
            </a:r>
          </a:p>
          <a:p>
            <a:pPr algn="l" rtl="0">
              <a:lnSpc>
                <a:spcPct val="85000"/>
              </a:lnSpc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                    No weight gain [ No 5HT effect ] </a:t>
            </a:r>
          </a:p>
          <a:p>
            <a:pPr algn="l" rtl="0">
              <a:lnSpc>
                <a:spcPct val="85000"/>
              </a:lnSpc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                    No orthostatic hypotension.</a:t>
            </a:r>
          </a:p>
          <a:p>
            <a:pPr algn="l" rtl="0">
              <a:lnSpc>
                <a:spcPct val="85000"/>
              </a:lnSpc>
            </a:pPr>
            <a:r>
              <a:rPr lang="en-US" sz="2400" b="1">
                <a:solidFill>
                  <a:srgbClr val="D5FFFF"/>
                </a:solidFill>
                <a:latin typeface="Arial Narrow" pitchFamily="34" charset="0"/>
                <a:cs typeface="Times" pitchFamily="18" charset="0"/>
              </a:rPr>
              <a:t>Side effects: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Seizures; it 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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threshold of neuronal firing</a:t>
            </a:r>
            <a:endParaRPr lang="en-US" sz="2400" b="1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/>
      <p:bldP spid="286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27" name="Rectangle 5"/>
          <p:cNvSpPr>
            <a:spLocks noChangeArrowheads="1"/>
          </p:cNvSpPr>
          <p:nvPr/>
        </p:nvSpPr>
        <p:spPr bwMode="auto">
          <a:xfrm>
            <a:off x="304800" y="914400"/>
            <a:ext cx="2133600" cy="479425"/>
          </a:xfrm>
          <a:prstGeom prst="rect">
            <a:avLst/>
          </a:prstGeom>
          <a:solidFill>
            <a:srgbClr val="97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>
                <a:solidFill>
                  <a:srgbClr val="7030A0"/>
                </a:solidFill>
                <a:latin typeface="Cooper Black" pitchFamily="18" charset="0"/>
              </a:rPr>
              <a:t>Trazodone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600" y="228600"/>
            <a:ext cx="81534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ts val="2800"/>
              </a:lnSpc>
            </a:pPr>
            <a:r>
              <a:rPr lang="en-US" sz="2800">
                <a:solidFill>
                  <a:srgbClr val="97FFFF"/>
                </a:solidFill>
                <a:latin typeface="Bernard MT Condensed" pitchFamily="18" charset="0"/>
              </a:rPr>
              <a:t>Serotonin  Antagonists &amp; Reuptake Inhibitors (SARIs)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6553200" y="901700"/>
            <a:ext cx="2362200" cy="479425"/>
          </a:xfrm>
          <a:prstGeom prst="rect">
            <a:avLst/>
          </a:prstGeom>
          <a:solidFill>
            <a:srgbClr val="97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>
                <a:solidFill>
                  <a:srgbClr val="7030A0"/>
                </a:solidFill>
                <a:latin typeface="Cooper Black" pitchFamily="18" charset="0"/>
              </a:rPr>
              <a:t>Nafazodone</a:t>
            </a:r>
          </a:p>
        </p:txBody>
      </p:sp>
      <p:sp>
        <p:nvSpPr>
          <p:cNvPr id="30730" name="TextBox 10"/>
          <p:cNvSpPr txBox="1">
            <a:spLocks noChangeArrowheads="1"/>
          </p:cNvSpPr>
          <p:nvPr/>
        </p:nvSpPr>
        <p:spPr bwMode="auto">
          <a:xfrm>
            <a:off x="152400" y="1447800"/>
            <a:ext cx="8686800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Psychtropic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drug			          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Trazodone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is its precursor</a:t>
            </a:r>
            <a:r>
              <a:rPr lang="en-US" sz="2400" dirty="0"/>
              <a:t>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Weak block of SERT &gt; NET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Block 5-HT</a:t>
            </a:r>
            <a:r>
              <a:rPr lang="en-US" sz="2400" b="1" baseline="-25000" dirty="0">
                <a:solidFill>
                  <a:schemeClr val="bg1"/>
                </a:solidFill>
                <a:latin typeface="Arial Narrow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algn="l" rtl="0"/>
            <a:r>
              <a:rPr lang="el-GR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α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- blocking effect ( hypotension)                                  No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Potent H</a:t>
            </a:r>
            <a:r>
              <a:rPr lang="en-US" sz="2400" b="1" baseline="-25000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1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- blocker( sedation )			           No</a:t>
            </a:r>
          </a:p>
          <a:p>
            <a:pPr algn="l" rtl="0"/>
            <a:endParaRPr lang="en-US" sz="1000" b="1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High protein bound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Extensive hepatic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metab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			    Inhibit Cyt450</a:t>
            </a:r>
            <a:endParaRPr lang="en-US" sz="2400" dirty="0">
              <a:solidFill>
                <a:schemeClr val="bg1"/>
              </a:solidFill>
              <a:latin typeface="Arial Narrow" pitchFamily="34" charset="0"/>
            </a:endParaRP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Urine excretion</a:t>
            </a:r>
          </a:p>
          <a:p>
            <a:pPr algn="l" rtl="0"/>
            <a:endParaRPr lang="en-US" sz="1200" b="1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Cause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priapism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(</a:t>
            </a:r>
            <a:r>
              <a:rPr lang="en-US" sz="2400" b="1" dirty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a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</a:rPr>
              <a:t>antagonisim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)                         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Hepatic failure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algn="l" rtl="0"/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Arrythmogenic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					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5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772" name="Rectangle 3"/>
          <p:cNvSpPr txBox="1">
            <a:spLocks noChangeArrowheads="1"/>
          </p:cNvSpPr>
          <p:nvPr/>
        </p:nvSpPr>
        <p:spPr bwMode="auto">
          <a:xfrm>
            <a:off x="650875" y="1714500"/>
            <a:ext cx="78073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 typeface="Arial" charset="0"/>
              <a:buChar char="•"/>
            </a:pP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152400" y="2514600"/>
            <a:ext cx="49530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This </a:t>
            </a:r>
            <a:r>
              <a:rPr lang="en-US" sz="2400" b="1">
                <a:solidFill>
                  <a:srgbClr val="D5FFFF"/>
                </a:solidFill>
                <a:latin typeface="Arial Narrow" pitchFamily="34" charset="0"/>
              </a:rPr>
              <a:t>"augmenter"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drugs include: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>
                <a:solidFill>
                  <a:srgbClr val="66FFFF"/>
                </a:solidFill>
                <a:latin typeface="Arial Narrow" pitchFamily="34" charset="0"/>
              </a:rPr>
              <a:t>Buspirone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2600" b="1">
                <a:solidFill>
                  <a:srgbClr val="66FFFF"/>
                </a:solidFill>
                <a:latin typeface="Arial Narrow" pitchFamily="34" charset="0"/>
              </a:rPr>
              <a:t> Antipsychotics; </a:t>
            </a:r>
            <a:r>
              <a:rPr lang="en-US" sz="2600" b="1" i="1">
                <a:solidFill>
                  <a:srgbClr val="66FFFF"/>
                </a:solidFill>
                <a:latin typeface="Arial Narrow" pitchFamily="34" charset="0"/>
              </a:rPr>
              <a:t>typical or atypical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2600" b="1">
                <a:solidFill>
                  <a:srgbClr val="66FFFF"/>
                </a:solidFill>
                <a:latin typeface="Arial Narrow" pitchFamily="34" charset="0"/>
              </a:rPr>
              <a:t> Lithium;</a:t>
            </a:r>
            <a:r>
              <a:rPr lang="en-US" sz="2800" b="1">
                <a:solidFill>
                  <a:srgbClr val="66FFFF"/>
                </a:solidFill>
                <a:latin typeface="Arial Narrow" pitchFamily="34" charset="0"/>
              </a:rPr>
              <a:t> 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is used to augment ADDs </a:t>
            </a:r>
            <a:br>
              <a:rPr lang="en-US" sz="2400" b="1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   in resistant unipolar depression</a:t>
            </a:r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220663" y="90488"/>
            <a:ext cx="25225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2800">
                <a:solidFill>
                  <a:srgbClr val="66FFFF"/>
                </a:solidFill>
                <a:latin typeface="Bernard MT Condensed" pitchFamily="18" charset="0"/>
              </a:rPr>
              <a:t>Augmenter drugs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25475"/>
            <a:ext cx="9144000" cy="762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152400" y="55626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 sz="2200" b="1" i="1">
                <a:solidFill>
                  <a:schemeClr val="bg1"/>
                </a:solidFill>
                <a:latin typeface="Arial Narrow" pitchFamily="34" charset="0"/>
              </a:rPr>
              <a:t>Trazadone, Nafazodone, Bupropion are sometimes included among augmenters but there use as such should be under strict clinical supervision</a:t>
            </a:r>
          </a:p>
        </p:txBody>
      </p:sp>
      <p:pic>
        <p:nvPicPr>
          <p:cNvPr id="32785" name="Picture 17" descr="Pictur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6363" y="2209800"/>
            <a:ext cx="3729037" cy="3028950"/>
          </a:xfrm>
          <a:prstGeom prst="rect">
            <a:avLst/>
          </a:prstGeom>
          <a:noFill/>
        </p:spPr>
      </p:pic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457200" y="914400"/>
            <a:ext cx="8001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Some antidepressants work better in some patients when used in combination with another drug.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8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5846" name="Picture 6" descr="Picture2"/>
          <p:cNvPicPr>
            <a:picLocks noChangeAspect="1" noChangeArrowheads="1"/>
          </p:cNvPicPr>
          <p:nvPr/>
        </p:nvPicPr>
        <p:blipFill>
          <a:blip r:embed="rId2" cstate="print"/>
          <a:srcRect b="35229"/>
          <a:stretch>
            <a:fillRect/>
          </a:stretch>
        </p:blipFill>
        <p:spPr bwMode="auto">
          <a:xfrm>
            <a:off x="4572000" y="533400"/>
            <a:ext cx="4105275" cy="56388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-225425" y="210146"/>
            <a:ext cx="6994222" cy="923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/>
                  </a:outerShdw>
                  <a:reflection blurRad="6350" stA="55000" endA="50" endPos="85000" dir="5400000" sy="-100000" algn="bl" rotWithShape="0"/>
                </a:effectLst>
                <a:latin typeface="+mn-lt"/>
                <a:cs typeface="+mn-cs"/>
              </a:rPr>
              <a:t>ANTIDEPRESSANTS</a:t>
            </a:r>
          </a:p>
        </p:txBody>
      </p:sp>
      <p:sp>
        <p:nvSpPr>
          <p:cNvPr id="10" name="Rectangle 8"/>
          <p:cNvSpPr/>
          <p:nvPr/>
        </p:nvSpPr>
        <p:spPr>
          <a:xfrm>
            <a:off x="3276600" y="5791200"/>
            <a:ext cx="5469190" cy="68624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/>
                  </a:outerShdw>
                  <a:reflection blurRad="6350" stA="55000" endA="50" endPos="85000" dir="5400000" sy="-100000" algn="bl" rotWithShape="0"/>
                </a:effectLst>
                <a:latin typeface="+mn-lt"/>
                <a:cs typeface="+mn-cs"/>
              </a:rPr>
              <a:t>ANTIDEPRESSANTS</a:t>
            </a:r>
          </a:p>
        </p:txBody>
      </p:sp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990600" y="3179763"/>
            <a:ext cx="609600" cy="906462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99FF33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228600" y="2112963"/>
            <a:ext cx="812800" cy="906462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99FF33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G</a:t>
            </a: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1981200" y="5237163"/>
            <a:ext cx="609600" cy="906462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99FF33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D</a:t>
            </a: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2057400" y="2409825"/>
            <a:ext cx="584200" cy="7620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99FF33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U</a:t>
            </a: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1295400" y="4170363"/>
            <a:ext cx="609600" cy="992187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99FF33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2590800" y="3324225"/>
            <a:ext cx="711200" cy="877888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99FF33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C</a:t>
            </a:r>
          </a:p>
        </p:txBody>
      </p:sp>
      <p:sp>
        <p:nvSpPr>
          <p:cNvPr id="8" name="WordArt 9"/>
          <p:cNvSpPr>
            <a:spLocks noChangeArrowheads="1" noChangeShapeType="1" noTextEdit="1"/>
          </p:cNvSpPr>
          <p:nvPr/>
        </p:nvSpPr>
        <p:spPr bwMode="auto">
          <a:xfrm>
            <a:off x="3352800" y="4238625"/>
            <a:ext cx="660400" cy="963613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99FF33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K</a:t>
            </a:r>
          </a:p>
        </p:txBody>
      </p:sp>
      <p:sp>
        <p:nvSpPr>
          <p:cNvPr id="12" name="WordArt 10"/>
          <p:cNvSpPr>
            <a:spLocks noChangeArrowheads="1" noChangeShapeType="1" noTextEdit="1"/>
          </p:cNvSpPr>
          <p:nvPr/>
        </p:nvSpPr>
        <p:spPr bwMode="auto">
          <a:xfrm>
            <a:off x="1498600" y="1571625"/>
            <a:ext cx="609600" cy="950913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99FF33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L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47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3" grpId="0" animBg="1"/>
      <p:bldP spid="3" grpId="1" animBg="1"/>
      <p:bldP spid="3" grpId="2" animBg="1"/>
      <p:bldP spid="3" grpId="3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12" grpId="0" animBg="1"/>
      <p:bldP spid="12" grpId="1" animBg="1"/>
      <p:bldP spid="12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705600" y="5334000"/>
            <a:ext cx="1981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Trazodone</a:t>
            </a:r>
          </a:p>
          <a:p>
            <a:pPr algn="l" rtl="0"/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Nefazodone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6200" y="3429000"/>
            <a:ext cx="7543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lnSpc>
                <a:spcPts val="2800"/>
              </a:lnSpc>
            </a:pPr>
            <a:r>
              <a:rPr lang="en-US" sz="2400">
                <a:solidFill>
                  <a:srgbClr val="66FFFF"/>
                </a:solidFill>
                <a:latin typeface="Bernard MT Condensed" pitchFamily="18" charset="0"/>
              </a:rPr>
              <a:t>Noradrenergic &amp; Specific Serotonergic Antidepressants (NaSSAs)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6200" y="5334000"/>
            <a:ext cx="81534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ts val="2800"/>
              </a:lnSpc>
            </a:pPr>
            <a:r>
              <a:rPr lang="en-US" sz="2400">
                <a:solidFill>
                  <a:srgbClr val="66FFFF"/>
                </a:solidFill>
                <a:latin typeface="Bernard MT Condensed" pitchFamily="18" charset="0"/>
              </a:rPr>
              <a:t>Serotonin  Antagonists &amp; Reuptake Inhibitors (SARIs)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76200" y="574675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AU" sz="2400">
                <a:solidFill>
                  <a:srgbClr val="66FFFF"/>
                </a:solidFill>
                <a:latin typeface="Bernard MT Condensed" pitchFamily="18" charset="0"/>
              </a:rPr>
              <a:t>Selective Serotonin Reuptake Inhibitors SSRIs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76200" y="20574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AU" sz="2400" dirty="0">
                <a:solidFill>
                  <a:srgbClr val="66FFFF"/>
                </a:solidFill>
                <a:latin typeface="Bernard MT Condensed" pitchFamily="18" charset="0"/>
              </a:rPr>
              <a:t>Serotonin </a:t>
            </a:r>
            <a:r>
              <a:rPr lang="en-AU" sz="2400" dirty="0" err="1">
                <a:solidFill>
                  <a:srgbClr val="66FFFF"/>
                </a:solidFill>
                <a:latin typeface="Bernard MT Condensed" pitchFamily="18" charset="0"/>
              </a:rPr>
              <a:t>Norepinephrine</a:t>
            </a:r>
            <a:r>
              <a:rPr lang="en-AU" sz="2400" dirty="0">
                <a:solidFill>
                  <a:srgbClr val="66FFFF"/>
                </a:solidFill>
                <a:latin typeface="Bernard MT Condensed" pitchFamily="18" charset="0"/>
              </a:rPr>
              <a:t> Reuptake Inhibitors </a:t>
            </a:r>
            <a:r>
              <a:rPr lang="en-AU" sz="2400" dirty="0" smtClean="0">
                <a:solidFill>
                  <a:srgbClr val="66FFFF"/>
                </a:solidFill>
                <a:latin typeface="Bernard MT Condensed" pitchFamily="18" charset="0"/>
              </a:rPr>
              <a:t>(SNRIs)</a:t>
            </a:r>
            <a:endParaRPr lang="en-AU" sz="2400" dirty="0">
              <a:solidFill>
                <a:srgbClr val="66FFFF"/>
              </a:solidFill>
              <a:latin typeface="Bernard MT Condensed" pitchFamily="18" charset="0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76200" y="27432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AU" sz="2400">
                <a:solidFill>
                  <a:srgbClr val="66FFFF"/>
                </a:solidFill>
                <a:latin typeface="Bernard MT Condensed" pitchFamily="18" charset="0"/>
              </a:rPr>
              <a:t>Norepinephrine Reuptake Inhibitors  (NRIs)</a:t>
            </a: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6705600" y="2565400"/>
            <a:ext cx="2057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Reboxetine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705600" y="1828800"/>
            <a:ext cx="2057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Venalafaxine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705600" y="3819525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Mirtazapine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6200" y="44958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AU" sz="2400">
                <a:solidFill>
                  <a:srgbClr val="66FFFF"/>
                </a:solidFill>
                <a:latin typeface="Bernard MT Condensed" pitchFamily="18" charset="0"/>
              </a:rPr>
              <a:t>Norepinephrine Dopamine Reuptake Inhibitors  (NDRIs)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629400" y="4295775"/>
            <a:ext cx="2057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 Narrow" pitchFamily="34" charset="0"/>
              </a:rPr>
              <a:t>Bupropion</a:t>
            </a:r>
            <a:endParaRPr lang="en-US" sz="2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705600" y="0"/>
            <a:ext cx="22098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Fluoxetine</a:t>
            </a:r>
          </a:p>
          <a:p>
            <a:pPr algn="l" rtl="0"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Fluvoxamine</a:t>
            </a:r>
          </a:p>
          <a:p>
            <a:pPr algn="l" rtl="0"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Citalopram</a:t>
            </a:r>
            <a:r>
              <a:rPr lang="en-US" sz="2800"/>
              <a:t> </a:t>
            </a: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Sertraline</a:t>
            </a:r>
          </a:p>
          <a:p>
            <a:pPr algn="l" rtl="0"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Paroxetine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388" name="Picture 2" descr="http://faculty.irsc.edu/faculty/sschwartz/nervecomplex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2895600" y="2590800"/>
            <a:ext cx="3505200" cy="1752600"/>
          </a:xfrm>
          <a:prstGeom prst="roundRect">
            <a:avLst/>
          </a:prstGeom>
          <a:solidFill>
            <a:srgbClr val="5700D6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r>
              <a:rPr lang="en-US" sz="6600">
                <a:solidFill>
                  <a:srgbClr val="FFFFFF"/>
                </a:solidFill>
                <a:latin typeface="Bernard MT Condensed" pitchFamily="18" charset="0"/>
                <a:cs typeface="Arial" charset="0"/>
              </a:rPr>
              <a:t>SSRIs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418" name="Picture 10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5748338" cy="5791200"/>
          </a:xfrm>
          <a:prstGeom prst="rect">
            <a:avLst/>
          </a:prstGeom>
          <a:noFill/>
        </p:spPr>
      </p:pic>
      <p:sp>
        <p:nvSpPr>
          <p:cNvPr id="17413" name="Rectangle 3"/>
          <p:cNvSpPr txBox="1">
            <a:spLocks noChangeArrowheads="1"/>
          </p:cNvSpPr>
          <p:nvPr/>
        </p:nvSpPr>
        <p:spPr bwMode="auto">
          <a:xfrm>
            <a:off x="5410200" y="3276600"/>
            <a:ext cx="3733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No effect on NET </a:t>
            </a:r>
          </a:p>
          <a:p>
            <a:pPr algn="l" rtl="0"/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No block to </a:t>
            </a:r>
            <a:r>
              <a:rPr lang="en-US" sz="2800" b="1" dirty="0" err="1">
                <a:solidFill>
                  <a:schemeClr val="bg1"/>
                </a:solidFill>
                <a:latin typeface="Arial Narrow" pitchFamily="34" charset="0"/>
              </a:rPr>
              <a:t>mAch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, H, or  </a:t>
            </a:r>
            <a:r>
              <a:rPr lang="en-US" sz="2800" b="1" dirty="0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en-US" sz="2800" b="1" baseline="-25000" dirty="0">
                <a:solidFill>
                  <a:schemeClr val="bg1"/>
                </a:solidFill>
                <a:latin typeface="Arial Narrow" pitchFamily="34" charset="0"/>
              </a:rPr>
              <a:t>1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 Narrow" pitchFamily="34" charset="0"/>
              </a:rPr>
              <a:t>Adrenoceptor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 so no </a:t>
            </a:r>
            <a:r>
              <a:rPr lang="en-US" sz="2800" b="1" dirty="0" err="1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antimuscarinic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 nor sedative effects</a:t>
            </a: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5638800" y="2057400"/>
            <a:ext cx="3352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Binds to SERT </a:t>
            </a:r>
            <a:r>
              <a:rPr lang="en-US" sz="2600" b="1">
                <a:solidFill>
                  <a:schemeClr val="bg1"/>
                </a:solidFill>
                <a:sym typeface="Wingdings" pitchFamily="2" charset="2"/>
              </a:rPr>
              <a:t> </a:t>
            </a:r>
            <a:r>
              <a:rPr lang="en-US" sz="2800" b="1">
                <a:solidFill>
                  <a:schemeClr val="bg1"/>
                </a:solidFill>
                <a:sym typeface="Wingdings 3" pitchFamily="18" charset="2"/>
              </a:rPr>
              <a:t></a:t>
            </a:r>
            <a:r>
              <a:rPr lang="en-US">
                <a:sym typeface="Wingdings" pitchFamily="2" charset="2"/>
              </a:rPr>
              <a:t>  </a:t>
            </a: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5-HT levels in synapse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934200" y="0"/>
            <a:ext cx="22098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500" b="1" dirty="0" err="1">
                <a:solidFill>
                  <a:schemeClr val="bg1"/>
                </a:solidFill>
                <a:latin typeface="Arial Narrow" pitchFamily="34" charset="0"/>
              </a:rPr>
              <a:t>Fluoxetine</a:t>
            </a:r>
            <a:endParaRPr lang="en-US" sz="25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2500" b="1" dirty="0" err="1" smtClean="0">
                <a:solidFill>
                  <a:schemeClr val="bg1"/>
                </a:solidFill>
                <a:latin typeface="Arial Narrow" pitchFamily="34" charset="0"/>
              </a:rPr>
              <a:t>Fluvoxamine</a:t>
            </a:r>
            <a:endParaRPr lang="en-US" sz="25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2500" b="1" dirty="0" err="1" smtClean="0">
                <a:solidFill>
                  <a:schemeClr val="bg1"/>
                </a:solidFill>
                <a:latin typeface="Arial Narrow" pitchFamily="34" charset="0"/>
              </a:rPr>
              <a:t>Citalopram</a:t>
            </a:r>
            <a:r>
              <a:rPr lang="en-US" sz="2500" dirty="0" smtClean="0"/>
              <a:t> </a:t>
            </a:r>
            <a:r>
              <a:rPr lang="en-US" sz="2500" b="1" dirty="0" err="1">
                <a:solidFill>
                  <a:schemeClr val="bg1"/>
                </a:solidFill>
                <a:latin typeface="Arial Narrow" pitchFamily="34" charset="0"/>
              </a:rPr>
              <a:t>Sertraline</a:t>
            </a:r>
            <a:endParaRPr lang="en-US" sz="25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2500" b="1" dirty="0" err="1">
                <a:solidFill>
                  <a:schemeClr val="bg1"/>
                </a:solidFill>
                <a:latin typeface="Arial Narrow" pitchFamily="34" charset="0"/>
              </a:rPr>
              <a:t>Paroxetine</a:t>
            </a:r>
            <a:r>
              <a:rPr lang="en-US" sz="25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304800" y="5943600"/>
            <a:ext cx="88392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They are nearly of comparable efficacy but of preferential response  in each individual </a:t>
            </a:r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 rot="7584844">
            <a:off x="4152900" y="37719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381000" y="838200"/>
            <a:ext cx="8534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indent="-228600" algn="l" rtl="0">
              <a:lnSpc>
                <a:spcPts val="2900"/>
              </a:lnSpc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t</a:t>
            </a:r>
            <a:r>
              <a:rPr lang="en-US" sz="2600" b="1" baseline="-25000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1/2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: </a:t>
            </a:r>
          </a:p>
          <a:p>
            <a:pPr marL="0" lvl="2" indent="-228600" algn="l" rtl="0">
              <a:lnSpc>
                <a:spcPts val="2900"/>
              </a:lnSpc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   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Too long (3-11 days):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Fluoxetine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(Prozac)</a:t>
            </a:r>
          </a:p>
          <a:p>
            <a:pPr marL="0" lvl="2" indent="-228600" algn="l" rtl="0">
              <a:lnSpc>
                <a:spcPts val="2900"/>
              </a:lnSpc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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Moderate length (~24hr):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Sertraline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Paroxetine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Citalopram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. </a:t>
            </a:r>
          </a:p>
          <a:p>
            <a:pPr indent="-342900" algn="l" rtl="0">
              <a:lnSpc>
                <a:spcPts val="2900"/>
              </a:lnSpc>
              <a:buFontTx/>
              <a:buBlip>
                <a:blip r:embed="rId2"/>
              </a:buBlip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Metabolism: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P450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then conjugation 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</a:endParaRPr>
          </a:p>
          <a:p>
            <a:pPr indent="-342900" algn="l" rtl="0">
              <a:lnSpc>
                <a:spcPts val="2900"/>
              </a:lnSpc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 They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are enzyme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inhibitors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  <a:cs typeface="Times" pitchFamily="18" charset="0"/>
            </a:endParaRPr>
          </a:p>
          <a:p>
            <a:pPr indent="-342900" algn="l" rtl="0">
              <a:lnSpc>
                <a:spcPts val="2900"/>
              </a:lnSpc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   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Weak  inhibitors  &lt;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Sertraline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Citalopram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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interaction </a:t>
            </a:r>
          </a:p>
          <a:p>
            <a:pPr indent="-342900" algn="l" rtl="0">
              <a:lnSpc>
                <a:spcPts val="2900"/>
              </a:lnSpc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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Strong inhibitors &gt;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Fluoxetine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Paroxetine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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metabolism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/>
            </a:r>
            <a:b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</a:b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    of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TCA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neuroleptic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, some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antiarrhythmic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l-GR" sz="26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β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-blockers.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  <a:cs typeface="Times" pitchFamily="18" charset="0"/>
            </a:endParaRPr>
          </a:p>
          <a:p>
            <a:pPr indent="-342900" algn="l" rtl="0">
              <a:lnSpc>
                <a:spcPts val="2900"/>
              </a:lnSpc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Primarily excreted through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kidney; not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paroxetine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&amp;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sertraline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b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    undergo partially fecal excretion.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228600" y="304800"/>
            <a:ext cx="2303463" cy="461963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2400">
                <a:latin typeface="Bernard MT Condensed" pitchFamily="18" charset="0"/>
              </a:rPr>
              <a:t>Pharmacokinetics</a:t>
            </a:r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304800" y="4897438"/>
            <a:ext cx="8763000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ts val="2900"/>
              </a:lnSpc>
            </a:pP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Fluoxetine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differs from others members of this class in :</a:t>
            </a:r>
          </a:p>
          <a:p>
            <a:pPr algn="l" rtl="0">
              <a:lnSpc>
                <a:spcPts val="2900"/>
              </a:lnSpc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1- It has a longer t</a:t>
            </a:r>
            <a:r>
              <a:rPr lang="en-US" sz="2600" b="1" baseline="-25000" dirty="0">
                <a:solidFill>
                  <a:schemeClr val="bg1"/>
                </a:solidFill>
                <a:latin typeface="Arial Narrow" pitchFamily="34" charset="0"/>
              </a:rPr>
              <a:t>1/2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 (50hrs).</a:t>
            </a:r>
          </a:p>
          <a:p>
            <a:pPr algn="l" rtl="0">
              <a:lnSpc>
                <a:spcPts val="2900"/>
              </a:lnSpc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2- Available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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as sustained release preparations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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once weekly.</a:t>
            </a:r>
          </a:p>
          <a:p>
            <a:pPr algn="l" rtl="0">
              <a:lnSpc>
                <a:spcPts val="2900"/>
              </a:lnSpc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3- Metabolite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norfluoxetine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= potent as parent drug t</a:t>
            </a:r>
            <a:r>
              <a:rPr lang="en-US" sz="2600" b="1" baseline="-25000" dirty="0">
                <a:solidFill>
                  <a:schemeClr val="bg1"/>
                </a:solidFill>
                <a:latin typeface="Arial Narrow" pitchFamily="34" charset="0"/>
              </a:rPr>
              <a:t>1/2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10 days.</a:t>
            </a:r>
            <a:endParaRPr lang="en-US" sz="2600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  <p:bldP spid="184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228600"/>
            <a:ext cx="2414588" cy="461963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2400">
                <a:latin typeface="Bernard MT Condensed" pitchFamily="18" charset="0"/>
              </a:rPr>
              <a:t>Clinical Indications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152400" y="1978025"/>
            <a:ext cx="92964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ts val="2900"/>
              </a:lnSpc>
            </a:pPr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Fluoxetine is approved in children, adolescence, elderly males with prostatic hypertrophy &amp; relatively safe in pregnancy.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600200" y="2960688"/>
            <a:ext cx="73914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265113" algn="l" rtl="0">
              <a:lnSpc>
                <a:spcPts val="2875"/>
              </a:lnSpc>
              <a:buFontTx/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Anxiety and panic disorders</a:t>
            </a:r>
          </a:p>
          <a:p>
            <a:pPr indent="-265113" algn="l" rtl="0">
              <a:lnSpc>
                <a:spcPts val="2875"/>
              </a:lnSpc>
              <a:buFontTx/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Obsessive-compulsive disorders</a:t>
            </a:r>
          </a:p>
          <a:p>
            <a:pPr indent="-265113" algn="l" rtl="0">
              <a:lnSpc>
                <a:spcPts val="2875"/>
              </a:lnSpc>
              <a:buFontTx/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Some eating disorders (bulimia)</a:t>
            </a:r>
          </a:p>
          <a:p>
            <a:pPr indent="-265113" algn="l" rtl="0">
              <a:lnSpc>
                <a:spcPts val="2875"/>
              </a:lnSpc>
              <a:buFontTx/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Pain associated with diabetic neuropathy</a:t>
            </a:r>
          </a:p>
          <a:p>
            <a:pPr indent="-265113" algn="l" rtl="0">
              <a:lnSpc>
                <a:spcPts val="2875"/>
              </a:lnSpc>
              <a:buFontTx/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Premature ejaculation</a:t>
            </a:r>
          </a:p>
          <a:p>
            <a:pPr indent="-265113" algn="l" rtl="0">
              <a:lnSpc>
                <a:spcPts val="2875"/>
              </a:lnSpc>
              <a:buFontTx/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Premenstrual syndrome.</a:t>
            </a:r>
            <a:r>
              <a:rPr lang="en-US" sz="24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pPr indent="-265113" algn="l" rtl="0">
              <a:lnSpc>
                <a:spcPts val="2875"/>
              </a:lnSpc>
              <a:buFontTx/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Alcohol abuse. </a:t>
            </a:r>
          </a:p>
          <a:p>
            <a:pPr indent="-265113" algn="l" rtl="0">
              <a:lnSpc>
                <a:spcPts val="2875"/>
              </a:lnSpc>
              <a:buFontTx/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Anorexia nervosa.</a:t>
            </a:r>
          </a:p>
          <a:p>
            <a:pPr indent="-265113" algn="l" rtl="0">
              <a:lnSpc>
                <a:spcPts val="2875"/>
              </a:lnSpc>
              <a:buFontTx/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Generalized anxiety disorder (GAD).</a:t>
            </a: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152400" y="2884488"/>
            <a:ext cx="19050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Used in: 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228600" y="762000"/>
            <a:ext cx="8610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First choice for most depression. Comparable efficacy as TCAs  but much safer &lt; sedation &amp; antimuscarinic side effects</a:t>
            </a:r>
          </a:p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                   &lt; toxicity in over doses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19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19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19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19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194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194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3" grpId="0" build="p"/>
      <p:bldP spid="194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298450" y="228600"/>
            <a:ext cx="768350" cy="425450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400">
                <a:solidFill>
                  <a:schemeClr val="tx2"/>
                </a:solidFill>
                <a:latin typeface="Bernard MT Condensed" pitchFamily="18" charset="0"/>
              </a:rPr>
              <a:t>ADRs</a:t>
            </a:r>
          </a:p>
        </p:txBody>
      </p:sp>
      <p:sp>
        <p:nvSpPr>
          <p:cNvPr id="20485" name="Rectangle 3"/>
          <p:cNvSpPr txBox="1">
            <a:spLocks noChangeArrowheads="1"/>
          </p:cNvSpPr>
          <p:nvPr/>
        </p:nvSpPr>
        <p:spPr bwMode="auto">
          <a:xfrm>
            <a:off x="609600" y="762000"/>
            <a:ext cx="8610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algn="l" rtl="0"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Insomnia, anxiety, agitation, nervousness &gt;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fluoxetine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 &gt; </a:t>
            </a:r>
            <a:b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   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citalopram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 </a:t>
            </a:r>
          </a:p>
          <a:p>
            <a:pPr indent="-342900" algn="l" rtl="0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          </a:t>
            </a:r>
            <a:r>
              <a:rPr lang="en-US" sz="2600" b="1" dirty="0">
                <a:solidFill>
                  <a:srgbClr val="D5FFFF"/>
                </a:solidFill>
                <a:latin typeface="Arial Narrow" pitchFamily="34" charset="0"/>
                <a:sym typeface="Wingdings 3" pitchFamily="18" charset="2"/>
              </a:rPr>
              <a:t> useful in fatigued patients</a:t>
            </a:r>
            <a:endParaRPr lang="en-US" sz="2600" b="1" dirty="0">
              <a:solidFill>
                <a:srgbClr val="D5FFFF"/>
              </a:solidFill>
              <a:latin typeface="Arial Narrow" pitchFamily="34" charset="0"/>
            </a:endParaRPr>
          </a:p>
          <a:p>
            <a:pPr indent="-342900" algn="l" rtl="0"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Sedation &amp; lassitude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&gt;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paroxetine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sertraline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</a:endParaRPr>
          </a:p>
          <a:p>
            <a:pPr indent="-342900" algn="l" rtl="0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         </a:t>
            </a:r>
            <a:r>
              <a:rPr lang="en-US" sz="2600" b="1" dirty="0">
                <a:solidFill>
                  <a:srgbClr val="D5FFFF"/>
                </a:solidFill>
                <a:latin typeface="Arial Narrow" pitchFamily="34" charset="0"/>
                <a:sym typeface="Wingdings 3" pitchFamily="18" charset="2"/>
              </a:rPr>
              <a:t> </a:t>
            </a:r>
            <a:r>
              <a:rPr lang="en-US" sz="2600" b="1" dirty="0">
                <a:solidFill>
                  <a:srgbClr val="D5FFFF"/>
                </a:solidFill>
                <a:latin typeface="Arial Narrow" pitchFamily="34" charset="0"/>
              </a:rPr>
              <a:t>useful in patients with difficult sleep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.</a:t>
            </a:r>
          </a:p>
          <a:p>
            <a:pPr indent="-342900" algn="l" rtl="0"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GIT upset ( nausea, vomiting, diarrhea) (indirect stimulation of </a:t>
            </a:r>
            <a:b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    5-HT</a:t>
            </a:r>
            <a:r>
              <a:rPr lang="en-US" sz="2600" b="1" baseline="-25000" dirty="0">
                <a:solidFill>
                  <a:schemeClr val="bg1"/>
                </a:solidFill>
                <a:latin typeface="Arial Narrow" pitchFamily="34" charset="0"/>
              </a:rPr>
              <a:t>3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receptors in the enteric nervous system )</a:t>
            </a:r>
          </a:p>
          <a:p>
            <a:pPr indent="-342900" algn="l" rtl="0"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Anorexia &amp; weight loss</a:t>
            </a:r>
          </a:p>
          <a:p>
            <a:pPr indent="-342900" algn="l" rtl="0"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Impotence &amp; sexual dysfunction; loss libido, delayed </a:t>
            </a:r>
            <a:b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    ejaculation (Indirect CNS stimulation of 5-HT</a:t>
            </a:r>
            <a:r>
              <a:rPr lang="en-US" sz="2600" b="1" baseline="-25000" dirty="0">
                <a:solidFill>
                  <a:schemeClr val="bg1"/>
                </a:solidFill>
                <a:latin typeface="Arial Narrow" pitchFamily="34" charset="0"/>
              </a:rPr>
              <a:t>2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)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 </a:t>
            </a:r>
          </a:p>
          <a:p>
            <a:pPr indent="-342900" algn="l" rtl="0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         </a:t>
            </a:r>
            <a:r>
              <a:rPr lang="en-US" sz="2600" b="1" dirty="0">
                <a:solidFill>
                  <a:srgbClr val="D5FFFF"/>
                </a:solidFill>
                <a:latin typeface="Arial Narrow" pitchFamily="34" charset="0"/>
                <a:sym typeface="Wingdings 3" pitchFamily="18" charset="2"/>
              </a:rPr>
              <a:t></a:t>
            </a:r>
            <a:r>
              <a:rPr lang="en-US" sz="2600" b="1" dirty="0">
                <a:solidFill>
                  <a:srgbClr val="D5FFFF"/>
                </a:solidFill>
                <a:latin typeface="Arial Narrow" pitchFamily="34" charset="0"/>
              </a:rPr>
              <a:t> useful in patients who have premature ejaculation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pPr indent="-342900" algn="l" rtl="0"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Mild CV &amp; minimal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antimuscarinc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side effects  unlike TCAs</a:t>
            </a:r>
          </a:p>
          <a:p>
            <a:pPr indent="-342900" algn="l" rtl="0"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Withdrawal manifestation &lt; intensity than TCAs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04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1219200"/>
            <a:ext cx="8534400" cy="2819400"/>
          </a:xfrm>
          <a:prstGeom prst="rect">
            <a:avLst/>
          </a:prstGeom>
        </p:spPr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Serotonin  Syndrome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if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combined with MAOIs &gt; other ADDs </a:t>
            </a:r>
          </a:p>
          <a:p>
            <a:pPr algn="l" rtl="0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[Autonomic instability (changes in BP, pulse, hyperthermia), muscle rigidity, respiratory depression,  mental confusion, shivering, sweating and diarrhea ]</a:t>
            </a:r>
          </a:p>
          <a:p>
            <a:pPr algn="l" rtl="0">
              <a:buFontTx/>
              <a:buBlip>
                <a:blip r:embed="rId2"/>
              </a:buBlip>
            </a:pP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l" rtl="0"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Enzyme inhibitors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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metabolism  = 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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toxicity of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TCA,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neuroleptic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, some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antiarrhythmic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l-GR" sz="26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β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-blockers.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98450" y="488950"/>
            <a:ext cx="1585913" cy="425450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400">
                <a:solidFill>
                  <a:schemeClr val="tx2"/>
                </a:solidFill>
                <a:latin typeface="Bernard MT Condensed" pitchFamily="18" charset="0"/>
              </a:rPr>
              <a:t>Interactions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3556" name="Picture 2" descr="http://faculty.irsc.edu/faculty/sschwartz/nervecomplex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2133600" y="1828800"/>
            <a:ext cx="5181600" cy="2895600"/>
          </a:xfrm>
          <a:prstGeom prst="roundRect">
            <a:avLst/>
          </a:prstGeom>
          <a:solidFill>
            <a:srgbClr val="5700D6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latin typeface="Bernard MT Condensed" pitchFamily="18" charset="0"/>
              </a:rPr>
              <a:t>Reuptake Inhibitors &amp; Mixed Action Novel ADDs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715</Words>
  <Application>Microsoft Office PowerPoint</Application>
  <PresentationFormat>On-screen Show (4:3)</PresentationFormat>
  <Paragraphs>142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DR.OMNIA</cp:lastModifiedBy>
  <cp:revision>40</cp:revision>
  <dcterms:created xsi:type="dcterms:W3CDTF">2010-10-31T18:29:02Z</dcterms:created>
  <dcterms:modified xsi:type="dcterms:W3CDTF">2011-10-04T09:14:57Z</dcterms:modified>
</cp:coreProperties>
</file>