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0" r:id="rId4"/>
    <p:sldId id="257" r:id="rId5"/>
    <p:sldId id="277" r:id="rId6"/>
    <p:sldId id="258" r:id="rId7"/>
    <p:sldId id="259" r:id="rId8"/>
    <p:sldId id="260" r:id="rId9"/>
    <p:sldId id="261" r:id="rId10"/>
    <p:sldId id="262" r:id="rId11"/>
    <p:sldId id="263"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9B0F4C6-9FA8-40C8-80BD-12C3844AFC6B}" type="datetimeFigureOut">
              <a:rPr lang="en-US" smtClean="0"/>
              <a:pPr/>
              <a:t>10/2/2013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88DAF8-8D0E-401B-AF9A-BF35D22276A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B0F4C6-9FA8-40C8-80BD-12C3844AFC6B}" type="datetimeFigureOut">
              <a:rPr lang="en-US" smtClean="0"/>
              <a:pPr/>
              <a:t>10/2/2013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88DAF8-8D0E-401B-AF9A-BF35D22276A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B0F4C6-9FA8-40C8-80BD-12C3844AFC6B}" type="datetimeFigureOut">
              <a:rPr lang="en-US" smtClean="0"/>
              <a:pPr/>
              <a:t>10/2/2013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88DAF8-8D0E-401B-AF9A-BF35D22276A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B0F4C6-9FA8-40C8-80BD-12C3844AFC6B}" type="datetimeFigureOut">
              <a:rPr lang="en-US" smtClean="0"/>
              <a:pPr/>
              <a:t>10/2/2013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88DAF8-8D0E-401B-AF9A-BF35D22276A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B0F4C6-9FA8-40C8-80BD-12C3844AFC6B}" type="datetimeFigureOut">
              <a:rPr lang="en-US" smtClean="0"/>
              <a:pPr/>
              <a:t>10/2/2013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88DAF8-8D0E-401B-AF9A-BF35D22276A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9B0F4C6-9FA8-40C8-80BD-12C3844AFC6B}" type="datetimeFigureOut">
              <a:rPr lang="en-US" smtClean="0"/>
              <a:pPr/>
              <a:t>10/2/2013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88DAF8-8D0E-401B-AF9A-BF35D22276A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9B0F4C6-9FA8-40C8-80BD-12C3844AFC6B}" type="datetimeFigureOut">
              <a:rPr lang="en-US" smtClean="0"/>
              <a:pPr/>
              <a:t>10/2/2013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88DAF8-8D0E-401B-AF9A-BF35D22276A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9B0F4C6-9FA8-40C8-80BD-12C3844AFC6B}" type="datetimeFigureOut">
              <a:rPr lang="en-US" smtClean="0"/>
              <a:pPr/>
              <a:t>10/2/2013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88DAF8-8D0E-401B-AF9A-BF35D22276A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B0F4C6-9FA8-40C8-80BD-12C3844AFC6B}" type="datetimeFigureOut">
              <a:rPr lang="en-US" smtClean="0"/>
              <a:pPr/>
              <a:t>10/2/2013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88DAF8-8D0E-401B-AF9A-BF35D22276A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0F4C6-9FA8-40C8-80BD-12C3844AFC6B}" type="datetimeFigureOut">
              <a:rPr lang="en-US" smtClean="0"/>
              <a:pPr/>
              <a:t>10/2/2013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88DAF8-8D0E-401B-AF9A-BF35D22276A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0F4C6-9FA8-40C8-80BD-12C3844AFC6B}" type="datetimeFigureOut">
              <a:rPr lang="en-US" smtClean="0"/>
              <a:pPr/>
              <a:t>10/2/2013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88DAF8-8D0E-401B-AF9A-BF35D22276A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B0F4C6-9FA8-40C8-80BD-12C3844AFC6B}" type="datetimeFigureOut">
              <a:rPr lang="en-US" smtClean="0"/>
              <a:pPr/>
              <a:t>10/2/2013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8DAF8-8D0E-401B-AF9A-BF35D22276A1}"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u="sng" dirty="0" smtClean="0">
                <a:solidFill>
                  <a:schemeClr val="bg1"/>
                </a:solidFill>
                <a:latin typeface="Times New Roman" pitchFamily="18" charset="0"/>
                <a:cs typeface="Times New Roman" pitchFamily="18" charset="0"/>
              </a:rPr>
              <a:t>Spasticity and Increased Muscle</a:t>
            </a:r>
            <a:br>
              <a:rPr lang="en-GB" b="1" u="sng" dirty="0" smtClean="0">
                <a:solidFill>
                  <a:schemeClr val="bg1"/>
                </a:solidFill>
                <a:latin typeface="Times New Roman" pitchFamily="18" charset="0"/>
                <a:cs typeface="Times New Roman" pitchFamily="18" charset="0"/>
              </a:rPr>
            </a:br>
            <a:r>
              <a:rPr lang="en-GB" b="1" u="sng" dirty="0" smtClean="0">
                <a:solidFill>
                  <a:schemeClr val="bg1"/>
                </a:solidFill>
                <a:latin typeface="Times New Roman" pitchFamily="18" charset="0"/>
                <a:cs typeface="Times New Roman" pitchFamily="18" charset="0"/>
              </a:rPr>
              <a:t>Tone</a:t>
            </a:r>
            <a:r>
              <a:rPr lang="en-GB" b="1" u="sng" dirty="0" smtClean="0">
                <a:solidFill>
                  <a:schemeClr val="bg1"/>
                </a:solidFill>
              </a:rPr>
              <a:t/>
            </a:r>
            <a:br>
              <a:rPr lang="en-GB" b="1" u="sng" dirty="0" smtClean="0">
                <a:solidFill>
                  <a:schemeClr val="bg1"/>
                </a:solidFill>
              </a:rPr>
            </a:br>
            <a:r>
              <a:rPr lang="en-GB" dirty="0" smtClean="0">
                <a:solidFill>
                  <a:schemeClr val="bg1"/>
                </a:solidFill>
              </a:rPr>
              <a:t>Prof/</a:t>
            </a:r>
            <a:r>
              <a:rPr lang="en-GB" dirty="0" err="1" smtClean="0">
                <a:solidFill>
                  <a:schemeClr val="bg1"/>
                </a:solidFill>
              </a:rPr>
              <a:t>Faten</a:t>
            </a:r>
            <a:r>
              <a:rPr lang="en-GB" dirty="0" smtClean="0">
                <a:solidFill>
                  <a:schemeClr val="bg1"/>
                </a:solidFill>
              </a:rPr>
              <a:t> </a:t>
            </a:r>
            <a:r>
              <a:rPr lang="en-GB" dirty="0" err="1" smtClean="0">
                <a:solidFill>
                  <a:schemeClr val="bg1"/>
                </a:solidFill>
              </a:rPr>
              <a:t>zakareia</a:t>
            </a:r>
            <a:r>
              <a:rPr lang="en-GB" dirty="0" smtClean="0">
                <a:solidFill>
                  <a:schemeClr val="bg1"/>
                </a:solidFill>
              </a:rPr>
              <a:t/>
            </a:r>
            <a:br>
              <a:rPr lang="en-GB" dirty="0" smtClean="0">
                <a:solidFill>
                  <a:schemeClr val="bg1"/>
                </a:solidFill>
              </a:rPr>
            </a:br>
            <a:r>
              <a:rPr lang="en-GB" dirty="0" smtClean="0">
                <a:solidFill>
                  <a:schemeClr val="bg1"/>
                </a:solidFill>
              </a:rPr>
              <a:t>Physiology Department , College of</a:t>
            </a:r>
            <a:br>
              <a:rPr lang="en-GB" dirty="0" smtClean="0">
                <a:solidFill>
                  <a:schemeClr val="bg1"/>
                </a:solidFill>
              </a:rPr>
            </a:br>
            <a:r>
              <a:rPr lang="en-GB" dirty="0" smtClean="0">
                <a:solidFill>
                  <a:schemeClr val="bg1"/>
                </a:solidFill>
              </a:rPr>
              <a:t>Medicine , King Saud University ,</a:t>
            </a:r>
            <a:br>
              <a:rPr lang="en-GB" dirty="0" smtClean="0">
                <a:solidFill>
                  <a:schemeClr val="bg1"/>
                </a:solidFill>
              </a:rPr>
            </a:br>
            <a:r>
              <a:rPr lang="en-GB" dirty="0" smtClean="0">
                <a:solidFill>
                  <a:schemeClr val="bg1"/>
                </a:solidFill>
              </a:rPr>
              <a:t>Riyadh, KSU</a:t>
            </a:r>
            <a:endParaRPr lang="en-GB" dirty="0">
              <a:solidFill>
                <a:schemeClr val="bg1"/>
              </a:solidFill>
            </a:endParaRPr>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5832648"/>
          </a:xfrm>
        </p:spPr>
        <p:txBody>
          <a:bodyPr>
            <a:noAutofit/>
          </a:bodyPr>
          <a:lstStyle/>
          <a:p>
            <a:pPr algn="l"/>
            <a:r>
              <a:rPr lang="en-GB" sz="2400" b="1" u="sng" dirty="0" smtClean="0">
                <a:solidFill>
                  <a:schemeClr val="bg1"/>
                </a:solidFill>
                <a:latin typeface="Times New Roman" pitchFamily="18" charset="0"/>
                <a:cs typeface="Times New Roman" pitchFamily="18" charset="0"/>
              </a:rPr>
              <a:t>(2) Multiple Sclerosis </a:t>
            </a:r>
            <a:r>
              <a:rPr lang="en-GB" sz="2000" b="1" dirty="0" smtClean="0">
                <a:solidFill>
                  <a:schemeClr val="bg1"/>
                </a:solidFill>
                <a:latin typeface="Times New Roman" pitchFamily="18" charset="0"/>
                <a:cs typeface="Times New Roman" pitchFamily="18" charset="0"/>
              </a:rPr>
              <a:t/>
            </a:r>
            <a:br>
              <a:rPr lang="en-GB" sz="2000" b="1" dirty="0" smtClean="0">
                <a:solidFill>
                  <a:schemeClr val="bg1"/>
                </a:solidFill>
                <a:latin typeface="Times New Roman" pitchFamily="18" charset="0"/>
                <a:cs typeface="Times New Roman" pitchFamily="18" charset="0"/>
              </a:rPr>
            </a:br>
            <a:r>
              <a:rPr lang="en-GB" sz="2000" b="1" dirty="0" smtClean="0">
                <a:solidFill>
                  <a:schemeClr val="bg1"/>
                </a:solidFill>
                <a:latin typeface="Times New Roman" pitchFamily="18" charset="0"/>
                <a:cs typeface="Times New Roman" pitchFamily="18" charset="0"/>
              </a:rPr>
              <a:t/>
            </a:r>
            <a:br>
              <a:rPr lang="en-GB" sz="2000" b="1" dirty="0" smtClean="0">
                <a:solidFill>
                  <a:schemeClr val="bg1"/>
                </a:solidFill>
                <a:latin typeface="Times New Roman" pitchFamily="18" charset="0"/>
                <a:cs typeface="Times New Roman" pitchFamily="18" charset="0"/>
              </a:rPr>
            </a:br>
            <a:r>
              <a:rPr lang="en-GB" sz="2000" b="1" dirty="0" smtClean="0">
                <a:solidFill>
                  <a:schemeClr val="bg1"/>
                </a:solidFill>
                <a:latin typeface="Times New Roman" pitchFamily="18" charset="0"/>
                <a:cs typeface="Times New Roman" pitchFamily="18" charset="0"/>
              </a:rPr>
              <a:t>- is </a:t>
            </a:r>
            <a:r>
              <a:rPr lang="en-GB" sz="2000" b="1" dirty="0">
                <a:solidFill>
                  <a:schemeClr val="bg1"/>
                </a:solidFill>
                <a:latin typeface="Times New Roman" pitchFamily="18" charset="0"/>
                <a:cs typeface="Times New Roman" pitchFamily="18" charset="0"/>
              </a:rPr>
              <a:t>an auto-immune </a:t>
            </a:r>
            <a:r>
              <a:rPr lang="en-GB" sz="2000" b="1" dirty="0" err="1">
                <a:solidFill>
                  <a:schemeClr val="bg1"/>
                </a:solidFill>
                <a:latin typeface="Times New Roman" pitchFamily="18" charset="0"/>
                <a:cs typeface="Times New Roman" pitchFamily="18" charset="0"/>
              </a:rPr>
              <a:t>demyelinating</a:t>
            </a:r>
            <a:r>
              <a:rPr lang="en-GB" sz="2000" b="1" dirty="0">
                <a:solidFill>
                  <a:schemeClr val="bg1"/>
                </a:solidFill>
                <a:latin typeface="Times New Roman" pitchFamily="18" charset="0"/>
                <a:cs typeface="Times New Roman" pitchFamily="18" charset="0"/>
              </a:rPr>
              <a:t> disease ,</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in which the body's own immune system attacks and damages</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the </a:t>
            </a:r>
            <a:r>
              <a:rPr lang="en-GB" sz="2000" b="1" dirty="0" smtClean="0">
                <a:solidFill>
                  <a:schemeClr val="bg1"/>
                </a:solidFill>
                <a:latin typeface="Times New Roman" pitchFamily="18" charset="0"/>
                <a:cs typeface="Times New Roman" pitchFamily="18" charset="0"/>
              </a:rPr>
              <a:t>myelin sheath of </a:t>
            </a:r>
            <a:r>
              <a:rPr lang="en-GB" sz="2000" b="1" dirty="0" err="1" smtClean="0">
                <a:solidFill>
                  <a:schemeClr val="bg1"/>
                </a:solidFill>
                <a:latin typeface="Times New Roman" pitchFamily="18" charset="0"/>
                <a:cs typeface="Times New Roman" pitchFamily="18" charset="0"/>
              </a:rPr>
              <a:t>myelinated</a:t>
            </a:r>
            <a:r>
              <a:rPr lang="en-GB" sz="2000" b="1" dirty="0" smtClean="0">
                <a:solidFill>
                  <a:schemeClr val="bg1"/>
                </a:solidFill>
                <a:latin typeface="Times New Roman" pitchFamily="18" charset="0"/>
                <a:cs typeface="Times New Roman" pitchFamily="18" charset="0"/>
              </a:rPr>
              <a:t> nerves mainly of brain, SC ,and optic nerve</a:t>
            </a:r>
            <a:r>
              <a:rPr lang="en-GB" sz="2000" b="1" dirty="0">
                <a:solidFill>
                  <a:schemeClr val="bg1"/>
                </a:solidFill>
                <a:latin typeface="Times New Roman" pitchFamily="18" charset="0"/>
                <a:cs typeface="Times New Roman" pitchFamily="18" charset="0"/>
              </a:rPr>
              <a:t/>
            </a:r>
            <a:br>
              <a:rPr lang="en-GB" sz="2000" b="1" dirty="0">
                <a:solidFill>
                  <a:schemeClr val="bg1"/>
                </a:solidFill>
                <a:latin typeface="Times New Roman" pitchFamily="18" charset="0"/>
                <a:cs typeface="Times New Roman" pitchFamily="18" charset="0"/>
              </a:rPr>
            </a:br>
            <a:r>
              <a:rPr lang="en-GB" sz="2000" dirty="0">
                <a:solidFill>
                  <a:schemeClr val="bg1"/>
                </a:solidFill>
                <a:latin typeface="Times New Roman" pitchFamily="18" charset="0"/>
                <a:cs typeface="Times New Roman" pitchFamily="18" charset="0"/>
              </a:rPr>
              <a:t>• </a:t>
            </a:r>
            <a:r>
              <a:rPr lang="en-GB" sz="2000" b="1" dirty="0">
                <a:solidFill>
                  <a:schemeClr val="bg1"/>
                </a:solidFill>
                <a:latin typeface="Times New Roman" pitchFamily="18" charset="0"/>
                <a:cs typeface="Times New Roman" pitchFamily="18" charset="0"/>
              </a:rPr>
              <a:t>Loss of myelin sheath </a:t>
            </a:r>
            <a:r>
              <a:rPr lang="en-GB" sz="2000" b="1" dirty="0" smtClean="0">
                <a:solidFill>
                  <a:schemeClr val="bg1"/>
                </a:solidFill>
                <a:latin typeface="Times New Roman" pitchFamily="18" charset="0"/>
                <a:cs typeface="Times New Roman" pitchFamily="18" charset="0"/>
              </a:rPr>
              <a:t>(</a:t>
            </a:r>
            <a:r>
              <a:rPr lang="en-GB" sz="2000" b="1" dirty="0" err="1" smtClean="0">
                <a:solidFill>
                  <a:schemeClr val="bg1"/>
                </a:solidFill>
                <a:latin typeface="Times New Roman" pitchFamily="18" charset="0"/>
                <a:cs typeface="Times New Roman" pitchFamily="18" charset="0"/>
              </a:rPr>
              <a:t>demyelination</a:t>
            </a:r>
            <a:r>
              <a:rPr lang="en-GB" sz="2000" b="1" dirty="0">
                <a:solidFill>
                  <a:schemeClr val="bg1"/>
                </a:solidFill>
                <a:latin typeface="Times New Roman" pitchFamily="18" charset="0"/>
                <a:cs typeface="Times New Roman" pitchFamily="18" charset="0"/>
              </a:rPr>
              <a:t>) prevents axons</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from </a:t>
            </a:r>
            <a:r>
              <a:rPr lang="en-GB" sz="2000" b="1" dirty="0" smtClean="0">
                <a:solidFill>
                  <a:schemeClr val="bg1"/>
                </a:solidFill>
                <a:latin typeface="Times New Roman" pitchFamily="18" charset="0"/>
                <a:cs typeface="Times New Roman" pitchFamily="18" charset="0"/>
              </a:rPr>
              <a:t> </a:t>
            </a:r>
            <a:r>
              <a:rPr lang="en-GB" sz="2000" b="1" dirty="0" err="1" smtClean="0">
                <a:solidFill>
                  <a:schemeClr val="bg1"/>
                </a:solidFill>
                <a:latin typeface="Times New Roman" pitchFamily="18" charset="0"/>
                <a:cs typeface="Times New Roman" pitchFamily="18" charset="0"/>
              </a:rPr>
              <a:t>saltatory</a:t>
            </a:r>
            <a:r>
              <a:rPr lang="en-GB" sz="2000" b="1" dirty="0" smtClean="0">
                <a:solidFill>
                  <a:schemeClr val="bg1"/>
                </a:solidFill>
                <a:latin typeface="Times New Roman" pitchFamily="18" charset="0"/>
                <a:cs typeface="Times New Roman" pitchFamily="18" charset="0"/>
              </a:rPr>
              <a:t> conduction of action </a:t>
            </a:r>
            <a:r>
              <a:rPr lang="en-GB" sz="2000" b="1" dirty="0">
                <a:solidFill>
                  <a:schemeClr val="bg1"/>
                </a:solidFill>
                <a:latin typeface="Times New Roman" pitchFamily="18" charset="0"/>
                <a:cs typeface="Times New Roman" pitchFamily="18" charset="0"/>
              </a:rPr>
              <a:t>potentials </a:t>
            </a:r>
            <a:r>
              <a:rPr lang="en-GB" sz="2000" b="1" dirty="0" smtClean="0">
                <a:solidFill>
                  <a:schemeClr val="bg1"/>
                </a:solidFill>
                <a:latin typeface="Times New Roman" pitchFamily="18" charset="0"/>
                <a:cs typeface="Times New Roman" pitchFamily="18" charset="0"/>
              </a:rPr>
              <a:t> </a:t>
            </a:r>
            <a:r>
              <a:rPr lang="en-GB" sz="2000" b="1" u="sng" dirty="0" smtClean="0">
                <a:solidFill>
                  <a:schemeClr val="bg1"/>
                </a:solidFill>
                <a:latin typeface="Times New Roman" pitchFamily="18" charset="0"/>
                <a:cs typeface="Times New Roman" pitchFamily="18" charset="0"/>
              </a:rPr>
              <a:t>causing muscle weakness&amp; wasting.</a:t>
            </a:r>
            <a:r>
              <a:rPr lang="en-GB" sz="2000" b="1" dirty="0">
                <a:solidFill>
                  <a:schemeClr val="bg1"/>
                </a:solidFill>
                <a:latin typeface="Times New Roman" pitchFamily="18" charset="0"/>
                <a:cs typeface="Times New Roman" pitchFamily="18" charset="0"/>
              </a:rPr>
              <a:t/>
            </a:r>
            <a:br>
              <a:rPr lang="en-GB" sz="2000" b="1" dirty="0">
                <a:solidFill>
                  <a:schemeClr val="bg1"/>
                </a:solidFill>
                <a:latin typeface="Times New Roman" pitchFamily="18" charset="0"/>
                <a:cs typeface="Times New Roman" pitchFamily="18" charset="0"/>
              </a:rPr>
            </a:br>
            <a:r>
              <a:rPr lang="en-GB" sz="2000" dirty="0">
                <a:solidFill>
                  <a:schemeClr val="bg1"/>
                </a:solidFill>
                <a:latin typeface="Times New Roman" pitchFamily="18" charset="0"/>
                <a:cs typeface="Times New Roman" pitchFamily="18" charset="0"/>
              </a:rPr>
              <a:t>• </a:t>
            </a:r>
            <a:r>
              <a:rPr lang="en-GB" sz="2000" b="1" dirty="0">
                <a:solidFill>
                  <a:schemeClr val="bg1"/>
                </a:solidFill>
                <a:latin typeface="Times New Roman" pitchFamily="18" charset="0"/>
                <a:cs typeface="Times New Roman" pitchFamily="18" charset="0"/>
              </a:rPr>
              <a:t>Disease onset usually occurs in young adults, and it is more</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common in females .</a:t>
            </a:r>
            <a:br>
              <a:rPr lang="en-GB" sz="2000" b="1" dirty="0">
                <a:solidFill>
                  <a:schemeClr val="bg1"/>
                </a:solidFill>
                <a:latin typeface="Times New Roman" pitchFamily="18" charset="0"/>
                <a:cs typeface="Times New Roman" pitchFamily="18" charset="0"/>
              </a:rPr>
            </a:br>
            <a:r>
              <a:rPr lang="en-GB" sz="2000" dirty="0">
                <a:solidFill>
                  <a:schemeClr val="bg1"/>
                </a:solidFill>
                <a:latin typeface="Times New Roman" pitchFamily="18" charset="0"/>
                <a:cs typeface="Times New Roman" pitchFamily="18" charset="0"/>
              </a:rPr>
              <a:t>• </a:t>
            </a:r>
            <a:r>
              <a:rPr lang="en-GB" sz="2000" b="1" dirty="0">
                <a:solidFill>
                  <a:schemeClr val="bg1"/>
                </a:solidFill>
                <a:latin typeface="Times New Roman" pitchFamily="18" charset="0"/>
                <a:cs typeface="Times New Roman" pitchFamily="18" charset="0"/>
              </a:rPr>
              <a:t>The disease can attack any part of the CNS , and when it</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causes </a:t>
            </a:r>
            <a:r>
              <a:rPr lang="en-GB" sz="2000" b="1" dirty="0" err="1" smtClean="0">
                <a:solidFill>
                  <a:schemeClr val="bg1"/>
                </a:solidFill>
                <a:latin typeface="Times New Roman" pitchFamily="18" charset="0"/>
                <a:cs typeface="Times New Roman" pitchFamily="18" charset="0"/>
              </a:rPr>
              <a:t>demyelination</a:t>
            </a:r>
            <a:r>
              <a:rPr lang="en-GB" sz="2000" b="1" dirty="0" smtClean="0">
                <a:solidFill>
                  <a:schemeClr val="bg1"/>
                </a:solidFill>
                <a:latin typeface="Times New Roman" pitchFamily="18" charset="0"/>
                <a:cs typeface="Times New Roman" pitchFamily="18" charset="0"/>
              </a:rPr>
              <a:t>, </a:t>
            </a:r>
            <a:r>
              <a:rPr lang="en-GB" sz="2000" b="1" dirty="0" smtClean="0">
                <a:solidFill>
                  <a:schemeClr val="bg1"/>
                </a:solidFill>
                <a:latin typeface="Times New Roman" pitchFamily="18" charset="0"/>
                <a:cs typeface="Times New Roman" pitchFamily="18" charset="0"/>
              </a:rPr>
              <a:t>the subject </a:t>
            </a:r>
            <a:r>
              <a:rPr lang="en-GB" sz="2000" b="1" dirty="0">
                <a:solidFill>
                  <a:schemeClr val="bg1"/>
                </a:solidFill>
                <a:latin typeface="Times New Roman" pitchFamily="18" charset="0"/>
                <a:cs typeface="Times New Roman" pitchFamily="18" charset="0"/>
              </a:rPr>
              <a:t>develops </a:t>
            </a:r>
            <a:r>
              <a:rPr lang="en-GB" sz="2000" b="1" u="sng" dirty="0">
                <a:solidFill>
                  <a:schemeClr val="bg1"/>
                </a:solidFill>
                <a:latin typeface="Times New Roman" pitchFamily="18" charset="0"/>
                <a:cs typeface="Times New Roman" pitchFamily="18" charset="0"/>
              </a:rPr>
              <a:t>spasticity and other signs of UMNS </a:t>
            </a:r>
            <a:r>
              <a:rPr lang="en-GB" sz="2000" b="1" dirty="0">
                <a:solidFill>
                  <a:schemeClr val="bg1"/>
                </a:solidFill>
                <a:latin typeface="Times New Roman" pitchFamily="18" charset="0"/>
                <a:cs typeface="Times New Roman" pitchFamily="18" charset="0"/>
              </a:rPr>
              <a:t>.</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
            </a:r>
            <a:br>
              <a:rPr lang="en-GB" sz="2000" b="1" dirty="0">
                <a:solidFill>
                  <a:schemeClr val="bg1"/>
                </a:solidFill>
                <a:latin typeface="Times New Roman" pitchFamily="18" charset="0"/>
                <a:cs typeface="Times New Roman" pitchFamily="18" charset="0"/>
              </a:rPr>
            </a:br>
            <a:r>
              <a:rPr lang="en-GB" sz="2000" dirty="0">
                <a:solidFill>
                  <a:schemeClr val="bg1"/>
                </a:solidFill>
                <a:latin typeface="Times New Roman" pitchFamily="18" charset="0"/>
                <a:cs typeface="Times New Roman" pitchFamily="18" charset="0"/>
              </a:rPr>
              <a:t>• </a:t>
            </a:r>
            <a:r>
              <a:rPr lang="en-GB" sz="2000" b="1" dirty="0">
                <a:solidFill>
                  <a:schemeClr val="bg1"/>
                </a:solidFill>
                <a:latin typeface="Times New Roman" pitchFamily="18" charset="0"/>
                <a:cs typeface="Times New Roman" pitchFamily="18" charset="0"/>
              </a:rPr>
              <a:t>The disease frequently remits and relapses </a:t>
            </a:r>
            <a:r>
              <a:rPr lang="en-GB" sz="2000" b="1" dirty="0" smtClean="0">
                <a:solidFill>
                  <a:schemeClr val="bg1"/>
                </a:solidFill>
                <a:latin typeface="Times New Roman" pitchFamily="18" charset="0"/>
                <a:cs typeface="Times New Roman" pitchFamily="18" charset="0"/>
              </a:rPr>
              <a:t> because of </a:t>
            </a:r>
            <a:r>
              <a:rPr lang="en-GB" sz="2000" b="1" dirty="0" err="1" smtClean="0">
                <a:solidFill>
                  <a:schemeClr val="bg1"/>
                </a:solidFill>
                <a:latin typeface="Times New Roman" pitchFamily="18" charset="0"/>
                <a:cs typeface="Times New Roman" pitchFamily="18" charset="0"/>
              </a:rPr>
              <a:t>remylination</a:t>
            </a:r>
            <a:r>
              <a:rPr lang="en-GB" sz="2000" b="1" dirty="0" smtClean="0">
                <a:solidFill>
                  <a:schemeClr val="bg1"/>
                </a:solidFill>
                <a:latin typeface="Times New Roman" pitchFamily="18" charset="0"/>
                <a:cs typeface="Times New Roman" pitchFamily="18" charset="0"/>
              </a:rPr>
              <a:t> &amp; restore of function </a:t>
            </a:r>
            <a:br>
              <a:rPr lang="en-GB" sz="2000" b="1" dirty="0" smtClean="0">
                <a:solidFill>
                  <a:schemeClr val="bg1"/>
                </a:solidFill>
                <a:latin typeface="Times New Roman" pitchFamily="18" charset="0"/>
                <a:cs typeface="Times New Roman" pitchFamily="18" charset="0"/>
              </a:rPr>
            </a:br>
            <a:endParaRPr lang="en-GB" sz="2000"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flipV="1">
            <a:off x="1371600" y="5638799"/>
            <a:ext cx="6400800" cy="45719"/>
          </a:xfrm>
        </p:spPr>
        <p:txBody>
          <a:bodyPr>
            <a:normAutofit fontScale="25000" lnSpcReduction="20000"/>
          </a:bodyPr>
          <a:lstStyle/>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GB" sz="2800" b="1" u="sng" dirty="0" smtClean="0">
                <a:solidFill>
                  <a:schemeClr val="bg1"/>
                </a:solidFill>
                <a:latin typeface="Times New Roman" pitchFamily="18" charset="0"/>
                <a:cs typeface="Times New Roman" pitchFamily="18" charset="0"/>
              </a:rPr>
              <a:t>3-STROKE:-</a:t>
            </a:r>
            <a:r>
              <a:rPr lang="en-GB" sz="2400" dirty="0" smtClean="0">
                <a:solidFill>
                  <a:schemeClr val="bg1"/>
                </a:solidFill>
                <a:latin typeface="Times New Roman" pitchFamily="18" charset="0"/>
                <a:cs typeface="Times New Roman" pitchFamily="18" charset="0"/>
              </a:rPr>
              <a:t>Causes </a:t>
            </a:r>
            <a:r>
              <a:rPr lang="en-GB" sz="2400" dirty="0">
                <a:solidFill>
                  <a:schemeClr val="bg1"/>
                </a:solidFill>
                <a:latin typeface="Times New Roman" pitchFamily="18" charset="0"/>
                <a:cs typeface="Times New Roman" pitchFamily="18" charset="0"/>
              </a:rPr>
              <a:t>:</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 </a:t>
            </a:r>
            <a:r>
              <a:rPr lang="en-GB" sz="2400" dirty="0" smtClean="0">
                <a:solidFill>
                  <a:schemeClr val="bg1"/>
                </a:solidFill>
                <a:latin typeface="Times New Roman" pitchFamily="18" charset="0"/>
                <a:cs typeface="Times New Roman" pitchFamily="18" charset="0"/>
              </a:rPr>
              <a:t>a-Haemorrhagic stroke as in cerebral </a:t>
            </a:r>
            <a:r>
              <a:rPr lang="en-GB" sz="2400" dirty="0" err="1" smtClean="0">
                <a:solidFill>
                  <a:schemeClr val="bg1"/>
                </a:solidFill>
                <a:latin typeface="Times New Roman" pitchFamily="18" charset="0"/>
                <a:cs typeface="Times New Roman" pitchFamily="18" charset="0"/>
              </a:rPr>
              <a:t>hemorrhage</a:t>
            </a:r>
            <a:r>
              <a:rPr lang="en-GB" sz="2400" dirty="0" smtClean="0">
                <a:solidFill>
                  <a:schemeClr val="bg1"/>
                </a:solidFill>
                <a:latin typeface="Times New Roman" pitchFamily="18" charset="0"/>
                <a:cs typeface="Times New Roman" pitchFamily="18" charset="0"/>
              </a:rPr>
              <a:t/>
            </a:r>
            <a:br>
              <a:rPr lang="en-GB"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 b- </a:t>
            </a:r>
            <a:r>
              <a:rPr lang="en-GB" sz="2400" dirty="0" err="1" smtClean="0">
                <a:solidFill>
                  <a:schemeClr val="bg1"/>
                </a:solidFill>
                <a:latin typeface="Times New Roman" pitchFamily="18" charset="0"/>
                <a:cs typeface="Times New Roman" pitchFamily="18" charset="0"/>
              </a:rPr>
              <a:t>Ischaemic</a:t>
            </a:r>
            <a:r>
              <a:rPr lang="en-GB" sz="2400" dirty="0" smtClean="0">
                <a:solidFill>
                  <a:schemeClr val="bg1"/>
                </a:solidFill>
                <a:latin typeface="Times New Roman" pitchFamily="18" charset="0"/>
                <a:cs typeface="Times New Roman" pitchFamily="18" charset="0"/>
              </a:rPr>
              <a:t> stroke as in thrombosis </a:t>
            </a:r>
            <a:r>
              <a:rPr lang="en-GB" sz="2400" dirty="0">
                <a:solidFill>
                  <a:schemeClr val="bg1"/>
                </a:solidFill>
                <a:latin typeface="Times New Roman" pitchFamily="18" charset="0"/>
                <a:cs typeface="Times New Roman" pitchFamily="18" charset="0"/>
              </a:rPr>
              <a:t>or embolism </a:t>
            </a:r>
            <a:r>
              <a:rPr lang="en-GB" sz="2400" dirty="0" smtClean="0">
                <a:solidFill>
                  <a:schemeClr val="bg1"/>
                </a:solidFill>
                <a:latin typeface="Times New Roman" pitchFamily="18" charset="0"/>
                <a:cs typeface="Times New Roman" pitchFamily="18" charset="0"/>
              </a:rPr>
              <a:t>in brain </a:t>
            </a:r>
            <a:r>
              <a:rPr lang="en-GB" sz="2400" dirty="0" err="1" smtClean="0">
                <a:solidFill>
                  <a:schemeClr val="bg1"/>
                </a:solidFill>
                <a:latin typeface="Times New Roman" pitchFamily="18" charset="0"/>
                <a:cs typeface="Times New Roman" pitchFamily="18" charset="0"/>
              </a:rPr>
              <a:t>bl.v</a:t>
            </a:r>
            <a:r>
              <a:rPr lang="en-GB" sz="2400" dirty="0" smtClean="0">
                <a:solidFill>
                  <a:schemeClr val="bg1"/>
                </a:solidFill>
                <a:latin typeface="Times New Roman" pitchFamily="18" charset="0"/>
                <a:cs typeface="Times New Roman" pitchFamily="18" charset="0"/>
              </a:rPr>
              <a:t/>
            </a:r>
            <a:br>
              <a:rPr lang="en-GB"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-Both cause death of brain tissues</a:t>
            </a:r>
            <a:r>
              <a:rPr lang="en-GB" sz="2400" dirty="0">
                <a:solidFill>
                  <a:schemeClr val="bg1"/>
                </a:solidFill>
                <a:latin typeface="Times New Roman" pitchFamily="18" charset="0"/>
                <a:cs typeface="Times New Roman" pitchFamily="18" charset="0"/>
              </a:rPr>
              <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results </a:t>
            </a:r>
            <a:r>
              <a:rPr lang="en-GB" sz="2400" dirty="0" smtClean="0">
                <a:solidFill>
                  <a:schemeClr val="bg1"/>
                </a:solidFill>
                <a:latin typeface="Times New Roman" pitchFamily="18" charset="0"/>
                <a:cs typeface="Times New Roman" pitchFamily="18" charset="0"/>
              </a:rPr>
              <a:t>in paralysis </a:t>
            </a:r>
            <a:r>
              <a:rPr lang="en-GB" sz="2400" dirty="0">
                <a:solidFill>
                  <a:schemeClr val="bg1"/>
                </a:solidFill>
                <a:latin typeface="Times New Roman" pitchFamily="18" charset="0"/>
                <a:cs typeface="Times New Roman" pitchFamily="18" charset="0"/>
              </a:rPr>
              <a:t>in the </a:t>
            </a:r>
            <a:r>
              <a:rPr lang="en-GB" sz="2400" dirty="0" smtClean="0">
                <a:solidFill>
                  <a:schemeClr val="bg1"/>
                </a:solidFill>
                <a:latin typeface="Times New Roman" pitchFamily="18" charset="0"/>
                <a:cs typeface="Times New Roman" pitchFamily="18" charset="0"/>
              </a:rPr>
              <a:t>opposite half </a:t>
            </a:r>
            <a:r>
              <a:rPr lang="en-GB" sz="2400" dirty="0">
                <a:solidFill>
                  <a:schemeClr val="bg1"/>
                </a:solidFill>
                <a:latin typeface="Times New Roman" pitchFamily="18" charset="0"/>
                <a:cs typeface="Times New Roman" pitchFamily="18" charset="0"/>
              </a:rPr>
              <a:t>of the body .</a:t>
            </a:r>
            <a:br>
              <a:rPr lang="en-GB" sz="2400" dirty="0">
                <a:solidFill>
                  <a:schemeClr val="bg1"/>
                </a:solidFill>
                <a:latin typeface="Times New Roman" pitchFamily="18" charset="0"/>
                <a:cs typeface="Times New Roman" pitchFamily="18" charset="0"/>
              </a:rPr>
            </a:br>
            <a:r>
              <a:rPr lang="it-IT" sz="2400" dirty="0">
                <a:solidFill>
                  <a:schemeClr val="bg1"/>
                </a:solidFill>
                <a:latin typeface="Times New Roman" pitchFamily="18" charset="0"/>
                <a:cs typeface="Times New Roman" pitchFamily="18" charset="0"/>
              </a:rPr>
              <a:t>• A lesion in Corona Radiata on </a:t>
            </a:r>
            <a:r>
              <a:rPr lang="it-IT" sz="2400" dirty="0" smtClean="0">
                <a:solidFill>
                  <a:schemeClr val="bg1"/>
                </a:solidFill>
                <a:latin typeface="Times New Roman" pitchFamily="18" charset="0"/>
                <a:cs typeface="Times New Roman" pitchFamily="18" charset="0"/>
              </a:rPr>
              <a:t>one </a:t>
            </a:r>
            <a:r>
              <a:rPr lang="en-GB" sz="2400" dirty="0" smtClean="0">
                <a:solidFill>
                  <a:schemeClr val="bg1"/>
                </a:solidFill>
                <a:latin typeface="Times New Roman" pitchFamily="18" charset="0"/>
                <a:cs typeface="Times New Roman" pitchFamily="18" charset="0"/>
              </a:rPr>
              <a:t>side </a:t>
            </a:r>
            <a:r>
              <a:rPr lang="en-GB" sz="2400" dirty="0">
                <a:solidFill>
                  <a:schemeClr val="bg1"/>
                </a:solidFill>
                <a:latin typeface="Times New Roman" pitchFamily="18" charset="0"/>
                <a:cs typeface="Times New Roman" pitchFamily="18" charset="0"/>
              </a:rPr>
              <a:t>can cause </a:t>
            </a:r>
            <a:r>
              <a:rPr lang="en-GB" sz="2400" dirty="0" err="1">
                <a:solidFill>
                  <a:schemeClr val="bg1"/>
                </a:solidFill>
                <a:latin typeface="Times New Roman" pitchFamily="18" charset="0"/>
                <a:cs typeface="Times New Roman" pitchFamily="18" charset="0"/>
              </a:rPr>
              <a:t>Monoplegia</a:t>
            </a:r>
            <a:r>
              <a:rPr lang="en-GB" sz="2400" dirty="0">
                <a:solidFill>
                  <a:schemeClr val="bg1"/>
                </a:solidFill>
                <a:latin typeface="Times New Roman" pitchFamily="18" charset="0"/>
                <a:cs typeface="Times New Roman" pitchFamily="18" charset="0"/>
              </a:rPr>
              <a:t> in </a:t>
            </a:r>
            <a:r>
              <a:rPr lang="en-GB" sz="2400" dirty="0" smtClean="0">
                <a:solidFill>
                  <a:schemeClr val="bg1"/>
                </a:solidFill>
                <a:latin typeface="Times New Roman" pitchFamily="18" charset="0"/>
                <a:cs typeface="Times New Roman" pitchFamily="18" charset="0"/>
              </a:rPr>
              <a:t>a </a:t>
            </a:r>
            <a:r>
              <a:rPr lang="en-GB" sz="2400" dirty="0" err="1" smtClean="0">
                <a:solidFill>
                  <a:schemeClr val="bg1"/>
                </a:solidFill>
                <a:latin typeface="Times New Roman" pitchFamily="18" charset="0"/>
                <a:cs typeface="Times New Roman" pitchFamily="18" charset="0"/>
              </a:rPr>
              <a:t>contralateral</a:t>
            </a:r>
            <a:r>
              <a:rPr lang="en-GB" sz="2400" dirty="0" smtClean="0">
                <a:solidFill>
                  <a:schemeClr val="bg1"/>
                </a:solidFill>
                <a:latin typeface="Times New Roman" pitchFamily="18" charset="0"/>
                <a:cs typeface="Times New Roman" pitchFamily="18" charset="0"/>
              </a:rPr>
              <a:t> </a:t>
            </a:r>
            <a:r>
              <a:rPr lang="en-GB" sz="2400" dirty="0">
                <a:solidFill>
                  <a:schemeClr val="bg1"/>
                </a:solidFill>
                <a:latin typeface="Times New Roman" pitchFamily="18" charset="0"/>
                <a:cs typeface="Times New Roman" pitchFamily="18" charset="0"/>
              </a:rPr>
              <a:t>limb (UL or LL ,</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according to site).</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 A lesion in the Internal Capsule </a:t>
            </a:r>
            <a:r>
              <a:rPr lang="en-GB" sz="2400" dirty="0" smtClean="0">
                <a:solidFill>
                  <a:schemeClr val="bg1"/>
                </a:solidFill>
                <a:latin typeface="Times New Roman" pitchFamily="18" charset="0"/>
                <a:cs typeface="Times New Roman" pitchFamily="18" charset="0"/>
              </a:rPr>
              <a:t>on one </a:t>
            </a:r>
            <a:r>
              <a:rPr lang="en-GB" sz="2400" dirty="0">
                <a:solidFill>
                  <a:schemeClr val="bg1"/>
                </a:solidFill>
                <a:latin typeface="Times New Roman" pitchFamily="18" charset="0"/>
                <a:cs typeface="Times New Roman" pitchFamily="18" charset="0"/>
              </a:rPr>
              <a:t>side may cause </a:t>
            </a:r>
            <a:r>
              <a:rPr lang="en-GB" sz="2400" dirty="0" err="1">
                <a:solidFill>
                  <a:schemeClr val="bg1"/>
                </a:solidFill>
                <a:latin typeface="Times New Roman" pitchFamily="18" charset="0"/>
                <a:cs typeface="Times New Roman" pitchFamily="18" charset="0"/>
              </a:rPr>
              <a:t>Hemiplegia</a:t>
            </a:r>
            <a:r>
              <a:rPr lang="en-GB" sz="2400" dirty="0">
                <a:solidFill>
                  <a:schemeClr val="bg1"/>
                </a:solidFill>
                <a:latin typeface="Times New Roman" pitchFamily="18" charset="0"/>
                <a:cs typeface="Times New Roman" pitchFamily="18" charset="0"/>
              </a:rPr>
              <a:t> </a:t>
            </a:r>
            <a:r>
              <a:rPr lang="en-GB" sz="2400" dirty="0" smtClean="0">
                <a:solidFill>
                  <a:schemeClr val="bg1"/>
                </a:solidFill>
                <a:latin typeface="Times New Roman" pitchFamily="18" charset="0"/>
                <a:cs typeface="Times New Roman" pitchFamily="18" charset="0"/>
              </a:rPr>
              <a:t>or </a:t>
            </a:r>
            <a:r>
              <a:rPr lang="en-GB" sz="2400" dirty="0" err="1" smtClean="0">
                <a:solidFill>
                  <a:schemeClr val="bg1"/>
                </a:solidFill>
                <a:latin typeface="Times New Roman" pitchFamily="18" charset="0"/>
                <a:cs typeface="Times New Roman" pitchFamily="18" charset="0"/>
              </a:rPr>
              <a:t>Hemiparesis</a:t>
            </a:r>
            <a:r>
              <a:rPr lang="en-GB" sz="2400" dirty="0" smtClean="0">
                <a:solidFill>
                  <a:schemeClr val="bg1"/>
                </a:solidFill>
                <a:latin typeface="Times New Roman" pitchFamily="18" charset="0"/>
                <a:cs typeface="Times New Roman" pitchFamily="18" charset="0"/>
              </a:rPr>
              <a:t> </a:t>
            </a:r>
            <a:r>
              <a:rPr lang="en-GB" sz="2400" dirty="0">
                <a:solidFill>
                  <a:schemeClr val="bg1"/>
                </a:solidFill>
                <a:latin typeface="Times New Roman" pitchFamily="18" charset="0"/>
                <a:cs typeface="Times New Roman" pitchFamily="18" charset="0"/>
              </a:rPr>
              <a:t>on the </a:t>
            </a:r>
            <a:r>
              <a:rPr lang="en-GB" sz="2400" dirty="0" err="1">
                <a:solidFill>
                  <a:schemeClr val="bg1"/>
                </a:solidFill>
                <a:latin typeface="Times New Roman" pitchFamily="18" charset="0"/>
                <a:cs typeface="Times New Roman" pitchFamily="18" charset="0"/>
              </a:rPr>
              <a:t>contralateral</a:t>
            </a:r>
            <a:r>
              <a:rPr lang="en-GB" sz="2400" dirty="0">
                <a:solidFill>
                  <a:schemeClr val="bg1"/>
                </a:solidFill>
                <a:latin typeface="Times New Roman" pitchFamily="18" charset="0"/>
                <a:cs typeface="Times New Roman" pitchFamily="18" charset="0"/>
              </a:rPr>
              <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side</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 </a:t>
            </a:r>
            <a:r>
              <a:rPr lang="en-GB" sz="2400" dirty="0" smtClean="0">
                <a:solidFill>
                  <a:schemeClr val="bg1"/>
                </a:solidFill>
                <a:latin typeface="Times New Roman" pitchFamily="18" charset="0"/>
                <a:cs typeface="Times New Roman" pitchFamily="18" charset="0"/>
              </a:rPr>
              <a:t> </a:t>
            </a:r>
            <a:r>
              <a:rPr lang="en-GB" sz="2400" dirty="0">
                <a:solidFill>
                  <a:schemeClr val="bg1"/>
                </a:solidFill>
                <a:latin typeface="Times New Roman" pitchFamily="18" charset="0"/>
                <a:cs typeface="Times New Roman" pitchFamily="18" charset="0"/>
              </a:rPr>
              <a:t>with the picture of upper </a:t>
            </a:r>
            <a:r>
              <a:rPr lang="en-GB" sz="2400" dirty="0" smtClean="0">
                <a:solidFill>
                  <a:schemeClr val="bg1"/>
                </a:solidFill>
                <a:latin typeface="Times New Roman" pitchFamily="18" charset="0"/>
                <a:cs typeface="Times New Roman" pitchFamily="18" charset="0"/>
              </a:rPr>
              <a:t>motor neuron syndrome UMNL .</a:t>
            </a:r>
            <a:endParaRPr lang="en-GB" sz="2400"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5429264"/>
            <a:ext cx="6400800" cy="209536"/>
          </a:xfrm>
        </p:spPr>
        <p:txBody>
          <a:bodyPr>
            <a:normAutofit fontScale="25000" lnSpcReduction="20000"/>
          </a:bodyPr>
          <a:lstStyle/>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2143117"/>
            <a:ext cx="7772400" cy="71438"/>
          </a:xfrm>
        </p:spPr>
        <p:txBody>
          <a:bodyPr>
            <a:noAutofit/>
          </a:bodyPr>
          <a:lstStyle/>
          <a:p>
            <a:pPr algn="l"/>
            <a:r>
              <a:rPr lang="en-GB" sz="2400" b="1" u="sng" dirty="0" smtClean="0"/>
              <a:t/>
            </a:r>
            <a:br>
              <a:rPr lang="en-GB" sz="2400" b="1" u="sng" dirty="0" smtClean="0"/>
            </a:br>
            <a:r>
              <a:rPr lang="en-GB" sz="2400" b="1" u="sng" dirty="0"/>
              <a:t/>
            </a:r>
            <a:br>
              <a:rPr lang="en-GB" sz="2400" b="1" u="sng" dirty="0"/>
            </a:br>
            <a:r>
              <a:rPr lang="en-GB" sz="2400" b="1" u="sng" dirty="0" smtClean="0"/>
              <a:t/>
            </a:r>
            <a:br>
              <a:rPr lang="en-GB" sz="2400" b="1" u="sng" dirty="0" smtClean="0"/>
            </a:br>
            <a:r>
              <a:rPr lang="en-GB" sz="2400" b="1" u="sng" dirty="0"/>
              <a:t/>
            </a:r>
            <a:br>
              <a:rPr lang="en-GB" sz="2400" b="1" u="sng" dirty="0"/>
            </a:br>
            <a:r>
              <a:rPr lang="en-GB" sz="2400" b="1" u="sng" dirty="0" smtClean="0"/>
              <a:t/>
            </a:r>
            <a:br>
              <a:rPr lang="en-GB" sz="2400" b="1" u="sng" dirty="0" smtClean="0"/>
            </a:br>
            <a:r>
              <a:rPr lang="en-GB" sz="2400" b="1" u="sng" dirty="0"/>
              <a:t/>
            </a:r>
            <a:br>
              <a:rPr lang="en-GB" sz="2400" b="1" u="sng" dirty="0"/>
            </a:br>
            <a:r>
              <a:rPr lang="en-GB" sz="2400" b="1" u="sng" dirty="0" smtClean="0"/>
              <a:t/>
            </a:r>
            <a:br>
              <a:rPr lang="en-GB" sz="2400" b="1" u="sng" dirty="0" smtClean="0"/>
            </a:br>
            <a:r>
              <a:rPr lang="en-GB" sz="2400" b="1" u="sng" dirty="0" smtClean="0">
                <a:solidFill>
                  <a:schemeClr val="bg1"/>
                </a:solidFill>
                <a:latin typeface="Times New Roman" pitchFamily="18" charset="0"/>
                <a:cs typeface="Times New Roman" pitchFamily="18" charset="0"/>
              </a:rPr>
              <a:t>4-</a:t>
            </a:r>
            <a:r>
              <a:rPr lang="en-GB" sz="2800" b="1" u="sng" dirty="0" smtClean="0">
                <a:solidFill>
                  <a:schemeClr val="bg1"/>
                </a:solidFill>
                <a:latin typeface="Times New Roman" pitchFamily="18" charset="0"/>
                <a:cs typeface="Times New Roman" pitchFamily="18" charset="0"/>
              </a:rPr>
              <a:t>Complete </a:t>
            </a:r>
            <a:r>
              <a:rPr lang="en-GB" sz="2800" b="1" u="sng" dirty="0" err="1" smtClean="0">
                <a:solidFill>
                  <a:schemeClr val="bg1"/>
                </a:solidFill>
                <a:latin typeface="Times New Roman" pitchFamily="18" charset="0"/>
                <a:cs typeface="Times New Roman" pitchFamily="18" charset="0"/>
              </a:rPr>
              <a:t>transection</a:t>
            </a:r>
            <a:r>
              <a:rPr lang="en-GB" sz="2800" b="1" u="sng" dirty="0" smtClean="0">
                <a:solidFill>
                  <a:schemeClr val="bg1"/>
                </a:solidFill>
                <a:latin typeface="Times New Roman" pitchFamily="18" charset="0"/>
                <a:cs typeface="Times New Roman" pitchFamily="18" charset="0"/>
              </a:rPr>
              <a:t> of spinal cord</a:t>
            </a:r>
            <a:r>
              <a:rPr lang="en-GB" sz="2400" b="1" u="sng" dirty="0" smtClean="0">
                <a:solidFill>
                  <a:schemeClr val="bg1"/>
                </a:solidFill>
                <a:latin typeface="Times New Roman" pitchFamily="18" charset="0"/>
                <a:cs typeface="Times New Roman" pitchFamily="18" charset="0"/>
              </a:rPr>
              <a:t>:-</a:t>
            </a:r>
            <a:r>
              <a:rPr lang="en-GB" sz="2400" b="1" dirty="0" smtClean="0">
                <a:solidFill>
                  <a:schemeClr val="bg1"/>
                </a:solidFill>
                <a:latin typeface="Times New Roman" pitchFamily="18" charset="0"/>
                <a:cs typeface="Times New Roman" pitchFamily="18" charset="0"/>
              </a:rPr>
              <a:t/>
            </a:r>
            <a:br>
              <a:rPr lang="en-GB" sz="2400" b="1" dirty="0" smtClean="0">
                <a:solidFill>
                  <a:schemeClr val="bg1"/>
                </a:solidFill>
                <a:latin typeface="Times New Roman" pitchFamily="18" charset="0"/>
                <a:cs typeface="Times New Roman" pitchFamily="18" charset="0"/>
              </a:rPr>
            </a:br>
            <a:r>
              <a:rPr lang="en-GB" sz="2400" b="1" dirty="0" smtClean="0">
                <a:solidFill>
                  <a:schemeClr val="bg1"/>
                </a:solidFill>
                <a:latin typeface="Times New Roman" pitchFamily="18" charset="0"/>
                <a:cs typeface="Times New Roman" pitchFamily="18" charset="0"/>
              </a:rPr>
              <a:t> </a:t>
            </a:r>
            <a:r>
              <a:rPr lang="en-GB" sz="2400" b="1" dirty="0">
                <a:solidFill>
                  <a:schemeClr val="bg1"/>
                </a:solidFill>
                <a:latin typeface="Times New Roman" pitchFamily="18" charset="0"/>
                <a:cs typeface="Times New Roman" pitchFamily="18" charset="0"/>
              </a:rPr>
              <a:t>e.g. following </a:t>
            </a:r>
            <a:r>
              <a:rPr lang="en-GB" sz="2400" b="1" dirty="0" err="1" smtClean="0">
                <a:solidFill>
                  <a:schemeClr val="bg1"/>
                </a:solidFill>
                <a:latin typeface="Times New Roman" pitchFamily="18" charset="0"/>
                <a:cs typeface="Times New Roman" pitchFamily="18" charset="0"/>
              </a:rPr>
              <a:t>tumor</a:t>
            </a:r>
            <a:r>
              <a:rPr lang="en-GB" sz="2400" b="1" dirty="0" smtClean="0">
                <a:solidFill>
                  <a:schemeClr val="bg1"/>
                </a:solidFill>
                <a:latin typeface="Times New Roman" pitchFamily="18" charset="0"/>
                <a:cs typeface="Times New Roman" pitchFamily="18" charset="0"/>
              </a:rPr>
              <a:t>    or trauma</a:t>
            </a:r>
            <a:r>
              <a:rPr lang="en-GB" sz="2400" b="1" dirty="0">
                <a:solidFill>
                  <a:schemeClr val="bg1"/>
                </a:solidFill>
                <a:latin typeface="Times New Roman" pitchFamily="18" charset="0"/>
                <a:cs typeface="Times New Roman" pitchFamily="18" charset="0"/>
              </a:rPr>
              <a:t/>
            </a:r>
            <a:br>
              <a:rPr lang="en-GB" sz="2400" b="1" dirty="0">
                <a:solidFill>
                  <a:schemeClr val="bg1"/>
                </a:solidFill>
                <a:latin typeface="Times New Roman" pitchFamily="18" charset="0"/>
                <a:cs typeface="Times New Roman" pitchFamily="18" charset="0"/>
              </a:rPr>
            </a:br>
            <a:r>
              <a:rPr lang="en-GB" sz="2400" b="1" dirty="0" smtClean="0">
                <a:solidFill>
                  <a:schemeClr val="bg1"/>
                </a:solidFill>
                <a:latin typeface="Times New Roman" pitchFamily="18" charset="0"/>
                <a:cs typeface="Times New Roman" pitchFamily="18" charset="0"/>
              </a:rPr>
              <a:t>.</a:t>
            </a:r>
            <a:r>
              <a:rPr lang="en-GB" sz="2400" b="1" dirty="0">
                <a:solidFill>
                  <a:schemeClr val="bg1"/>
                </a:solidFill>
                <a:latin typeface="Times New Roman" pitchFamily="18" charset="0"/>
                <a:cs typeface="Times New Roman" pitchFamily="18" charset="0"/>
              </a:rPr>
              <a:t/>
            </a:r>
            <a:br>
              <a:rPr lang="en-GB" sz="2400" b="1" dirty="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•1- </a:t>
            </a:r>
            <a:r>
              <a:rPr lang="en-GB" sz="2400" b="1" dirty="0">
                <a:solidFill>
                  <a:schemeClr val="bg1"/>
                </a:solidFill>
                <a:latin typeface="Times New Roman" pitchFamily="18" charset="0"/>
                <a:cs typeface="Times New Roman" pitchFamily="18" charset="0"/>
              </a:rPr>
              <a:t>If the </a:t>
            </a:r>
            <a:r>
              <a:rPr lang="en-GB" sz="2400" b="1" dirty="0" err="1">
                <a:solidFill>
                  <a:schemeClr val="bg1"/>
                </a:solidFill>
                <a:latin typeface="Times New Roman" pitchFamily="18" charset="0"/>
                <a:cs typeface="Times New Roman" pitchFamily="18" charset="0"/>
              </a:rPr>
              <a:t>transection</a:t>
            </a:r>
            <a:r>
              <a:rPr lang="en-GB" sz="2400" b="1" dirty="0">
                <a:solidFill>
                  <a:schemeClr val="bg1"/>
                </a:solidFill>
                <a:latin typeface="Times New Roman" pitchFamily="18" charset="0"/>
                <a:cs typeface="Times New Roman" pitchFamily="18" charset="0"/>
              </a:rPr>
              <a:t> is in </a:t>
            </a:r>
            <a:r>
              <a:rPr lang="en-GB" sz="2400" b="1" u="sng" dirty="0">
                <a:solidFill>
                  <a:schemeClr val="bg1"/>
                </a:solidFill>
                <a:latin typeface="Times New Roman" pitchFamily="18" charset="0"/>
                <a:cs typeface="Times New Roman" pitchFamily="18" charset="0"/>
              </a:rPr>
              <a:t>the upper cervical region</a:t>
            </a:r>
            <a:r>
              <a:rPr lang="en-GB" sz="2400" b="1" dirty="0">
                <a:solidFill>
                  <a:schemeClr val="bg1"/>
                </a:solidFill>
                <a:latin typeface="Times New Roman" pitchFamily="18" charset="0"/>
                <a:cs typeface="Times New Roman" pitchFamily="18" charset="0"/>
              </a:rPr>
              <a:t/>
            </a:r>
            <a:br>
              <a:rPr lang="en-GB" sz="2400" b="1" dirty="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 </a:t>
            </a:r>
            <a:r>
              <a:rPr lang="en-GB" sz="2400" b="1" dirty="0">
                <a:solidFill>
                  <a:schemeClr val="bg1"/>
                </a:solidFill>
                <a:latin typeface="Times New Roman" pitchFamily="18" charset="0"/>
                <a:cs typeface="Times New Roman" pitchFamily="18" charset="0"/>
              </a:rPr>
              <a:t>immediate death </a:t>
            </a:r>
            <a:r>
              <a:rPr lang="en-GB" sz="2400" b="1" dirty="0" smtClean="0">
                <a:solidFill>
                  <a:schemeClr val="bg1"/>
                </a:solidFill>
                <a:latin typeface="Times New Roman" pitchFamily="18" charset="0"/>
                <a:cs typeface="Times New Roman" pitchFamily="18" charset="0"/>
              </a:rPr>
              <a:t>follows. Why?</a:t>
            </a:r>
            <a:r>
              <a:rPr lang="en-GB" sz="2400" b="1" dirty="0">
                <a:solidFill>
                  <a:schemeClr val="bg1"/>
                </a:solidFill>
                <a:latin typeface="Times New Roman" pitchFamily="18" charset="0"/>
                <a:cs typeface="Times New Roman" pitchFamily="18" charset="0"/>
              </a:rPr>
              <a:t/>
            </a:r>
            <a:br>
              <a:rPr lang="en-GB" sz="2400" b="1" dirty="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•2- </a:t>
            </a:r>
            <a:r>
              <a:rPr lang="en-GB" sz="2400" b="1" dirty="0">
                <a:solidFill>
                  <a:schemeClr val="bg1"/>
                </a:solidFill>
                <a:latin typeface="Times New Roman" pitchFamily="18" charset="0"/>
                <a:cs typeface="Times New Roman" pitchFamily="18" charset="0"/>
              </a:rPr>
              <a:t>In the lower cervical </a:t>
            </a:r>
            <a:r>
              <a:rPr lang="en-GB" sz="2400" b="1" u="sng" dirty="0">
                <a:solidFill>
                  <a:schemeClr val="bg1"/>
                </a:solidFill>
                <a:latin typeface="Times New Roman" pitchFamily="18" charset="0"/>
                <a:cs typeface="Times New Roman" pitchFamily="18" charset="0"/>
              </a:rPr>
              <a:t>region below the 5th</a:t>
            </a:r>
            <a:br>
              <a:rPr lang="en-GB" sz="2400" b="1" u="sng" dirty="0">
                <a:solidFill>
                  <a:schemeClr val="bg1"/>
                </a:solidFill>
                <a:latin typeface="Times New Roman" pitchFamily="18" charset="0"/>
                <a:cs typeface="Times New Roman" pitchFamily="18" charset="0"/>
              </a:rPr>
            </a:br>
            <a:r>
              <a:rPr lang="en-GB" sz="2400" b="1" u="sng" dirty="0">
                <a:solidFill>
                  <a:schemeClr val="bg1"/>
                </a:solidFill>
                <a:latin typeface="Times New Roman" pitchFamily="18" charset="0"/>
                <a:cs typeface="Times New Roman" pitchFamily="18" charset="0"/>
              </a:rPr>
              <a:t>cervical segment </a:t>
            </a:r>
            <a:r>
              <a:rPr lang="en-GB" sz="2400" b="1" dirty="0" smtClean="0">
                <a:solidFill>
                  <a:schemeClr val="bg1"/>
                </a:solidFill>
                <a:latin typeface="Times New Roman" pitchFamily="18" charset="0"/>
                <a:cs typeface="Times New Roman" pitchFamily="18" charset="0"/>
              </a:rPr>
              <a:t>diaphragmatic </a:t>
            </a:r>
            <a:r>
              <a:rPr lang="en-GB" sz="2400" b="1" dirty="0">
                <a:solidFill>
                  <a:schemeClr val="bg1"/>
                </a:solidFill>
                <a:latin typeface="Times New Roman" pitchFamily="18" charset="0"/>
                <a:cs typeface="Times New Roman" pitchFamily="18" charset="0"/>
              </a:rPr>
              <a:t>respiration is</a:t>
            </a:r>
            <a:br>
              <a:rPr lang="en-GB" sz="2400" b="1" dirty="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still possible, but the patient suffers </a:t>
            </a:r>
            <a:r>
              <a:rPr lang="en-GB" sz="2400" b="1" dirty="0" smtClean="0">
                <a:solidFill>
                  <a:schemeClr val="bg1"/>
                </a:solidFill>
                <a:latin typeface="Times New Roman" pitchFamily="18" charset="0"/>
                <a:cs typeface="Times New Roman" pitchFamily="18" charset="0"/>
              </a:rPr>
              <a:t>of </a:t>
            </a:r>
            <a:r>
              <a:rPr lang="en-GB" sz="2400" b="1" u="sng" dirty="0" smtClean="0">
                <a:solidFill>
                  <a:schemeClr val="bg1"/>
                </a:solidFill>
                <a:latin typeface="Times New Roman" pitchFamily="18" charset="0"/>
                <a:cs typeface="Times New Roman" pitchFamily="18" charset="0"/>
              </a:rPr>
              <a:t>(quadriplegia</a:t>
            </a:r>
            <a:r>
              <a:rPr lang="en-GB" sz="2400" b="1" dirty="0" smtClean="0">
                <a:solidFill>
                  <a:schemeClr val="bg1"/>
                </a:solidFill>
                <a:latin typeface="Times New Roman" pitchFamily="18" charset="0"/>
                <a:cs typeface="Times New Roman" pitchFamily="18" charset="0"/>
              </a:rPr>
              <a:t>).</a:t>
            </a:r>
            <a:br>
              <a:rPr lang="en-GB" sz="2400" b="1" dirty="0" smtClean="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
            </a:r>
            <a:br>
              <a:rPr lang="en-GB" sz="2400" b="1"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 </a:t>
            </a:r>
            <a:r>
              <a:rPr lang="en-GB" sz="2400" dirty="0" smtClean="0">
                <a:solidFill>
                  <a:schemeClr val="bg1"/>
                </a:solidFill>
                <a:latin typeface="Times New Roman" pitchFamily="18" charset="0"/>
                <a:cs typeface="Times New Roman" pitchFamily="18" charset="0"/>
              </a:rPr>
              <a:t>3-</a:t>
            </a:r>
            <a:r>
              <a:rPr lang="en-GB" sz="2400" b="1" dirty="0" smtClean="0">
                <a:solidFill>
                  <a:schemeClr val="bg1"/>
                </a:solidFill>
                <a:latin typeface="Times New Roman" pitchFamily="18" charset="0"/>
                <a:cs typeface="Times New Roman" pitchFamily="18" charset="0"/>
              </a:rPr>
              <a:t>Transection </a:t>
            </a:r>
            <a:r>
              <a:rPr lang="en-GB" sz="2400" b="1" dirty="0">
                <a:solidFill>
                  <a:schemeClr val="bg1"/>
                </a:solidFill>
                <a:latin typeface="Times New Roman" pitchFamily="18" charset="0"/>
                <a:cs typeface="Times New Roman" pitchFamily="18" charset="0"/>
              </a:rPr>
              <a:t>lower down in the thoracic region</a:t>
            </a:r>
            <a:br>
              <a:rPr lang="en-GB" sz="2400" b="1" dirty="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allows normal respiration but the patient ends up</a:t>
            </a:r>
            <a:br>
              <a:rPr lang="en-GB" sz="2400" b="1" dirty="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with </a:t>
            </a:r>
            <a:r>
              <a:rPr lang="en-GB" sz="2400" b="1" dirty="0" smtClean="0">
                <a:solidFill>
                  <a:schemeClr val="bg1"/>
                </a:solidFill>
                <a:latin typeface="Times New Roman" pitchFamily="18" charset="0"/>
                <a:cs typeface="Times New Roman" pitchFamily="18" charset="0"/>
              </a:rPr>
              <a:t>(</a:t>
            </a:r>
            <a:r>
              <a:rPr lang="en-GB" sz="2400" b="1" u="sng" dirty="0" smtClean="0">
                <a:solidFill>
                  <a:schemeClr val="bg1"/>
                </a:solidFill>
                <a:latin typeface="Times New Roman" pitchFamily="18" charset="0"/>
                <a:cs typeface="Times New Roman" pitchFamily="18" charset="0"/>
              </a:rPr>
              <a:t>paraplegia)</a:t>
            </a:r>
            <a:r>
              <a:rPr lang="en-GB" sz="2400" b="1" dirty="0" smtClean="0">
                <a:solidFill>
                  <a:schemeClr val="bg1"/>
                </a:solidFill>
                <a:latin typeface="Times New Roman" pitchFamily="18" charset="0"/>
                <a:cs typeface="Times New Roman" pitchFamily="18" charset="0"/>
              </a:rPr>
              <a:t>--</a:t>
            </a:r>
            <a:endParaRPr lang="en-GB" sz="2400"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5786454"/>
            <a:ext cx="6400800" cy="428628"/>
          </a:xfrm>
        </p:spPr>
        <p:txBody>
          <a:bodyPr>
            <a:normAutofit fontScale="85000" lnSpcReduction="20000"/>
          </a:bodyPr>
          <a:lstStyle/>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7233"/>
            <a:ext cx="7772400" cy="4299960"/>
          </a:xfrm>
        </p:spPr>
        <p:txBody>
          <a:bodyPr>
            <a:noAutofit/>
          </a:bodyPr>
          <a:lstStyle/>
          <a:p>
            <a:pPr algn="l"/>
            <a:r>
              <a:rPr lang="en-GB" sz="2800" b="1" u="sng" dirty="0">
                <a:solidFill>
                  <a:schemeClr val="bg1"/>
                </a:solidFill>
                <a:latin typeface="Times New Roman" pitchFamily="18" charset="0"/>
                <a:cs typeface="Times New Roman" pitchFamily="18" charset="0"/>
              </a:rPr>
              <a:t>Stages </a:t>
            </a:r>
            <a:r>
              <a:rPr lang="en-GB" sz="2800" b="1" u="sng" dirty="0" smtClean="0">
                <a:solidFill>
                  <a:schemeClr val="bg1"/>
                </a:solidFill>
                <a:latin typeface="Times New Roman" pitchFamily="18" charset="0"/>
                <a:cs typeface="Times New Roman" pitchFamily="18" charset="0"/>
              </a:rPr>
              <a:t>:-</a:t>
            </a:r>
            <a:br>
              <a:rPr lang="en-GB" sz="2800" b="1" u="sng" dirty="0" smtClean="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A/ Spinal shock ( 2-6 weeks )</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B/ Recovery of reflex activity</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C/ Paraplegia in extension</a:t>
            </a:r>
            <a:br>
              <a:rPr lang="en-GB" sz="2000" b="1" dirty="0">
                <a:solidFill>
                  <a:schemeClr val="bg1"/>
                </a:solidFill>
                <a:latin typeface="Times New Roman" pitchFamily="18" charset="0"/>
                <a:cs typeface="Times New Roman" pitchFamily="18" charset="0"/>
              </a:rPr>
            </a:br>
            <a:r>
              <a:rPr lang="en-GB" sz="2000" b="1" dirty="0" smtClean="0">
                <a:solidFill>
                  <a:schemeClr val="bg1"/>
                </a:solidFill>
                <a:latin typeface="Times New Roman" pitchFamily="18" charset="0"/>
                <a:cs typeface="Times New Roman" pitchFamily="18" charset="0"/>
              </a:rPr>
              <a:t/>
            </a:r>
            <a:br>
              <a:rPr lang="en-GB" sz="2000" b="1" dirty="0" smtClean="0">
                <a:solidFill>
                  <a:schemeClr val="bg1"/>
                </a:solidFill>
                <a:latin typeface="Times New Roman" pitchFamily="18" charset="0"/>
                <a:cs typeface="Times New Roman" pitchFamily="18" charset="0"/>
              </a:rPr>
            </a:br>
            <a:r>
              <a:rPr lang="en-GB" sz="2000" b="1" u="sng" dirty="0" smtClean="0">
                <a:solidFill>
                  <a:schemeClr val="bg1"/>
                </a:solidFill>
                <a:latin typeface="Times New Roman" pitchFamily="18" charset="0"/>
                <a:cs typeface="Times New Roman" pitchFamily="18" charset="0"/>
              </a:rPr>
              <a:t>A</a:t>
            </a:r>
            <a:r>
              <a:rPr lang="en-GB" sz="2000" b="1" u="sng" dirty="0">
                <a:solidFill>
                  <a:schemeClr val="bg1"/>
                </a:solidFill>
                <a:latin typeface="Times New Roman" pitchFamily="18" charset="0"/>
                <a:cs typeface="Times New Roman" pitchFamily="18" charset="0"/>
              </a:rPr>
              <a:t>/ Spinal shock</a:t>
            </a:r>
            <a:r>
              <a:rPr lang="en-GB" sz="2000" b="1" dirty="0">
                <a:solidFill>
                  <a:schemeClr val="bg1"/>
                </a:solidFill>
                <a:latin typeface="Times New Roman" pitchFamily="18" charset="0"/>
                <a:cs typeface="Times New Roman" pitchFamily="18" charset="0"/>
              </a:rPr>
              <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In the immediate period following </a:t>
            </a:r>
            <a:r>
              <a:rPr lang="en-GB" sz="2000" b="1" dirty="0" err="1">
                <a:solidFill>
                  <a:schemeClr val="bg1"/>
                </a:solidFill>
                <a:latin typeface="Times New Roman" pitchFamily="18" charset="0"/>
                <a:cs typeface="Times New Roman" pitchFamily="18" charset="0"/>
              </a:rPr>
              <a:t>transection</a:t>
            </a:r>
            <a:r>
              <a:rPr lang="en-GB" sz="2000" b="1" dirty="0">
                <a:solidFill>
                  <a:schemeClr val="bg1"/>
                </a:solidFill>
                <a:latin typeface="Times New Roman" pitchFamily="18" charset="0"/>
                <a:cs typeface="Times New Roman" pitchFamily="18" charset="0"/>
              </a:rPr>
              <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there is :</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
            </a:r>
            <a:br>
              <a:rPr lang="en-GB" sz="2000" b="1" dirty="0">
                <a:solidFill>
                  <a:schemeClr val="bg1"/>
                </a:solidFill>
                <a:latin typeface="Times New Roman" pitchFamily="18" charset="0"/>
                <a:cs typeface="Times New Roman" pitchFamily="18" charset="0"/>
              </a:rPr>
            </a:br>
            <a:r>
              <a:rPr lang="en-GB" sz="2000" b="1" dirty="0" smtClean="0">
                <a:solidFill>
                  <a:schemeClr val="bg1"/>
                </a:solidFill>
                <a:latin typeface="Times New Roman" pitchFamily="18" charset="0"/>
                <a:cs typeface="Times New Roman" pitchFamily="18" charset="0"/>
              </a:rPr>
              <a:t>(1) </a:t>
            </a:r>
            <a:r>
              <a:rPr lang="en-GB" sz="2000" b="1" dirty="0">
                <a:solidFill>
                  <a:schemeClr val="bg1"/>
                </a:solidFill>
                <a:latin typeface="Times New Roman" pitchFamily="18" charset="0"/>
                <a:cs typeface="Times New Roman" pitchFamily="18" charset="0"/>
              </a:rPr>
              <a:t>Loss of all sensations (</a:t>
            </a:r>
            <a:r>
              <a:rPr lang="en-GB" sz="2000" b="1" dirty="0" smtClean="0">
                <a:solidFill>
                  <a:schemeClr val="bg1"/>
                </a:solidFill>
                <a:latin typeface="Times New Roman" pitchFamily="18" charset="0"/>
                <a:cs typeface="Times New Roman" pitchFamily="18" charset="0"/>
              </a:rPr>
              <a:t>anaesthesia</a:t>
            </a:r>
            <a:r>
              <a:rPr lang="en-GB" sz="2000" b="1" dirty="0">
                <a:solidFill>
                  <a:schemeClr val="bg1"/>
                </a:solidFill>
                <a:latin typeface="Times New Roman" pitchFamily="18" charset="0"/>
                <a:cs typeface="Times New Roman" pitchFamily="18" charset="0"/>
              </a:rPr>
              <a:t>) and voluntary movement</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 paralysis) below the level of the lesion </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(3) Loss of tendon reflexes and superficial </a:t>
            </a:r>
            <a:r>
              <a:rPr lang="en-GB" sz="2000" b="1" dirty="0" smtClean="0">
                <a:solidFill>
                  <a:schemeClr val="bg1"/>
                </a:solidFill>
                <a:latin typeface="Times New Roman" pitchFamily="18" charset="0"/>
                <a:cs typeface="Times New Roman" pitchFamily="18" charset="0"/>
              </a:rPr>
              <a:t>reflexes.</a:t>
            </a:r>
            <a:r>
              <a:rPr lang="en-GB" sz="2000" b="1" dirty="0">
                <a:solidFill>
                  <a:schemeClr val="bg1"/>
                </a:solidFill>
                <a:latin typeface="Times New Roman" pitchFamily="18" charset="0"/>
                <a:cs typeface="Times New Roman" pitchFamily="18" charset="0"/>
              </a:rPr>
              <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(5) The loss of muscle tone (flaccidity) and absence of any muscle</a:t>
            </a:r>
            <a:br>
              <a:rPr lang="en-GB" sz="2000" b="1" dirty="0">
                <a:solidFill>
                  <a:schemeClr val="bg1"/>
                </a:solidFill>
                <a:latin typeface="Times New Roman" pitchFamily="18" charset="0"/>
                <a:cs typeface="Times New Roman" pitchFamily="18" charset="0"/>
              </a:rPr>
            </a:br>
            <a:r>
              <a:rPr lang="en-GB" sz="2000" b="1" dirty="0">
                <a:solidFill>
                  <a:schemeClr val="bg1"/>
                </a:solidFill>
                <a:latin typeface="Times New Roman" pitchFamily="18" charset="0"/>
                <a:cs typeface="Times New Roman" pitchFamily="18" charset="0"/>
              </a:rPr>
              <a:t>activity (muscle pump </a:t>
            </a:r>
            <a:r>
              <a:rPr lang="en-GB" sz="2000" b="1" dirty="0" smtClean="0">
                <a:solidFill>
                  <a:schemeClr val="bg1"/>
                </a:solidFill>
                <a:latin typeface="Times New Roman" pitchFamily="18" charset="0"/>
                <a:cs typeface="Times New Roman" pitchFamily="18" charset="0"/>
              </a:rPr>
              <a:t>)</a:t>
            </a:r>
            <a:endParaRPr lang="en-GB" sz="2000"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6669360"/>
            <a:ext cx="6400800" cy="188640"/>
          </a:xfrm>
        </p:spPr>
        <p:txBody>
          <a:bodyPr>
            <a:normAutofit fontScale="25000" lnSpcReduction="20000"/>
          </a:bodyPr>
          <a:lstStyle/>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71546"/>
            <a:ext cx="7772400" cy="3653598"/>
          </a:xfrm>
        </p:spPr>
        <p:txBody>
          <a:bodyPr>
            <a:noAutofit/>
          </a:bodyPr>
          <a:lstStyle/>
          <a:p>
            <a:pPr algn="l"/>
            <a:r>
              <a:rPr lang="en-GB" sz="2400" b="1" dirty="0" smtClean="0"/>
              <a:t/>
            </a:r>
            <a:br>
              <a:rPr lang="en-GB" sz="2400" b="1" dirty="0" smtClean="0"/>
            </a:br>
            <a:r>
              <a:rPr lang="en-GB" sz="2400" b="1" dirty="0"/>
              <a:t/>
            </a:r>
            <a:br>
              <a:rPr lang="en-GB" sz="2400" b="1" dirty="0"/>
            </a:br>
            <a:r>
              <a:rPr lang="en-GB" sz="2400" b="1" dirty="0" smtClean="0">
                <a:solidFill>
                  <a:schemeClr val="bg1"/>
                </a:solidFill>
              </a:rPr>
              <a:t>(</a:t>
            </a:r>
            <a:r>
              <a:rPr lang="en-GB" sz="2400" b="1" dirty="0">
                <a:solidFill>
                  <a:schemeClr val="bg1"/>
                </a:solidFill>
                <a:latin typeface="Times New Roman" pitchFamily="18" charset="0"/>
                <a:cs typeface="Times New Roman" pitchFamily="18" charset="0"/>
              </a:rPr>
              <a:t>6) The wall of the urinary bladder becomes paralysed </a:t>
            </a:r>
            <a:r>
              <a:rPr lang="en-GB" sz="2400" b="1" dirty="0" smtClean="0">
                <a:solidFill>
                  <a:schemeClr val="bg1"/>
                </a:solidFill>
                <a:latin typeface="Times New Roman" pitchFamily="18" charset="0"/>
                <a:cs typeface="Times New Roman" pitchFamily="18" charset="0"/>
              </a:rPr>
              <a:t>and urine </a:t>
            </a:r>
            <a:r>
              <a:rPr lang="en-GB" sz="2400" b="1" dirty="0">
                <a:solidFill>
                  <a:schemeClr val="bg1"/>
                </a:solidFill>
                <a:latin typeface="Times New Roman" pitchFamily="18" charset="0"/>
                <a:cs typeface="Times New Roman" pitchFamily="18" charset="0"/>
              </a:rPr>
              <a:t>is retained until the pressure in the bladder </a:t>
            </a:r>
            <a:r>
              <a:rPr lang="en-GB" sz="2400" b="1" dirty="0" smtClean="0">
                <a:solidFill>
                  <a:schemeClr val="bg1"/>
                </a:solidFill>
                <a:latin typeface="Times New Roman" pitchFamily="18" charset="0"/>
                <a:cs typeface="Times New Roman" pitchFamily="18" charset="0"/>
              </a:rPr>
              <a:t>overcomes the </a:t>
            </a:r>
            <a:r>
              <a:rPr lang="en-GB" sz="2400" b="1" dirty="0">
                <a:solidFill>
                  <a:schemeClr val="bg1"/>
                </a:solidFill>
                <a:latin typeface="Times New Roman" pitchFamily="18" charset="0"/>
                <a:cs typeface="Times New Roman" pitchFamily="18" charset="0"/>
              </a:rPr>
              <a:t>resistance offered by the tone of the sphincters </a:t>
            </a:r>
            <a:r>
              <a:rPr lang="en-GB" sz="2400" b="1" dirty="0" smtClean="0">
                <a:solidFill>
                  <a:schemeClr val="bg1"/>
                </a:solidFill>
                <a:latin typeface="Times New Roman" pitchFamily="18" charset="0"/>
                <a:cs typeface="Times New Roman" pitchFamily="18" charset="0"/>
              </a:rPr>
              <a:t>and dribbling </a:t>
            </a:r>
            <a:r>
              <a:rPr lang="en-GB" sz="2400" b="1" dirty="0">
                <a:solidFill>
                  <a:schemeClr val="bg1"/>
                </a:solidFill>
                <a:latin typeface="Times New Roman" pitchFamily="18" charset="0"/>
                <a:cs typeface="Times New Roman" pitchFamily="18" charset="0"/>
              </a:rPr>
              <a:t>occurs. This is known as </a:t>
            </a:r>
            <a:r>
              <a:rPr lang="en-GB" sz="2400" b="1" dirty="0" smtClean="0">
                <a:solidFill>
                  <a:schemeClr val="bg1"/>
                </a:solidFill>
                <a:latin typeface="Times New Roman" pitchFamily="18" charset="0"/>
                <a:cs typeface="Times New Roman" pitchFamily="18" charset="0"/>
              </a:rPr>
              <a:t>(</a:t>
            </a:r>
            <a:r>
              <a:rPr lang="en-GB" sz="2400" b="1" u="sng" dirty="0" smtClean="0">
                <a:solidFill>
                  <a:schemeClr val="bg1"/>
                </a:solidFill>
                <a:latin typeface="Times New Roman" pitchFamily="18" charset="0"/>
                <a:cs typeface="Times New Roman" pitchFamily="18" charset="0"/>
              </a:rPr>
              <a:t>retention </a:t>
            </a:r>
            <a:r>
              <a:rPr lang="en-GB" sz="2400" b="1" u="sng" dirty="0">
                <a:solidFill>
                  <a:schemeClr val="bg1"/>
                </a:solidFill>
                <a:latin typeface="Times New Roman" pitchFamily="18" charset="0"/>
                <a:cs typeface="Times New Roman" pitchFamily="18" charset="0"/>
              </a:rPr>
              <a:t>with </a:t>
            </a:r>
            <a:r>
              <a:rPr lang="en-GB" sz="2400" b="1" u="sng" dirty="0" smtClean="0">
                <a:solidFill>
                  <a:schemeClr val="bg1"/>
                </a:solidFill>
                <a:latin typeface="Times New Roman" pitchFamily="18" charset="0"/>
                <a:cs typeface="Times New Roman" pitchFamily="18" charset="0"/>
              </a:rPr>
              <a:t>overflow).</a:t>
            </a:r>
            <a:r>
              <a:rPr lang="en-GB" sz="2400" b="1" dirty="0">
                <a:solidFill>
                  <a:schemeClr val="bg1"/>
                </a:solidFill>
                <a:latin typeface="Times New Roman" pitchFamily="18" charset="0"/>
                <a:cs typeface="Times New Roman" pitchFamily="18" charset="0"/>
              </a:rPr>
              <a:t/>
            </a:r>
            <a:br>
              <a:rPr lang="en-GB" sz="2400" b="1" dirty="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(7)Loss of vasomotor tone </a:t>
            </a:r>
            <a:r>
              <a:rPr lang="en-GB" sz="2400" b="1" dirty="0" smtClean="0">
                <a:solidFill>
                  <a:schemeClr val="bg1"/>
                </a:solidFill>
                <a:latin typeface="Times New Roman" pitchFamily="18" charset="0"/>
                <a:cs typeface="Times New Roman" pitchFamily="18" charset="0"/>
              </a:rPr>
              <a:t>&amp;vasodilatation </a:t>
            </a:r>
            <a:r>
              <a:rPr lang="en-GB" sz="2400" b="1" dirty="0">
                <a:solidFill>
                  <a:schemeClr val="bg1"/>
                </a:solidFill>
                <a:latin typeface="Times New Roman" pitchFamily="18" charset="0"/>
                <a:cs typeface="Times New Roman" pitchFamily="18" charset="0"/>
              </a:rPr>
              <a:t>causes a fall in blood pressure</a:t>
            </a:r>
            <a:r>
              <a:rPr lang="en-GB" sz="2400" b="1" dirty="0" smtClean="0">
                <a:solidFill>
                  <a:schemeClr val="bg1"/>
                </a:solidFill>
                <a:latin typeface="Times New Roman" pitchFamily="18" charset="0"/>
                <a:cs typeface="Times New Roman" pitchFamily="18" charset="0"/>
              </a:rPr>
              <a:t>; </a:t>
            </a:r>
            <a:br>
              <a:rPr lang="en-GB" sz="2400" b="1" dirty="0" smtClean="0">
                <a:solidFill>
                  <a:schemeClr val="bg1"/>
                </a:solidFill>
                <a:latin typeface="Times New Roman" pitchFamily="18" charset="0"/>
                <a:cs typeface="Times New Roman" pitchFamily="18" charset="0"/>
              </a:rPr>
            </a:br>
            <a:r>
              <a:rPr lang="en-GB" sz="2400" b="1" dirty="0" smtClean="0">
                <a:solidFill>
                  <a:schemeClr val="bg1"/>
                </a:solidFill>
                <a:latin typeface="Times New Roman" pitchFamily="18" charset="0"/>
                <a:cs typeface="Times New Roman" pitchFamily="18" charset="0"/>
              </a:rPr>
              <a:t>-This </a:t>
            </a:r>
            <a:r>
              <a:rPr lang="en-GB" sz="2400" b="1" dirty="0">
                <a:solidFill>
                  <a:schemeClr val="bg1"/>
                </a:solidFill>
                <a:latin typeface="Times New Roman" pitchFamily="18" charset="0"/>
                <a:cs typeface="Times New Roman" pitchFamily="18" charset="0"/>
              </a:rPr>
              <a:t>stage varies in duration but usually lasts a maximum of </a:t>
            </a:r>
            <a:r>
              <a:rPr lang="en-GB" sz="2400" b="1" dirty="0" smtClean="0">
                <a:solidFill>
                  <a:schemeClr val="bg1"/>
                </a:solidFill>
                <a:latin typeface="Times New Roman" pitchFamily="18" charset="0"/>
                <a:cs typeface="Times New Roman" pitchFamily="18" charset="0"/>
              </a:rPr>
              <a:t>2-6 weeks</a:t>
            </a:r>
            <a:r>
              <a:rPr lang="en-GB" sz="2400" b="1" dirty="0">
                <a:solidFill>
                  <a:schemeClr val="bg1"/>
                </a:solidFill>
                <a:latin typeface="Times New Roman" pitchFamily="18" charset="0"/>
                <a:cs typeface="Times New Roman" pitchFamily="18" charset="0"/>
              </a:rPr>
              <a:t>, after which some reflex activity recovers</a:t>
            </a:r>
            <a:r>
              <a:rPr lang="en-GB" sz="2400" b="1" dirty="0">
                <a:solidFill>
                  <a:schemeClr val="bg1"/>
                </a:solidFill>
              </a:rPr>
              <a:t>.</a:t>
            </a:r>
            <a:endParaRPr lang="en-GB" sz="2400" dirty="0">
              <a:solidFill>
                <a:schemeClr val="bg1"/>
              </a:solidFill>
            </a:endParaRPr>
          </a:p>
        </p:txBody>
      </p:sp>
      <p:sp>
        <p:nvSpPr>
          <p:cNvPr id="3" name="Subtitle 2"/>
          <p:cNvSpPr>
            <a:spLocks noGrp="1"/>
          </p:cNvSpPr>
          <p:nvPr>
            <p:ph type="subTitle" idx="1"/>
          </p:nvPr>
        </p:nvSpPr>
        <p:spPr>
          <a:xfrm>
            <a:off x="1371600" y="6093296"/>
            <a:ext cx="6400800" cy="764704"/>
          </a:xfrm>
        </p:spPr>
        <p:txBody>
          <a:bodyPr/>
          <a:lstStyle/>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GB" sz="2400" b="1" u="sng" dirty="0">
                <a:solidFill>
                  <a:schemeClr val="bg1"/>
                </a:solidFill>
                <a:latin typeface="Times New Roman" pitchFamily="18" charset="0"/>
                <a:cs typeface="Times New Roman" pitchFamily="18" charset="0"/>
              </a:rPr>
              <a:t>B/ Stage of return of reflex </a:t>
            </a:r>
            <a:r>
              <a:rPr lang="en-GB" sz="2400" b="1" u="sng" dirty="0" smtClean="0">
                <a:solidFill>
                  <a:schemeClr val="bg1"/>
                </a:solidFill>
                <a:latin typeface="Times New Roman" pitchFamily="18" charset="0"/>
                <a:cs typeface="Times New Roman" pitchFamily="18" charset="0"/>
              </a:rPr>
              <a:t>activity</a:t>
            </a:r>
            <a:br>
              <a:rPr lang="en-GB" sz="2400" b="1" u="sng" dirty="0" smtClean="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
            </a:r>
            <a:br>
              <a:rPr lang="en-GB" sz="2400" b="1" dirty="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 As the spinal shock ends , spinal reflex activity</a:t>
            </a:r>
            <a:br>
              <a:rPr lang="en-GB" sz="2400" b="1" dirty="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appears again this </a:t>
            </a:r>
            <a:r>
              <a:rPr lang="en-GB" sz="2400" b="1" u="sng" dirty="0">
                <a:solidFill>
                  <a:schemeClr val="bg1"/>
                </a:solidFill>
                <a:latin typeface="Times New Roman" pitchFamily="18" charset="0"/>
                <a:cs typeface="Times New Roman" pitchFamily="18" charset="0"/>
              </a:rPr>
              <a:t>partial recovery may be due </a:t>
            </a:r>
            <a:r>
              <a:rPr lang="en-GB" sz="2400" b="1" u="sng" dirty="0" smtClean="0">
                <a:solidFill>
                  <a:schemeClr val="bg1"/>
                </a:solidFill>
                <a:latin typeface="Times New Roman" pitchFamily="18" charset="0"/>
                <a:cs typeface="Times New Roman" pitchFamily="18" charset="0"/>
              </a:rPr>
              <a:t>to</a:t>
            </a:r>
            <a:r>
              <a:rPr lang="en-GB" sz="2400" b="1" dirty="0" smtClean="0">
                <a:solidFill>
                  <a:schemeClr val="bg1"/>
                </a:solidFill>
                <a:latin typeface="Times New Roman" pitchFamily="18" charset="0"/>
                <a:cs typeface="Times New Roman" pitchFamily="18" charset="0"/>
              </a:rPr>
              <a:t>:-</a:t>
            </a:r>
            <a:r>
              <a:rPr lang="en-GB" sz="2400" b="1" dirty="0">
                <a:solidFill>
                  <a:schemeClr val="bg1"/>
                </a:solidFill>
                <a:latin typeface="Times New Roman" pitchFamily="18" charset="0"/>
                <a:cs typeface="Times New Roman" pitchFamily="18" charset="0"/>
              </a:rPr>
              <a:t/>
            </a:r>
            <a:br>
              <a:rPr lang="en-GB" sz="2400" b="1" dirty="0">
                <a:solidFill>
                  <a:schemeClr val="bg1"/>
                </a:solidFill>
                <a:latin typeface="Times New Roman" pitchFamily="18" charset="0"/>
                <a:cs typeface="Times New Roman" pitchFamily="18" charset="0"/>
              </a:rPr>
            </a:br>
            <a:r>
              <a:rPr lang="en-GB" sz="2400" b="1" dirty="0" smtClean="0">
                <a:solidFill>
                  <a:schemeClr val="bg1"/>
                </a:solidFill>
                <a:latin typeface="Times New Roman" pitchFamily="18" charset="0"/>
                <a:cs typeface="Times New Roman" pitchFamily="18" charset="0"/>
              </a:rPr>
              <a:t>-  increase </a:t>
            </a:r>
            <a:r>
              <a:rPr lang="en-GB" sz="2400" b="1" dirty="0">
                <a:solidFill>
                  <a:schemeClr val="bg1"/>
                </a:solidFill>
                <a:latin typeface="Times New Roman" pitchFamily="18" charset="0"/>
                <a:cs typeface="Times New Roman" pitchFamily="18" charset="0"/>
              </a:rPr>
              <a:t>in </a:t>
            </a:r>
            <a:r>
              <a:rPr lang="en-GB" sz="2400" b="1" dirty="0" smtClean="0">
                <a:solidFill>
                  <a:schemeClr val="bg1"/>
                </a:solidFill>
                <a:latin typeface="Times New Roman" pitchFamily="18" charset="0"/>
                <a:cs typeface="Times New Roman" pitchFamily="18" charset="0"/>
              </a:rPr>
              <a:t> </a:t>
            </a:r>
            <a:r>
              <a:rPr lang="en-GB" sz="2400" b="1" dirty="0">
                <a:solidFill>
                  <a:schemeClr val="bg1"/>
                </a:solidFill>
                <a:latin typeface="Times New Roman" pitchFamily="18" charset="0"/>
                <a:cs typeface="Times New Roman" pitchFamily="18" charset="0"/>
              </a:rPr>
              <a:t>degree of excitability of the</a:t>
            </a:r>
            <a:br>
              <a:rPr lang="en-GB" sz="2400" b="1" dirty="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spinal cord neurons below the level of the section ,</a:t>
            </a:r>
            <a:br>
              <a:rPr lang="en-GB" sz="2400" b="1" dirty="0">
                <a:solidFill>
                  <a:schemeClr val="bg1"/>
                </a:solidFill>
                <a:latin typeface="Times New Roman" pitchFamily="18" charset="0"/>
                <a:cs typeface="Times New Roman" pitchFamily="18" charset="0"/>
              </a:rPr>
            </a:br>
            <a:r>
              <a:rPr lang="en-GB" sz="2400" b="1" dirty="0" smtClean="0">
                <a:solidFill>
                  <a:schemeClr val="bg1"/>
                </a:solidFill>
                <a:latin typeface="Times New Roman" pitchFamily="18" charset="0"/>
                <a:cs typeface="Times New Roman" pitchFamily="18" charset="0"/>
              </a:rPr>
              <a:t>due  </a:t>
            </a:r>
            <a:r>
              <a:rPr lang="en-GB" sz="2400" b="1" dirty="0">
                <a:solidFill>
                  <a:schemeClr val="bg1"/>
                </a:solidFill>
                <a:latin typeface="Times New Roman" pitchFamily="18" charset="0"/>
                <a:cs typeface="Times New Roman" pitchFamily="18" charset="0"/>
              </a:rPr>
              <a:t>to </a:t>
            </a:r>
            <a:r>
              <a:rPr lang="en-GB" sz="2400" b="1" dirty="0" smtClean="0">
                <a:solidFill>
                  <a:schemeClr val="bg1"/>
                </a:solidFill>
                <a:latin typeface="Times New Roman" pitchFamily="18" charset="0"/>
                <a:cs typeface="Times New Roman" pitchFamily="18" charset="0"/>
              </a:rPr>
              <a:t>:_</a:t>
            </a:r>
            <a:br>
              <a:rPr lang="en-GB" sz="2400" b="1" dirty="0" smtClean="0">
                <a:solidFill>
                  <a:schemeClr val="bg1"/>
                </a:solidFill>
                <a:latin typeface="Times New Roman" pitchFamily="18" charset="0"/>
                <a:cs typeface="Times New Roman" pitchFamily="18" charset="0"/>
              </a:rPr>
            </a:br>
            <a:r>
              <a:rPr lang="en-GB" sz="2000" b="1" dirty="0" smtClean="0">
                <a:solidFill>
                  <a:schemeClr val="bg1"/>
                </a:solidFill>
                <a:latin typeface="Times New Roman" pitchFamily="18" charset="0"/>
                <a:cs typeface="Times New Roman" pitchFamily="18" charset="0"/>
              </a:rPr>
              <a:t>1-disinhibition of </a:t>
            </a:r>
            <a:r>
              <a:rPr lang="en-GB" sz="2000" b="1" dirty="0" err="1" smtClean="0">
                <a:solidFill>
                  <a:schemeClr val="bg1"/>
                </a:solidFill>
                <a:latin typeface="Times New Roman" pitchFamily="18" charset="0"/>
                <a:cs typeface="Times New Roman" pitchFamily="18" charset="0"/>
              </a:rPr>
              <a:t>motoneurons</a:t>
            </a:r>
            <a:r>
              <a:rPr lang="en-GB" sz="2000" b="1" dirty="0" smtClean="0">
                <a:solidFill>
                  <a:schemeClr val="bg1"/>
                </a:solidFill>
                <a:latin typeface="Times New Roman" pitchFamily="18" charset="0"/>
                <a:cs typeface="Times New Roman" pitchFamily="18" charset="0"/>
              </a:rPr>
              <a:t> as a result of absence of inhibitory impulses from higher  motor  centres </a:t>
            </a:r>
            <a:br>
              <a:rPr lang="en-GB" sz="2000" b="1" dirty="0" smtClean="0">
                <a:solidFill>
                  <a:schemeClr val="bg1"/>
                </a:solidFill>
                <a:latin typeface="Times New Roman" pitchFamily="18" charset="0"/>
                <a:cs typeface="Times New Roman" pitchFamily="18" charset="0"/>
              </a:rPr>
            </a:br>
            <a:r>
              <a:rPr lang="en-GB" sz="2000" b="1" dirty="0" smtClean="0">
                <a:solidFill>
                  <a:schemeClr val="bg1"/>
                </a:solidFill>
                <a:latin typeface="Times New Roman" pitchFamily="18" charset="0"/>
                <a:cs typeface="Times New Roman" pitchFamily="18" charset="0"/>
              </a:rPr>
              <a:t>-sprouting of fibres from remaining neurons </a:t>
            </a:r>
            <a:br>
              <a:rPr lang="en-GB" sz="2000" b="1" dirty="0" smtClean="0">
                <a:solidFill>
                  <a:schemeClr val="bg1"/>
                </a:solidFill>
                <a:latin typeface="Times New Roman" pitchFamily="18" charset="0"/>
                <a:cs typeface="Times New Roman" pitchFamily="18" charset="0"/>
              </a:rPr>
            </a:br>
            <a:r>
              <a:rPr lang="en-GB" sz="2000" b="1" dirty="0" smtClean="0">
                <a:solidFill>
                  <a:schemeClr val="bg1"/>
                </a:solidFill>
                <a:latin typeface="Times New Roman" pitchFamily="18" charset="0"/>
                <a:cs typeface="Times New Roman" pitchFamily="18" charset="0"/>
              </a:rPr>
              <a:t>-</a:t>
            </a:r>
            <a:r>
              <a:rPr lang="en-GB" sz="2000" b="1" dirty="0" err="1" smtClean="0">
                <a:solidFill>
                  <a:schemeClr val="bg1"/>
                </a:solidFill>
                <a:latin typeface="Times New Roman" pitchFamily="18" charset="0"/>
                <a:cs typeface="Times New Roman" pitchFamily="18" charset="0"/>
              </a:rPr>
              <a:t>supersensitivity</a:t>
            </a:r>
            <a:r>
              <a:rPr lang="en-GB" sz="2000" b="1" dirty="0" smtClean="0">
                <a:solidFill>
                  <a:schemeClr val="bg1"/>
                </a:solidFill>
                <a:latin typeface="Times New Roman" pitchFamily="18" charset="0"/>
                <a:cs typeface="Times New Roman" pitchFamily="18" charset="0"/>
              </a:rPr>
              <a:t> to excitatory neurotransmitters .</a:t>
            </a:r>
            <a:r>
              <a:rPr lang="en-GB" sz="2000" b="1" dirty="0" smtClean="0">
                <a:solidFill>
                  <a:schemeClr val="bg1"/>
                </a:solidFill>
                <a:latin typeface="Times New Roman" pitchFamily="18" charset="0"/>
                <a:cs typeface="Times New Roman" pitchFamily="18" charset="0"/>
              </a:rPr>
              <a:t/>
            </a:r>
            <a:br>
              <a:rPr lang="en-GB" sz="2000" b="1" dirty="0" smtClean="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
            </a:r>
            <a:br>
              <a:rPr lang="en-GB" sz="2400" b="1" dirty="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a:t>
            </a:r>
            <a:r>
              <a:rPr lang="en-GB" sz="2400" b="1" u="sng" dirty="0">
                <a:solidFill>
                  <a:schemeClr val="bg1"/>
                </a:solidFill>
                <a:latin typeface="Times New Roman" pitchFamily="18" charset="0"/>
                <a:cs typeface="Times New Roman" pitchFamily="18" charset="0"/>
              </a:rPr>
              <a:t> Features of the stage of recovery of reflex</a:t>
            </a:r>
            <a:br>
              <a:rPr lang="en-GB" sz="2400" b="1" u="sng" dirty="0">
                <a:solidFill>
                  <a:schemeClr val="bg1"/>
                </a:solidFill>
                <a:latin typeface="Times New Roman" pitchFamily="18" charset="0"/>
                <a:cs typeface="Times New Roman" pitchFamily="18" charset="0"/>
              </a:rPr>
            </a:br>
            <a:r>
              <a:rPr lang="en-GB" sz="2400" b="1" u="sng" dirty="0">
                <a:solidFill>
                  <a:schemeClr val="bg1"/>
                </a:solidFill>
                <a:latin typeface="Times New Roman" pitchFamily="18" charset="0"/>
                <a:cs typeface="Times New Roman" pitchFamily="18" charset="0"/>
              </a:rPr>
              <a:t>activity</a:t>
            </a:r>
            <a:r>
              <a:rPr lang="en-GB" sz="2400" b="1" dirty="0">
                <a:solidFill>
                  <a:schemeClr val="bg1"/>
                </a:solidFill>
                <a:latin typeface="Times New Roman" pitchFamily="18" charset="0"/>
                <a:cs typeface="Times New Roman" pitchFamily="18" charset="0"/>
              </a:rPr>
              <a:t/>
            </a:r>
            <a:br>
              <a:rPr lang="en-GB" sz="2400" b="1" dirty="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 </a:t>
            </a:r>
            <a:r>
              <a:rPr lang="en-GB" sz="2400" b="1" u="sng" dirty="0">
                <a:solidFill>
                  <a:schemeClr val="bg1"/>
                </a:solidFill>
                <a:latin typeface="Times New Roman" pitchFamily="18" charset="0"/>
                <a:cs typeface="Times New Roman" pitchFamily="18" charset="0"/>
              </a:rPr>
              <a:t>(1) Gradual rise of arterial blood pressure </a:t>
            </a:r>
            <a:r>
              <a:rPr lang="en-GB" sz="2400" b="1" dirty="0">
                <a:solidFill>
                  <a:schemeClr val="bg1"/>
                </a:solidFill>
                <a:latin typeface="Times New Roman" pitchFamily="18" charset="0"/>
                <a:cs typeface="Times New Roman" pitchFamily="18" charset="0"/>
              </a:rPr>
              <a:t>due to</a:t>
            </a:r>
            <a:br>
              <a:rPr lang="en-GB" sz="2400" b="1" dirty="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return of spinal vasomotor activity in the lateral</a:t>
            </a:r>
            <a:br>
              <a:rPr lang="en-GB" sz="2400" b="1" dirty="0">
                <a:solidFill>
                  <a:schemeClr val="bg1"/>
                </a:solidFill>
                <a:latin typeface="Times New Roman" pitchFamily="18" charset="0"/>
                <a:cs typeface="Times New Roman" pitchFamily="18" charset="0"/>
              </a:rPr>
            </a:br>
            <a:r>
              <a:rPr lang="en-GB" sz="2400" b="1" dirty="0">
                <a:solidFill>
                  <a:schemeClr val="bg1"/>
                </a:solidFill>
                <a:latin typeface="Times New Roman" pitchFamily="18" charset="0"/>
                <a:cs typeface="Times New Roman" pitchFamily="18" charset="0"/>
              </a:rPr>
              <a:t>horn cells. </a:t>
            </a:r>
            <a:r>
              <a:rPr lang="en-GB" sz="2400" dirty="0" smtClean="0">
                <a:solidFill>
                  <a:schemeClr val="bg1"/>
                </a:solidFill>
              </a:rPr>
              <a:t/>
            </a:r>
            <a:br>
              <a:rPr lang="en-GB" sz="2400" dirty="0" smtClean="0">
                <a:solidFill>
                  <a:schemeClr val="bg1"/>
                </a:solidFill>
              </a:rPr>
            </a:br>
            <a:r>
              <a:rPr lang="en-GB" sz="2400" dirty="0" smtClean="0">
                <a:solidFill>
                  <a:schemeClr val="bg1"/>
                </a:solidFill>
              </a:rPr>
              <a:t>-</a:t>
            </a:r>
            <a:r>
              <a:rPr lang="en-GB" sz="2400" dirty="0" smtClean="0">
                <a:solidFill>
                  <a:schemeClr val="bg1"/>
                </a:solidFill>
                <a:latin typeface="Times New Roman" pitchFamily="18" charset="0"/>
                <a:cs typeface="Times New Roman" pitchFamily="18" charset="0"/>
              </a:rPr>
              <a:t> vasoconstrictor tone in arterioles and </a:t>
            </a:r>
            <a:r>
              <a:rPr lang="en-GB" sz="2400" dirty="0" err="1" smtClean="0">
                <a:solidFill>
                  <a:schemeClr val="bg1"/>
                </a:solidFill>
                <a:latin typeface="Times New Roman" pitchFamily="18" charset="0"/>
                <a:cs typeface="Times New Roman" pitchFamily="18" charset="0"/>
              </a:rPr>
              <a:t>venules</a:t>
            </a:r>
            <a:endParaRPr lang="en-GB" sz="2400" dirty="0">
              <a:solidFill>
                <a:schemeClr val="bg1"/>
              </a:solidFill>
            </a:endParaRPr>
          </a:p>
        </p:txBody>
      </p:sp>
      <p:sp>
        <p:nvSpPr>
          <p:cNvPr id="3" name="Subtitle 2"/>
          <p:cNvSpPr>
            <a:spLocks noGrp="1"/>
          </p:cNvSpPr>
          <p:nvPr>
            <p:ph type="subTitle" idx="1"/>
          </p:nvPr>
        </p:nvSpPr>
        <p:spPr>
          <a:xfrm>
            <a:off x="1371600" y="5301208"/>
            <a:ext cx="6400800" cy="337592"/>
          </a:xfrm>
        </p:spPr>
        <p:txBody>
          <a:bodyPr>
            <a:normAutofit fontScale="62500" lnSpcReduction="20000"/>
          </a:bodyPr>
          <a:lstStyle/>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GB" sz="3100" b="1" u="sng" dirty="0">
                <a:solidFill>
                  <a:schemeClr val="bg1"/>
                </a:solidFill>
                <a:latin typeface="Times New Roman" pitchFamily="18" charset="0"/>
                <a:cs typeface="Times New Roman" pitchFamily="18" charset="0"/>
              </a:rPr>
              <a:t>2</a:t>
            </a:r>
            <a:r>
              <a:rPr lang="en-GB" sz="2200" b="1" u="sng" dirty="0" smtClean="0">
                <a:solidFill>
                  <a:schemeClr val="bg1"/>
                </a:solidFill>
                <a:latin typeface="Times New Roman" pitchFamily="18" charset="0"/>
                <a:cs typeface="Times New Roman" pitchFamily="18" charset="0"/>
              </a:rPr>
              <a:t>) </a:t>
            </a:r>
            <a:r>
              <a:rPr lang="en-GB" sz="2200" b="1" u="sng" dirty="0">
                <a:solidFill>
                  <a:schemeClr val="bg1"/>
                </a:solidFill>
                <a:latin typeface="Times New Roman" pitchFamily="18" charset="0"/>
                <a:cs typeface="Times New Roman" pitchFamily="18" charset="0"/>
              </a:rPr>
              <a:t>Return of spinal reflexes:</a:t>
            </a:r>
            <a:r>
              <a:rPr lang="en-GB" sz="2200" dirty="0">
                <a:solidFill>
                  <a:schemeClr val="bg1"/>
                </a:solidFill>
                <a:latin typeface="Times New Roman" pitchFamily="18" charset="0"/>
                <a:cs typeface="Times New Roman" pitchFamily="18" charset="0"/>
              </a:rPr>
              <a:t/>
            </a:r>
            <a:br>
              <a:rPr lang="en-GB" sz="2200" dirty="0">
                <a:solidFill>
                  <a:schemeClr val="bg1"/>
                </a:solidFill>
                <a:latin typeface="Times New Roman" pitchFamily="18" charset="0"/>
                <a:cs typeface="Times New Roman" pitchFamily="18" charset="0"/>
              </a:rPr>
            </a:br>
            <a:r>
              <a:rPr lang="en-GB" sz="2200" dirty="0" smtClean="0">
                <a:solidFill>
                  <a:schemeClr val="bg1"/>
                </a:solidFill>
                <a:latin typeface="Times New Roman" pitchFamily="18" charset="0"/>
                <a:cs typeface="Times New Roman" pitchFamily="18" charset="0"/>
              </a:rPr>
              <a:t>- Flexor tendon </a:t>
            </a:r>
            <a:r>
              <a:rPr lang="en-GB" sz="2200" dirty="0">
                <a:solidFill>
                  <a:schemeClr val="bg1"/>
                </a:solidFill>
                <a:latin typeface="Times New Roman" pitchFamily="18" charset="0"/>
                <a:cs typeface="Times New Roman" pitchFamily="18" charset="0"/>
              </a:rPr>
              <a:t>reflexes return earlier than extensor ones.</a:t>
            </a:r>
            <a:br>
              <a:rPr lang="en-GB" sz="2200" dirty="0">
                <a:solidFill>
                  <a:schemeClr val="bg1"/>
                </a:solidFill>
                <a:latin typeface="Times New Roman" pitchFamily="18" charset="0"/>
                <a:cs typeface="Times New Roman" pitchFamily="18" charset="0"/>
              </a:rPr>
            </a:br>
            <a:r>
              <a:rPr lang="en-GB" sz="2200" dirty="0" smtClean="0">
                <a:solidFill>
                  <a:schemeClr val="bg1"/>
                </a:solidFill>
                <a:latin typeface="Times New Roman" pitchFamily="18" charset="0"/>
                <a:cs typeface="Times New Roman" pitchFamily="18" charset="0"/>
              </a:rPr>
              <a:t>-</a:t>
            </a:r>
            <a:r>
              <a:rPr lang="en-GB" sz="2200" dirty="0" err="1" smtClean="0">
                <a:solidFill>
                  <a:schemeClr val="bg1"/>
                </a:solidFill>
                <a:latin typeface="Times New Roman" pitchFamily="18" charset="0"/>
                <a:cs typeface="Times New Roman" pitchFamily="18" charset="0"/>
              </a:rPr>
              <a:t>Babiniski</a:t>
            </a:r>
            <a:r>
              <a:rPr lang="en-GB" sz="2200" dirty="0" smtClean="0">
                <a:solidFill>
                  <a:schemeClr val="bg1"/>
                </a:solidFill>
                <a:latin typeface="Times New Roman" pitchFamily="18" charset="0"/>
                <a:cs typeface="Times New Roman" pitchFamily="18" charset="0"/>
              </a:rPr>
              <a:t> </a:t>
            </a:r>
            <a:r>
              <a:rPr lang="en-GB" sz="2200" dirty="0">
                <a:solidFill>
                  <a:schemeClr val="bg1"/>
                </a:solidFill>
                <a:latin typeface="Times New Roman" pitchFamily="18" charset="0"/>
                <a:cs typeface="Times New Roman" pitchFamily="18" charset="0"/>
              </a:rPr>
              <a:t>sign </a:t>
            </a:r>
            <a:br>
              <a:rPr lang="en-GB" sz="2200" dirty="0">
                <a:solidFill>
                  <a:schemeClr val="bg1"/>
                </a:solidFill>
                <a:latin typeface="Times New Roman" pitchFamily="18" charset="0"/>
                <a:cs typeface="Times New Roman" pitchFamily="18" charset="0"/>
              </a:rPr>
            </a:br>
            <a:r>
              <a:rPr lang="en-GB" sz="2200" dirty="0">
                <a:solidFill>
                  <a:schemeClr val="bg1"/>
                </a:solidFill>
                <a:latin typeface="Times New Roman" pitchFamily="18" charset="0"/>
                <a:cs typeface="Times New Roman" pitchFamily="18" charset="0"/>
              </a:rPr>
              <a:t>-</a:t>
            </a:r>
            <a:r>
              <a:rPr lang="en-GB" sz="2200" dirty="0" smtClean="0">
                <a:solidFill>
                  <a:schemeClr val="bg1"/>
                </a:solidFill>
                <a:latin typeface="Times New Roman" pitchFamily="18" charset="0"/>
                <a:cs typeface="Times New Roman" pitchFamily="18" charset="0"/>
              </a:rPr>
              <a:t> </a:t>
            </a:r>
            <a:r>
              <a:rPr lang="en-GB" sz="2200" b="1" u="sng" dirty="0" smtClean="0">
                <a:solidFill>
                  <a:schemeClr val="bg1"/>
                </a:solidFill>
                <a:latin typeface="Times New Roman" pitchFamily="18" charset="0"/>
                <a:cs typeface="Times New Roman" pitchFamily="18" charset="0"/>
              </a:rPr>
              <a:t>Flexor spastic  </a:t>
            </a:r>
            <a:r>
              <a:rPr lang="en-GB" sz="2200" b="1" u="sng" dirty="0">
                <a:solidFill>
                  <a:schemeClr val="bg1"/>
                </a:solidFill>
                <a:latin typeface="Times New Roman" pitchFamily="18" charset="0"/>
                <a:cs typeface="Times New Roman" pitchFamily="18" charset="0"/>
              </a:rPr>
              <a:t>tone </a:t>
            </a:r>
            <a:r>
              <a:rPr lang="en-GB" sz="2200" b="1" u="sng" dirty="0" smtClean="0">
                <a:solidFill>
                  <a:schemeClr val="bg1"/>
                </a:solidFill>
                <a:latin typeface="Times New Roman" pitchFamily="18" charset="0"/>
                <a:cs typeface="Times New Roman" pitchFamily="18" charset="0"/>
              </a:rPr>
              <a:t>&amp; paraplegia </a:t>
            </a:r>
            <a:r>
              <a:rPr lang="en-GB" sz="2200" b="1" u="sng" dirty="0">
                <a:solidFill>
                  <a:schemeClr val="bg1"/>
                </a:solidFill>
                <a:latin typeface="Times New Roman" pitchFamily="18" charset="0"/>
                <a:cs typeface="Times New Roman" pitchFamily="18" charset="0"/>
              </a:rPr>
              <a:t>in flexion</a:t>
            </a:r>
            <a:r>
              <a:rPr lang="en-GB" sz="2200" b="1" dirty="0">
                <a:solidFill>
                  <a:schemeClr val="bg1"/>
                </a:solidFill>
                <a:latin typeface="Times New Roman" pitchFamily="18" charset="0"/>
                <a:cs typeface="Times New Roman" pitchFamily="18" charset="0"/>
              </a:rPr>
              <a:t>.</a:t>
            </a:r>
            <a:r>
              <a:rPr lang="en-GB" sz="2200" dirty="0">
                <a:solidFill>
                  <a:schemeClr val="bg1"/>
                </a:solidFill>
                <a:latin typeface="Times New Roman" pitchFamily="18" charset="0"/>
                <a:cs typeface="Times New Roman" pitchFamily="18" charset="0"/>
              </a:rPr>
              <a:t/>
            </a:r>
            <a:br>
              <a:rPr lang="en-GB" sz="2200" dirty="0">
                <a:solidFill>
                  <a:schemeClr val="bg1"/>
                </a:solidFill>
                <a:latin typeface="Times New Roman" pitchFamily="18" charset="0"/>
                <a:cs typeface="Times New Roman" pitchFamily="18" charset="0"/>
              </a:rPr>
            </a:br>
            <a:r>
              <a:rPr lang="en-GB" sz="2200" dirty="0" smtClean="0">
                <a:solidFill>
                  <a:schemeClr val="bg1"/>
                </a:solidFill>
                <a:latin typeface="Times New Roman" pitchFamily="18" charset="0"/>
                <a:cs typeface="Times New Roman" pitchFamily="18" charset="0"/>
              </a:rPr>
              <a:t/>
            </a:r>
            <a:br>
              <a:rPr lang="en-GB" sz="2200" dirty="0" smtClean="0">
                <a:solidFill>
                  <a:schemeClr val="bg1"/>
                </a:solidFill>
                <a:latin typeface="Times New Roman" pitchFamily="18" charset="0"/>
                <a:cs typeface="Times New Roman" pitchFamily="18" charset="0"/>
              </a:rPr>
            </a:br>
            <a:r>
              <a:rPr lang="en-GB" sz="2200" dirty="0" smtClean="0">
                <a:solidFill>
                  <a:schemeClr val="bg1"/>
                </a:solidFill>
                <a:latin typeface="Times New Roman" pitchFamily="18" charset="0"/>
                <a:cs typeface="Times New Roman" pitchFamily="18" charset="0"/>
              </a:rPr>
              <a:t>-</a:t>
            </a:r>
            <a:r>
              <a:rPr lang="en-GB" sz="2200" dirty="0">
                <a:solidFill>
                  <a:schemeClr val="bg1"/>
                </a:solidFill>
                <a:latin typeface="Times New Roman" pitchFamily="18" charset="0"/>
                <a:cs typeface="Times New Roman" pitchFamily="18" charset="0"/>
              </a:rPr>
              <a:t/>
            </a:r>
            <a:br>
              <a:rPr lang="en-GB" sz="2200" dirty="0">
                <a:solidFill>
                  <a:schemeClr val="bg1"/>
                </a:solidFill>
                <a:latin typeface="Times New Roman" pitchFamily="18" charset="0"/>
                <a:cs typeface="Times New Roman" pitchFamily="18" charset="0"/>
              </a:rPr>
            </a:br>
            <a:r>
              <a:rPr lang="en-GB" sz="2200" dirty="0" smtClean="0">
                <a:solidFill>
                  <a:schemeClr val="bg1"/>
                </a:solidFill>
                <a:latin typeface="Times New Roman" pitchFamily="18" charset="0"/>
                <a:cs typeface="Times New Roman" pitchFamily="18" charset="0"/>
              </a:rPr>
              <a:t/>
            </a:r>
            <a:br>
              <a:rPr lang="en-GB" sz="2200" dirty="0" smtClean="0">
                <a:solidFill>
                  <a:schemeClr val="bg1"/>
                </a:solidFill>
                <a:latin typeface="Times New Roman" pitchFamily="18" charset="0"/>
                <a:cs typeface="Times New Roman" pitchFamily="18" charset="0"/>
              </a:rPr>
            </a:br>
            <a:r>
              <a:rPr lang="en-GB" sz="2200" dirty="0" smtClean="0">
                <a:solidFill>
                  <a:schemeClr val="bg1"/>
                </a:solidFill>
                <a:latin typeface="Times New Roman" pitchFamily="18" charset="0"/>
                <a:cs typeface="Times New Roman" pitchFamily="18" charset="0"/>
              </a:rPr>
              <a:t>(</a:t>
            </a:r>
            <a:r>
              <a:rPr lang="en-GB" sz="2200" dirty="0">
                <a:solidFill>
                  <a:schemeClr val="bg1"/>
                </a:solidFill>
                <a:latin typeface="Times New Roman" pitchFamily="18" charset="0"/>
                <a:cs typeface="Times New Roman" pitchFamily="18" charset="0"/>
              </a:rPr>
              <a:t>2) Recovery of visceral reflexes: return of </a:t>
            </a:r>
            <a:r>
              <a:rPr lang="en-GB" sz="2200" dirty="0" err="1" smtClean="0">
                <a:solidFill>
                  <a:schemeClr val="bg1"/>
                </a:solidFill>
                <a:latin typeface="Times New Roman" pitchFamily="18" charset="0"/>
                <a:cs typeface="Times New Roman" pitchFamily="18" charset="0"/>
              </a:rPr>
              <a:t>micturition</a:t>
            </a:r>
            <a:r>
              <a:rPr lang="en-GB" sz="2200" dirty="0" smtClean="0">
                <a:solidFill>
                  <a:schemeClr val="bg1"/>
                </a:solidFill>
                <a:latin typeface="Times New Roman" pitchFamily="18" charset="0"/>
                <a:cs typeface="Times New Roman" pitchFamily="18" charset="0"/>
              </a:rPr>
              <a:t>, defecation </a:t>
            </a:r>
            <a:r>
              <a:rPr lang="en-GB" sz="2200" dirty="0">
                <a:solidFill>
                  <a:schemeClr val="bg1"/>
                </a:solidFill>
                <a:latin typeface="Times New Roman" pitchFamily="18" charset="0"/>
                <a:cs typeface="Times New Roman" pitchFamily="18" charset="0"/>
              </a:rPr>
              <a:t>&amp; erection reflexes.</a:t>
            </a:r>
            <a:br>
              <a:rPr lang="en-GB" sz="2200" dirty="0">
                <a:solidFill>
                  <a:schemeClr val="bg1"/>
                </a:solidFill>
                <a:latin typeface="Times New Roman" pitchFamily="18" charset="0"/>
                <a:cs typeface="Times New Roman" pitchFamily="18" charset="0"/>
              </a:rPr>
            </a:br>
            <a:r>
              <a:rPr lang="en-GB" sz="2200" dirty="0" smtClean="0">
                <a:solidFill>
                  <a:schemeClr val="bg1"/>
                </a:solidFill>
                <a:latin typeface="Times New Roman" pitchFamily="18" charset="0"/>
                <a:cs typeface="Times New Roman" pitchFamily="18" charset="0"/>
              </a:rPr>
              <a:t>- </a:t>
            </a:r>
            <a:r>
              <a:rPr lang="en-GB" sz="2200" dirty="0">
                <a:solidFill>
                  <a:schemeClr val="bg1"/>
                </a:solidFill>
                <a:latin typeface="Times New Roman" pitchFamily="18" charset="0"/>
                <a:cs typeface="Times New Roman" pitchFamily="18" charset="0"/>
              </a:rPr>
              <a:t>However , voluntary control over </a:t>
            </a:r>
            <a:r>
              <a:rPr lang="en-GB" sz="2200" dirty="0" err="1">
                <a:solidFill>
                  <a:schemeClr val="bg1"/>
                </a:solidFill>
                <a:latin typeface="Times New Roman" pitchFamily="18" charset="0"/>
                <a:cs typeface="Times New Roman" pitchFamily="18" charset="0"/>
              </a:rPr>
              <a:t>micturition</a:t>
            </a:r>
            <a:r>
              <a:rPr lang="en-GB" sz="2200" dirty="0">
                <a:solidFill>
                  <a:schemeClr val="bg1"/>
                </a:solidFill>
                <a:latin typeface="Times New Roman" pitchFamily="18" charset="0"/>
                <a:cs typeface="Times New Roman" pitchFamily="18" charset="0"/>
              </a:rPr>
              <a:t> </a:t>
            </a:r>
            <a:r>
              <a:rPr lang="en-GB" sz="2200" dirty="0" smtClean="0">
                <a:solidFill>
                  <a:schemeClr val="bg1"/>
                </a:solidFill>
                <a:latin typeface="Times New Roman" pitchFamily="18" charset="0"/>
                <a:cs typeface="Times New Roman" pitchFamily="18" charset="0"/>
              </a:rPr>
              <a:t>and defecation </a:t>
            </a:r>
            <a:r>
              <a:rPr lang="en-GB" sz="2200" b="1" dirty="0">
                <a:solidFill>
                  <a:schemeClr val="bg1"/>
                </a:solidFill>
                <a:latin typeface="Times New Roman" pitchFamily="18" charset="0"/>
                <a:cs typeface="Times New Roman" pitchFamily="18" charset="0"/>
              </a:rPr>
              <a:t>, and the sensation of bladder </a:t>
            </a:r>
            <a:r>
              <a:rPr lang="en-GB" sz="2200" b="1" dirty="0" smtClean="0">
                <a:solidFill>
                  <a:schemeClr val="bg1"/>
                </a:solidFill>
                <a:latin typeface="Times New Roman" pitchFamily="18" charset="0"/>
                <a:cs typeface="Times New Roman" pitchFamily="18" charset="0"/>
              </a:rPr>
              <a:t>and</a:t>
            </a:r>
            <a:r>
              <a:rPr lang="en-GB" sz="2200" b="1" dirty="0">
                <a:solidFill>
                  <a:schemeClr val="bg1"/>
                </a:solidFill>
                <a:latin typeface="Times New Roman" pitchFamily="18" charset="0"/>
                <a:cs typeface="Times New Roman" pitchFamily="18" charset="0"/>
              </a:rPr>
              <a:t> </a:t>
            </a:r>
            <a:r>
              <a:rPr lang="en-GB" sz="2200" b="1" dirty="0" smtClean="0">
                <a:solidFill>
                  <a:schemeClr val="bg1"/>
                </a:solidFill>
                <a:latin typeface="Times New Roman" pitchFamily="18" charset="0"/>
                <a:cs typeface="Times New Roman" pitchFamily="18" charset="0"/>
              </a:rPr>
              <a:t>rectal </a:t>
            </a:r>
            <a:r>
              <a:rPr lang="en-GB" sz="2200" b="1" dirty="0">
                <a:solidFill>
                  <a:schemeClr val="bg1"/>
                </a:solidFill>
                <a:latin typeface="Times New Roman" pitchFamily="18" charset="0"/>
                <a:cs typeface="Times New Roman" pitchFamily="18" charset="0"/>
              </a:rPr>
              <a:t>fullness are permanently </a:t>
            </a:r>
            <a:r>
              <a:rPr lang="en-GB" sz="2200" b="1" dirty="0" smtClean="0">
                <a:solidFill>
                  <a:schemeClr val="bg1"/>
                </a:solidFill>
                <a:latin typeface="Times New Roman" pitchFamily="18" charset="0"/>
                <a:cs typeface="Times New Roman" pitchFamily="18" charset="0"/>
              </a:rPr>
              <a:t>lost</a:t>
            </a:r>
            <a:br>
              <a:rPr lang="en-GB" sz="2200" b="1" dirty="0" smtClean="0">
                <a:solidFill>
                  <a:schemeClr val="bg1"/>
                </a:solidFill>
                <a:latin typeface="Times New Roman" pitchFamily="18" charset="0"/>
                <a:cs typeface="Times New Roman" pitchFamily="18" charset="0"/>
              </a:rPr>
            </a:br>
            <a:r>
              <a:rPr lang="en-GB" sz="2200" b="1" dirty="0" smtClean="0">
                <a:solidFill>
                  <a:schemeClr val="bg1"/>
                </a:solidFill>
                <a:latin typeface="Times New Roman" pitchFamily="18" charset="0"/>
                <a:cs typeface="Times New Roman" pitchFamily="18" charset="0"/>
              </a:rPr>
              <a:t/>
            </a:r>
            <a:br>
              <a:rPr lang="en-GB" sz="2200" b="1" dirty="0" smtClean="0">
                <a:solidFill>
                  <a:schemeClr val="bg1"/>
                </a:solidFill>
                <a:latin typeface="Times New Roman" pitchFamily="18" charset="0"/>
                <a:cs typeface="Times New Roman" pitchFamily="18" charset="0"/>
              </a:rPr>
            </a:br>
            <a:r>
              <a:rPr lang="en-GB" sz="2000" b="1" dirty="0" smtClean="0">
                <a:solidFill>
                  <a:schemeClr val="bg1"/>
                </a:solidFill>
                <a:latin typeface="Times New Roman" pitchFamily="18" charset="0"/>
                <a:cs typeface="Times New Roman" pitchFamily="18" charset="0"/>
              </a:rPr>
              <a:t>.( </a:t>
            </a:r>
            <a:r>
              <a:rPr lang="en-GB" sz="2000" b="1" u="sng" dirty="0" smtClean="0">
                <a:solidFill>
                  <a:schemeClr val="bg1"/>
                </a:solidFill>
                <a:latin typeface="Times New Roman" pitchFamily="18" charset="0"/>
                <a:cs typeface="Times New Roman" pitchFamily="18" charset="0"/>
              </a:rPr>
              <a:t>AUTOMATIC MICTURITION</a:t>
            </a:r>
            <a:r>
              <a:rPr lang="en-GB" sz="2000" b="1" dirty="0" smtClean="0">
                <a:latin typeface="Times New Roman" pitchFamily="18" charset="0"/>
                <a:cs typeface="Times New Roman" pitchFamily="18" charset="0"/>
              </a:rPr>
              <a:t>)</a:t>
            </a:r>
            <a:endParaRPr lang="en-GB" sz="2000" dirty="0">
              <a:latin typeface="Times New Roman" pitchFamily="18" charset="0"/>
              <a:cs typeface="Times New Roman" pitchFamily="18" charset="0"/>
            </a:endParaRPr>
          </a:p>
        </p:txBody>
      </p:sp>
      <p:sp>
        <p:nvSpPr>
          <p:cNvPr id="3" name="Subtitle 2"/>
          <p:cNvSpPr>
            <a:spLocks noGrp="1"/>
          </p:cNvSpPr>
          <p:nvPr>
            <p:ph type="subTitle" idx="1"/>
          </p:nvPr>
        </p:nvSpPr>
        <p:spPr>
          <a:xfrm>
            <a:off x="6948264" y="3886200"/>
            <a:ext cx="824136" cy="334888"/>
          </a:xfrm>
        </p:spPr>
        <p:txBody>
          <a:bodyPr>
            <a:normAutofit fontScale="55000" lnSpcReduction="20000"/>
          </a:bodyPr>
          <a:lstStyle/>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GB" sz="2700" b="1" dirty="0" smtClean="0">
                <a:solidFill>
                  <a:schemeClr val="bg1"/>
                </a:solidFill>
                <a:latin typeface="Times New Roman" pitchFamily="18" charset="0"/>
                <a:cs typeface="Times New Roman" pitchFamily="18" charset="0"/>
              </a:rPr>
              <a:t>•</a:t>
            </a:r>
            <a:br>
              <a:rPr lang="en-GB" sz="2700" b="1" dirty="0" smtClean="0">
                <a:solidFill>
                  <a:schemeClr val="bg1"/>
                </a:solidFill>
                <a:latin typeface="Times New Roman" pitchFamily="18" charset="0"/>
                <a:cs typeface="Times New Roman" pitchFamily="18" charset="0"/>
              </a:rPr>
            </a:br>
            <a:r>
              <a:rPr lang="en-GB" sz="2700" b="1" dirty="0" smtClean="0">
                <a:solidFill>
                  <a:schemeClr val="bg1"/>
                </a:solidFill>
                <a:latin typeface="Times New Roman" pitchFamily="18" charset="0"/>
                <a:cs typeface="Times New Roman" pitchFamily="18" charset="0"/>
              </a:rPr>
              <a:t> </a:t>
            </a:r>
            <a:r>
              <a:rPr lang="en-GB" sz="2700" b="1" dirty="0">
                <a:solidFill>
                  <a:schemeClr val="bg1"/>
                </a:solidFill>
                <a:latin typeface="Times New Roman" pitchFamily="18" charset="0"/>
                <a:cs typeface="Times New Roman" pitchFamily="18" charset="0"/>
              </a:rPr>
              <a:t>(5</a:t>
            </a:r>
            <a:r>
              <a:rPr lang="en-GB" sz="2700" b="1" u="sng" dirty="0">
                <a:solidFill>
                  <a:schemeClr val="bg1"/>
                </a:solidFill>
                <a:latin typeface="Times New Roman" pitchFamily="18" charset="0"/>
                <a:cs typeface="Times New Roman" pitchFamily="18" charset="0"/>
              </a:rPr>
              <a:t>) Mass reflex </a:t>
            </a:r>
            <a:r>
              <a:rPr lang="en-GB" sz="2700" b="1" dirty="0">
                <a:solidFill>
                  <a:schemeClr val="bg1"/>
                </a:solidFill>
                <a:latin typeface="Times New Roman" pitchFamily="18" charset="0"/>
                <a:cs typeface="Times New Roman" pitchFamily="18" charset="0"/>
              </a:rPr>
              <a:t>appears in this stage </a:t>
            </a:r>
            <a:br>
              <a:rPr lang="en-GB" sz="2700" b="1" dirty="0">
                <a:solidFill>
                  <a:schemeClr val="bg1"/>
                </a:solidFill>
                <a:latin typeface="Times New Roman" pitchFamily="18" charset="0"/>
                <a:cs typeface="Times New Roman" pitchFamily="18" charset="0"/>
              </a:rPr>
            </a:br>
            <a:r>
              <a:rPr lang="en-GB" sz="2700" b="1" dirty="0">
                <a:solidFill>
                  <a:schemeClr val="bg1"/>
                </a:solidFill>
                <a:latin typeface="Times New Roman" pitchFamily="18" charset="0"/>
                <a:cs typeface="Times New Roman" pitchFamily="18" charset="0"/>
              </a:rPr>
              <a:t>• A minor painful stimulus to the skin of the lower limbs</a:t>
            </a:r>
            <a:br>
              <a:rPr lang="en-GB" sz="2700" b="1" dirty="0">
                <a:solidFill>
                  <a:schemeClr val="bg1"/>
                </a:solidFill>
                <a:latin typeface="Times New Roman" pitchFamily="18" charset="0"/>
                <a:cs typeface="Times New Roman" pitchFamily="18" charset="0"/>
              </a:rPr>
            </a:br>
            <a:r>
              <a:rPr lang="en-GB" sz="2700" b="1" dirty="0">
                <a:solidFill>
                  <a:schemeClr val="bg1"/>
                </a:solidFill>
                <a:latin typeface="Times New Roman" pitchFamily="18" charset="0"/>
                <a:cs typeface="Times New Roman" pitchFamily="18" charset="0"/>
              </a:rPr>
              <a:t>will not only cause withdrawal of that limb but will</a:t>
            </a:r>
            <a:br>
              <a:rPr lang="en-GB" sz="2700" b="1" dirty="0">
                <a:solidFill>
                  <a:schemeClr val="bg1"/>
                </a:solidFill>
                <a:latin typeface="Times New Roman" pitchFamily="18" charset="0"/>
                <a:cs typeface="Times New Roman" pitchFamily="18" charset="0"/>
              </a:rPr>
            </a:br>
            <a:r>
              <a:rPr lang="en-GB" sz="2700" b="1" dirty="0">
                <a:solidFill>
                  <a:schemeClr val="bg1"/>
                </a:solidFill>
                <a:latin typeface="Times New Roman" pitchFamily="18" charset="0"/>
                <a:cs typeface="Times New Roman" pitchFamily="18" charset="0"/>
              </a:rPr>
              <a:t>evoke many other reflexes through spread of</a:t>
            </a:r>
            <a:br>
              <a:rPr lang="en-GB" sz="2700" b="1" dirty="0">
                <a:solidFill>
                  <a:schemeClr val="bg1"/>
                </a:solidFill>
                <a:latin typeface="Times New Roman" pitchFamily="18" charset="0"/>
                <a:cs typeface="Times New Roman" pitchFamily="18" charset="0"/>
              </a:rPr>
            </a:br>
            <a:r>
              <a:rPr lang="en-GB" sz="2700" b="1" dirty="0">
                <a:solidFill>
                  <a:schemeClr val="bg1"/>
                </a:solidFill>
                <a:latin typeface="Times New Roman" pitchFamily="18" charset="0"/>
                <a:cs typeface="Times New Roman" pitchFamily="18" charset="0"/>
              </a:rPr>
              <a:t>excitation (by irradiation) to many autonomic </a:t>
            </a:r>
            <a:r>
              <a:rPr lang="en-GB" sz="2700" b="1" dirty="0" smtClean="0">
                <a:solidFill>
                  <a:schemeClr val="bg1"/>
                </a:solidFill>
                <a:latin typeface="Times New Roman" pitchFamily="18" charset="0"/>
                <a:cs typeface="Times New Roman" pitchFamily="18" charset="0"/>
              </a:rPr>
              <a:t>centres</a:t>
            </a:r>
            <a:r>
              <a:rPr lang="en-GB" sz="2700" b="1" dirty="0">
                <a:solidFill>
                  <a:schemeClr val="bg1"/>
                </a:solidFill>
                <a:latin typeface="Times New Roman" pitchFamily="18" charset="0"/>
                <a:cs typeface="Times New Roman" pitchFamily="18" charset="0"/>
              </a:rPr>
              <a:t>.</a:t>
            </a:r>
            <a:br>
              <a:rPr lang="en-GB" sz="2700" b="1" dirty="0">
                <a:solidFill>
                  <a:schemeClr val="bg1"/>
                </a:solidFill>
                <a:latin typeface="Times New Roman" pitchFamily="18" charset="0"/>
                <a:cs typeface="Times New Roman" pitchFamily="18" charset="0"/>
              </a:rPr>
            </a:br>
            <a:r>
              <a:rPr lang="en-GB" sz="2700" b="1" dirty="0">
                <a:solidFill>
                  <a:schemeClr val="bg1"/>
                </a:solidFill>
                <a:latin typeface="Times New Roman" pitchFamily="18" charset="0"/>
                <a:cs typeface="Times New Roman" pitchFamily="18" charset="0"/>
              </a:rPr>
              <a:t>So the bladder and rectum will also empty, the skin</a:t>
            </a:r>
            <a:br>
              <a:rPr lang="en-GB" sz="2700" b="1" dirty="0">
                <a:solidFill>
                  <a:schemeClr val="bg1"/>
                </a:solidFill>
                <a:latin typeface="Times New Roman" pitchFamily="18" charset="0"/>
                <a:cs typeface="Times New Roman" pitchFamily="18" charset="0"/>
              </a:rPr>
            </a:br>
            <a:r>
              <a:rPr lang="en-GB" sz="2700" b="1" dirty="0">
                <a:solidFill>
                  <a:schemeClr val="bg1"/>
                </a:solidFill>
                <a:latin typeface="Times New Roman" pitchFamily="18" charset="0"/>
                <a:cs typeface="Times New Roman" pitchFamily="18" charset="0"/>
              </a:rPr>
              <a:t>will sweat, the blood pressure will rise</a:t>
            </a:r>
            <a:br>
              <a:rPr lang="en-GB" sz="2700" b="1" dirty="0">
                <a:solidFill>
                  <a:schemeClr val="bg1"/>
                </a:solidFill>
                <a:latin typeface="Times New Roman" pitchFamily="18" charset="0"/>
                <a:cs typeface="Times New Roman" pitchFamily="18" charset="0"/>
              </a:rPr>
            </a:br>
            <a:r>
              <a:rPr lang="en-GB" sz="2700" b="1" dirty="0" smtClean="0">
                <a:solidFill>
                  <a:schemeClr val="bg1"/>
                </a:solidFill>
                <a:latin typeface="Times New Roman" pitchFamily="18" charset="0"/>
                <a:cs typeface="Times New Roman" pitchFamily="18" charset="0"/>
              </a:rPr>
              <a:t/>
            </a:r>
            <a:br>
              <a:rPr lang="en-GB" sz="2700" b="1" dirty="0" smtClean="0">
                <a:solidFill>
                  <a:schemeClr val="bg1"/>
                </a:solidFill>
                <a:latin typeface="Times New Roman" pitchFamily="18" charset="0"/>
                <a:cs typeface="Times New Roman" pitchFamily="18" charset="0"/>
              </a:rPr>
            </a:br>
            <a:r>
              <a:rPr lang="en-GB" sz="2700" b="1" dirty="0" smtClean="0">
                <a:solidFill>
                  <a:schemeClr val="bg1"/>
                </a:solidFill>
                <a:latin typeface="Times New Roman" pitchFamily="18" charset="0"/>
                <a:cs typeface="Times New Roman" pitchFamily="18" charset="0"/>
              </a:rPr>
              <a:t/>
            </a:r>
            <a:br>
              <a:rPr lang="en-GB" sz="2700" b="1" dirty="0" smtClean="0">
                <a:solidFill>
                  <a:schemeClr val="bg1"/>
                </a:solidFill>
                <a:latin typeface="Times New Roman" pitchFamily="18" charset="0"/>
                <a:cs typeface="Times New Roman" pitchFamily="18" charset="0"/>
              </a:rPr>
            </a:br>
            <a:r>
              <a:rPr lang="en-GB" sz="2700" b="1" dirty="0" smtClean="0">
                <a:solidFill>
                  <a:schemeClr val="bg1"/>
                </a:solidFill>
                <a:latin typeface="Times New Roman" pitchFamily="18" charset="0"/>
                <a:cs typeface="Times New Roman" pitchFamily="18" charset="0"/>
              </a:rPr>
              <a:t>-Voluntary movements and </a:t>
            </a:r>
            <a:r>
              <a:rPr lang="en-GB" sz="2700" b="1" dirty="0">
                <a:solidFill>
                  <a:schemeClr val="bg1"/>
                </a:solidFill>
                <a:latin typeface="Times New Roman" pitchFamily="18" charset="0"/>
                <a:cs typeface="Times New Roman" pitchFamily="18" charset="0"/>
              </a:rPr>
              <a:t>sensations are permanently lost; </a:t>
            </a:r>
            <a:r>
              <a:rPr lang="en-GB" sz="2700" b="1" dirty="0" smtClean="0">
                <a:solidFill>
                  <a:schemeClr val="bg1"/>
                </a:solidFill>
                <a:latin typeface="Times New Roman" pitchFamily="18" charset="0"/>
                <a:cs typeface="Times New Roman" pitchFamily="18" charset="0"/>
              </a:rPr>
              <a:t/>
            </a:r>
            <a:br>
              <a:rPr lang="en-GB" sz="2700" b="1" dirty="0" smtClean="0">
                <a:solidFill>
                  <a:schemeClr val="bg1"/>
                </a:solidFill>
                <a:latin typeface="Times New Roman" pitchFamily="18" charset="0"/>
                <a:cs typeface="Times New Roman" pitchFamily="18" charset="0"/>
              </a:rPr>
            </a:br>
            <a:r>
              <a:rPr lang="en-GB" dirty="0" smtClean="0"/>
              <a:t/>
            </a:r>
            <a:br>
              <a:rPr lang="en-GB" dirty="0" smtClean="0"/>
            </a:br>
            <a:endParaRPr lang="en-GB" sz="2000" dirty="0"/>
          </a:p>
        </p:txBody>
      </p:sp>
      <p:sp>
        <p:nvSpPr>
          <p:cNvPr id="3" name="Subtitle 2"/>
          <p:cNvSpPr>
            <a:spLocks noGrp="1"/>
          </p:cNvSpPr>
          <p:nvPr>
            <p:ph type="subTitle" idx="1"/>
          </p:nvPr>
        </p:nvSpPr>
        <p:spPr>
          <a:xfrm>
            <a:off x="1371600" y="6215082"/>
            <a:ext cx="6400800" cy="214314"/>
          </a:xfrm>
        </p:spPr>
        <p:txBody>
          <a:bodyPr>
            <a:normAutofit fontScale="25000" lnSpcReduction="20000"/>
          </a:bodyPr>
          <a:lstStyle/>
          <a:p>
            <a:endParaRPr lang="en-GB" dirty="0" smtClean="0"/>
          </a:p>
          <a:p>
            <a:r>
              <a:rPr lang="en-GB" dirty="0" smtClean="0"/>
              <a:t>-</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29000"/>
            <a:ext cx="7772400" cy="171450"/>
          </a:xfrm>
        </p:spPr>
        <p:txBody>
          <a:bodyPr>
            <a:noAutofit/>
          </a:bodyPr>
          <a:lstStyle/>
          <a:p>
            <a:pPr algn="l"/>
            <a:r>
              <a:rPr lang="en-GB" sz="2400" dirty="0">
                <a:solidFill>
                  <a:schemeClr val="bg1"/>
                </a:solidFill>
                <a:latin typeface="Times New Roman" pitchFamily="18" charset="0"/>
                <a:cs typeface="Times New Roman" pitchFamily="18" charset="0"/>
              </a:rPr>
              <a:t>• C</a:t>
            </a:r>
            <a:r>
              <a:rPr lang="en-GB" sz="2400" b="1" dirty="0">
                <a:solidFill>
                  <a:schemeClr val="bg1"/>
                </a:solidFill>
                <a:latin typeface="Times New Roman" pitchFamily="18" charset="0"/>
                <a:cs typeface="Times New Roman" pitchFamily="18" charset="0"/>
              </a:rPr>
              <a:t>/ </a:t>
            </a:r>
            <a:r>
              <a:rPr lang="en-GB" sz="2400" b="1" u="sng" dirty="0">
                <a:solidFill>
                  <a:schemeClr val="bg1"/>
                </a:solidFill>
                <a:latin typeface="Times New Roman" pitchFamily="18" charset="0"/>
                <a:cs typeface="Times New Roman" pitchFamily="18" charset="0"/>
              </a:rPr>
              <a:t>Stage of </a:t>
            </a:r>
            <a:r>
              <a:rPr lang="en-GB" sz="2400" b="1" u="sng" dirty="0" smtClean="0">
                <a:solidFill>
                  <a:schemeClr val="bg1"/>
                </a:solidFill>
                <a:latin typeface="Times New Roman" pitchFamily="18" charset="0"/>
                <a:cs typeface="Times New Roman" pitchFamily="18" charset="0"/>
              </a:rPr>
              <a:t> extensor paraplegia</a:t>
            </a:r>
            <a:r>
              <a:rPr lang="en-GB" sz="2400" dirty="0">
                <a:solidFill>
                  <a:schemeClr val="bg1"/>
                </a:solidFill>
                <a:latin typeface="Times New Roman" pitchFamily="18" charset="0"/>
                <a:cs typeface="Times New Roman" pitchFamily="18" charset="0"/>
              </a:rPr>
              <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 (1) During this stage the tone in extensor muscles</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returns gradually to exceed that in the flexors. The</a:t>
            </a:r>
            <a:br>
              <a:rPr lang="en-GB" sz="2400" dirty="0">
                <a:solidFill>
                  <a:schemeClr val="bg1"/>
                </a:solidFill>
                <a:latin typeface="Times New Roman" pitchFamily="18" charset="0"/>
                <a:cs typeface="Times New Roman" pitchFamily="18" charset="0"/>
              </a:rPr>
            </a:br>
            <a:r>
              <a:rPr lang="en-GB" sz="2400" b="1" dirty="0" smtClean="0">
                <a:solidFill>
                  <a:schemeClr val="bg1"/>
                </a:solidFill>
                <a:latin typeface="Times New Roman" pitchFamily="18" charset="0"/>
                <a:cs typeface="Times New Roman" pitchFamily="18" charset="0"/>
              </a:rPr>
              <a:t/>
            </a:r>
            <a:br>
              <a:rPr lang="en-GB" sz="2400" b="1" dirty="0" smtClean="0">
                <a:solidFill>
                  <a:schemeClr val="bg1"/>
                </a:solidFill>
                <a:latin typeface="Times New Roman" pitchFamily="18" charset="0"/>
                <a:cs typeface="Times New Roman" pitchFamily="18" charset="0"/>
              </a:rPr>
            </a:br>
            <a:r>
              <a:rPr lang="en-GB" sz="2400" b="1" dirty="0" smtClean="0">
                <a:solidFill>
                  <a:schemeClr val="bg1"/>
                </a:solidFill>
                <a:latin typeface="Times New Roman" pitchFamily="18" charset="0"/>
                <a:cs typeface="Times New Roman" pitchFamily="18" charset="0"/>
              </a:rPr>
              <a:t>-</a:t>
            </a:r>
            <a:r>
              <a:rPr lang="en-GB" sz="2400" dirty="0" smtClean="0">
                <a:solidFill>
                  <a:schemeClr val="bg1"/>
                </a:solidFill>
                <a:latin typeface="Times New Roman" pitchFamily="18" charset="0"/>
                <a:cs typeface="Times New Roman" pitchFamily="18" charset="0"/>
              </a:rPr>
              <a:t>Extensor reflexes become </a:t>
            </a:r>
            <a:r>
              <a:rPr lang="en-GB" sz="2400" dirty="0">
                <a:solidFill>
                  <a:schemeClr val="bg1"/>
                </a:solidFill>
                <a:latin typeface="Times New Roman" pitchFamily="18" charset="0"/>
                <a:cs typeface="Times New Roman" pitchFamily="18" charset="0"/>
              </a:rPr>
              <a:t>exaggerated, as shown by </a:t>
            </a:r>
            <a:r>
              <a:rPr lang="en-GB" sz="2400" dirty="0" smtClean="0">
                <a:solidFill>
                  <a:schemeClr val="bg1"/>
                </a:solidFill>
                <a:latin typeface="Times New Roman" pitchFamily="18" charset="0"/>
                <a:cs typeface="Times New Roman" pitchFamily="18" charset="0"/>
              </a:rPr>
              <a:t>tendon jerks  and </a:t>
            </a:r>
            <a:r>
              <a:rPr lang="en-GB" sz="2400" dirty="0">
                <a:solidFill>
                  <a:schemeClr val="bg1"/>
                </a:solidFill>
                <a:latin typeface="Times New Roman" pitchFamily="18" charset="0"/>
                <a:cs typeface="Times New Roman" pitchFamily="18" charset="0"/>
              </a:rPr>
              <a:t>by the appearance of </a:t>
            </a:r>
            <a:r>
              <a:rPr lang="en-GB" sz="2400" dirty="0" err="1">
                <a:solidFill>
                  <a:schemeClr val="bg1"/>
                </a:solidFill>
                <a:latin typeface="Times New Roman" pitchFamily="18" charset="0"/>
                <a:cs typeface="Times New Roman" pitchFamily="18" charset="0"/>
              </a:rPr>
              <a:t>clonus</a:t>
            </a:r>
            <a:r>
              <a:rPr lang="en-GB" sz="2400" dirty="0">
                <a:solidFill>
                  <a:schemeClr val="bg1"/>
                </a:solidFill>
                <a:latin typeface="Times New Roman" pitchFamily="18" charset="0"/>
                <a:cs typeface="Times New Roman" pitchFamily="18" charset="0"/>
              </a:rPr>
              <a:t>. </a:t>
            </a:r>
            <a:r>
              <a:rPr lang="en-GB" sz="2400" dirty="0" smtClean="0">
                <a:solidFill>
                  <a:schemeClr val="bg1"/>
                </a:solidFill>
                <a:latin typeface="Times New Roman" pitchFamily="18" charset="0"/>
                <a:cs typeface="Times New Roman" pitchFamily="18" charset="0"/>
              </a:rPr>
              <a:t/>
            </a:r>
            <a:br>
              <a:rPr lang="en-GB"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-The positive supportive </a:t>
            </a:r>
            <a:r>
              <a:rPr lang="en-GB" sz="2400" dirty="0">
                <a:solidFill>
                  <a:schemeClr val="bg1"/>
                </a:solidFill>
                <a:latin typeface="Times New Roman" pitchFamily="18" charset="0"/>
                <a:cs typeface="Times New Roman" pitchFamily="18" charset="0"/>
              </a:rPr>
              <a:t>reaction becomes well developed and </a:t>
            </a:r>
            <a:r>
              <a:rPr lang="en-GB" sz="2400" dirty="0" smtClean="0">
                <a:solidFill>
                  <a:schemeClr val="bg1"/>
                </a:solidFill>
                <a:latin typeface="Times New Roman" pitchFamily="18" charset="0"/>
                <a:cs typeface="Times New Roman" pitchFamily="18" charset="0"/>
              </a:rPr>
              <a:t>the patient </a:t>
            </a:r>
            <a:r>
              <a:rPr lang="en-GB" sz="2400" dirty="0">
                <a:solidFill>
                  <a:schemeClr val="bg1"/>
                </a:solidFill>
                <a:latin typeface="Times New Roman" pitchFamily="18" charset="0"/>
                <a:cs typeface="Times New Roman" pitchFamily="18" charset="0"/>
              </a:rPr>
              <a:t>can stand on his feet with appropriate</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support.</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 (2) The flexor withdrawal reflex which appeared in</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the earlier stage is associated during this stage with</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the crossed extensor reflex.</a:t>
            </a:r>
          </a:p>
        </p:txBody>
      </p:sp>
      <p:sp>
        <p:nvSpPr>
          <p:cNvPr id="3" name="Subtitle 2"/>
          <p:cNvSpPr>
            <a:spLocks noGrp="1"/>
          </p:cNvSpPr>
          <p:nvPr>
            <p:ph type="subTitle" idx="1"/>
          </p:nvPr>
        </p:nvSpPr>
        <p:spPr>
          <a:xfrm>
            <a:off x="1371600" y="5286388"/>
            <a:ext cx="6400800" cy="352412"/>
          </a:xfrm>
        </p:spPr>
        <p:txBody>
          <a:bodyPr>
            <a:normAutofit fontScale="62500" lnSpcReduction="20000"/>
          </a:bodyPr>
          <a:lstStyle/>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b="1" u="sng" dirty="0" err="1">
                <a:solidFill>
                  <a:schemeClr val="bg1"/>
                </a:solidFill>
                <a:latin typeface="Times New Roman" pitchFamily="18" charset="0"/>
                <a:cs typeface="Times New Roman" pitchFamily="18" charset="0"/>
              </a:rPr>
              <a:t>Hemisection</a:t>
            </a:r>
            <a:r>
              <a:rPr lang="en-GB" sz="4000" b="1" u="sng" dirty="0">
                <a:solidFill>
                  <a:schemeClr val="bg1"/>
                </a:solidFill>
                <a:latin typeface="Times New Roman" pitchFamily="18" charset="0"/>
                <a:cs typeface="Times New Roman" pitchFamily="18" charset="0"/>
              </a:rPr>
              <a:t> of </a:t>
            </a:r>
            <a:r>
              <a:rPr lang="en-GB" sz="4000" b="1" u="sng" dirty="0" smtClean="0">
                <a:solidFill>
                  <a:schemeClr val="bg1"/>
                </a:solidFill>
                <a:latin typeface="Times New Roman" pitchFamily="18" charset="0"/>
                <a:cs typeface="Times New Roman" pitchFamily="18" charset="0"/>
              </a:rPr>
              <a:t>the Spinal </a:t>
            </a:r>
            <a:r>
              <a:rPr lang="en-GB" sz="4000" b="1" u="sng" dirty="0">
                <a:solidFill>
                  <a:schemeClr val="bg1"/>
                </a:solidFill>
                <a:latin typeface="Times New Roman" pitchFamily="18" charset="0"/>
                <a:cs typeface="Times New Roman" pitchFamily="18" charset="0"/>
              </a:rPr>
              <a:t>Cord</a:t>
            </a:r>
            <a:br>
              <a:rPr lang="en-GB" sz="4000" b="1" u="sng" dirty="0">
                <a:solidFill>
                  <a:schemeClr val="bg1"/>
                </a:solidFill>
                <a:latin typeface="Times New Roman" pitchFamily="18" charset="0"/>
                <a:cs typeface="Times New Roman" pitchFamily="18" charset="0"/>
              </a:rPr>
            </a:br>
            <a:r>
              <a:rPr lang="en-GB" sz="4000" b="1" u="sng" dirty="0">
                <a:solidFill>
                  <a:schemeClr val="bg1"/>
                </a:solidFill>
                <a:latin typeface="Times New Roman" pitchFamily="18" charset="0"/>
                <a:cs typeface="Times New Roman" pitchFamily="18" charset="0"/>
              </a:rPr>
              <a:t>( </a:t>
            </a:r>
            <a:r>
              <a:rPr lang="en-GB" sz="4000" b="1" u="sng" dirty="0" smtClean="0">
                <a:solidFill>
                  <a:schemeClr val="bg1"/>
                </a:solidFill>
                <a:latin typeface="Times New Roman" pitchFamily="18" charset="0"/>
                <a:cs typeface="Times New Roman" pitchFamily="18" charset="0"/>
              </a:rPr>
              <a:t>Brown-</a:t>
            </a:r>
            <a:r>
              <a:rPr lang="en-GB" sz="4000" b="1" u="sng" dirty="0" err="1" smtClean="0">
                <a:solidFill>
                  <a:schemeClr val="bg1"/>
                </a:solidFill>
                <a:latin typeface="Times New Roman" pitchFamily="18" charset="0"/>
                <a:cs typeface="Times New Roman" pitchFamily="18" charset="0"/>
              </a:rPr>
              <a:t>Sequard</a:t>
            </a:r>
            <a:r>
              <a:rPr lang="en-GB" sz="4000" b="1" u="sng" dirty="0" smtClean="0">
                <a:solidFill>
                  <a:schemeClr val="bg1"/>
                </a:solidFill>
                <a:latin typeface="Times New Roman" pitchFamily="18" charset="0"/>
                <a:cs typeface="Times New Roman" pitchFamily="18" charset="0"/>
              </a:rPr>
              <a:t> syndrome</a:t>
            </a:r>
            <a:r>
              <a:rPr lang="en-GB" sz="4000" b="1" u="sng" dirty="0">
                <a:solidFill>
                  <a:schemeClr val="bg1"/>
                </a:solidFill>
                <a:latin typeface="Times New Roman" pitchFamily="18" charset="0"/>
                <a:cs typeface="Times New Roman" pitchFamily="18" charset="0"/>
              </a:rPr>
              <a:t>)</a:t>
            </a:r>
          </a:p>
        </p:txBody>
      </p:sp>
      <p:sp>
        <p:nvSpPr>
          <p:cNvPr id="3" name="Subtitle 2"/>
          <p:cNvSpPr>
            <a:spLocks noGrp="1"/>
          </p:cNvSpPr>
          <p:nvPr>
            <p:ph type="subTitle" idx="1"/>
          </p:nvPr>
        </p:nvSpPr>
        <p:spPr>
          <a:xfrm>
            <a:off x="785786" y="4714884"/>
            <a:ext cx="6400800" cy="1752600"/>
          </a:xfrm>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725866"/>
          </a:xfrm>
        </p:spPr>
        <p:txBody>
          <a:bodyPr>
            <a:normAutofit/>
          </a:bodyPr>
          <a:lstStyle/>
          <a:p>
            <a:r>
              <a:rPr lang="en-US" dirty="0" smtClean="0">
                <a:solidFill>
                  <a:schemeClr val="bg1"/>
                </a:solidFill>
              </a:rPr>
              <a:t>Increased Gamma efferent discharge is the main cause of increased muscle tone.</a:t>
            </a:r>
            <a:br>
              <a:rPr lang="en-US" dirty="0" smtClean="0">
                <a:solidFill>
                  <a:schemeClr val="bg1"/>
                </a:solidFill>
              </a:rPr>
            </a:br>
            <a:r>
              <a:rPr lang="en-US" dirty="0" smtClean="0">
                <a:solidFill>
                  <a:schemeClr val="bg1"/>
                </a:solidFill>
              </a:rPr>
              <a:t>how?</a:t>
            </a:r>
            <a:endParaRPr lang="en-US"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496"/>
            <a:ext cx="7772400" cy="428628"/>
          </a:xfrm>
        </p:spPr>
        <p:txBody>
          <a:bodyPr>
            <a:noAutofit/>
          </a:bodyPr>
          <a:lstStyle/>
          <a:p>
            <a:pPr algn="l"/>
            <a:r>
              <a:rPr lang="en-GB" sz="2400" dirty="0">
                <a:latin typeface="Times New Roman" pitchFamily="18" charset="0"/>
                <a:cs typeface="Times New Roman" pitchFamily="18" charset="0"/>
              </a:rPr>
              <a:t>• </a:t>
            </a:r>
            <a:r>
              <a:rPr lang="en-GB" sz="2400" dirty="0">
                <a:solidFill>
                  <a:schemeClr val="bg1"/>
                </a:solidFill>
                <a:latin typeface="Times New Roman" pitchFamily="18" charset="0"/>
                <a:cs typeface="Times New Roman" pitchFamily="18" charset="0"/>
              </a:rPr>
              <a:t>Occurs as a result of unilateral lesion or </a:t>
            </a:r>
            <a:r>
              <a:rPr lang="en-GB" sz="2400" dirty="0" err="1">
                <a:solidFill>
                  <a:schemeClr val="bg1"/>
                </a:solidFill>
                <a:latin typeface="Times New Roman" pitchFamily="18" charset="0"/>
                <a:cs typeface="Times New Roman" pitchFamily="18" charset="0"/>
              </a:rPr>
              <a:t>hemisection</a:t>
            </a:r>
            <a:r>
              <a:rPr lang="en-GB" sz="2400" dirty="0">
                <a:solidFill>
                  <a:schemeClr val="bg1"/>
                </a:solidFill>
                <a:latin typeface="Times New Roman" pitchFamily="18" charset="0"/>
                <a:cs typeface="Times New Roman" pitchFamily="18" charset="0"/>
              </a:rPr>
              <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of the spinal cord ( e.g. due to stab injury, bullet , </a:t>
            </a:r>
            <a:r>
              <a:rPr lang="en-GB" sz="2400" dirty="0" smtClean="0">
                <a:solidFill>
                  <a:schemeClr val="bg1"/>
                </a:solidFill>
                <a:latin typeface="Times New Roman" pitchFamily="18" charset="0"/>
                <a:cs typeface="Times New Roman" pitchFamily="18" charset="0"/>
              </a:rPr>
              <a:t>car </a:t>
            </a:r>
            <a:r>
              <a:rPr lang="en-GB" sz="2400" dirty="0" err="1" smtClean="0">
                <a:solidFill>
                  <a:schemeClr val="bg1"/>
                </a:solidFill>
                <a:latin typeface="Times New Roman" pitchFamily="18" charset="0"/>
                <a:cs typeface="Times New Roman" pitchFamily="18" charset="0"/>
              </a:rPr>
              <a:t>accident,or</a:t>
            </a:r>
            <a:r>
              <a:rPr lang="en-GB" sz="2400" dirty="0" smtClean="0">
                <a:solidFill>
                  <a:schemeClr val="bg1"/>
                </a:solidFill>
                <a:latin typeface="Times New Roman" pitchFamily="18" charset="0"/>
                <a:cs typeface="Times New Roman" pitchFamily="18" charset="0"/>
              </a:rPr>
              <a:t> </a:t>
            </a:r>
            <a:r>
              <a:rPr lang="en-GB" sz="2400" dirty="0" err="1">
                <a:solidFill>
                  <a:schemeClr val="bg1"/>
                </a:solidFill>
                <a:latin typeface="Times New Roman" pitchFamily="18" charset="0"/>
                <a:cs typeface="Times New Roman" pitchFamily="18" charset="0"/>
              </a:rPr>
              <a:t>tumor</a:t>
            </a:r>
            <a:r>
              <a:rPr lang="en-GB" sz="2400" dirty="0">
                <a:solidFill>
                  <a:schemeClr val="bg1"/>
                </a:solidFill>
                <a:latin typeface="Times New Roman" pitchFamily="18" charset="0"/>
                <a:cs typeface="Times New Roman" pitchFamily="18" charset="0"/>
              </a:rPr>
              <a:t> </a:t>
            </a:r>
            <a:r>
              <a:rPr lang="en-GB" sz="2400" dirty="0" smtClean="0">
                <a:solidFill>
                  <a:schemeClr val="bg1"/>
                </a:solidFill>
                <a:latin typeface="Times New Roman" pitchFamily="18" charset="0"/>
                <a:cs typeface="Times New Roman" pitchFamily="18" charset="0"/>
              </a:rPr>
              <a:t>).</a:t>
            </a:r>
            <a:br>
              <a:rPr lang="en-GB" sz="2400" dirty="0" smtClean="0">
                <a:solidFill>
                  <a:schemeClr val="bg1"/>
                </a:solidFill>
                <a:latin typeface="Times New Roman" pitchFamily="18" charset="0"/>
                <a:cs typeface="Times New Roman" pitchFamily="18" charset="0"/>
              </a:rPr>
            </a:br>
            <a:r>
              <a:rPr lang="en-GB" sz="2400" dirty="0" smtClean="0">
                <a:solidFill>
                  <a:schemeClr val="bg1"/>
                </a:solidFill>
                <a:latin typeface="Times New Roman" pitchFamily="18" charset="0"/>
                <a:cs typeface="Times New Roman" pitchFamily="18" charset="0"/>
              </a:rPr>
              <a:t> </a:t>
            </a:r>
            <a:r>
              <a:rPr lang="en-GB" sz="2400" dirty="0">
                <a:solidFill>
                  <a:schemeClr val="bg1"/>
                </a:solidFill>
                <a:latin typeface="Times New Roman" pitchFamily="18" charset="0"/>
                <a:cs typeface="Times New Roman" pitchFamily="18" charset="0"/>
              </a:rPr>
              <a:t/>
            </a:r>
            <a:br>
              <a:rPr lang="en-GB" sz="2400" dirty="0">
                <a:solidFill>
                  <a:schemeClr val="bg1"/>
                </a:solidFill>
                <a:latin typeface="Times New Roman" pitchFamily="18" charset="0"/>
                <a:cs typeface="Times New Roman" pitchFamily="18" charset="0"/>
              </a:rPr>
            </a:br>
            <a:r>
              <a:rPr lang="pt-BR" sz="2400" dirty="0">
                <a:solidFill>
                  <a:schemeClr val="bg1"/>
                </a:solidFill>
                <a:latin typeface="Times New Roman" pitchFamily="18" charset="0"/>
                <a:cs typeface="Times New Roman" pitchFamily="18" charset="0"/>
              </a:rPr>
              <a:t/>
            </a:r>
            <a:br>
              <a:rPr lang="pt-BR" sz="2400" dirty="0">
                <a:solidFill>
                  <a:schemeClr val="bg1"/>
                </a:solidFill>
                <a:latin typeface="Times New Roman" pitchFamily="18" charset="0"/>
                <a:cs typeface="Times New Roman" pitchFamily="18" charset="0"/>
              </a:rPr>
            </a:br>
            <a:r>
              <a:rPr lang="pt-BR" sz="2400" b="1" u="sng" dirty="0" smtClean="0">
                <a:solidFill>
                  <a:schemeClr val="bg1"/>
                </a:solidFill>
                <a:latin typeface="Times New Roman" pitchFamily="18" charset="0"/>
                <a:cs typeface="Times New Roman" pitchFamily="18" charset="0"/>
              </a:rPr>
              <a:t>On </a:t>
            </a:r>
            <a:r>
              <a:rPr lang="en-GB" sz="2400" b="1" u="sng" dirty="0" smtClean="0">
                <a:solidFill>
                  <a:schemeClr val="bg1"/>
                </a:solidFill>
                <a:latin typeface="Times New Roman" pitchFamily="18" charset="0"/>
                <a:cs typeface="Times New Roman" pitchFamily="18" charset="0"/>
              </a:rPr>
              <a:t>the </a:t>
            </a:r>
            <a:r>
              <a:rPr lang="en-GB" sz="2400" b="1" u="sng" dirty="0">
                <a:solidFill>
                  <a:schemeClr val="bg1"/>
                </a:solidFill>
                <a:latin typeface="Times New Roman" pitchFamily="18" charset="0"/>
                <a:cs typeface="Times New Roman" pitchFamily="18" charset="0"/>
              </a:rPr>
              <a:t>same </a:t>
            </a:r>
            <a:r>
              <a:rPr lang="en-GB" sz="2400" b="1" u="sng" dirty="0" smtClean="0">
                <a:solidFill>
                  <a:schemeClr val="bg1"/>
                </a:solidFill>
                <a:latin typeface="Times New Roman" pitchFamily="18" charset="0"/>
                <a:cs typeface="Times New Roman" pitchFamily="18" charset="0"/>
              </a:rPr>
              <a:t>side at the level of lesion</a:t>
            </a:r>
            <a:r>
              <a:rPr lang="en-GB" sz="2400" dirty="0">
                <a:solidFill>
                  <a:schemeClr val="bg1"/>
                </a:solidFill>
                <a:latin typeface="Times New Roman" pitchFamily="18" charset="0"/>
                <a:cs typeface="Times New Roman" pitchFamily="18" charset="0"/>
              </a:rPr>
              <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1.Paralysis of the lower motor neuron type</a:t>
            </a:r>
            <a:r>
              <a:rPr lang="en-GB" sz="2400" dirty="0" smtClean="0">
                <a:solidFill>
                  <a:schemeClr val="bg1"/>
                </a:solidFill>
                <a:latin typeface="Times New Roman" pitchFamily="18" charset="0"/>
                <a:cs typeface="Times New Roman" pitchFamily="18" charset="0"/>
              </a:rPr>
              <a:t>,.</a:t>
            </a:r>
            <a:r>
              <a:rPr lang="en-GB" sz="2400" dirty="0">
                <a:solidFill>
                  <a:schemeClr val="bg1"/>
                </a:solidFill>
                <a:latin typeface="Times New Roman" pitchFamily="18" charset="0"/>
                <a:cs typeface="Times New Roman" pitchFamily="18" charset="0"/>
              </a:rPr>
              <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3. Loss of all sensations in the areas supplied by the</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afferent fibres that enter the spinal cord in the</a:t>
            </a:r>
            <a:br>
              <a:rPr lang="en-GB" sz="2400" dirty="0">
                <a:solidFill>
                  <a:schemeClr val="bg1"/>
                </a:solidFill>
                <a:latin typeface="Times New Roman" pitchFamily="18" charset="0"/>
                <a:cs typeface="Times New Roman" pitchFamily="18" charset="0"/>
              </a:rPr>
            </a:br>
            <a:r>
              <a:rPr lang="en-GB" sz="2400" dirty="0">
                <a:solidFill>
                  <a:schemeClr val="bg1"/>
                </a:solidFill>
                <a:latin typeface="Times New Roman" pitchFamily="18" charset="0"/>
                <a:cs typeface="Times New Roman" pitchFamily="18" charset="0"/>
              </a:rPr>
              <a:t>damaged segments +/- band of hyperesthesia</a:t>
            </a:r>
          </a:p>
        </p:txBody>
      </p:sp>
      <p:sp>
        <p:nvSpPr>
          <p:cNvPr id="3" name="Subtitle 2"/>
          <p:cNvSpPr>
            <a:spLocks noGrp="1"/>
          </p:cNvSpPr>
          <p:nvPr>
            <p:ph type="subTitle" idx="1"/>
          </p:nvPr>
        </p:nvSpPr>
        <p:spPr>
          <a:xfrm>
            <a:off x="1371600" y="6000768"/>
            <a:ext cx="6400800" cy="428628"/>
          </a:xfrm>
        </p:spPr>
        <p:txBody>
          <a:bodyPr>
            <a:normAutofit fontScale="85000" lnSpcReduction="20000"/>
          </a:bodyPr>
          <a:lstStyle/>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GB" sz="3100" u="sng" dirty="0">
                <a:solidFill>
                  <a:schemeClr val="bg1"/>
                </a:solidFill>
                <a:latin typeface="Times New Roman" pitchFamily="18" charset="0"/>
                <a:cs typeface="Times New Roman" pitchFamily="18" charset="0"/>
              </a:rPr>
              <a:t>B/ </a:t>
            </a:r>
            <a:r>
              <a:rPr lang="en-GB" sz="3100" u="sng" dirty="0" err="1">
                <a:solidFill>
                  <a:schemeClr val="bg1"/>
                </a:solidFill>
                <a:latin typeface="Times New Roman" pitchFamily="18" charset="0"/>
                <a:cs typeface="Times New Roman" pitchFamily="18" charset="0"/>
              </a:rPr>
              <a:t>Ipsilaterally</a:t>
            </a:r>
            <a:r>
              <a:rPr lang="en-GB" sz="3100" u="sng" dirty="0">
                <a:solidFill>
                  <a:schemeClr val="bg1"/>
                </a:solidFill>
                <a:latin typeface="Times New Roman" pitchFamily="18" charset="0"/>
                <a:cs typeface="Times New Roman" pitchFamily="18" charset="0"/>
              </a:rPr>
              <a:t> below the level of the lesion :</a:t>
            </a:r>
            <a:r>
              <a:rPr lang="en-GB" sz="3100" dirty="0">
                <a:solidFill>
                  <a:schemeClr val="bg1"/>
                </a:solidFill>
                <a:latin typeface="Times New Roman" pitchFamily="18" charset="0"/>
                <a:cs typeface="Times New Roman" pitchFamily="18" charset="0"/>
              </a:rPr>
              <a:t/>
            </a:r>
            <a:br>
              <a:rPr lang="en-GB" sz="3100" dirty="0">
                <a:solidFill>
                  <a:schemeClr val="bg1"/>
                </a:solidFill>
                <a:latin typeface="Times New Roman" pitchFamily="18" charset="0"/>
                <a:cs typeface="Times New Roman" pitchFamily="18" charset="0"/>
              </a:rPr>
            </a:br>
            <a:r>
              <a:rPr lang="en-GB" sz="3100" dirty="0">
                <a:solidFill>
                  <a:schemeClr val="bg1"/>
                </a:solidFill>
                <a:latin typeface="Times New Roman" pitchFamily="18" charset="0"/>
                <a:cs typeface="Times New Roman" pitchFamily="18" charset="0"/>
              </a:rPr>
              <a:t>1. </a:t>
            </a:r>
            <a:r>
              <a:rPr lang="en-GB" sz="3100" dirty="0" smtClean="0">
                <a:solidFill>
                  <a:schemeClr val="bg1"/>
                </a:solidFill>
                <a:latin typeface="Times New Roman" pitchFamily="18" charset="0"/>
                <a:cs typeface="Times New Roman" pitchFamily="18" charset="0"/>
              </a:rPr>
              <a:t>UMNL/spastic </a:t>
            </a:r>
            <a:r>
              <a:rPr lang="en-GB" sz="3100" dirty="0">
                <a:solidFill>
                  <a:schemeClr val="bg1"/>
                </a:solidFill>
                <a:latin typeface="Times New Roman" pitchFamily="18" charset="0"/>
                <a:cs typeface="Times New Roman" pitchFamily="18" charset="0"/>
              </a:rPr>
              <a:t>lower limb </a:t>
            </a:r>
            <a:r>
              <a:rPr lang="en-GB" sz="3100" u="sng" dirty="0" smtClean="0">
                <a:solidFill>
                  <a:schemeClr val="bg1"/>
                </a:solidFill>
                <a:latin typeface="Times New Roman" pitchFamily="18" charset="0"/>
                <a:cs typeface="Times New Roman" pitchFamily="18" charset="0"/>
              </a:rPr>
              <a:t>(spasticity</a:t>
            </a:r>
            <a:r>
              <a:rPr lang="en-GB" sz="3100" dirty="0" smtClean="0">
                <a:solidFill>
                  <a:schemeClr val="bg1"/>
                </a:solidFill>
                <a:latin typeface="Times New Roman" pitchFamily="18" charset="0"/>
                <a:cs typeface="Times New Roman" pitchFamily="18" charset="0"/>
              </a:rPr>
              <a:t>)&amp;CLONUS</a:t>
            </a:r>
            <a:r>
              <a:rPr lang="en-GB" sz="3100" dirty="0">
                <a:solidFill>
                  <a:schemeClr val="bg1"/>
                </a:solidFill>
                <a:latin typeface="Times New Roman" pitchFamily="18" charset="0"/>
                <a:cs typeface="Times New Roman" pitchFamily="18" charset="0"/>
              </a:rPr>
              <a:t/>
            </a:r>
            <a:br>
              <a:rPr lang="en-GB" sz="3100" dirty="0">
                <a:solidFill>
                  <a:schemeClr val="bg1"/>
                </a:solidFill>
                <a:latin typeface="Times New Roman" pitchFamily="18" charset="0"/>
                <a:cs typeface="Times New Roman" pitchFamily="18" charset="0"/>
              </a:rPr>
            </a:br>
            <a:r>
              <a:rPr lang="en-GB" sz="3100" dirty="0">
                <a:solidFill>
                  <a:schemeClr val="bg1"/>
                </a:solidFill>
                <a:latin typeface="Times New Roman" pitchFamily="18" charset="0"/>
                <a:cs typeface="Times New Roman" pitchFamily="18" charset="0"/>
              </a:rPr>
              <a:t>2</a:t>
            </a:r>
            <a:r>
              <a:rPr lang="en-GB" sz="3100" dirty="0" smtClean="0">
                <a:solidFill>
                  <a:schemeClr val="bg1"/>
                </a:solidFill>
                <a:latin typeface="Times New Roman" pitchFamily="18" charset="0"/>
                <a:cs typeface="Times New Roman" pitchFamily="18" charset="0"/>
              </a:rPr>
              <a:t>. Fine </a:t>
            </a:r>
            <a:r>
              <a:rPr lang="en-GB" sz="3100" dirty="0">
                <a:solidFill>
                  <a:schemeClr val="bg1"/>
                </a:solidFill>
                <a:latin typeface="Times New Roman" pitchFamily="18" charset="0"/>
                <a:cs typeface="Times New Roman" pitchFamily="18" charset="0"/>
              </a:rPr>
              <a:t>touch</a:t>
            </a:r>
            <a:r>
              <a:rPr lang="en-GB" sz="3100" dirty="0" smtClean="0">
                <a:solidFill>
                  <a:schemeClr val="bg1"/>
                </a:solidFill>
                <a:latin typeface="Times New Roman" pitchFamily="18" charset="0"/>
                <a:cs typeface="Times New Roman" pitchFamily="18" charset="0"/>
              </a:rPr>
              <a:t>,</a:t>
            </a:r>
            <a:r>
              <a:rPr lang="en-GB" sz="3200" dirty="0" smtClean="0">
                <a:solidFill>
                  <a:schemeClr val="bg1"/>
                </a:solidFill>
                <a:latin typeface="Times New Roman" pitchFamily="18" charset="0"/>
                <a:cs typeface="Times New Roman" pitchFamily="18" charset="0"/>
              </a:rPr>
              <a:t> two-point discrimination,</a:t>
            </a:r>
            <a:r>
              <a:rPr lang="en-GB" sz="3100" dirty="0" smtClean="0">
                <a:solidFill>
                  <a:schemeClr val="bg1"/>
                </a:solidFill>
                <a:latin typeface="Times New Roman" pitchFamily="18" charset="0"/>
                <a:cs typeface="Times New Roman" pitchFamily="18" charset="0"/>
              </a:rPr>
              <a:t> </a:t>
            </a:r>
            <a:r>
              <a:rPr lang="en-GB" sz="3100" dirty="0">
                <a:solidFill>
                  <a:schemeClr val="bg1"/>
                </a:solidFill>
                <a:latin typeface="Times New Roman" pitchFamily="18" charset="0"/>
                <a:cs typeface="Times New Roman" pitchFamily="18" charset="0"/>
              </a:rPr>
              <a:t>position and vibration sense are </a:t>
            </a:r>
            <a:r>
              <a:rPr lang="en-GB" sz="3100" dirty="0" smtClean="0">
                <a:solidFill>
                  <a:schemeClr val="bg1"/>
                </a:solidFill>
                <a:latin typeface="Times New Roman" pitchFamily="18" charset="0"/>
                <a:cs typeface="Times New Roman" pitchFamily="18" charset="0"/>
              </a:rPr>
              <a:t>lost. why?</a:t>
            </a:r>
            <a:r>
              <a:rPr lang="en-GB" sz="3100" dirty="0">
                <a:solidFill>
                  <a:schemeClr val="bg1"/>
                </a:solidFill>
                <a:latin typeface="Times New Roman" pitchFamily="18" charset="0"/>
                <a:cs typeface="Times New Roman" pitchFamily="18" charset="0"/>
              </a:rPr>
              <a:t/>
            </a:r>
            <a:br>
              <a:rPr lang="en-GB" sz="3100" dirty="0">
                <a:solidFill>
                  <a:schemeClr val="bg1"/>
                </a:solidFill>
                <a:latin typeface="Times New Roman" pitchFamily="18" charset="0"/>
                <a:cs typeface="Times New Roman" pitchFamily="18" charset="0"/>
              </a:rPr>
            </a:br>
            <a:r>
              <a:rPr lang="en-GB" sz="3100" dirty="0">
                <a:solidFill>
                  <a:schemeClr val="bg1"/>
                </a:solidFill>
                <a:latin typeface="Times New Roman" pitchFamily="18" charset="0"/>
                <a:cs typeface="Times New Roman" pitchFamily="18" charset="0"/>
              </a:rPr>
              <a:t/>
            </a:r>
            <a:br>
              <a:rPr lang="en-GB" sz="3100" dirty="0">
                <a:solidFill>
                  <a:schemeClr val="bg1"/>
                </a:solidFill>
                <a:latin typeface="Times New Roman" pitchFamily="18" charset="0"/>
                <a:cs typeface="Times New Roman" pitchFamily="18" charset="0"/>
              </a:rPr>
            </a:br>
            <a:r>
              <a:rPr lang="en-GB" sz="3100" dirty="0">
                <a:solidFill>
                  <a:schemeClr val="bg1"/>
                </a:solidFill>
                <a:latin typeface="Times New Roman" pitchFamily="18" charset="0"/>
                <a:cs typeface="Times New Roman" pitchFamily="18" charset="0"/>
              </a:rPr>
              <a:t>C/ </a:t>
            </a:r>
            <a:r>
              <a:rPr lang="en-GB" sz="3100" u="sng" dirty="0" err="1">
                <a:solidFill>
                  <a:schemeClr val="bg1"/>
                </a:solidFill>
                <a:latin typeface="Times New Roman" pitchFamily="18" charset="0"/>
                <a:cs typeface="Times New Roman" pitchFamily="18" charset="0"/>
              </a:rPr>
              <a:t>Contralaterally</a:t>
            </a:r>
            <a:r>
              <a:rPr lang="en-GB" sz="3100" dirty="0">
                <a:solidFill>
                  <a:schemeClr val="bg1"/>
                </a:solidFill>
                <a:latin typeface="Times New Roman" pitchFamily="18" charset="0"/>
                <a:cs typeface="Times New Roman" pitchFamily="18" charset="0"/>
              </a:rPr>
              <a:t> below the level of the lesion :</a:t>
            </a:r>
            <a:br>
              <a:rPr lang="en-GB" sz="3100" dirty="0">
                <a:solidFill>
                  <a:schemeClr val="bg1"/>
                </a:solidFill>
                <a:latin typeface="Times New Roman" pitchFamily="18" charset="0"/>
                <a:cs typeface="Times New Roman" pitchFamily="18" charset="0"/>
              </a:rPr>
            </a:br>
            <a:r>
              <a:rPr lang="en-GB" sz="3100" dirty="0">
                <a:solidFill>
                  <a:schemeClr val="bg1"/>
                </a:solidFill>
                <a:latin typeface="Times New Roman" pitchFamily="18" charset="0"/>
                <a:cs typeface="Times New Roman" pitchFamily="18" charset="0"/>
              </a:rPr>
              <a:t>Pain and temperature sensations are lost, Why </a:t>
            </a:r>
            <a:r>
              <a:rPr lang="en-GB" dirty="0">
                <a:solidFill>
                  <a:schemeClr val="bg1"/>
                </a:solidFill>
                <a:latin typeface="Times New Roman" pitchFamily="18" charset="0"/>
                <a:cs typeface="Times New Roman" pitchFamily="18" charset="0"/>
              </a:rPr>
              <a:t>?</a:t>
            </a:r>
          </a:p>
        </p:txBody>
      </p:sp>
      <p:sp>
        <p:nvSpPr>
          <p:cNvPr id="3" name="Subtitle 2"/>
          <p:cNvSpPr>
            <a:spLocks noGrp="1"/>
          </p:cNvSpPr>
          <p:nvPr>
            <p:ph type="subTitle" idx="1"/>
          </p:nvPr>
        </p:nvSpPr>
        <p:spPr>
          <a:xfrm>
            <a:off x="1371600" y="5929330"/>
            <a:ext cx="6400800" cy="928670"/>
          </a:xfrm>
        </p:spPr>
        <p:txBody>
          <a:bodyPr/>
          <a:lstStyle/>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GB" sz="2800" dirty="0"/>
              <a:t/>
            </a:r>
            <a:br>
              <a:rPr lang="en-GB" sz="2800" dirty="0"/>
            </a:br>
            <a:endParaRPr lang="en-GB" sz="2800" dirty="0"/>
          </a:p>
        </p:txBody>
      </p:sp>
      <p:sp>
        <p:nvSpPr>
          <p:cNvPr id="3" name="Subtitle 2"/>
          <p:cNvSpPr>
            <a:spLocks noGrp="1"/>
          </p:cNvSpPr>
          <p:nvPr>
            <p:ph type="subTitle" idx="1"/>
          </p:nvPr>
        </p:nvSpPr>
        <p:spPr/>
        <p:txBody>
          <a:bodyPr/>
          <a:lstStyle/>
          <a:p>
            <a:endParaRPr lang="en-GB" dirty="0"/>
          </a:p>
        </p:txBody>
      </p:sp>
      <p:pic>
        <p:nvPicPr>
          <p:cNvPr id="3074" name="Picture 2"/>
          <p:cNvPicPr>
            <a:picLocks noChangeAspect="1" noChangeArrowheads="1"/>
          </p:cNvPicPr>
          <p:nvPr/>
        </p:nvPicPr>
        <p:blipFill>
          <a:blip r:embed="rId2" cstate="print"/>
          <a:srcRect/>
          <a:stretch>
            <a:fillRect/>
          </a:stretch>
        </p:blipFill>
        <p:spPr bwMode="auto">
          <a:xfrm>
            <a:off x="2915816" y="836712"/>
            <a:ext cx="3571900" cy="524829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b="1" u="sng" dirty="0" smtClean="0">
                <a:solidFill>
                  <a:schemeClr val="bg1"/>
                </a:solidFill>
                <a:latin typeface="Times New Roman" pitchFamily="18" charset="0"/>
                <a:cs typeface="Times New Roman" pitchFamily="18" charset="0"/>
              </a:rPr>
              <a:t>B-Parkinsonism rigidity is of two types:-</a:t>
            </a:r>
            <a:r>
              <a:rPr lang="en-US" b="1" dirty="0" smtClean="0">
                <a:solidFill>
                  <a:schemeClr val="bg1"/>
                </a:solidFill>
                <a:latin typeface="Times New Roman" pitchFamily="18" charset="0"/>
                <a:cs typeface="Times New Roman" pitchFamily="18" charset="0"/>
              </a:rPr>
              <a:t/>
            </a:r>
            <a:br>
              <a:rPr lang="en-US" b="1" dirty="0" smtClean="0">
                <a:solidFill>
                  <a:schemeClr val="bg1"/>
                </a:solidFill>
                <a:latin typeface="Times New Roman" pitchFamily="18" charset="0"/>
                <a:cs typeface="Times New Roman" pitchFamily="18" charset="0"/>
              </a:rPr>
            </a:br>
            <a:r>
              <a:rPr lang="en-US" b="1" dirty="0" smtClean="0">
                <a:solidFill>
                  <a:schemeClr val="bg1"/>
                </a:solidFill>
                <a:latin typeface="Times New Roman" pitchFamily="18" charset="0"/>
                <a:cs typeface="Times New Roman" pitchFamily="18" charset="0"/>
              </a:rPr>
              <a:t>-Cog-wheel rigidity</a:t>
            </a:r>
            <a:br>
              <a:rPr lang="en-US" b="1" dirty="0" smtClean="0">
                <a:solidFill>
                  <a:schemeClr val="bg1"/>
                </a:solidFill>
                <a:latin typeface="Times New Roman" pitchFamily="18" charset="0"/>
                <a:cs typeface="Times New Roman" pitchFamily="18" charset="0"/>
              </a:rPr>
            </a:br>
            <a:r>
              <a:rPr lang="en-US" b="1" dirty="0" smtClean="0">
                <a:solidFill>
                  <a:schemeClr val="bg1"/>
                </a:solidFill>
                <a:latin typeface="Times New Roman" pitchFamily="18" charset="0"/>
                <a:cs typeface="Times New Roman" pitchFamily="18" charset="0"/>
              </a:rPr>
              <a:t>-Lead-pipe rigidity</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714348" y="4429132"/>
            <a:ext cx="7058052" cy="1209668"/>
          </a:xfrm>
        </p:spPr>
        <p:txBody>
          <a:bodyPr/>
          <a:lstStyle/>
          <a:p>
            <a:pPr algn="l"/>
            <a:r>
              <a:rPr lang="en-GB" b="1" dirty="0" smtClean="0">
                <a:solidFill>
                  <a:schemeClr val="bg1"/>
                </a:solidFill>
                <a:latin typeface="Times New Roman" pitchFamily="18" charset="0"/>
                <a:cs typeface="Times New Roman" pitchFamily="18" charset="0"/>
              </a:rPr>
              <a:t>C- </a:t>
            </a:r>
            <a:r>
              <a:rPr lang="en-GB" b="1" dirty="0" err="1" smtClean="0">
                <a:solidFill>
                  <a:schemeClr val="bg1"/>
                </a:solidFill>
                <a:latin typeface="Times New Roman" pitchFamily="18" charset="0"/>
                <a:cs typeface="Times New Roman" pitchFamily="18" charset="0"/>
              </a:rPr>
              <a:t>Decerebrate</a:t>
            </a:r>
            <a:r>
              <a:rPr lang="en-GB" b="1" dirty="0" smtClean="0">
                <a:solidFill>
                  <a:schemeClr val="bg1"/>
                </a:solidFill>
                <a:latin typeface="Times New Roman" pitchFamily="18" charset="0"/>
                <a:cs typeface="Times New Roman" pitchFamily="18" charset="0"/>
              </a:rPr>
              <a:t> &amp; decorticate rigidity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lstStyle/>
          <a:p>
            <a:pPr eaLnBrk="1" hangingPunct="1"/>
            <a:endParaRPr lang="en-US" smtClean="0"/>
          </a:p>
        </p:txBody>
      </p:sp>
      <p:sp>
        <p:nvSpPr>
          <p:cNvPr id="3" name="Subtitle 2"/>
          <p:cNvSpPr>
            <a:spLocks noGrp="1"/>
          </p:cNvSpPr>
          <p:nvPr>
            <p:ph type="subTitle" idx="1"/>
          </p:nvPr>
        </p:nvSpPr>
        <p:spPr/>
        <p:txBody>
          <a:bodyPr/>
          <a:lstStyle/>
          <a:p>
            <a:pPr eaLnBrk="1" hangingPunct="1">
              <a:defRPr/>
            </a:pPr>
            <a:endParaRPr lang="en-US"/>
          </a:p>
        </p:txBody>
      </p:sp>
      <p:sp>
        <p:nvSpPr>
          <p:cNvPr id="28677" name="Rectangle 4"/>
          <p:cNvSpPr>
            <a:spLocks noChangeArrowheads="1"/>
          </p:cNvSpPr>
          <p:nvPr/>
        </p:nvSpPr>
        <p:spPr bwMode="auto">
          <a:xfrm>
            <a:off x="533400" y="685800"/>
            <a:ext cx="3467096" cy="1200329"/>
          </a:xfrm>
          <a:prstGeom prst="rect">
            <a:avLst/>
          </a:prstGeom>
          <a:noFill/>
          <a:ln w="9525">
            <a:noFill/>
            <a:miter lim="800000"/>
            <a:headEnd/>
            <a:tailEnd/>
          </a:ln>
        </p:spPr>
        <p:txBody>
          <a:bodyPr wrap="square">
            <a:spAutoFit/>
          </a:bodyPr>
          <a:lstStyle/>
          <a:p>
            <a:pPr algn="ctr"/>
            <a:r>
              <a:rPr lang="en-US" sz="2400" dirty="0"/>
              <a:t> </a:t>
            </a:r>
            <a:r>
              <a:rPr lang="en-US" sz="2400" dirty="0" err="1"/>
              <a:t>Facilitatory</a:t>
            </a:r>
            <a:r>
              <a:rPr lang="en-US" sz="2400" dirty="0"/>
              <a:t> supra spinal centers to gamma motor neurons</a:t>
            </a:r>
          </a:p>
        </p:txBody>
      </p:sp>
      <p:pic>
        <p:nvPicPr>
          <p:cNvPr id="28678" name="Picture 4" descr="facilatatory"/>
          <p:cNvPicPr>
            <a:picLocks noChangeAspect="1" noChangeArrowheads="1"/>
          </p:cNvPicPr>
          <p:nvPr/>
        </p:nvPicPr>
        <p:blipFill>
          <a:blip r:embed="rId2"/>
          <a:srcRect/>
          <a:stretch>
            <a:fillRect/>
          </a:stretch>
        </p:blipFill>
        <p:spPr bwMode="auto">
          <a:xfrm>
            <a:off x="4500562" y="714356"/>
            <a:ext cx="4495800" cy="5486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b="1" dirty="0" smtClean="0"/>
              <a:t/>
            </a:r>
            <a:br>
              <a:rPr lang="en-GB" sz="2400" b="1" dirty="0" smtClean="0"/>
            </a:br>
            <a:r>
              <a:rPr lang="en-GB" sz="2400" b="1" dirty="0" smtClean="0"/>
              <a:t/>
            </a:r>
            <a:br>
              <a:rPr lang="en-GB" sz="2400" b="1" dirty="0" smtClean="0"/>
            </a:br>
            <a:r>
              <a:rPr lang="en-GB" sz="2400" b="1" dirty="0"/>
              <a:t/>
            </a:r>
            <a:br>
              <a:rPr lang="en-GB" sz="2400" b="1" dirty="0"/>
            </a:br>
            <a:r>
              <a:rPr lang="en-GB" sz="2400" b="1" dirty="0" smtClean="0"/>
              <a:t/>
            </a:r>
            <a:br>
              <a:rPr lang="en-GB" sz="2400" b="1" dirty="0" smtClean="0"/>
            </a:br>
            <a:r>
              <a:rPr lang="en-GB" sz="2400" b="1" dirty="0"/>
              <a:t/>
            </a:r>
            <a:br>
              <a:rPr lang="en-GB" sz="2400" b="1" dirty="0"/>
            </a:br>
            <a:r>
              <a:rPr lang="en-GB" sz="2400" b="1" dirty="0" smtClean="0"/>
              <a:t/>
            </a:r>
            <a:br>
              <a:rPr lang="en-GB" sz="2400" b="1" dirty="0" smtClean="0"/>
            </a:br>
            <a:r>
              <a:rPr lang="en-GB" sz="2400" b="1" dirty="0" smtClean="0"/>
              <a:t/>
            </a:r>
            <a:br>
              <a:rPr lang="en-GB" sz="2400" b="1" dirty="0" smtClean="0"/>
            </a:br>
            <a:r>
              <a:rPr lang="en-GB" sz="2400" b="1" dirty="0" smtClean="0"/>
              <a:t>-</a:t>
            </a:r>
            <a:r>
              <a:rPr lang="en-GB" sz="2400" b="1" dirty="0" smtClean="0">
                <a:solidFill>
                  <a:schemeClr val="bg1"/>
                </a:solidFill>
              </a:rPr>
              <a:t>Spasticity (</a:t>
            </a:r>
            <a:r>
              <a:rPr lang="en-GB" sz="2400" b="1" dirty="0" err="1" smtClean="0">
                <a:solidFill>
                  <a:schemeClr val="bg1"/>
                </a:solidFill>
              </a:rPr>
              <a:t>hypertonia</a:t>
            </a:r>
            <a:r>
              <a:rPr lang="en-GB" sz="2400" b="1" dirty="0" smtClean="0">
                <a:solidFill>
                  <a:schemeClr val="bg1"/>
                </a:solidFill>
              </a:rPr>
              <a:t>) is </a:t>
            </a:r>
            <a:r>
              <a:rPr lang="en-GB" sz="2400" b="1" dirty="0">
                <a:solidFill>
                  <a:schemeClr val="bg1"/>
                </a:solidFill>
              </a:rPr>
              <a:t>a feature of altered muscle </a:t>
            </a:r>
            <a:r>
              <a:rPr lang="en-GB" sz="2400" b="1" dirty="0" smtClean="0">
                <a:solidFill>
                  <a:schemeClr val="bg1"/>
                </a:solidFill>
              </a:rPr>
              <a:t>performance</a:t>
            </a:r>
            <a:br>
              <a:rPr lang="en-GB" sz="2400" b="1" dirty="0" smtClean="0">
                <a:solidFill>
                  <a:schemeClr val="bg1"/>
                </a:solidFill>
              </a:rPr>
            </a:br>
            <a:r>
              <a:rPr lang="en-GB" sz="2400" b="1" dirty="0" smtClean="0">
                <a:solidFill>
                  <a:schemeClr val="bg1"/>
                </a:solidFill>
              </a:rPr>
              <a:t>-occurring </a:t>
            </a:r>
            <a:r>
              <a:rPr lang="en-GB" sz="2400" b="1" dirty="0">
                <a:solidFill>
                  <a:schemeClr val="bg1"/>
                </a:solidFill>
              </a:rPr>
              <a:t>in disorders of the central nervous</a:t>
            </a:r>
            <a:br>
              <a:rPr lang="en-GB" sz="2400" b="1" dirty="0">
                <a:solidFill>
                  <a:schemeClr val="bg1"/>
                </a:solidFill>
              </a:rPr>
            </a:br>
            <a:r>
              <a:rPr lang="en-GB" sz="2400" b="1" dirty="0">
                <a:solidFill>
                  <a:schemeClr val="bg1"/>
                </a:solidFill>
              </a:rPr>
              <a:t>system which give rise to the </a:t>
            </a:r>
            <a:r>
              <a:rPr lang="en-GB" sz="2400" b="1" u="sng" dirty="0">
                <a:solidFill>
                  <a:schemeClr val="bg1"/>
                </a:solidFill>
              </a:rPr>
              <a:t>Upper </a:t>
            </a:r>
            <a:r>
              <a:rPr lang="en-GB" sz="2400" b="1" u="sng" dirty="0" smtClean="0">
                <a:solidFill>
                  <a:schemeClr val="bg1"/>
                </a:solidFill>
              </a:rPr>
              <a:t>Motor Neuron </a:t>
            </a:r>
            <a:r>
              <a:rPr lang="en-GB" sz="2400" b="1" u="sng" dirty="0">
                <a:solidFill>
                  <a:schemeClr val="bg1"/>
                </a:solidFill>
              </a:rPr>
              <a:t>Syndrome </a:t>
            </a:r>
            <a:r>
              <a:rPr lang="en-GB" sz="2400" b="1" dirty="0">
                <a:solidFill>
                  <a:schemeClr val="bg1"/>
                </a:solidFill>
              </a:rPr>
              <a:t>(UMNS ).</a:t>
            </a:r>
            <a:br>
              <a:rPr lang="en-GB" sz="2400" b="1" dirty="0">
                <a:solidFill>
                  <a:schemeClr val="bg1"/>
                </a:solidFill>
              </a:rPr>
            </a:br>
            <a:r>
              <a:rPr lang="en-GB" sz="2400" dirty="0">
                <a:solidFill>
                  <a:schemeClr val="bg1"/>
                </a:solidFill>
              </a:rPr>
              <a:t/>
            </a:r>
            <a:br>
              <a:rPr lang="en-GB" sz="2400" dirty="0">
                <a:solidFill>
                  <a:schemeClr val="bg1"/>
                </a:solidFill>
              </a:rPr>
            </a:br>
            <a:r>
              <a:rPr lang="en-GB" sz="2400" dirty="0" smtClean="0">
                <a:solidFill>
                  <a:schemeClr val="bg1"/>
                </a:solidFill>
              </a:rPr>
              <a:t>- </a:t>
            </a:r>
            <a:r>
              <a:rPr lang="en-GB" sz="2400" b="1" dirty="0" smtClean="0">
                <a:solidFill>
                  <a:schemeClr val="bg1"/>
                </a:solidFill>
              </a:rPr>
              <a:t>Spasticity </a:t>
            </a:r>
            <a:r>
              <a:rPr lang="en-GB" sz="2400" b="1" dirty="0">
                <a:solidFill>
                  <a:schemeClr val="bg1"/>
                </a:solidFill>
              </a:rPr>
              <a:t>can be defined as increased resistance </a:t>
            </a:r>
            <a:r>
              <a:rPr lang="en-GB" sz="2400" b="1" dirty="0" smtClean="0">
                <a:solidFill>
                  <a:schemeClr val="bg1"/>
                </a:solidFill>
              </a:rPr>
              <a:t>to passive stretch.</a:t>
            </a:r>
            <a:br>
              <a:rPr lang="en-GB" sz="2400" b="1" dirty="0" smtClean="0">
                <a:solidFill>
                  <a:schemeClr val="bg1"/>
                </a:solidFill>
              </a:rPr>
            </a:br>
            <a:r>
              <a:rPr lang="en-GB" sz="2400" b="1" dirty="0" smtClean="0">
                <a:solidFill>
                  <a:schemeClr val="bg1"/>
                </a:solidFill>
              </a:rPr>
              <a:t>-Patients complain of stiffness &amp; inability to relax</a:t>
            </a:r>
            <a:br>
              <a:rPr lang="en-GB" sz="2400" b="1" dirty="0" smtClean="0">
                <a:solidFill>
                  <a:schemeClr val="bg1"/>
                </a:solidFill>
              </a:rPr>
            </a:br>
            <a:r>
              <a:rPr lang="en-GB" sz="2400" b="1" dirty="0" smtClean="0">
                <a:solidFill>
                  <a:schemeClr val="bg1"/>
                </a:solidFill>
              </a:rPr>
              <a:t/>
            </a:r>
            <a:br>
              <a:rPr lang="en-GB" sz="2400" b="1" dirty="0" smtClean="0">
                <a:solidFill>
                  <a:schemeClr val="bg1"/>
                </a:solidFill>
              </a:rPr>
            </a:br>
            <a:r>
              <a:rPr lang="en-GB" sz="2400" b="1" dirty="0" smtClean="0">
                <a:solidFill>
                  <a:schemeClr val="bg1"/>
                </a:solidFill>
              </a:rPr>
              <a:t/>
            </a:r>
            <a:br>
              <a:rPr lang="en-GB" sz="2400" b="1" dirty="0" smtClean="0">
                <a:solidFill>
                  <a:schemeClr val="bg1"/>
                </a:solidFill>
              </a:rPr>
            </a:br>
            <a:r>
              <a:rPr lang="en-GB" sz="1800" b="1" dirty="0" smtClean="0">
                <a:solidFill>
                  <a:schemeClr val="bg1"/>
                </a:solidFill>
              </a:rPr>
              <a:t/>
            </a:r>
            <a:br>
              <a:rPr lang="en-GB" sz="1800" b="1" dirty="0" smtClean="0">
                <a:solidFill>
                  <a:schemeClr val="bg1"/>
                </a:solidFill>
              </a:rPr>
            </a:br>
            <a:r>
              <a:rPr lang="en-GB" sz="1800" b="1" dirty="0" smtClean="0">
                <a:solidFill>
                  <a:srgbClr val="FF0000"/>
                </a:solidFill>
              </a:rPr>
              <a:t/>
            </a:r>
            <a:br>
              <a:rPr lang="en-GB" sz="1800" b="1" dirty="0" smtClean="0">
                <a:solidFill>
                  <a:srgbClr val="FF0000"/>
                </a:solidFill>
              </a:rPr>
            </a:br>
            <a:r>
              <a:rPr lang="en-GB" sz="1800" b="1" dirty="0">
                <a:solidFill>
                  <a:srgbClr val="FF0000"/>
                </a:solidFill>
              </a:rPr>
              <a:t/>
            </a:r>
            <a:br>
              <a:rPr lang="en-GB" sz="1800" b="1" dirty="0">
                <a:solidFill>
                  <a:srgbClr val="FF0000"/>
                </a:solidFill>
              </a:rPr>
            </a:br>
            <a:r>
              <a:rPr lang="en-GB" sz="2400" b="1" dirty="0"/>
              <a:t/>
            </a:r>
            <a:br>
              <a:rPr lang="en-GB" sz="2400" b="1" dirty="0"/>
            </a:br>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8"/>
            <a:ext cx="7772400" cy="4162784"/>
          </a:xfrm>
        </p:spPr>
        <p:txBody>
          <a:bodyPr>
            <a:noAutofit/>
          </a:bodyPr>
          <a:lstStyle/>
          <a:p>
            <a:pPr algn="l"/>
            <a:r>
              <a:rPr lang="en-GB" sz="2400" b="1" dirty="0" smtClean="0">
                <a:solidFill>
                  <a:schemeClr val="bg1"/>
                </a:solidFill>
              </a:rPr>
              <a:t>- Spasticity  is a motor disorder, characterised by:-</a:t>
            </a:r>
            <a:br>
              <a:rPr lang="en-GB" sz="2400" b="1" dirty="0" smtClean="0">
                <a:solidFill>
                  <a:schemeClr val="bg1"/>
                </a:solidFill>
              </a:rPr>
            </a:br>
            <a:r>
              <a:rPr lang="en-GB" sz="2400" b="1" dirty="0" smtClean="0">
                <a:solidFill>
                  <a:schemeClr val="bg1"/>
                </a:solidFill>
              </a:rPr>
              <a:t/>
            </a:r>
            <a:br>
              <a:rPr lang="en-GB" sz="2400" b="1" dirty="0" smtClean="0">
                <a:solidFill>
                  <a:schemeClr val="bg1"/>
                </a:solidFill>
              </a:rPr>
            </a:br>
            <a:r>
              <a:rPr lang="en-GB" sz="2400" b="1" dirty="0" smtClean="0">
                <a:solidFill>
                  <a:schemeClr val="bg1"/>
                </a:solidFill>
              </a:rPr>
              <a:t>1- increase in </a:t>
            </a:r>
            <a:r>
              <a:rPr lang="en-GB" sz="2400" b="1" u="sng" dirty="0" smtClean="0">
                <a:solidFill>
                  <a:schemeClr val="bg1"/>
                </a:solidFill>
              </a:rPr>
              <a:t>tonic  static stretch reflexes (muscle tone</a:t>
            </a:r>
            <a:r>
              <a:rPr lang="en-GB" sz="2400" b="1" dirty="0" smtClean="0">
                <a:solidFill>
                  <a:schemeClr val="bg1"/>
                </a:solidFill>
              </a:rPr>
              <a:t>) as one component of the upper motor neurone (UMN) syndrome </a:t>
            </a:r>
            <a:br>
              <a:rPr lang="en-GB" sz="2400" b="1" dirty="0" smtClean="0">
                <a:solidFill>
                  <a:schemeClr val="bg1"/>
                </a:solidFill>
              </a:rPr>
            </a:br>
            <a:r>
              <a:rPr lang="en-GB" sz="2400" b="1" dirty="0" smtClean="0">
                <a:solidFill>
                  <a:schemeClr val="bg1"/>
                </a:solidFill>
              </a:rPr>
              <a:t/>
            </a:r>
            <a:br>
              <a:rPr lang="en-GB" sz="2400" b="1" dirty="0" smtClean="0">
                <a:solidFill>
                  <a:schemeClr val="bg1"/>
                </a:solidFill>
              </a:rPr>
            </a:br>
            <a:r>
              <a:rPr lang="en-GB" sz="2400" b="1" dirty="0" smtClean="0">
                <a:solidFill>
                  <a:schemeClr val="bg1"/>
                </a:solidFill>
              </a:rPr>
              <a:t/>
            </a:r>
            <a:br>
              <a:rPr lang="en-GB" sz="2400" b="1" dirty="0" smtClean="0">
                <a:solidFill>
                  <a:schemeClr val="bg1"/>
                </a:solidFill>
              </a:rPr>
            </a:br>
            <a:r>
              <a:rPr lang="en-GB" sz="2400" b="1" dirty="0" smtClean="0">
                <a:solidFill>
                  <a:schemeClr val="bg1"/>
                </a:solidFill>
              </a:rPr>
              <a:t>2- Exaggerated tendon jerks, resulting from hyper-excitability of the </a:t>
            </a:r>
            <a:r>
              <a:rPr lang="en-GB" sz="2400" b="1" u="sng" dirty="0" smtClean="0">
                <a:solidFill>
                  <a:schemeClr val="bg1"/>
                </a:solidFill>
              </a:rPr>
              <a:t>dynamic stretch reflex </a:t>
            </a:r>
            <a:r>
              <a:rPr lang="en-GB" sz="2400" b="1" dirty="0" smtClean="0">
                <a:solidFill>
                  <a:schemeClr val="bg1"/>
                </a:solidFill>
              </a:rPr>
              <a:t>as one component of the upper motor neurone (UMN) syndrome</a:t>
            </a:r>
            <a:endParaRPr lang="en-GB" sz="2400" b="1" dirty="0">
              <a:solidFill>
                <a:schemeClr val="bg1"/>
              </a:solidFill>
            </a:endParaRPr>
          </a:p>
        </p:txBody>
      </p:sp>
      <p:sp>
        <p:nvSpPr>
          <p:cNvPr id="3" name="Subtitle 2"/>
          <p:cNvSpPr>
            <a:spLocks noGrp="1"/>
          </p:cNvSpPr>
          <p:nvPr>
            <p:ph type="subTitle" idx="1"/>
          </p:nvPr>
        </p:nvSpPr>
        <p:spPr>
          <a:xfrm>
            <a:off x="611560" y="5085184"/>
            <a:ext cx="7160840" cy="553616"/>
          </a:xfrm>
        </p:spPr>
        <p:txBody>
          <a:bodyPr>
            <a:normAutofit/>
          </a:bodyPr>
          <a:lstStyle/>
          <a:p>
            <a:pPr algn="l"/>
            <a:endParaRPr lang="en-GB" sz="1900"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7772400" cy="1143007"/>
          </a:xfrm>
        </p:spPr>
        <p:txBody>
          <a:bodyPr>
            <a:normAutofit/>
          </a:bodyPr>
          <a:lstStyle/>
          <a:p>
            <a:pPr algn="l"/>
            <a:r>
              <a:rPr lang="en-GB" sz="2400" b="1" dirty="0" err="1" smtClean="0"/>
              <a:t>nantagonised</a:t>
            </a:r>
            <a:endParaRPr lang="en-GB" sz="2400" b="1" dirty="0"/>
          </a:p>
        </p:txBody>
      </p:sp>
      <p:sp>
        <p:nvSpPr>
          <p:cNvPr id="3" name="Subtitle 2"/>
          <p:cNvSpPr>
            <a:spLocks noGrp="1"/>
          </p:cNvSpPr>
          <p:nvPr>
            <p:ph type="subTitle" idx="1"/>
          </p:nvPr>
        </p:nvSpPr>
        <p:spPr>
          <a:xfrm>
            <a:off x="357158" y="692696"/>
            <a:ext cx="7415242" cy="4946104"/>
          </a:xfrm>
        </p:spPr>
        <p:txBody>
          <a:bodyPr>
            <a:noAutofit/>
          </a:bodyPr>
          <a:lstStyle/>
          <a:p>
            <a:pPr algn="l"/>
            <a:r>
              <a:rPr lang="en-GB" b="1" u="sng" dirty="0">
                <a:solidFill>
                  <a:schemeClr val="bg1"/>
                </a:solidFill>
              </a:rPr>
              <a:t>Features of UMN </a:t>
            </a:r>
            <a:r>
              <a:rPr lang="en-GB" b="1" u="sng" dirty="0" smtClean="0">
                <a:solidFill>
                  <a:schemeClr val="bg1"/>
                </a:solidFill>
              </a:rPr>
              <a:t>Syndrome</a:t>
            </a:r>
          </a:p>
          <a:p>
            <a:pPr algn="l"/>
            <a:r>
              <a:rPr lang="en-GB" sz="2400" b="1" u="sng" dirty="0" smtClean="0">
                <a:solidFill>
                  <a:schemeClr val="bg1"/>
                </a:solidFill>
              </a:rPr>
              <a:t>(1</a:t>
            </a:r>
            <a:r>
              <a:rPr lang="en-GB" sz="2400" b="1" dirty="0">
                <a:solidFill>
                  <a:schemeClr val="bg1"/>
                </a:solidFill>
              </a:rPr>
              <a:t>) Weakness and decreased muscle control .</a:t>
            </a:r>
          </a:p>
          <a:p>
            <a:pPr algn="l"/>
            <a:r>
              <a:rPr lang="en-GB" sz="2400" b="1" dirty="0">
                <a:solidFill>
                  <a:schemeClr val="bg1"/>
                </a:solidFill>
              </a:rPr>
              <a:t>(2) No remarkable muscle </a:t>
            </a:r>
            <a:r>
              <a:rPr lang="en-GB" sz="2400" b="1" dirty="0" smtClean="0">
                <a:solidFill>
                  <a:schemeClr val="bg1"/>
                </a:solidFill>
              </a:rPr>
              <a:t>wasting , but  disuse atrophy</a:t>
            </a:r>
            <a:endParaRPr lang="en-GB" sz="2400" b="1" dirty="0">
              <a:solidFill>
                <a:schemeClr val="bg1"/>
              </a:solidFill>
            </a:endParaRPr>
          </a:p>
          <a:p>
            <a:pPr algn="l"/>
            <a:r>
              <a:rPr lang="en-GB" sz="2400" b="1" dirty="0">
                <a:solidFill>
                  <a:schemeClr val="bg1"/>
                </a:solidFill>
              </a:rPr>
              <a:t>(3) </a:t>
            </a:r>
            <a:r>
              <a:rPr lang="en-GB" sz="2400" b="1" u="sng" dirty="0">
                <a:solidFill>
                  <a:schemeClr val="bg1"/>
                </a:solidFill>
              </a:rPr>
              <a:t>Spasticity ( </a:t>
            </a:r>
            <a:r>
              <a:rPr lang="en-GB" sz="2400" b="1" u="sng" dirty="0" err="1">
                <a:solidFill>
                  <a:schemeClr val="bg1"/>
                </a:solidFill>
              </a:rPr>
              <a:t>hypertonia</a:t>
            </a:r>
            <a:r>
              <a:rPr lang="en-GB" sz="2400" b="1" u="sng" dirty="0">
                <a:solidFill>
                  <a:schemeClr val="bg1"/>
                </a:solidFill>
              </a:rPr>
              <a:t> </a:t>
            </a:r>
            <a:r>
              <a:rPr lang="en-GB" sz="2400" b="1" dirty="0">
                <a:solidFill>
                  <a:schemeClr val="bg1"/>
                </a:solidFill>
              </a:rPr>
              <a:t>) , frequently called</a:t>
            </a:r>
          </a:p>
          <a:p>
            <a:pPr algn="l"/>
            <a:r>
              <a:rPr lang="en-GB" sz="2400" b="1" dirty="0">
                <a:solidFill>
                  <a:schemeClr val="bg1"/>
                </a:solidFill>
              </a:rPr>
              <a:t>“ clasp-knife spasticity </a:t>
            </a:r>
            <a:r>
              <a:rPr lang="en-GB" sz="2400" b="1" dirty="0" smtClean="0">
                <a:solidFill>
                  <a:schemeClr val="bg1"/>
                </a:solidFill>
              </a:rPr>
              <a:t>”=  increased resistance at the </a:t>
            </a:r>
            <a:r>
              <a:rPr lang="en-GB" sz="2400" b="1" u="sng" dirty="0" err="1" smtClean="0">
                <a:solidFill>
                  <a:schemeClr val="bg1"/>
                </a:solidFill>
              </a:rPr>
              <a:t>begining</a:t>
            </a:r>
            <a:r>
              <a:rPr lang="en-GB" sz="2400" b="1" u="sng" dirty="0" smtClean="0">
                <a:solidFill>
                  <a:schemeClr val="bg1"/>
                </a:solidFill>
              </a:rPr>
              <a:t> of muscle stretch </a:t>
            </a:r>
            <a:r>
              <a:rPr lang="en-GB" sz="2400" b="1" dirty="0" smtClean="0">
                <a:solidFill>
                  <a:schemeClr val="bg1"/>
                </a:solidFill>
              </a:rPr>
              <a:t>due to increased extensor muscle tone then a sudden collapse in resistance due to inhibition of extensor motor neurons by GTOs (</a:t>
            </a:r>
            <a:r>
              <a:rPr lang="en-GB" sz="2400" b="1" dirty="0" err="1" smtClean="0">
                <a:solidFill>
                  <a:schemeClr val="bg1"/>
                </a:solidFill>
              </a:rPr>
              <a:t>golgi</a:t>
            </a:r>
            <a:r>
              <a:rPr lang="en-GB" sz="2400" b="1" dirty="0" smtClean="0">
                <a:solidFill>
                  <a:schemeClr val="bg1"/>
                </a:solidFill>
              </a:rPr>
              <a:t> tendon organs)</a:t>
            </a:r>
            <a:endParaRPr lang="en-GB" sz="2400" b="1" dirty="0">
              <a:solidFill>
                <a:schemeClr val="bg1"/>
              </a:solidFill>
            </a:endParaRPr>
          </a:p>
          <a:p>
            <a:pPr algn="l"/>
            <a:r>
              <a:rPr lang="en-GB" sz="2400" b="1" dirty="0">
                <a:solidFill>
                  <a:schemeClr val="bg1"/>
                </a:solidFill>
              </a:rPr>
              <a:t>(4) </a:t>
            </a:r>
            <a:r>
              <a:rPr lang="en-GB" sz="2400" b="1" dirty="0" err="1" smtClean="0">
                <a:solidFill>
                  <a:schemeClr val="bg1"/>
                </a:solidFill>
              </a:rPr>
              <a:t>Clonus</a:t>
            </a:r>
            <a:r>
              <a:rPr lang="en-GB" sz="2400" dirty="0" smtClean="0">
                <a:solidFill>
                  <a:schemeClr val="bg1"/>
                </a:solidFill>
              </a:rPr>
              <a:t> </a:t>
            </a:r>
            <a:r>
              <a:rPr lang="en-GB" sz="2400" b="1" dirty="0" smtClean="0">
                <a:solidFill>
                  <a:schemeClr val="bg1"/>
                </a:solidFill>
              </a:rPr>
              <a:t>Repetitive jerky motions (</a:t>
            </a:r>
            <a:r>
              <a:rPr lang="en-GB" sz="2400" b="1" dirty="0" err="1" smtClean="0">
                <a:solidFill>
                  <a:schemeClr val="bg1"/>
                </a:solidFill>
              </a:rPr>
              <a:t>clonus</a:t>
            </a:r>
            <a:r>
              <a:rPr lang="en-GB" sz="2400" b="1" dirty="0" smtClean="0">
                <a:solidFill>
                  <a:schemeClr val="bg1"/>
                </a:solidFill>
              </a:rPr>
              <a:t>), especially when  limb moved &amp; stretched suddenly </a:t>
            </a:r>
            <a:endParaRPr lang="en-GB" sz="2400" b="1" dirty="0">
              <a:solidFill>
                <a:schemeClr val="bg1"/>
              </a:solidFill>
            </a:endParaRPr>
          </a:p>
          <a:p>
            <a:pPr algn="l"/>
            <a:r>
              <a:rPr lang="en-GB" sz="2400" b="1" dirty="0">
                <a:solidFill>
                  <a:schemeClr val="bg1"/>
                </a:solidFill>
              </a:rPr>
              <a:t>(5) </a:t>
            </a:r>
            <a:r>
              <a:rPr lang="en-GB" sz="2400" b="1" dirty="0" smtClean="0">
                <a:solidFill>
                  <a:schemeClr val="bg1"/>
                </a:solidFill>
              </a:rPr>
              <a:t> Exaggerated  </a:t>
            </a:r>
            <a:r>
              <a:rPr lang="en-GB" sz="2400" b="1" dirty="0">
                <a:solidFill>
                  <a:schemeClr val="bg1"/>
                </a:solidFill>
              </a:rPr>
              <a:t>tendon jerks</a:t>
            </a:r>
          </a:p>
          <a:p>
            <a:pPr algn="l"/>
            <a:r>
              <a:rPr lang="en-GB" sz="2400" b="1" dirty="0">
                <a:solidFill>
                  <a:schemeClr val="bg1"/>
                </a:solidFill>
              </a:rPr>
              <a:t>(6) Extensor plantar reflex </a:t>
            </a:r>
            <a:r>
              <a:rPr lang="en-GB" sz="2400" b="1" dirty="0" smtClean="0">
                <a:solidFill>
                  <a:schemeClr val="bg1"/>
                </a:solidFill>
              </a:rPr>
              <a:t>= </a:t>
            </a:r>
            <a:r>
              <a:rPr lang="en-GB" sz="2400" b="1" dirty="0" err="1">
                <a:solidFill>
                  <a:schemeClr val="bg1"/>
                </a:solidFill>
              </a:rPr>
              <a:t>Babinski</a:t>
            </a:r>
            <a:r>
              <a:rPr lang="en-GB" sz="2400" b="1" dirty="0">
                <a:solidFill>
                  <a:schemeClr val="bg1"/>
                </a:solidFill>
              </a:rPr>
              <a:t> </a:t>
            </a:r>
            <a:r>
              <a:rPr lang="en-GB" sz="2400" b="1" dirty="0" smtClean="0">
                <a:solidFill>
                  <a:schemeClr val="bg1"/>
                </a:solidFill>
              </a:rPr>
              <a:t>sign ( </a:t>
            </a:r>
            <a:r>
              <a:rPr lang="en-GB" sz="2400" b="1" dirty="0" err="1">
                <a:solidFill>
                  <a:schemeClr val="bg1"/>
                </a:solidFill>
              </a:rPr>
              <a:t>dorsiflexion</a:t>
            </a:r>
            <a:r>
              <a:rPr lang="en-GB" sz="2400" b="1" dirty="0">
                <a:solidFill>
                  <a:schemeClr val="bg1"/>
                </a:solidFill>
              </a:rPr>
              <a:t> of the big toe and fanning out </a:t>
            </a:r>
            <a:r>
              <a:rPr lang="en-GB" sz="2400" b="1" dirty="0" smtClean="0">
                <a:solidFill>
                  <a:schemeClr val="bg1"/>
                </a:solidFill>
              </a:rPr>
              <a:t>of the </a:t>
            </a:r>
            <a:r>
              <a:rPr lang="en-GB" sz="2400" b="1" dirty="0">
                <a:solidFill>
                  <a:schemeClr val="bg1"/>
                </a:solidFill>
              </a:rPr>
              <a:t>other toes )</a:t>
            </a:r>
          </a:p>
          <a:p>
            <a:pPr algn="l"/>
            <a:r>
              <a:rPr lang="en-GB" sz="2400" b="1" dirty="0">
                <a:solidFill>
                  <a:schemeClr val="bg1"/>
                </a:solidFill>
              </a:rPr>
              <a:t>(7) Absent abdominal reflexes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GB" sz="2800" dirty="0" smtClean="0">
                <a:solidFill>
                  <a:schemeClr val="bg1"/>
                </a:solidFill>
              </a:rPr>
              <a:t>- </a:t>
            </a:r>
            <a:r>
              <a:rPr lang="en-GB" sz="2800" b="1" dirty="0">
                <a:solidFill>
                  <a:schemeClr val="bg1"/>
                </a:solidFill>
              </a:rPr>
              <a:t>In UMN syndrome the </a:t>
            </a:r>
            <a:r>
              <a:rPr lang="en-GB" sz="2800" b="1" dirty="0" err="1">
                <a:solidFill>
                  <a:schemeClr val="bg1"/>
                </a:solidFill>
              </a:rPr>
              <a:t>motoneurones</a:t>
            </a:r>
            <a:r>
              <a:rPr lang="en-GB" sz="2800" b="1" dirty="0">
                <a:solidFill>
                  <a:schemeClr val="bg1"/>
                </a:solidFill>
              </a:rPr>
              <a:t> are</a:t>
            </a:r>
            <a:br>
              <a:rPr lang="en-GB" sz="2800" b="1" dirty="0">
                <a:solidFill>
                  <a:schemeClr val="bg1"/>
                </a:solidFill>
              </a:rPr>
            </a:br>
            <a:r>
              <a:rPr lang="en-GB" sz="2800" b="1" dirty="0" smtClean="0">
                <a:solidFill>
                  <a:schemeClr val="bg1"/>
                </a:solidFill>
              </a:rPr>
              <a:t>free </a:t>
            </a:r>
            <a:r>
              <a:rPr lang="en-GB" sz="2800" b="1" dirty="0">
                <a:solidFill>
                  <a:schemeClr val="bg1"/>
                </a:solidFill>
              </a:rPr>
              <a:t>from the descending inhibitory</a:t>
            </a:r>
            <a:br>
              <a:rPr lang="en-GB" sz="2800" b="1" dirty="0">
                <a:solidFill>
                  <a:schemeClr val="bg1"/>
                </a:solidFill>
              </a:rPr>
            </a:br>
            <a:r>
              <a:rPr lang="en-GB" sz="2800" b="1" dirty="0" smtClean="0">
                <a:solidFill>
                  <a:schemeClr val="bg1"/>
                </a:solidFill>
              </a:rPr>
              <a:t>influence </a:t>
            </a:r>
            <a:r>
              <a:rPr lang="en-GB" sz="2800" b="1" dirty="0">
                <a:solidFill>
                  <a:schemeClr val="bg1"/>
                </a:solidFill>
              </a:rPr>
              <a:t>of the Higher </a:t>
            </a:r>
            <a:r>
              <a:rPr lang="en-GB" sz="2800" b="1" dirty="0" smtClean="0">
                <a:solidFill>
                  <a:schemeClr val="bg1"/>
                </a:solidFill>
              </a:rPr>
              <a:t>Motor-inhibitory</a:t>
            </a:r>
            <a:r>
              <a:rPr lang="en-GB" sz="2800" b="1" dirty="0">
                <a:solidFill>
                  <a:schemeClr val="bg1"/>
                </a:solidFill>
              </a:rPr>
              <a:t/>
            </a:r>
            <a:br>
              <a:rPr lang="en-GB" sz="2800" b="1" dirty="0">
                <a:solidFill>
                  <a:schemeClr val="bg1"/>
                </a:solidFill>
              </a:rPr>
            </a:br>
            <a:r>
              <a:rPr lang="en-GB" sz="2800" b="1" dirty="0" err="1" smtClean="0">
                <a:solidFill>
                  <a:schemeClr val="bg1"/>
                </a:solidFill>
              </a:rPr>
              <a:t>centers</a:t>
            </a:r>
            <a:r>
              <a:rPr lang="en-GB" sz="2800" b="1" dirty="0" smtClean="0">
                <a:solidFill>
                  <a:schemeClr val="bg1"/>
                </a:solidFill>
              </a:rPr>
              <a:t>(which </a:t>
            </a:r>
            <a:r>
              <a:rPr lang="en-GB" sz="2800" b="1" dirty="0" err="1" smtClean="0">
                <a:solidFill>
                  <a:schemeClr val="bg1"/>
                </a:solidFill>
              </a:rPr>
              <a:t>centers</a:t>
            </a:r>
            <a:r>
              <a:rPr lang="en-GB" sz="2800" b="1" dirty="0" smtClean="0">
                <a:solidFill>
                  <a:schemeClr val="bg1"/>
                </a:solidFill>
              </a:rPr>
              <a:t>?) </a:t>
            </a:r>
            <a:r>
              <a:rPr lang="en-GB" sz="2800" b="1" dirty="0" smtClean="0">
                <a:solidFill>
                  <a:schemeClr val="bg1"/>
                </a:solidFill>
              </a:rPr>
              <a:t>resulting in </a:t>
            </a:r>
            <a:r>
              <a:rPr lang="en-GB" sz="2800" b="1" dirty="0" err="1" smtClean="0">
                <a:solidFill>
                  <a:schemeClr val="bg1"/>
                </a:solidFill>
              </a:rPr>
              <a:t>unantagonized</a:t>
            </a:r>
            <a:r>
              <a:rPr lang="en-GB" sz="2800" b="1" dirty="0" smtClean="0">
                <a:solidFill>
                  <a:schemeClr val="bg1"/>
                </a:solidFill>
              </a:rPr>
              <a:t> excitatory input ( </a:t>
            </a:r>
            <a:r>
              <a:rPr lang="en-GB" sz="2800" b="1" dirty="0" smtClean="0">
                <a:solidFill>
                  <a:schemeClr val="bg1"/>
                </a:solidFill>
              </a:rPr>
              <a:t>from which </a:t>
            </a:r>
            <a:r>
              <a:rPr lang="en-GB" sz="2800" b="1" dirty="0" err="1" smtClean="0">
                <a:solidFill>
                  <a:schemeClr val="bg1"/>
                </a:solidFill>
              </a:rPr>
              <a:t>centers</a:t>
            </a:r>
            <a:r>
              <a:rPr lang="en-GB" sz="2800" b="1" dirty="0" smtClean="0">
                <a:solidFill>
                  <a:schemeClr val="bg1"/>
                </a:solidFill>
              </a:rPr>
              <a:t>?) </a:t>
            </a:r>
            <a:r>
              <a:rPr lang="en-GB" sz="2800" b="1" dirty="0" smtClean="0">
                <a:solidFill>
                  <a:schemeClr val="bg1"/>
                </a:solidFill>
              </a:rPr>
              <a:t>to gamma </a:t>
            </a:r>
            <a:r>
              <a:rPr lang="en-GB" sz="2800" b="1" dirty="0" err="1" smtClean="0">
                <a:solidFill>
                  <a:schemeClr val="bg1"/>
                </a:solidFill>
              </a:rPr>
              <a:t>motoneurones</a:t>
            </a:r>
            <a:r>
              <a:rPr lang="en-GB" sz="2800" b="1" dirty="0" smtClean="0">
                <a:solidFill>
                  <a:schemeClr val="bg1"/>
                </a:solidFill>
              </a:rPr>
              <a:t> causing </a:t>
            </a:r>
            <a:r>
              <a:rPr lang="en-GB" sz="2800" b="1" u="sng" dirty="0" err="1" smtClean="0">
                <a:solidFill>
                  <a:schemeClr val="bg1"/>
                </a:solidFill>
              </a:rPr>
              <a:t>hypertonia</a:t>
            </a:r>
            <a:r>
              <a:rPr lang="en-GB" sz="2800" b="1" u="sng" dirty="0" smtClean="0">
                <a:solidFill>
                  <a:schemeClr val="bg1"/>
                </a:solidFill>
              </a:rPr>
              <a:t> &amp;</a:t>
            </a:r>
            <a:r>
              <a:rPr lang="en-GB" sz="2800" b="1" u="sng" dirty="0" err="1" smtClean="0">
                <a:solidFill>
                  <a:schemeClr val="bg1"/>
                </a:solidFill>
              </a:rPr>
              <a:t>pasticity</a:t>
            </a:r>
            <a:r>
              <a:rPr lang="en-GB" sz="2800" b="1" dirty="0">
                <a:solidFill>
                  <a:schemeClr val="bg1"/>
                </a:solidFill>
              </a:rPr>
              <a:t/>
            </a:r>
            <a:br>
              <a:rPr lang="en-GB" sz="2800" b="1" dirty="0">
                <a:solidFill>
                  <a:schemeClr val="bg1"/>
                </a:solidFill>
              </a:rPr>
            </a:br>
            <a:endParaRPr lang="en-GB" sz="2800" b="1" dirty="0">
              <a:solidFill>
                <a:schemeClr val="bg1"/>
              </a:solidFill>
            </a:endParaRPr>
          </a:p>
        </p:txBody>
      </p:sp>
      <p:sp>
        <p:nvSpPr>
          <p:cNvPr id="3" name="Subtitle 2"/>
          <p:cNvSpPr>
            <a:spLocks noGrp="1"/>
          </p:cNvSpPr>
          <p:nvPr>
            <p:ph type="subTitle" idx="1"/>
          </p:nvPr>
        </p:nvSpPr>
        <p:spPr>
          <a:xfrm>
            <a:off x="1371600" y="5445224"/>
            <a:ext cx="6400800" cy="193576"/>
          </a:xfrm>
        </p:spPr>
        <p:txBody>
          <a:bodyPr>
            <a:normAutofit fontScale="25000" lnSpcReduction="20000"/>
          </a:bodyPr>
          <a:lstStyle/>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95250" indent="-95250" algn="l">
              <a:buFont typeface="Arial" pitchFamily="34" charset="0"/>
              <a:buChar char="•"/>
            </a:pPr>
            <a:r>
              <a:rPr lang="en-GB" b="1" u="sng" dirty="0" smtClean="0">
                <a:solidFill>
                  <a:schemeClr val="bg1"/>
                </a:solidFill>
                <a:latin typeface="Times New Roman" pitchFamily="18" charset="0"/>
                <a:cs typeface="Times New Roman" pitchFamily="18" charset="0"/>
              </a:rPr>
              <a:t/>
            </a:r>
            <a:br>
              <a:rPr lang="en-GB" b="1" u="sng" dirty="0" smtClean="0">
                <a:solidFill>
                  <a:schemeClr val="bg1"/>
                </a:solidFill>
                <a:latin typeface="Times New Roman" pitchFamily="18" charset="0"/>
                <a:cs typeface="Times New Roman" pitchFamily="18" charset="0"/>
              </a:rPr>
            </a:br>
            <a:r>
              <a:rPr lang="en-GB" b="1" u="sng" dirty="0" smtClean="0">
                <a:solidFill>
                  <a:schemeClr val="bg1"/>
                </a:solidFill>
                <a:latin typeface="Times New Roman" pitchFamily="18" charset="0"/>
                <a:cs typeface="Times New Roman" pitchFamily="18" charset="0"/>
              </a:rPr>
              <a:t/>
            </a:r>
            <a:br>
              <a:rPr lang="en-GB" b="1" u="sng" dirty="0" smtClean="0">
                <a:solidFill>
                  <a:schemeClr val="bg1"/>
                </a:solidFill>
                <a:latin typeface="Times New Roman" pitchFamily="18" charset="0"/>
                <a:cs typeface="Times New Roman" pitchFamily="18" charset="0"/>
              </a:rPr>
            </a:br>
            <a:r>
              <a:rPr lang="en-GB" b="1" u="sng" dirty="0" smtClean="0">
                <a:solidFill>
                  <a:schemeClr val="bg1"/>
                </a:solidFill>
                <a:latin typeface="Times New Roman" pitchFamily="18" charset="0"/>
                <a:cs typeface="Times New Roman" pitchFamily="18" charset="0"/>
              </a:rPr>
              <a:t>Causes </a:t>
            </a:r>
            <a:r>
              <a:rPr lang="en-GB" b="1" u="sng" dirty="0">
                <a:solidFill>
                  <a:schemeClr val="bg1"/>
                </a:solidFill>
                <a:latin typeface="Times New Roman" pitchFamily="18" charset="0"/>
                <a:cs typeface="Times New Roman" pitchFamily="18" charset="0"/>
              </a:rPr>
              <a:t>of </a:t>
            </a:r>
            <a:r>
              <a:rPr lang="en-GB" b="1" u="sng" dirty="0" smtClean="0">
                <a:solidFill>
                  <a:schemeClr val="bg1"/>
                </a:solidFill>
                <a:latin typeface="Times New Roman" pitchFamily="18" charset="0"/>
                <a:cs typeface="Times New Roman" pitchFamily="18" charset="0"/>
              </a:rPr>
              <a:t>spasticity:-</a:t>
            </a:r>
            <a:r>
              <a:rPr lang="en-GB" b="1" dirty="0" smtClean="0">
                <a:solidFill>
                  <a:schemeClr val="bg1"/>
                </a:solidFill>
                <a:latin typeface="Times New Roman" pitchFamily="18" charset="0"/>
                <a:cs typeface="Times New Roman" pitchFamily="18" charset="0"/>
              </a:rPr>
              <a:t/>
            </a:r>
            <a:br>
              <a:rPr lang="en-GB" b="1" dirty="0" smtClean="0">
                <a:solidFill>
                  <a:schemeClr val="bg1"/>
                </a:solidFill>
                <a:latin typeface="Times New Roman" pitchFamily="18" charset="0"/>
                <a:cs typeface="Times New Roman" pitchFamily="18" charset="0"/>
              </a:rPr>
            </a:br>
            <a:r>
              <a:rPr lang="en-GB" sz="4000" b="1" dirty="0" smtClean="0">
                <a:solidFill>
                  <a:schemeClr val="bg1"/>
                </a:solidFill>
                <a:latin typeface="Times New Roman" pitchFamily="18" charset="0"/>
                <a:cs typeface="Times New Roman" pitchFamily="18" charset="0"/>
              </a:rPr>
              <a:t>A-</a:t>
            </a:r>
            <a:r>
              <a:rPr lang="en-GB" sz="4000" b="1" u="sng" dirty="0" smtClean="0">
                <a:solidFill>
                  <a:schemeClr val="bg1"/>
                </a:solidFill>
                <a:latin typeface="Times New Roman" pitchFamily="18" charset="0"/>
                <a:cs typeface="Times New Roman" pitchFamily="18" charset="0"/>
              </a:rPr>
              <a:t>(UMNS) </a:t>
            </a:r>
            <a:r>
              <a:rPr lang="en-GB" sz="4000" b="1" u="sng" dirty="0">
                <a:solidFill>
                  <a:schemeClr val="bg1"/>
                </a:solidFill>
                <a:latin typeface="Times New Roman" pitchFamily="18" charset="0"/>
                <a:cs typeface="Times New Roman" pitchFamily="18" charset="0"/>
              </a:rPr>
              <a:t>syndrome include </a:t>
            </a:r>
            <a:r>
              <a:rPr lang="en-GB" sz="4000" b="1" dirty="0">
                <a:solidFill>
                  <a:schemeClr val="bg1"/>
                </a:solidFill>
                <a:latin typeface="Times New Roman" pitchFamily="18" charset="0"/>
                <a:cs typeface="Times New Roman" pitchFamily="18" charset="0"/>
              </a:rPr>
              <a:t>:</a:t>
            </a:r>
            <a:br>
              <a:rPr lang="en-GB" sz="4000" b="1" dirty="0">
                <a:solidFill>
                  <a:schemeClr val="bg1"/>
                </a:solidFill>
                <a:latin typeface="Times New Roman" pitchFamily="18" charset="0"/>
                <a:cs typeface="Times New Roman" pitchFamily="18" charset="0"/>
              </a:rPr>
            </a:br>
            <a:r>
              <a:rPr lang="en-GB" sz="4000" dirty="0">
                <a:solidFill>
                  <a:schemeClr val="bg1"/>
                </a:solidFill>
                <a:latin typeface="Times New Roman" pitchFamily="18" charset="0"/>
                <a:cs typeface="Times New Roman" pitchFamily="18" charset="0"/>
              </a:rPr>
              <a:t>• </a:t>
            </a:r>
            <a:r>
              <a:rPr lang="en-GB" sz="4000" b="1" dirty="0">
                <a:solidFill>
                  <a:schemeClr val="bg1"/>
                </a:solidFill>
                <a:latin typeface="Times New Roman" pitchFamily="18" charset="0"/>
                <a:cs typeface="Times New Roman" pitchFamily="18" charset="0"/>
              </a:rPr>
              <a:t>(1) Cerebral palsy</a:t>
            </a:r>
            <a:br>
              <a:rPr lang="en-GB" sz="4000" b="1" dirty="0">
                <a:solidFill>
                  <a:schemeClr val="bg1"/>
                </a:solidFill>
                <a:latin typeface="Times New Roman" pitchFamily="18" charset="0"/>
                <a:cs typeface="Times New Roman" pitchFamily="18" charset="0"/>
              </a:rPr>
            </a:br>
            <a:r>
              <a:rPr lang="en-GB" sz="4000" dirty="0">
                <a:solidFill>
                  <a:schemeClr val="bg1"/>
                </a:solidFill>
                <a:latin typeface="Times New Roman" pitchFamily="18" charset="0"/>
                <a:cs typeface="Times New Roman" pitchFamily="18" charset="0"/>
              </a:rPr>
              <a:t>• </a:t>
            </a:r>
            <a:r>
              <a:rPr lang="en-GB" sz="4000" b="1" dirty="0">
                <a:solidFill>
                  <a:schemeClr val="bg1"/>
                </a:solidFill>
                <a:latin typeface="Times New Roman" pitchFamily="18" charset="0"/>
                <a:cs typeface="Times New Roman" pitchFamily="18" charset="0"/>
              </a:rPr>
              <a:t>(2) Stroke</a:t>
            </a:r>
            <a:br>
              <a:rPr lang="en-GB" sz="4000" b="1" dirty="0">
                <a:solidFill>
                  <a:schemeClr val="bg1"/>
                </a:solidFill>
                <a:latin typeface="Times New Roman" pitchFamily="18" charset="0"/>
                <a:cs typeface="Times New Roman" pitchFamily="18" charset="0"/>
              </a:rPr>
            </a:br>
            <a:r>
              <a:rPr lang="en-GB" sz="4000" dirty="0">
                <a:solidFill>
                  <a:schemeClr val="bg1"/>
                </a:solidFill>
                <a:latin typeface="Times New Roman" pitchFamily="18" charset="0"/>
                <a:cs typeface="Times New Roman" pitchFamily="18" charset="0"/>
              </a:rPr>
              <a:t>• </a:t>
            </a:r>
            <a:r>
              <a:rPr lang="en-GB" sz="4000" b="1" dirty="0">
                <a:solidFill>
                  <a:schemeClr val="bg1"/>
                </a:solidFill>
                <a:latin typeface="Times New Roman" pitchFamily="18" charset="0"/>
                <a:cs typeface="Times New Roman" pitchFamily="18" charset="0"/>
              </a:rPr>
              <a:t>(3) Spinal cord injury</a:t>
            </a:r>
            <a:br>
              <a:rPr lang="en-GB" sz="4000" b="1" dirty="0">
                <a:solidFill>
                  <a:schemeClr val="bg1"/>
                </a:solidFill>
                <a:latin typeface="Times New Roman" pitchFamily="18" charset="0"/>
                <a:cs typeface="Times New Roman" pitchFamily="18" charset="0"/>
              </a:rPr>
            </a:br>
            <a:r>
              <a:rPr lang="en-GB" sz="4000" dirty="0">
                <a:solidFill>
                  <a:schemeClr val="bg1"/>
                </a:solidFill>
                <a:latin typeface="Times New Roman" pitchFamily="18" charset="0"/>
                <a:cs typeface="Times New Roman" pitchFamily="18" charset="0"/>
              </a:rPr>
              <a:t>• </a:t>
            </a:r>
            <a:r>
              <a:rPr lang="en-GB" sz="4000" b="1" dirty="0">
                <a:solidFill>
                  <a:schemeClr val="bg1"/>
                </a:solidFill>
                <a:latin typeface="Times New Roman" pitchFamily="18" charset="0"/>
                <a:cs typeface="Times New Roman" pitchFamily="18" charset="0"/>
              </a:rPr>
              <a:t>(4) Multiple Sclerosis</a:t>
            </a:r>
            <a:br>
              <a:rPr lang="en-GB" sz="4000" b="1" dirty="0">
                <a:solidFill>
                  <a:schemeClr val="bg1"/>
                </a:solidFill>
                <a:latin typeface="Times New Roman" pitchFamily="18" charset="0"/>
                <a:cs typeface="Times New Roman" pitchFamily="18" charset="0"/>
              </a:rPr>
            </a:br>
            <a:r>
              <a:rPr lang="en-GB" sz="4000" dirty="0">
                <a:solidFill>
                  <a:schemeClr val="bg1"/>
                </a:solidFill>
                <a:latin typeface="Times New Roman" pitchFamily="18" charset="0"/>
                <a:cs typeface="Times New Roman" pitchFamily="18" charset="0"/>
              </a:rPr>
              <a:t>• </a:t>
            </a:r>
            <a:r>
              <a:rPr lang="en-GB" sz="4000" b="1" dirty="0">
                <a:solidFill>
                  <a:schemeClr val="bg1"/>
                </a:solidFill>
                <a:latin typeface="Times New Roman" pitchFamily="18" charset="0"/>
                <a:cs typeface="Times New Roman" pitchFamily="18" charset="0"/>
              </a:rPr>
              <a:t>(5) </a:t>
            </a:r>
            <a:r>
              <a:rPr lang="en-GB" sz="4000" b="1" dirty="0" err="1">
                <a:solidFill>
                  <a:schemeClr val="bg1"/>
                </a:solidFill>
                <a:latin typeface="Times New Roman" pitchFamily="18" charset="0"/>
                <a:cs typeface="Times New Roman" pitchFamily="18" charset="0"/>
              </a:rPr>
              <a:t>Acqiured</a:t>
            </a:r>
            <a:r>
              <a:rPr lang="en-GB" sz="4000" b="1" dirty="0">
                <a:solidFill>
                  <a:schemeClr val="bg1"/>
                </a:solidFill>
                <a:latin typeface="Times New Roman" pitchFamily="18" charset="0"/>
                <a:cs typeface="Times New Roman" pitchFamily="18" charset="0"/>
              </a:rPr>
              <a:t> brain injury ( trauma , etc </a:t>
            </a:r>
            <a:r>
              <a:rPr lang="en-GB" sz="4000" b="1" dirty="0" smtClean="0">
                <a:solidFill>
                  <a:schemeClr val="bg1"/>
                </a:solidFill>
                <a:latin typeface="Times New Roman" pitchFamily="18" charset="0"/>
                <a:cs typeface="Times New Roman" pitchFamily="18" charset="0"/>
              </a:rPr>
              <a:t>)</a:t>
            </a:r>
            <a:br>
              <a:rPr lang="en-GB" sz="4000" b="1" dirty="0" smtClean="0">
                <a:solidFill>
                  <a:schemeClr val="bg1"/>
                </a:solidFill>
                <a:latin typeface="Times New Roman" pitchFamily="18" charset="0"/>
                <a:cs typeface="Times New Roman" pitchFamily="18" charset="0"/>
              </a:rPr>
            </a:br>
            <a:r>
              <a:rPr lang="en-GB" sz="4000" b="1" dirty="0" smtClean="0">
                <a:solidFill>
                  <a:schemeClr val="bg1"/>
                </a:solidFill>
                <a:latin typeface="Times New Roman" pitchFamily="18" charset="0"/>
                <a:cs typeface="Times New Roman" pitchFamily="18" charset="0"/>
              </a:rPr>
              <a:t>B-Parkinsonism</a:t>
            </a:r>
            <a:br>
              <a:rPr lang="en-GB" sz="4000" b="1" dirty="0" smtClean="0">
                <a:solidFill>
                  <a:schemeClr val="bg1"/>
                </a:solidFill>
                <a:latin typeface="Times New Roman" pitchFamily="18" charset="0"/>
                <a:cs typeface="Times New Roman" pitchFamily="18" charset="0"/>
              </a:rPr>
            </a:br>
            <a:r>
              <a:rPr lang="en-GB" sz="4000" b="1" dirty="0" smtClean="0">
                <a:solidFill>
                  <a:schemeClr val="bg1"/>
                </a:solidFill>
                <a:latin typeface="Times New Roman" pitchFamily="18" charset="0"/>
                <a:cs typeface="Times New Roman" pitchFamily="18" charset="0"/>
              </a:rPr>
              <a:t>C- </a:t>
            </a:r>
            <a:r>
              <a:rPr lang="en-GB" sz="4000" b="1" dirty="0" err="1" smtClean="0">
                <a:solidFill>
                  <a:schemeClr val="bg1"/>
                </a:solidFill>
                <a:latin typeface="Times New Roman" pitchFamily="18" charset="0"/>
                <a:cs typeface="Times New Roman" pitchFamily="18" charset="0"/>
              </a:rPr>
              <a:t>Decerebrate</a:t>
            </a:r>
            <a:r>
              <a:rPr lang="en-GB" sz="4000" b="1" dirty="0" smtClean="0">
                <a:solidFill>
                  <a:schemeClr val="bg1"/>
                </a:solidFill>
                <a:latin typeface="Times New Roman" pitchFamily="18" charset="0"/>
                <a:cs typeface="Times New Roman" pitchFamily="18" charset="0"/>
              </a:rPr>
              <a:t> &amp; decorticate rigidity</a:t>
            </a:r>
            <a:endParaRPr lang="en-GB" sz="4000"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5429264"/>
            <a:ext cx="6400800" cy="209536"/>
          </a:xfrm>
        </p:spPr>
        <p:txBody>
          <a:bodyPr>
            <a:normAutofit fontScale="25000" lnSpcReduction="20000"/>
          </a:bodyPr>
          <a:lstStyle/>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938535"/>
          </a:xfrm>
        </p:spPr>
        <p:txBody>
          <a:bodyPr>
            <a:noAutofit/>
          </a:bodyPr>
          <a:lstStyle/>
          <a:p>
            <a:pPr algn="l"/>
            <a:r>
              <a:rPr lang="en-GB" sz="2800" dirty="0" smtClean="0">
                <a:solidFill>
                  <a:schemeClr val="bg1"/>
                </a:solidFill>
              </a:rPr>
              <a:t>• </a:t>
            </a:r>
            <a:r>
              <a:rPr lang="en-GB" sz="2800" b="1" u="sng" dirty="0" smtClean="0">
                <a:solidFill>
                  <a:schemeClr val="bg1"/>
                </a:solidFill>
                <a:latin typeface="Times New Roman" pitchFamily="18" charset="0"/>
                <a:cs typeface="Times New Roman" pitchFamily="18" charset="0"/>
              </a:rPr>
              <a:t>(1) Cerebral palsy </a:t>
            </a:r>
            <a:r>
              <a:rPr lang="en-GB" sz="2800" b="1" dirty="0" smtClean="0">
                <a:solidFill>
                  <a:schemeClr val="bg1"/>
                </a:solidFill>
                <a:latin typeface="Times New Roman" pitchFamily="18" charset="0"/>
                <a:cs typeface="Times New Roman" pitchFamily="18" charset="0"/>
              </a:rPr>
              <a:t/>
            </a:r>
            <a:br>
              <a:rPr lang="en-GB" sz="2800" b="1" dirty="0" smtClean="0">
                <a:solidFill>
                  <a:schemeClr val="bg1"/>
                </a:solidFill>
                <a:latin typeface="Times New Roman" pitchFamily="18" charset="0"/>
                <a:cs typeface="Times New Roman" pitchFamily="18" charset="0"/>
              </a:rPr>
            </a:br>
            <a:r>
              <a:rPr lang="en-GB" sz="2800" b="1" dirty="0" smtClean="0">
                <a:solidFill>
                  <a:schemeClr val="bg1"/>
                </a:solidFill>
                <a:latin typeface="Times New Roman" pitchFamily="18" charset="0"/>
                <a:cs typeface="Times New Roman" pitchFamily="18" charset="0"/>
              </a:rPr>
              <a:t/>
            </a:r>
            <a:br>
              <a:rPr lang="en-GB" sz="2800" b="1" dirty="0" smtClean="0">
                <a:solidFill>
                  <a:schemeClr val="bg1"/>
                </a:solidFill>
                <a:latin typeface="Times New Roman" pitchFamily="18" charset="0"/>
                <a:cs typeface="Times New Roman" pitchFamily="18" charset="0"/>
              </a:rPr>
            </a:br>
            <a:r>
              <a:rPr lang="en-GB" sz="2800" b="1" dirty="0" smtClean="0">
                <a:solidFill>
                  <a:schemeClr val="bg1"/>
                </a:solidFill>
                <a:latin typeface="Times New Roman" pitchFamily="18" charset="0"/>
                <a:cs typeface="Times New Roman" pitchFamily="18" charset="0"/>
              </a:rPr>
              <a:t>-Caused by</a:t>
            </a:r>
            <a:r>
              <a:rPr lang="en-GB" sz="2800" dirty="0" smtClean="0">
                <a:solidFill>
                  <a:schemeClr val="bg1"/>
                </a:solidFill>
                <a:latin typeface="Times New Roman" pitchFamily="18" charset="0"/>
                <a:cs typeface="Times New Roman" pitchFamily="18" charset="0"/>
              </a:rPr>
              <a:t> brain damage due to  lack of oxygen, as (</a:t>
            </a:r>
            <a:r>
              <a:rPr lang="en-GB" sz="1800" dirty="0" smtClean="0">
                <a:solidFill>
                  <a:schemeClr val="bg1"/>
                </a:solidFill>
                <a:latin typeface="Times New Roman" pitchFamily="18" charset="0"/>
                <a:cs typeface="Times New Roman" pitchFamily="18" charset="0"/>
              </a:rPr>
              <a:t>near drowning or near suffocation </a:t>
            </a:r>
            <a:r>
              <a:rPr lang="en-GB" sz="2800" dirty="0" smtClean="0">
                <a:solidFill>
                  <a:schemeClr val="bg1"/>
                </a:solidFill>
                <a:latin typeface="Times New Roman" pitchFamily="18" charset="0"/>
                <a:cs typeface="Times New Roman" pitchFamily="18" charset="0"/>
              </a:rPr>
              <a:t>)</a:t>
            </a:r>
            <a:r>
              <a:rPr lang="en-GB" sz="2800" b="1" dirty="0" smtClean="0">
                <a:solidFill>
                  <a:schemeClr val="bg1"/>
                </a:solidFill>
                <a:latin typeface="Times New Roman" pitchFamily="18" charset="0"/>
                <a:cs typeface="Times New Roman" pitchFamily="18" charset="0"/>
              </a:rPr>
              <a:t> </a:t>
            </a:r>
            <a:r>
              <a:rPr lang="en-GB" sz="2800" dirty="0" smtClean="0">
                <a:solidFill>
                  <a:schemeClr val="bg1"/>
                </a:solidFill>
                <a:latin typeface="Times New Roman" pitchFamily="18" charset="0"/>
                <a:cs typeface="Times New Roman" pitchFamily="18" charset="0"/>
              </a:rPr>
              <a:t>that cause </a:t>
            </a:r>
            <a:r>
              <a:rPr lang="en-GB" sz="2800" b="1" dirty="0" smtClean="0">
                <a:solidFill>
                  <a:schemeClr val="bg1"/>
                </a:solidFill>
                <a:latin typeface="Times New Roman" pitchFamily="18" charset="0"/>
                <a:cs typeface="Times New Roman" pitchFamily="18" charset="0"/>
              </a:rPr>
              <a:t>damage </a:t>
            </a:r>
            <a:r>
              <a:rPr lang="en-GB" sz="2800" b="1" dirty="0">
                <a:solidFill>
                  <a:schemeClr val="bg1"/>
                </a:solidFill>
                <a:latin typeface="Times New Roman" pitchFamily="18" charset="0"/>
                <a:cs typeface="Times New Roman" pitchFamily="18" charset="0"/>
              </a:rPr>
              <a:t>to the </a:t>
            </a:r>
            <a:r>
              <a:rPr lang="en-GB" sz="2800" b="1" dirty="0" smtClean="0">
                <a:solidFill>
                  <a:schemeClr val="bg1"/>
                </a:solidFill>
                <a:latin typeface="Times New Roman" pitchFamily="18" charset="0"/>
                <a:cs typeface="Times New Roman" pitchFamily="18" charset="0"/>
              </a:rPr>
              <a:t>motor</a:t>
            </a:r>
            <a:r>
              <a:rPr lang="en-GB" sz="2800" b="1" dirty="0">
                <a:solidFill>
                  <a:schemeClr val="bg1"/>
                </a:solidFill>
                <a:latin typeface="Times New Roman" pitchFamily="18" charset="0"/>
                <a:cs typeface="Times New Roman" pitchFamily="18" charset="0"/>
              </a:rPr>
              <a:t> </a:t>
            </a:r>
            <a:r>
              <a:rPr lang="en-GB" sz="2800" b="1" dirty="0" smtClean="0">
                <a:solidFill>
                  <a:schemeClr val="bg1"/>
                </a:solidFill>
                <a:latin typeface="Times New Roman" pitchFamily="18" charset="0"/>
                <a:cs typeface="Times New Roman" pitchFamily="18" charset="0"/>
              </a:rPr>
              <a:t>control centres </a:t>
            </a:r>
            <a:r>
              <a:rPr lang="en-GB" sz="2800" b="1" dirty="0">
                <a:solidFill>
                  <a:schemeClr val="bg1"/>
                </a:solidFill>
                <a:latin typeface="Times New Roman" pitchFamily="18" charset="0"/>
                <a:cs typeface="Times New Roman" pitchFamily="18" charset="0"/>
              </a:rPr>
              <a:t>of </a:t>
            </a:r>
            <a:r>
              <a:rPr lang="en-GB" sz="2800" b="1" dirty="0" smtClean="0">
                <a:solidFill>
                  <a:schemeClr val="bg1"/>
                </a:solidFill>
                <a:latin typeface="Times New Roman" pitchFamily="18" charset="0"/>
                <a:cs typeface="Times New Roman" pitchFamily="18" charset="0"/>
              </a:rPr>
              <a:t>the developing brain </a:t>
            </a:r>
            <a:br>
              <a:rPr lang="en-GB" sz="2800" b="1" dirty="0" smtClean="0">
                <a:solidFill>
                  <a:schemeClr val="bg1"/>
                </a:solidFill>
                <a:latin typeface="Times New Roman" pitchFamily="18" charset="0"/>
                <a:cs typeface="Times New Roman" pitchFamily="18" charset="0"/>
              </a:rPr>
            </a:br>
            <a:r>
              <a:rPr lang="en-GB" sz="2800" b="1" dirty="0" smtClean="0">
                <a:solidFill>
                  <a:schemeClr val="bg1"/>
                </a:solidFill>
                <a:latin typeface="Times New Roman" pitchFamily="18" charset="0"/>
                <a:cs typeface="Times New Roman" pitchFamily="18" charset="0"/>
              </a:rPr>
              <a:t/>
            </a:r>
            <a:br>
              <a:rPr lang="en-GB" sz="2800" b="1" dirty="0" smtClean="0">
                <a:solidFill>
                  <a:schemeClr val="bg1"/>
                </a:solidFill>
                <a:latin typeface="Times New Roman" pitchFamily="18" charset="0"/>
                <a:cs typeface="Times New Roman" pitchFamily="18" charset="0"/>
              </a:rPr>
            </a:br>
            <a:r>
              <a:rPr lang="en-GB" sz="2800" b="1" dirty="0" smtClean="0">
                <a:solidFill>
                  <a:schemeClr val="bg1"/>
                </a:solidFill>
                <a:latin typeface="Times New Roman" pitchFamily="18" charset="0"/>
                <a:cs typeface="Times New Roman" pitchFamily="18" charset="0"/>
              </a:rPr>
              <a:t/>
            </a:r>
            <a:br>
              <a:rPr lang="en-GB" sz="2800" b="1" dirty="0" smtClean="0">
                <a:solidFill>
                  <a:schemeClr val="bg1"/>
                </a:solidFill>
                <a:latin typeface="Times New Roman" pitchFamily="18" charset="0"/>
                <a:cs typeface="Times New Roman" pitchFamily="18" charset="0"/>
              </a:rPr>
            </a:br>
            <a:r>
              <a:rPr lang="en-GB" sz="2800" b="1" dirty="0" smtClean="0">
                <a:solidFill>
                  <a:schemeClr val="bg1"/>
                </a:solidFill>
                <a:latin typeface="Times New Roman" pitchFamily="18" charset="0"/>
                <a:cs typeface="Times New Roman" pitchFamily="18" charset="0"/>
              </a:rPr>
              <a:t>-  it  </a:t>
            </a:r>
            <a:r>
              <a:rPr lang="en-GB" sz="2800" b="1" dirty="0">
                <a:solidFill>
                  <a:schemeClr val="bg1"/>
                </a:solidFill>
                <a:latin typeface="Times New Roman" pitchFamily="18" charset="0"/>
                <a:cs typeface="Times New Roman" pitchFamily="18" charset="0"/>
              </a:rPr>
              <a:t>can </a:t>
            </a:r>
            <a:r>
              <a:rPr lang="en-GB" sz="2800" b="1" dirty="0" smtClean="0">
                <a:solidFill>
                  <a:schemeClr val="bg1"/>
                </a:solidFill>
                <a:latin typeface="Times New Roman" pitchFamily="18" charset="0"/>
                <a:cs typeface="Times New Roman" pitchFamily="18" charset="0"/>
              </a:rPr>
              <a:t>occur during </a:t>
            </a:r>
            <a:r>
              <a:rPr lang="en-GB" sz="2800" b="1" dirty="0">
                <a:solidFill>
                  <a:schemeClr val="bg1"/>
                </a:solidFill>
                <a:latin typeface="Times New Roman" pitchFamily="18" charset="0"/>
                <a:cs typeface="Times New Roman" pitchFamily="18" charset="0"/>
              </a:rPr>
              <a:t>pregnancy , during </a:t>
            </a:r>
            <a:r>
              <a:rPr lang="en-GB" sz="2800" b="1" dirty="0" smtClean="0">
                <a:solidFill>
                  <a:schemeClr val="bg1"/>
                </a:solidFill>
                <a:latin typeface="Times New Roman" pitchFamily="18" charset="0"/>
                <a:cs typeface="Times New Roman" pitchFamily="18" charset="0"/>
              </a:rPr>
              <a:t>stressed childbirth  (</a:t>
            </a:r>
            <a:r>
              <a:rPr lang="en-GB" sz="2800" dirty="0" smtClean="0">
                <a:solidFill>
                  <a:schemeClr val="bg1"/>
                </a:solidFill>
                <a:latin typeface="Times New Roman" pitchFamily="18" charset="0"/>
                <a:cs typeface="Times New Roman" pitchFamily="18" charset="0"/>
              </a:rPr>
              <a:t> </a:t>
            </a:r>
            <a:r>
              <a:rPr lang="en-GB" sz="2800" b="1" dirty="0" smtClean="0">
                <a:solidFill>
                  <a:schemeClr val="bg1"/>
                </a:solidFill>
                <a:latin typeface="Times New Roman" pitchFamily="18" charset="0"/>
                <a:cs typeface="Times New Roman" pitchFamily="18" charset="0"/>
              </a:rPr>
              <a:t>or </a:t>
            </a:r>
            <a:r>
              <a:rPr lang="en-GB" sz="2800" b="1" dirty="0">
                <a:solidFill>
                  <a:schemeClr val="bg1"/>
                </a:solidFill>
                <a:latin typeface="Times New Roman" pitchFamily="18" charset="0"/>
                <a:cs typeface="Times New Roman" pitchFamily="18" charset="0"/>
              </a:rPr>
              <a:t>after birth </a:t>
            </a:r>
            <a:r>
              <a:rPr lang="en-GB" sz="2800" b="1" dirty="0" smtClean="0">
                <a:solidFill>
                  <a:schemeClr val="bg1"/>
                </a:solidFill>
                <a:latin typeface="Times New Roman" pitchFamily="18" charset="0"/>
                <a:cs typeface="Times New Roman" pitchFamily="18" charset="0"/>
              </a:rPr>
              <a:t>up to </a:t>
            </a:r>
            <a:r>
              <a:rPr lang="en-GB" sz="2800" b="1" dirty="0">
                <a:solidFill>
                  <a:schemeClr val="bg1"/>
                </a:solidFill>
                <a:latin typeface="Times New Roman" pitchFamily="18" charset="0"/>
                <a:cs typeface="Times New Roman" pitchFamily="18" charset="0"/>
              </a:rPr>
              <a:t>about age </a:t>
            </a:r>
            <a:r>
              <a:rPr lang="en-GB" sz="2800" b="1" dirty="0" smtClean="0">
                <a:solidFill>
                  <a:schemeClr val="bg1"/>
                </a:solidFill>
                <a:latin typeface="Times New Roman" pitchFamily="18" charset="0"/>
                <a:cs typeface="Times New Roman" pitchFamily="18" charset="0"/>
              </a:rPr>
              <a:t>three by meningitis</a:t>
            </a:r>
            <a:r>
              <a:rPr lang="en-GB" sz="2800" b="1" dirty="0" smtClean="0">
                <a:solidFill>
                  <a:schemeClr val="bg1"/>
                </a:solidFill>
              </a:rPr>
              <a:t>)</a:t>
            </a:r>
            <a:endParaRPr lang="en-GB" sz="2800" dirty="0">
              <a:solidFill>
                <a:schemeClr val="bg1"/>
              </a:solidFill>
            </a:endParaRPr>
          </a:p>
        </p:txBody>
      </p:sp>
      <p:sp>
        <p:nvSpPr>
          <p:cNvPr id="3" name="Subtitle 2"/>
          <p:cNvSpPr>
            <a:spLocks noGrp="1"/>
          </p:cNvSpPr>
          <p:nvPr>
            <p:ph type="subTitle" idx="1"/>
          </p:nvPr>
        </p:nvSpPr>
        <p:spPr>
          <a:xfrm>
            <a:off x="1371600" y="4653136"/>
            <a:ext cx="6400800" cy="985664"/>
          </a:xfrm>
        </p:spPr>
        <p:txBody>
          <a:bodyPr/>
          <a:lstStyle/>
          <a:p>
            <a:endParaRPr lang="en-GB" dirty="0"/>
          </a:p>
        </p:txBody>
      </p:sp>
    </p:spTree>
  </p:cSld>
  <p:clrMapOvr>
    <a:masterClrMapping/>
  </p:clrMapOvr>
</p:sld>
</file>

<file path=ppt/theme/theme1.xml><?xml version="1.0" encoding="utf-8"?>
<a:theme xmlns:a="http://schemas.openxmlformats.org/drawingml/2006/main" name="Office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TotalTime>
  <Words>246</Words>
  <Application>Microsoft Office PowerPoint</Application>
  <PresentationFormat>On-screen Show (4:3)</PresentationFormat>
  <Paragraphs>35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Spasticity and Increased Muscle Tone Prof/Faten zakareia Physiology Department , College of Medicine , King Saud University , Riyadh, KSU</vt:lpstr>
      <vt:lpstr>Increased Gamma efferent discharge is the main cause of increased muscle tone. how?</vt:lpstr>
      <vt:lpstr>Slide 3</vt:lpstr>
      <vt:lpstr>               -Spasticity (hypertonia) is a feature of altered muscle performance -occurring in disorders of the central nervous system which give rise to the Upper Motor Neuron Syndrome (UMNS ).  - Spasticity can be defined as increased resistance to passive stretch. -Patients complain of stiffness &amp; inability to relax       </vt:lpstr>
      <vt:lpstr>- Spasticity  is a motor disorder, characterised by:-  1- increase in tonic  static stretch reflexes (muscle tone) as one component of the upper motor neurone (UMN) syndrome    2- Exaggerated tendon jerks, resulting from hyper-excitability of the dynamic stretch reflex as one component of the upper motor neurone (UMN) syndrome</vt:lpstr>
      <vt:lpstr>nantagonised</vt:lpstr>
      <vt:lpstr>- In UMN syndrome the motoneurones are free from the descending inhibitory influence of the Higher Motor-inhibitory centers(which centers?) resulting in unantagonized excitatory input ( from which centers?) to gamma motoneurones causing hypertonia &amp;pasticity </vt:lpstr>
      <vt:lpstr>  Causes of spasticity:- A-(UMNS) syndrome include : • (1) Cerebral palsy • (2) Stroke • (3) Spinal cord injury • (4) Multiple Sclerosis • (5) Acqiured brain injury ( trauma , etc ) B-Parkinsonism C- Decerebrate &amp; decorticate rigidity</vt:lpstr>
      <vt:lpstr>• (1) Cerebral palsy   -Caused by brain damage due to  lack of oxygen, as (near drowning or near suffocation ) that cause damage to the motor control centres of the developing brain    -  it  can occur during pregnancy , during stressed childbirth  ( or after birth up to about age three by meningitis)</vt:lpstr>
      <vt:lpstr>(2) Multiple Sclerosis   - is an auto-immune demyelinating disease , in which the body's own immune system attacks and damages the myelin sheath of myelinated nerves mainly of brain, SC ,and optic nerve • Loss of myelin sheath (demyelination) prevents axons from  saltatory conduction of action potentials  causing muscle weakness&amp; wasting. • Disease onset usually occurs in young adults, and it is more common in females . • The disease can attack any part of the CNS , and when it causes demyelination, the subject develops spasticity and other signs of UMNS .  • The disease frequently remits and relapses  because of remylination &amp; restore of function  </vt:lpstr>
      <vt:lpstr>3-STROKE:-Causes : • a-Haemorrhagic stroke as in cerebral hemorrhage  b- Ischaemic stroke as in thrombosis or embolism in brain bl.v -Both cause death of brain tissues results in paralysis in the opposite half of the body . • A lesion in Corona Radiata on one side can cause Monoplegia in a contralateral limb (UL or LL , according to site). • A lesion in the Internal Capsule on one side may cause Hemiplegia or Hemiparesis on the contralateral side •  with the picture of upper motor neuron syndrome UMNL .</vt:lpstr>
      <vt:lpstr>       4-Complete transection of spinal cord:-  e.g. following tumor    or trauma . •1- If the transection is in the upper cervical region  immediate death follows. Why? •2- In the lower cervical region below the 5th cervical segment diaphragmatic respiration is still possible, but the patient suffers of (quadriplegia).  • 3-Transection lower down in the thoracic region allows normal respiration but the patient ends up with (paraplegia)--</vt:lpstr>
      <vt:lpstr>Stages :-  A/ Spinal shock ( 2-6 weeks ) B/ Recovery of reflex activity C/ Paraplegia in extension  A/ Spinal shock In the immediate period following transection there is :  (1) Loss of all sensations (anaesthesia) and voluntary movement ( paralysis) below the level of the lesion  (3) Loss of tendon reflexes and superficial reflexes. (5) The loss of muscle tone (flaccidity) and absence of any muscle activity (muscle pump )</vt:lpstr>
      <vt:lpstr>  (6) The wall of the urinary bladder becomes paralysed and urine is retained until the pressure in the bladder overcomes the resistance offered by the tone of the sphincters and dribbling occurs. This is known as (retention with overflow). (7)Loss of vasomotor tone &amp;vasodilatation causes a fall in blood pressure;  -This stage varies in duration but usually lasts a maximum of 2-6 weeks, after which some reflex activity recovers.</vt:lpstr>
      <vt:lpstr>B/ Stage of return of reflex activity  • As the spinal shock ends , spinal reflex activity appears again this partial recovery may be due to:- -  increase in  degree of excitability of the spinal cord neurons below the level of the section , due  to :_ 1-disinhibition of motoneurons as a result of absence of inhibitory impulses from higher  motor  centres  -sprouting of fibres from remaining neurons  -supersensitivity to excitatory neurotransmitters .  • Features of the stage of recovery of reflex activity • (1) Gradual rise of arterial blood pressure due to return of spinal vasomotor activity in the lateral horn cells.  - vasoconstrictor tone in arterioles and venules</vt:lpstr>
      <vt:lpstr>2) Return of spinal reflexes: - Flexor tendon reflexes return earlier than extensor ones. -Babiniski sign  - Flexor spastic  tone &amp; paraplegia in flexion.  -  (2) Recovery of visceral reflexes: return of micturition, defecation &amp; erection reflexes. - However , voluntary control over micturition and defecation , and the sensation of bladder and rectal fullness are permanently lost  .( AUTOMATIC MICTURITION)</vt:lpstr>
      <vt:lpstr>•  (5) Mass reflex appears in this stage  • A minor painful stimulus to the skin of the lower limbs will not only cause withdrawal of that limb but will evoke many other reflexes through spread of excitation (by irradiation) to many autonomic centres. So the bladder and rectum will also empty, the skin will sweat, the blood pressure will rise   -Voluntary movements and sensations are permanently lost;   </vt:lpstr>
      <vt:lpstr>• C/ Stage of  extensor paraplegia • (1) During this stage the tone in extensor muscles returns gradually to exceed that in the flexors. The  -Extensor reflexes become exaggerated, as shown by tendon jerks  and by the appearance of clonus.  -The positive supportive reaction becomes well developed and the patient can stand on his feet with appropriate support. • (2) The flexor withdrawal reflex which appeared in the earlier stage is associated during this stage with the crossed extensor reflex.</vt:lpstr>
      <vt:lpstr>Hemisection of the Spinal Cord ( Brown-Sequard syndrome)</vt:lpstr>
      <vt:lpstr>• Occurs as a result of unilateral lesion or hemisection of the spinal cord ( e.g. due to stab injury, bullet , car accident,or tumor ).    On the same side at the level of lesion 1.Paralysis of the lower motor neuron type,. 3. Loss of all sensations in the areas supplied by the afferent fibres that enter the spinal cord in the damaged segments +/- band of hyperesthesia</vt:lpstr>
      <vt:lpstr>B/ Ipsilaterally below the level of the lesion : 1. UMNL/spastic lower limb (spasticity)&amp;CLONUS 2. Fine touch, two-point discrimination, position and vibration sense are lost. why?  C/ Contralaterally below the level of the lesion : Pain and temperature sensations are lost, Why ?</vt:lpstr>
      <vt:lpstr> </vt:lpstr>
      <vt:lpstr>B-Parkinsonism rigidity is of two types:- -Cog-wheel rigidity -Lead-pipe rigidity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Spasticity and Increased Muscle Tone Dr,Faten zakareia Physiology Department , College of Medicine , King Saud University , Riyadh, KSU</dc:title>
  <dc:creator>faten</dc:creator>
  <cp:lastModifiedBy>faten</cp:lastModifiedBy>
  <cp:revision>41</cp:revision>
  <dcterms:created xsi:type="dcterms:W3CDTF">2010-10-04T17:35:49Z</dcterms:created>
  <dcterms:modified xsi:type="dcterms:W3CDTF">2013-10-02T08:55:42Z</dcterms:modified>
</cp:coreProperties>
</file>