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39" d="100"/>
          <a:sy n="39" d="100"/>
        </p:scale>
        <p:origin x="-75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E75D10FB-B6E5-4D45-88DB-A26969AC2DFA}" type="datetimeFigureOut">
              <a:rPr lang="ar-SA" smtClean="0"/>
              <a:pPr/>
              <a:t>29/10/34</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3F2C689D-B483-42CC-8051-1AEE4081F328}" type="slidenum">
              <a:rPr lang="ar-SA" smtClean="0"/>
              <a:pPr/>
              <a:t>‹#›</a:t>
            </a:fld>
            <a:endParaRPr lang="ar-SA"/>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007D02DD-3BE0-4597-842C-CD6C0D093A80}" type="slidenum">
              <a:rPr lang="ar-SA" smtClean="0"/>
              <a:pPr/>
              <a:t>5</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ar-SA"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txBox="1">
            <a:spLocks noGrp="1" noChangeArrowheads="1"/>
          </p:cNvSpPr>
          <p:nvPr/>
        </p:nvSpPr>
        <p:spPr bwMode="auto">
          <a:xfrm>
            <a:off x="3886200" y="8687174"/>
            <a:ext cx="2971800" cy="456827"/>
          </a:xfrm>
          <a:prstGeom prst="rect">
            <a:avLst/>
          </a:prstGeom>
          <a:noFill/>
          <a:ln w="9525">
            <a:noFill/>
            <a:miter lim="800000"/>
            <a:headEnd/>
            <a:tailEnd/>
          </a:ln>
        </p:spPr>
        <p:txBody>
          <a:bodyPr anchor="b"/>
          <a:lstStyle/>
          <a:p>
            <a:fld id="{75B32C98-DA1C-4AA0-ACF3-EC9798066A49}" type="slidenum">
              <a:rPr lang="ar-SA" sz="1200"/>
              <a:pPr/>
              <a:t>23</a:t>
            </a:fld>
            <a:endParaRPr lang="en-US" sz="12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ar-SA"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txBox="1">
            <a:spLocks noGrp="1" noChangeArrowheads="1"/>
          </p:cNvSpPr>
          <p:nvPr/>
        </p:nvSpPr>
        <p:spPr bwMode="auto">
          <a:xfrm>
            <a:off x="3886200" y="8687174"/>
            <a:ext cx="2971800" cy="456827"/>
          </a:xfrm>
          <a:prstGeom prst="rect">
            <a:avLst/>
          </a:prstGeom>
          <a:noFill/>
          <a:ln w="9525">
            <a:noFill/>
            <a:miter lim="800000"/>
            <a:headEnd/>
            <a:tailEnd/>
          </a:ln>
        </p:spPr>
        <p:txBody>
          <a:bodyPr anchor="b"/>
          <a:lstStyle/>
          <a:p>
            <a:fld id="{EBBAD192-6A6B-409F-BBB6-EC5A3DBB0E54}" type="slidenum">
              <a:rPr lang="ar-SA" sz="1200"/>
              <a:pPr/>
              <a:t>24</a:t>
            </a:fld>
            <a:endParaRPr lang="en-US" sz="120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ar-SA"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txBox="1">
            <a:spLocks noGrp="1" noChangeArrowheads="1"/>
          </p:cNvSpPr>
          <p:nvPr/>
        </p:nvSpPr>
        <p:spPr bwMode="auto">
          <a:xfrm>
            <a:off x="3886200" y="8687174"/>
            <a:ext cx="2971800" cy="456827"/>
          </a:xfrm>
          <a:prstGeom prst="rect">
            <a:avLst/>
          </a:prstGeom>
          <a:noFill/>
          <a:ln w="9525">
            <a:noFill/>
            <a:miter lim="800000"/>
            <a:headEnd/>
            <a:tailEnd/>
          </a:ln>
        </p:spPr>
        <p:txBody>
          <a:bodyPr anchor="b"/>
          <a:lstStyle/>
          <a:p>
            <a:fld id="{33F1C85A-CEC1-4561-9BCD-466EBCD352E2}" type="slidenum">
              <a:rPr lang="ar-SA" sz="1200"/>
              <a:pPr/>
              <a:t>25</a:t>
            </a:fld>
            <a:endParaRPr lang="en-US" sz="120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ar-SA"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4625D478-5D28-409B-ADF6-4B0596CD7A44}" type="slidenum">
              <a:rPr lang="ar-SA" smtClean="0"/>
              <a:pPr/>
              <a:t>27</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ar-SA"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4ACAE66F-BC7B-46EF-91EE-6836FDE927B8}" type="slidenum">
              <a:rPr lang="ar-SA" smtClean="0"/>
              <a:pPr/>
              <a:t>29</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ar-SA"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txBox="1">
            <a:spLocks noGrp="1" noChangeArrowheads="1"/>
          </p:cNvSpPr>
          <p:nvPr/>
        </p:nvSpPr>
        <p:spPr bwMode="auto">
          <a:xfrm>
            <a:off x="3886200" y="8687174"/>
            <a:ext cx="2971800" cy="456827"/>
          </a:xfrm>
          <a:prstGeom prst="rect">
            <a:avLst/>
          </a:prstGeom>
          <a:noFill/>
          <a:ln w="9525">
            <a:noFill/>
            <a:miter lim="800000"/>
            <a:headEnd/>
            <a:tailEnd/>
          </a:ln>
        </p:spPr>
        <p:txBody>
          <a:bodyPr anchor="b"/>
          <a:lstStyle/>
          <a:p>
            <a:fld id="{ED3C7A4C-6947-4364-BA6C-6BB7484CF4C2}" type="slidenum">
              <a:rPr lang="ar-SA" sz="1200"/>
              <a:pPr/>
              <a:t>30</a:t>
            </a:fld>
            <a:endParaRPr lang="en-US" sz="120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ar-SA"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B20AD983-71B0-482A-9296-CB52182A8D22}" type="slidenum">
              <a:rPr lang="ar-SA" smtClean="0"/>
              <a:pPr/>
              <a:t>31</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ar-SA"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عنصر نائب لصورة الشريحة 1"/>
          <p:cNvSpPr>
            <a:spLocks noGrp="1" noRot="1" noChangeAspect="1" noTextEdit="1"/>
          </p:cNvSpPr>
          <p:nvPr>
            <p:ph type="sldImg"/>
          </p:nvPr>
        </p:nvSpPr>
        <p:spPr>
          <a:ln/>
        </p:spPr>
      </p:sp>
      <p:sp>
        <p:nvSpPr>
          <p:cNvPr id="50179" name="عنصر نائب للملاحظات 2"/>
          <p:cNvSpPr>
            <a:spLocks noGrp="1"/>
          </p:cNvSpPr>
          <p:nvPr>
            <p:ph type="body" idx="1"/>
          </p:nvPr>
        </p:nvSpPr>
        <p:spPr>
          <a:noFill/>
          <a:ln/>
        </p:spPr>
        <p:txBody>
          <a:bodyPr/>
          <a:lstStyle/>
          <a:p>
            <a:endParaRPr lang="ar-SA" smtClean="0"/>
          </a:p>
        </p:txBody>
      </p:sp>
      <p:sp>
        <p:nvSpPr>
          <p:cNvPr id="50180" name="عنصر نائب لرقم الشريحة 3"/>
          <p:cNvSpPr>
            <a:spLocks noGrp="1"/>
          </p:cNvSpPr>
          <p:nvPr>
            <p:ph type="sldNum" sz="quarter" idx="5"/>
          </p:nvPr>
        </p:nvSpPr>
        <p:spPr>
          <a:noFill/>
        </p:spPr>
        <p:txBody>
          <a:bodyPr/>
          <a:lstStyle/>
          <a:p>
            <a:fld id="{D47DC5A9-618B-4AA1-9FB4-1BF1D04288BC}" type="slidenum">
              <a:rPr lang="ar-SA" smtClean="0"/>
              <a:pPr/>
              <a:t>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035D2912-C7BB-499C-8458-5E51BE7E8C8A}" type="slidenum">
              <a:rPr lang="ar-SA" smtClean="0"/>
              <a:pPr/>
              <a:t>14</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ar-SA"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F81D86D6-1282-4E78-A1B4-FC64D84B35DD}" type="slidenum">
              <a:rPr lang="en-US" smtClean="0"/>
              <a:pPr/>
              <a:t>16</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r>
              <a:rPr lang="en-US" smtClean="0"/>
              <a:t>The target organs whose activities are regulated by the ANS are innervated by </a:t>
            </a:r>
            <a:r>
              <a:rPr lang="en-US" b="1" smtClean="0"/>
              <a:t>two neurons</a:t>
            </a:r>
            <a:r>
              <a:rPr lang="en-US" smtClean="0"/>
              <a:t> in tandem which synapse in ganglia *  between the Central Nervous system and the target organ. The first ( preganglionic neuron) arises from the CNS * and carries information to the ganglion, * while the second carries information from the ganglion to the target organ (postganglionic neuron). *</a:t>
            </a:r>
          </a:p>
          <a:p>
            <a:r>
              <a:rPr lang="en-US" smtClean="0"/>
              <a:t>The particular arrangement of these neurons that is characteristic of the Sympathetic division, includes a short, lightly myelinated preganglionic neuron and a much longer, unmyelinated postganglionic neuron which reaches from the ganglion to the target organ. Since the preganglionic neurons are short, the ganglia in which the sympathetic neurons synapse are located very close to the spinal cord itself. * Thus the innervation of visceral targets in the sympathetic division include a short preganglionic neuron, a ganglion that is close to the spinal cord and a much longer postganglionic neuron that reaches out to the target organ.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73F155AB-EA5F-4C3B-AE76-E350F75A30F8}" type="slidenum">
              <a:rPr lang="en-US" smtClean="0"/>
              <a:pPr/>
              <a:t>17</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r>
              <a:rPr lang="en-US" smtClean="0"/>
              <a:t>The Parasympathetic division of the ANS is characterized having the ganglia * very close to or on the target organs. * As a result, the preganglionic neurons * must be long to reach from the spinal cord to the ganglia. The postganglionic neurons * are relatively short, since they only must reach from the ganglia to the target organ the ganglia are already near or on.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9C8D5F05-9D17-4837-8BAE-9AA4EA4C1D23}" type="slidenum">
              <a:rPr lang="ar-SA" smtClean="0"/>
              <a:pPr/>
              <a:t>18</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ar-SA"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470D3FEB-974E-401C-89B1-7EC8CD69E52C}" type="slidenum">
              <a:rPr lang="en-US" smtClean="0"/>
              <a:pPr/>
              <a:t>19</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r>
              <a:rPr lang="en-US" smtClean="0"/>
              <a:t>The Sympathetic division of the ANS is sometimes referred to as the “thoracolumbar” branch *  because its nerve fibers * arise from the central nervous system (spinal chord) between the first thoracic and the second lumbar vertebrae. *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0BAB8F3C-B8AE-44B3-A4DB-9A3A870A2BF8}" type="slidenum">
              <a:rPr lang="en-US" smtClean="0"/>
              <a:pPr/>
              <a:t>20</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r>
              <a:rPr lang="en-US" smtClean="0"/>
              <a:t>The Parasympathetic division of the ANS is sometimes referred to as the “craniosacral” division because its nerve fibers arise from the Central Nervous System directly from the brain in the cranium * and from spinal chord between the sacral vertebrae.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94D502DD-3466-42B3-8502-460B711CFAB6}" type="slidenum">
              <a:rPr lang="ar-SA" smtClean="0"/>
              <a:pPr/>
              <a:t>21</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ar-SA"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DABBAAAF-6137-4806-83EA-46F4D34DE37F}" type="datetimeFigureOut">
              <a:rPr lang="ar-SA" smtClean="0"/>
              <a:pPr/>
              <a:t>29/10/34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8591C699-9323-4473-943C-1A08F2F2A160}"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DABBAAAF-6137-4806-83EA-46F4D34DE37F}" type="datetimeFigureOut">
              <a:rPr lang="ar-SA" smtClean="0"/>
              <a:pPr/>
              <a:t>29/10/34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8591C699-9323-4473-943C-1A08F2F2A160}"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DABBAAAF-6137-4806-83EA-46F4D34DE37F}" type="datetimeFigureOut">
              <a:rPr lang="ar-SA" smtClean="0"/>
              <a:pPr/>
              <a:t>29/10/34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8591C699-9323-4473-943C-1A08F2F2A160}"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DABBAAAF-6137-4806-83EA-46F4D34DE37F}" type="datetimeFigureOut">
              <a:rPr lang="ar-SA" smtClean="0"/>
              <a:pPr/>
              <a:t>29/10/34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8591C699-9323-4473-943C-1A08F2F2A160}"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DABBAAAF-6137-4806-83EA-46F4D34DE37F}" type="datetimeFigureOut">
              <a:rPr lang="ar-SA" smtClean="0"/>
              <a:pPr/>
              <a:t>29/10/34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8591C699-9323-4473-943C-1A08F2F2A160}"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DABBAAAF-6137-4806-83EA-46F4D34DE37F}" type="datetimeFigureOut">
              <a:rPr lang="ar-SA" smtClean="0"/>
              <a:pPr/>
              <a:t>29/10/34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8591C699-9323-4473-943C-1A08F2F2A160}"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DABBAAAF-6137-4806-83EA-46F4D34DE37F}" type="datetimeFigureOut">
              <a:rPr lang="ar-SA" smtClean="0"/>
              <a:pPr/>
              <a:t>29/10/34</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8591C699-9323-4473-943C-1A08F2F2A160}"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DABBAAAF-6137-4806-83EA-46F4D34DE37F}" type="datetimeFigureOut">
              <a:rPr lang="ar-SA" smtClean="0"/>
              <a:pPr/>
              <a:t>29/10/34</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8591C699-9323-4473-943C-1A08F2F2A160}"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DABBAAAF-6137-4806-83EA-46F4D34DE37F}" type="datetimeFigureOut">
              <a:rPr lang="ar-SA" smtClean="0"/>
              <a:pPr/>
              <a:t>29/10/34</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8591C699-9323-4473-943C-1A08F2F2A160}"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DABBAAAF-6137-4806-83EA-46F4D34DE37F}" type="datetimeFigureOut">
              <a:rPr lang="ar-SA" smtClean="0"/>
              <a:pPr/>
              <a:t>29/10/34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8591C699-9323-4473-943C-1A08F2F2A160}"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DABBAAAF-6137-4806-83EA-46F4D34DE37F}" type="datetimeFigureOut">
              <a:rPr lang="ar-SA" smtClean="0"/>
              <a:pPr/>
              <a:t>29/10/34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8591C699-9323-4473-943C-1A08F2F2A160}"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ABBAAAF-6137-4806-83EA-46F4D34DE37F}" type="datetimeFigureOut">
              <a:rPr lang="ar-SA" smtClean="0"/>
              <a:pPr/>
              <a:t>29/10/34</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591C699-9323-4473-943C-1A08F2F2A160}"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15.gif"/><Relationship Id="rId5" Type="http://schemas.openxmlformats.org/officeDocument/2006/relationships/image" Target="../media/image14.gif"/><Relationship Id="rId4" Type="http://schemas.openxmlformats.org/officeDocument/2006/relationships/image" Target="../media/image13.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endParaRPr lang="ar-SA"/>
          </a:p>
        </p:txBody>
      </p:sp>
      <p:sp>
        <p:nvSpPr>
          <p:cNvPr id="3" name="عنوان فرعي 2"/>
          <p:cNvSpPr>
            <a:spLocks noGrp="1"/>
          </p:cNvSpPr>
          <p:nvPr>
            <p:ph type="subTitle" idx="1"/>
          </p:nvPr>
        </p:nvSpPr>
        <p:spPr/>
        <p:txBody>
          <a:bodyPr/>
          <a:lstStyle/>
          <a:p>
            <a:endParaRPr lang="ar-SA"/>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عنوان 1"/>
          <p:cNvSpPr>
            <a:spLocks noGrp="1"/>
          </p:cNvSpPr>
          <p:nvPr>
            <p:ph type="title"/>
          </p:nvPr>
        </p:nvSpPr>
        <p:spPr>
          <a:xfrm>
            <a:off x="685800" y="609600"/>
            <a:ext cx="7772400" cy="2514600"/>
          </a:xfrm>
        </p:spPr>
        <p:txBody>
          <a:bodyPr>
            <a:normAutofit fontScale="90000"/>
          </a:bodyPr>
          <a:lstStyle/>
          <a:p>
            <a:pPr algn="l"/>
            <a:r>
              <a:rPr lang="en-US" sz="4000" i="1" smtClean="0">
                <a:solidFill>
                  <a:srgbClr val="FFFF00"/>
                </a:solidFill>
              </a:rPr>
              <a:t>Basic anatomical difference between the motor pathways of the voluntary somatic nervous system (to skeletal muscles) and those of the autonomic nervous system</a:t>
            </a:r>
            <a:endParaRPr lang="en-US" sz="4000" smtClean="0"/>
          </a:p>
        </p:txBody>
      </p:sp>
      <p:sp>
        <p:nvSpPr>
          <p:cNvPr id="10243" name="عنصر نائب للمحتوى 2"/>
          <p:cNvSpPr>
            <a:spLocks noGrp="1"/>
          </p:cNvSpPr>
          <p:nvPr>
            <p:ph idx="1"/>
          </p:nvPr>
        </p:nvSpPr>
        <p:spPr/>
        <p:txBody>
          <a:bodyPr/>
          <a:lstStyle/>
          <a:p>
            <a:endParaRPr lang="ar-SA" smtClean="0"/>
          </a:p>
        </p:txBody>
      </p:sp>
      <p:pic>
        <p:nvPicPr>
          <p:cNvPr id="10244" name="Picture 4" descr="15-02_MotorNervsSys_1"/>
          <p:cNvPicPr>
            <a:picLocks noChangeAspect="1" noChangeArrowheads="1"/>
          </p:cNvPicPr>
          <p:nvPr/>
        </p:nvPicPr>
        <p:blipFill>
          <a:blip r:embed="rId2" cstate="print"/>
          <a:srcRect t="21176" b="22353"/>
          <a:stretch>
            <a:fillRect/>
          </a:stretch>
        </p:blipFill>
        <p:spPr bwMode="auto">
          <a:xfrm>
            <a:off x="0" y="3948113"/>
            <a:ext cx="9144000" cy="29098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228600" y="228600"/>
            <a:ext cx="5105400" cy="1470025"/>
          </a:xfrm>
        </p:spPr>
        <p:txBody>
          <a:bodyPr/>
          <a:lstStyle/>
          <a:p>
            <a:pPr eaLnBrk="1" hangingPunct="1"/>
            <a:r>
              <a:rPr lang="en-US" sz="4000" smtClean="0">
                <a:solidFill>
                  <a:srgbClr val="FFFF00"/>
                </a:solidFill>
              </a:rPr>
              <a:t>The Autonomic Nervous System</a:t>
            </a:r>
          </a:p>
        </p:txBody>
      </p:sp>
      <p:pic>
        <p:nvPicPr>
          <p:cNvPr id="11267" name="Picture 4" descr="15-01_MotorSnsorySys_1"/>
          <p:cNvPicPr>
            <a:picLocks noChangeAspect="1" noChangeArrowheads="1"/>
          </p:cNvPicPr>
          <p:nvPr/>
        </p:nvPicPr>
        <p:blipFill>
          <a:blip r:embed="rId2" cstate="print"/>
          <a:srcRect l="63637" t="56471" r="3636" b="5882"/>
          <a:stretch>
            <a:fillRect/>
          </a:stretch>
        </p:blipFill>
        <p:spPr bwMode="auto">
          <a:xfrm>
            <a:off x="6450013" y="381000"/>
            <a:ext cx="2465387" cy="2193925"/>
          </a:xfrm>
          <a:prstGeom prst="rect">
            <a:avLst/>
          </a:prstGeom>
          <a:noFill/>
          <a:ln w="9525">
            <a:noFill/>
            <a:miter lim="800000"/>
            <a:headEnd/>
            <a:tailEnd/>
          </a:ln>
        </p:spPr>
      </p:pic>
      <p:pic>
        <p:nvPicPr>
          <p:cNvPr id="11268" name="Picture 5" descr="15-01_MotorSnsorySys_1"/>
          <p:cNvPicPr>
            <a:picLocks noChangeAspect="1" noChangeArrowheads="1"/>
          </p:cNvPicPr>
          <p:nvPr/>
        </p:nvPicPr>
        <p:blipFill>
          <a:blip r:embed="rId2" cstate="print"/>
          <a:srcRect l="25455" t="56471" r="56363" b="25882"/>
          <a:stretch>
            <a:fillRect/>
          </a:stretch>
        </p:blipFill>
        <p:spPr bwMode="auto">
          <a:xfrm>
            <a:off x="5562600" y="381000"/>
            <a:ext cx="1371600" cy="1028700"/>
          </a:xfrm>
          <a:prstGeom prst="rect">
            <a:avLst/>
          </a:prstGeom>
          <a:noFill/>
          <a:ln w="9525">
            <a:noFill/>
            <a:miter lim="800000"/>
            <a:headEnd/>
            <a:tailEnd/>
          </a:ln>
        </p:spPr>
      </p:pic>
      <p:pic>
        <p:nvPicPr>
          <p:cNvPr id="11269" name="Picture 7" descr="15-01_MotorSnsorySys_1"/>
          <p:cNvPicPr>
            <a:picLocks noChangeAspect="1" noChangeArrowheads="1"/>
          </p:cNvPicPr>
          <p:nvPr/>
        </p:nvPicPr>
        <p:blipFill>
          <a:blip r:embed="rId2" cstate="print"/>
          <a:srcRect l="2727" t="4706" r="6363" b="8235"/>
          <a:stretch>
            <a:fillRect/>
          </a:stretch>
        </p:blipFill>
        <p:spPr bwMode="auto">
          <a:xfrm>
            <a:off x="147638" y="1981200"/>
            <a:ext cx="5567362" cy="4684713"/>
          </a:xfrm>
          <a:prstGeom prst="rect">
            <a:avLst/>
          </a:prstGeom>
          <a:noFill/>
          <a:ln w="9525">
            <a:noFill/>
            <a:miter lim="800000"/>
            <a:headEnd/>
            <a:tailEnd/>
          </a:ln>
        </p:spPr>
      </p:pic>
      <p:sp>
        <p:nvSpPr>
          <p:cNvPr id="11270" name="Text Box 8"/>
          <p:cNvSpPr txBox="1">
            <a:spLocks noChangeArrowheads="1"/>
          </p:cNvSpPr>
          <p:nvPr/>
        </p:nvSpPr>
        <p:spPr bwMode="auto">
          <a:xfrm>
            <a:off x="5715000" y="2819400"/>
            <a:ext cx="3429000" cy="1554163"/>
          </a:xfrm>
          <a:prstGeom prst="rect">
            <a:avLst/>
          </a:prstGeom>
          <a:noFill/>
          <a:ln w="9525">
            <a:noFill/>
            <a:miter lim="800000"/>
            <a:headEnd/>
            <a:tailEnd/>
          </a:ln>
        </p:spPr>
        <p:txBody>
          <a:bodyPr>
            <a:spAutoFit/>
          </a:bodyPr>
          <a:lstStyle/>
          <a:p>
            <a:r>
              <a:rPr lang="en-US">
                <a:solidFill>
                  <a:srgbClr val="FFFF00"/>
                </a:solidFill>
              </a:rPr>
              <a:t>The Autonomic Nervous System</a:t>
            </a:r>
            <a:r>
              <a:rPr lang="en-US"/>
              <a:t> </a:t>
            </a:r>
            <a:r>
              <a:rPr lang="en-US" b="1" i="1">
                <a:solidFill>
                  <a:srgbClr val="33CC33"/>
                </a:solidFill>
              </a:rPr>
              <a:t>1.Visceral sensory</a:t>
            </a:r>
          </a:p>
        </p:txBody>
      </p:sp>
      <p:sp>
        <p:nvSpPr>
          <p:cNvPr id="11271" name="Text Box 9"/>
          <p:cNvSpPr txBox="1">
            <a:spLocks noChangeArrowheads="1"/>
          </p:cNvSpPr>
          <p:nvPr/>
        </p:nvSpPr>
        <p:spPr bwMode="auto">
          <a:xfrm>
            <a:off x="5638800" y="4038600"/>
            <a:ext cx="3276600" cy="1311275"/>
          </a:xfrm>
          <a:prstGeom prst="rect">
            <a:avLst/>
          </a:prstGeom>
          <a:noFill/>
          <a:ln w="9525">
            <a:noFill/>
            <a:miter lim="800000"/>
            <a:headEnd/>
            <a:tailEnd/>
          </a:ln>
        </p:spPr>
        <p:txBody>
          <a:bodyPr>
            <a:spAutoFit/>
          </a:bodyPr>
          <a:lstStyle/>
          <a:p>
            <a:endParaRPr lang="en-US" b="1" i="1">
              <a:solidFill>
                <a:srgbClr val="FFCC00"/>
              </a:solidFill>
            </a:endParaRPr>
          </a:p>
          <a:p>
            <a:r>
              <a:rPr lang="en-US" b="1" i="1">
                <a:solidFill>
                  <a:srgbClr val="FFCC00"/>
                </a:solidFill>
              </a:rPr>
              <a:t>2.Visceral motor</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idx="1"/>
          </p:nvPr>
        </p:nvSpPr>
        <p:spPr>
          <a:xfrm>
            <a:off x="304800" y="381000"/>
            <a:ext cx="8382000" cy="6019800"/>
          </a:xfrm>
        </p:spPr>
        <p:txBody>
          <a:bodyPr/>
          <a:lstStyle/>
          <a:p>
            <a:pPr algn="l" rtl="0" eaLnBrk="1" hangingPunct="1"/>
            <a:r>
              <a:rPr lang="en-US" dirty="0" smtClean="0">
                <a:solidFill>
                  <a:srgbClr val="FFFF00"/>
                </a:solidFill>
              </a:rPr>
              <a:t>ANS is the subdivision of the peripheral nervous system that regulates body activities that are generally </a:t>
            </a:r>
            <a:r>
              <a:rPr lang="en-US" b="1" i="1" dirty="0" smtClean="0">
                <a:solidFill>
                  <a:srgbClr val="FFFF00"/>
                </a:solidFill>
              </a:rPr>
              <a:t>not under conscious control</a:t>
            </a:r>
          </a:p>
          <a:p>
            <a:pPr algn="l" rtl="0" eaLnBrk="1" hangingPunct="1"/>
            <a:r>
              <a:rPr lang="en-US" b="1" i="1" dirty="0" smtClean="0">
                <a:solidFill>
                  <a:srgbClr val="FFFF00"/>
                </a:solidFill>
              </a:rPr>
              <a:t>Visceral motor</a:t>
            </a:r>
            <a:r>
              <a:rPr lang="en-US" dirty="0" smtClean="0">
                <a:solidFill>
                  <a:srgbClr val="FFFF00"/>
                </a:solidFill>
              </a:rPr>
              <a:t> innervates </a:t>
            </a:r>
            <a:r>
              <a:rPr lang="en-US" b="1" i="1" dirty="0" smtClean="0">
                <a:solidFill>
                  <a:srgbClr val="FFFF00"/>
                </a:solidFill>
              </a:rPr>
              <a:t>non-skeletal</a:t>
            </a:r>
            <a:r>
              <a:rPr lang="en-US" dirty="0" smtClean="0">
                <a:solidFill>
                  <a:srgbClr val="FFFF00"/>
                </a:solidFill>
              </a:rPr>
              <a:t> (</a:t>
            </a:r>
            <a:r>
              <a:rPr lang="en-US" b="1" i="1" dirty="0" smtClean="0">
                <a:solidFill>
                  <a:srgbClr val="FFFF00"/>
                </a:solidFill>
              </a:rPr>
              <a:t>non-somatic) muscles</a:t>
            </a:r>
          </a:p>
          <a:p>
            <a:pPr algn="l" rtl="0" eaLnBrk="1" hangingPunct="1"/>
            <a:r>
              <a:rPr lang="en-US" dirty="0" smtClean="0">
                <a:solidFill>
                  <a:srgbClr val="FFFF00"/>
                </a:solidFill>
              </a:rPr>
              <a:t>Composed of a special group of neurons serving: </a:t>
            </a:r>
          </a:p>
          <a:p>
            <a:pPr lvl="1" algn="l" rtl="0" eaLnBrk="1" hangingPunct="1"/>
            <a:r>
              <a:rPr lang="en-US" dirty="0" smtClean="0">
                <a:solidFill>
                  <a:srgbClr val="FFFF00"/>
                </a:solidFill>
              </a:rPr>
              <a:t>Cardiac muscle (the heart)</a:t>
            </a:r>
          </a:p>
          <a:p>
            <a:pPr lvl="1" algn="l" rtl="0" eaLnBrk="1" hangingPunct="1"/>
            <a:r>
              <a:rPr lang="en-US" dirty="0" smtClean="0">
                <a:solidFill>
                  <a:srgbClr val="FFFF00"/>
                </a:solidFill>
              </a:rPr>
              <a:t>Smooth muscle (walls of viscera and blood vessels)</a:t>
            </a:r>
          </a:p>
          <a:p>
            <a:pPr lvl="1" algn="l" rtl="0" eaLnBrk="1" hangingPunct="1"/>
            <a:r>
              <a:rPr lang="en-US" dirty="0" smtClean="0">
                <a:solidFill>
                  <a:srgbClr val="FFFF00"/>
                </a:solidFill>
              </a:rPr>
              <a:t>Internal organs</a:t>
            </a:r>
          </a:p>
          <a:p>
            <a:pPr lvl="1" algn="l" rtl="0" eaLnBrk="1" hangingPunct="1"/>
            <a:r>
              <a:rPr lang="en-US" dirty="0" smtClean="0">
                <a:solidFill>
                  <a:srgbClr val="FFFF00"/>
                </a:solidFill>
              </a:rPr>
              <a:t>Skin</a:t>
            </a:r>
          </a:p>
          <a:p>
            <a:pPr algn="l" rtl="0" eaLnBrk="1" hangingPunct="1"/>
            <a:endParaRPr lang="en-US" dirty="0" smtClean="0">
              <a:solidFill>
                <a:srgbClr val="FFFF00"/>
              </a:solidFill>
            </a:endParaRPr>
          </a:p>
        </p:txBody>
      </p:sp>
      <p:sp>
        <p:nvSpPr>
          <p:cNvPr id="12291" name="عنصر نائب لرقم الشريحة 5"/>
          <p:cNvSpPr>
            <a:spLocks noGrp="1"/>
          </p:cNvSpPr>
          <p:nvPr>
            <p:ph type="sldNum" sz="quarter" idx="12"/>
          </p:nvPr>
        </p:nvSpPr>
        <p:spPr>
          <a:noFill/>
        </p:spPr>
        <p:txBody>
          <a:bodyPr/>
          <a:lstStyle/>
          <a:p>
            <a:fld id="{82F0D238-0E6C-4524-9445-443E78DDF68D}" type="slidenum">
              <a:rPr lang="ar-SA" smtClean="0">
                <a:latin typeface="Arial" charset="0"/>
              </a:rPr>
              <a:pPr/>
              <a:t>12</a:t>
            </a:fld>
            <a:endParaRPr lang="en-US" smtClean="0">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23">
                                            <p:txEl>
                                              <p:pRg st="1" end="1"/>
                                            </p:txEl>
                                          </p:spTgt>
                                        </p:tgtEl>
                                        <p:attrNameLst>
                                          <p:attrName>style.visibility</p:attrName>
                                        </p:attrNameLst>
                                      </p:cBhvr>
                                      <p:to>
                                        <p:strVal val="visible"/>
                                      </p:to>
                                    </p:set>
                                    <p:anim calcmode="lin" valueType="num">
                                      <p:cBhvr additive="base">
                                        <p:cTn id="13" dur="500" fill="hold"/>
                                        <p:tgtEl>
                                          <p:spTgt spid="51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123">
                                            <p:txEl>
                                              <p:pRg st="2" end="2"/>
                                            </p:txEl>
                                          </p:spTgt>
                                        </p:tgtEl>
                                        <p:attrNameLst>
                                          <p:attrName>style.visibility</p:attrName>
                                        </p:attrNameLst>
                                      </p:cBhvr>
                                      <p:to>
                                        <p:strVal val="visible"/>
                                      </p:to>
                                    </p:set>
                                    <p:anim calcmode="lin" valueType="num">
                                      <p:cBhvr additive="base">
                                        <p:cTn id="19" dur="500" fill="hold"/>
                                        <p:tgtEl>
                                          <p:spTgt spid="51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123">
                                            <p:txEl>
                                              <p:pRg st="3" end="3"/>
                                            </p:txEl>
                                          </p:spTgt>
                                        </p:tgtEl>
                                        <p:attrNameLst>
                                          <p:attrName>style.visibility</p:attrName>
                                        </p:attrNameLst>
                                      </p:cBhvr>
                                      <p:to>
                                        <p:strVal val="visible"/>
                                      </p:to>
                                    </p:set>
                                    <p:anim calcmode="lin" valueType="num">
                                      <p:cBhvr additive="base">
                                        <p:cTn id="25" dur="500" fill="hold"/>
                                        <p:tgtEl>
                                          <p:spTgt spid="512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1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123">
                                            <p:txEl>
                                              <p:pRg st="4" end="4"/>
                                            </p:txEl>
                                          </p:spTgt>
                                        </p:tgtEl>
                                        <p:attrNameLst>
                                          <p:attrName>style.visibility</p:attrName>
                                        </p:attrNameLst>
                                      </p:cBhvr>
                                      <p:to>
                                        <p:strVal val="visible"/>
                                      </p:to>
                                    </p:set>
                                    <p:anim calcmode="lin" valueType="num">
                                      <p:cBhvr additive="base">
                                        <p:cTn id="31" dur="500" fill="hold"/>
                                        <p:tgtEl>
                                          <p:spTgt spid="512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12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123">
                                            <p:txEl>
                                              <p:pRg st="5" end="5"/>
                                            </p:txEl>
                                          </p:spTgt>
                                        </p:tgtEl>
                                        <p:attrNameLst>
                                          <p:attrName>style.visibility</p:attrName>
                                        </p:attrNameLst>
                                      </p:cBhvr>
                                      <p:to>
                                        <p:strVal val="visible"/>
                                      </p:to>
                                    </p:set>
                                    <p:anim calcmode="lin" valueType="num">
                                      <p:cBhvr additive="base">
                                        <p:cTn id="37" dur="500" fill="hold"/>
                                        <p:tgtEl>
                                          <p:spTgt spid="512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12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123">
                                            <p:txEl>
                                              <p:pRg st="6" end="6"/>
                                            </p:txEl>
                                          </p:spTgt>
                                        </p:tgtEl>
                                        <p:attrNameLst>
                                          <p:attrName>style.visibility</p:attrName>
                                        </p:attrNameLst>
                                      </p:cBhvr>
                                      <p:to>
                                        <p:strVal val="visible"/>
                                      </p:to>
                                    </p:set>
                                    <p:anim calcmode="lin" valueType="num">
                                      <p:cBhvr additive="base">
                                        <p:cTn id="43" dur="500" fill="hold"/>
                                        <p:tgtEl>
                                          <p:spTgt spid="512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12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idx="1"/>
          </p:nvPr>
        </p:nvSpPr>
        <p:spPr>
          <a:xfrm>
            <a:off x="457200" y="609600"/>
            <a:ext cx="8229600" cy="4525963"/>
          </a:xfrm>
        </p:spPr>
        <p:txBody>
          <a:bodyPr/>
          <a:lstStyle/>
          <a:p>
            <a:pPr eaLnBrk="1" hangingPunct="1"/>
            <a:r>
              <a:rPr lang="en-US" smtClean="0">
                <a:solidFill>
                  <a:srgbClr val="FFFF00"/>
                </a:solidFill>
              </a:rPr>
              <a:t>Axon of 1</a:t>
            </a:r>
            <a:r>
              <a:rPr lang="en-US" baseline="30000" smtClean="0">
                <a:solidFill>
                  <a:srgbClr val="FFFF00"/>
                </a:solidFill>
              </a:rPr>
              <a:t>st</a:t>
            </a:r>
            <a:r>
              <a:rPr lang="en-US" smtClean="0">
                <a:solidFill>
                  <a:srgbClr val="FFFF00"/>
                </a:solidFill>
              </a:rPr>
              <a:t> (</a:t>
            </a:r>
            <a:r>
              <a:rPr lang="en-US" i="1" smtClean="0">
                <a:solidFill>
                  <a:srgbClr val="FFFF00"/>
                </a:solidFill>
              </a:rPr>
              <a:t>preganglionic</a:t>
            </a:r>
            <a:r>
              <a:rPr lang="en-US" smtClean="0">
                <a:solidFill>
                  <a:srgbClr val="FFFF00"/>
                </a:solidFill>
              </a:rPr>
              <a:t>) neuron leaves CNS to synapse with the 2</a:t>
            </a:r>
            <a:r>
              <a:rPr lang="en-US" baseline="30000" smtClean="0">
                <a:solidFill>
                  <a:srgbClr val="FFFF00"/>
                </a:solidFill>
              </a:rPr>
              <a:t>nd</a:t>
            </a:r>
            <a:r>
              <a:rPr lang="en-US" smtClean="0">
                <a:solidFill>
                  <a:srgbClr val="FFFF00"/>
                </a:solidFill>
              </a:rPr>
              <a:t> (</a:t>
            </a:r>
            <a:r>
              <a:rPr lang="en-US" i="1" smtClean="0">
                <a:solidFill>
                  <a:srgbClr val="FFFF00"/>
                </a:solidFill>
              </a:rPr>
              <a:t>ganglionic</a:t>
            </a:r>
            <a:r>
              <a:rPr lang="en-US" smtClean="0">
                <a:solidFill>
                  <a:srgbClr val="FFFF00"/>
                </a:solidFill>
              </a:rPr>
              <a:t>) neuron</a:t>
            </a:r>
          </a:p>
          <a:p>
            <a:pPr eaLnBrk="1" hangingPunct="1"/>
            <a:r>
              <a:rPr lang="en-US" smtClean="0">
                <a:solidFill>
                  <a:srgbClr val="FFFF00"/>
                </a:solidFill>
              </a:rPr>
              <a:t>Axon of 2</a:t>
            </a:r>
            <a:r>
              <a:rPr lang="en-US" baseline="30000" smtClean="0">
                <a:solidFill>
                  <a:srgbClr val="FFFF00"/>
                </a:solidFill>
              </a:rPr>
              <a:t>nd</a:t>
            </a:r>
            <a:r>
              <a:rPr lang="en-US" smtClean="0">
                <a:solidFill>
                  <a:srgbClr val="FFFF00"/>
                </a:solidFill>
              </a:rPr>
              <a:t> (</a:t>
            </a:r>
            <a:r>
              <a:rPr lang="en-US" i="1" smtClean="0">
                <a:solidFill>
                  <a:srgbClr val="FFFF00"/>
                </a:solidFill>
              </a:rPr>
              <a:t>ganglionic</a:t>
            </a:r>
            <a:r>
              <a:rPr lang="en-US" smtClean="0">
                <a:solidFill>
                  <a:srgbClr val="FFFF00"/>
                </a:solidFill>
              </a:rPr>
              <a:t>) neuron extends to the organ it serves</a:t>
            </a:r>
          </a:p>
        </p:txBody>
      </p:sp>
      <p:sp>
        <p:nvSpPr>
          <p:cNvPr id="13315" name="عنصر نائب لرقم الشريحة 5"/>
          <p:cNvSpPr>
            <a:spLocks noGrp="1"/>
          </p:cNvSpPr>
          <p:nvPr>
            <p:ph type="sldNum" sz="quarter" idx="12"/>
          </p:nvPr>
        </p:nvSpPr>
        <p:spPr>
          <a:noFill/>
        </p:spPr>
        <p:txBody>
          <a:bodyPr/>
          <a:lstStyle/>
          <a:p>
            <a:fld id="{B1F1C414-F8BD-4775-961D-A66D0D8C254E}" type="slidenum">
              <a:rPr lang="ar-SA" smtClean="0">
                <a:latin typeface="Arial" charset="0"/>
              </a:rPr>
              <a:pPr/>
              <a:t>13</a:t>
            </a:fld>
            <a:endParaRPr lang="en-US" smtClean="0">
              <a:latin typeface="Arial" charset="0"/>
            </a:endParaRPr>
          </a:p>
        </p:txBody>
      </p:sp>
      <p:sp>
        <p:nvSpPr>
          <p:cNvPr id="13316" name="Text Box 9"/>
          <p:cNvSpPr txBox="1">
            <a:spLocks noChangeArrowheads="1"/>
          </p:cNvSpPr>
          <p:nvPr/>
        </p:nvSpPr>
        <p:spPr bwMode="auto">
          <a:xfrm>
            <a:off x="2955925" y="4267200"/>
            <a:ext cx="930275" cy="549275"/>
          </a:xfrm>
          <a:prstGeom prst="rect">
            <a:avLst/>
          </a:prstGeom>
          <a:noFill/>
          <a:ln w="9525">
            <a:noFill/>
            <a:miter lim="800000"/>
            <a:headEnd/>
            <a:tailEnd/>
          </a:ln>
        </p:spPr>
        <p:txBody>
          <a:bodyPr>
            <a:spAutoFit/>
          </a:bodyPr>
          <a:lstStyle/>
          <a:p>
            <a:r>
              <a:rPr lang="en-US" sz="1000"/>
              <a:t>this dorsal root ganglion is sensory</a:t>
            </a:r>
          </a:p>
        </p:txBody>
      </p:sp>
      <p:pic>
        <p:nvPicPr>
          <p:cNvPr id="13317" name="Picture 7" descr="7_1"/>
          <p:cNvPicPr>
            <a:picLocks noChangeAspect="1" noChangeArrowheads="1"/>
          </p:cNvPicPr>
          <p:nvPr/>
        </p:nvPicPr>
        <p:blipFill>
          <a:blip r:embed="rId2" cstate="print"/>
          <a:srcRect/>
          <a:stretch>
            <a:fillRect/>
          </a:stretch>
        </p:blipFill>
        <p:spPr bwMode="auto">
          <a:xfrm>
            <a:off x="914400" y="3200400"/>
            <a:ext cx="6781800" cy="25558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ChangeArrowheads="1"/>
          </p:cNvSpPr>
          <p:nvPr/>
        </p:nvSpPr>
        <p:spPr bwMode="auto">
          <a:xfrm>
            <a:off x="-4408488" y="-6100763"/>
            <a:ext cx="2438400" cy="777875"/>
          </a:xfrm>
          <a:prstGeom prst="rect">
            <a:avLst/>
          </a:prstGeom>
          <a:noFill/>
          <a:ln w="9525">
            <a:noFill/>
            <a:miter lim="800000"/>
            <a:headEnd/>
            <a:tailEnd/>
          </a:ln>
        </p:spPr>
        <p:txBody>
          <a:bodyPr wrap="none" anchor="ctr">
            <a:spAutoFit/>
          </a:bodyPr>
          <a:lstStyle/>
          <a:p>
            <a:pPr algn="l">
              <a:spcBef>
                <a:spcPct val="0"/>
              </a:spcBef>
            </a:pPr>
            <a:r>
              <a:rPr lang="en-US" sz="2100" b="1"/>
              <a:t>Overview of actions</a:t>
            </a:r>
          </a:p>
          <a:p>
            <a:pPr algn="l" eaLnBrk="0" hangingPunct="0">
              <a:spcBef>
                <a:spcPct val="0"/>
              </a:spcBef>
            </a:pPr>
            <a:endParaRPr lang="en-US" sz="2400"/>
          </a:p>
        </p:txBody>
      </p:sp>
      <p:sp>
        <p:nvSpPr>
          <p:cNvPr id="14339" name="Rectangle 4"/>
          <p:cNvSpPr>
            <a:spLocks noChangeArrowheads="1"/>
          </p:cNvSpPr>
          <p:nvPr/>
        </p:nvSpPr>
        <p:spPr bwMode="auto">
          <a:xfrm>
            <a:off x="533400" y="304800"/>
            <a:ext cx="8056563" cy="579438"/>
          </a:xfrm>
          <a:prstGeom prst="rect">
            <a:avLst/>
          </a:prstGeom>
          <a:noFill/>
          <a:ln w="9525">
            <a:noFill/>
            <a:miter lim="800000"/>
            <a:headEnd/>
            <a:tailEnd/>
          </a:ln>
        </p:spPr>
        <p:txBody>
          <a:bodyPr wrap="none" anchor="ctr">
            <a:spAutoFit/>
          </a:bodyPr>
          <a:lstStyle/>
          <a:p>
            <a:pPr algn="l">
              <a:spcBef>
                <a:spcPct val="0"/>
              </a:spcBef>
            </a:pPr>
            <a:r>
              <a:rPr lang="en-US" b="1">
                <a:solidFill>
                  <a:srgbClr val="FFFFFF"/>
                </a:solidFill>
              </a:rPr>
              <a:t>LOCATIONS OF AUTONOMIC GANGLIA</a:t>
            </a:r>
            <a:endParaRPr lang="en-US" sz="2400">
              <a:solidFill>
                <a:srgbClr val="FFFFFF"/>
              </a:solidFill>
            </a:endParaRPr>
          </a:p>
        </p:txBody>
      </p:sp>
      <p:sp>
        <p:nvSpPr>
          <p:cNvPr id="12292" name="Rectangle 5"/>
          <p:cNvSpPr>
            <a:spLocks noChangeArrowheads="1"/>
          </p:cNvSpPr>
          <p:nvPr/>
        </p:nvSpPr>
        <p:spPr bwMode="auto">
          <a:xfrm>
            <a:off x="381000" y="1985853"/>
            <a:ext cx="4876800" cy="3108543"/>
          </a:xfrm>
          <a:prstGeom prst="rect">
            <a:avLst/>
          </a:prstGeom>
          <a:noFill/>
          <a:ln w="9525">
            <a:noFill/>
            <a:miter lim="800000"/>
            <a:headEnd/>
            <a:tailEnd/>
          </a:ln>
        </p:spPr>
        <p:txBody>
          <a:bodyPr anchor="ctr">
            <a:spAutoFit/>
          </a:bodyPr>
          <a:lstStyle/>
          <a:p>
            <a:pPr algn="justLow" rtl="0"/>
            <a:r>
              <a:rPr lang="en-US" sz="2800" b="1" dirty="0">
                <a:solidFill>
                  <a:srgbClr val="00FF00"/>
                </a:solidFill>
              </a:rPr>
              <a:t>Sympathetic Ganglia: </a:t>
            </a:r>
          </a:p>
          <a:p>
            <a:pPr algn="justLow" rtl="0">
              <a:buFont typeface="Wingdings" pitchFamily="2" charset="2"/>
              <a:buChar char="q"/>
            </a:pPr>
            <a:r>
              <a:rPr lang="en-US" sz="2800" b="1" dirty="0">
                <a:solidFill>
                  <a:srgbClr val="FFFF00"/>
                </a:solidFill>
              </a:rPr>
              <a:t> Trunk (chain) ganglia near vertebral bodies</a:t>
            </a:r>
          </a:p>
          <a:p>
            <a:pPr algn="justLow" rtl="0">
              <a:buFont typeface="Wingdings" pitchFamily="2" charset="2"/>
              <a:buChar char="q"/>
            </a:pPr>
            <a:r>
              <a:rPr lang="en-US" sz="2800" b="1" dirty="0">
                <a:solidFill>
                  <a:srgbClr val="FFFF00"/>
                </a:solidFill>
              </a:rPr>
              <a:t> </a:t>
            </a:r>
            <a:r>
              <a:rPr lang="en-US" sz="2800" b="1" dirty="0" err="1">
                <a:solidFill>
                  <a:srgbClr val="FFFF00"/>
                </a:solidFill>
              </a:rPr>
              <a:t>Prevertebral</a:t>
            </a:r>
            <a:r>
              <a:rPr lang="en-US" sz="2800" b="1" dirty="0">
                <a:solidFill>
                  <a:srgbClr val="FFFF00"/>
                </a:solidFill>
              </a:rPr>
              <a:t> ganglia near large blood vessel in gut :celiac </a:t>
            </a:r>
            <a:br>
              <a:rPr lang="en-US" sz="2800" b="1" dirty="0">
                <a:solidFill>
                  <a:srgbClr val="FFFF00"/>
                </a:solidFill>
              </a:rPr>
            </a:br>
            <a:r>
              <a:rPr lang="en-US" sz="2800" b="1" dirty="0">
                <a:solidFill>
                  <a:srgbClr val="FFFF00"/>
                </a:solidFill>
              </a:rPr>
              <a:t>,superior mesenteric &amp;</a:t>
            </a:r>
          </a:p>
          <a:p>
            <a:pPr algn="justLow" rtl="0"/>
            <a:r>
              <a:rPr lang="en-US" sz="2800" b="1" dirty="0">
                <a:solidFill>
                  <a:srgbClr val="FFFF00"/>
                </a:solidFill>
              </a:rPr>
              <a:t>inferior </a:t>
            </a:r>
            <a:r>
              <a:rPr lang="en-US" sz="2800" b="1" dirty="0" smtClean="0">
                <a:solidFill>
                  <a:srgbClr val="FFFF00"/>
                </a:solidFill>
              </a:rPr>
              <a:t>mesenteric</a:t>
            </a:r>
            <a:endParaRPr lang="en-US" sz="2800" b="1" dirty="0">
              <a:solidFill>
                <a:srgbClr val="FFFF00"/>
              </a:solidFill>
            </a:endParaRPr>
          </a:p>
        </p:txBody>
      </p:sp>
      <p:pic>
        <p:nvPicPr>
          <p:cNvPr id="6" name="Picture 5" descr="400px-Gray839"/>
          <p:cNvPicPr>
            <a:picLocks noChangeAspect="1" noChangeArrowheads="1"/>
          </p:cNvPicPr>
          <p:nvPr/>
        </p:nvPicPr>
        <p:blipFill>
          <a:blip r:embed="rId3" cstate="print"/>
          <a:srcRect/>
          <a:stretch>
            <a:fillRect/>
          </a:stretch>
        </p:blipFill>
        <p:spPr bwMode="auto">
          <a:xfrm>
            <a:off x="5334000" y="1295400"/>
            <a:ext cx="3810000" cy="48006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292">
                                            <p:txEl>
                                              <p:pRg st="0" end="0"/>
                                            </p:txEl>
                                          </p:spTgt>
                                        </p:tgtEl>
                                        <p:attrNameLst>
                                          <p:attrName>style.visibility</p:attrName>
                                        </p:attrNameLst>
                                      </p:cBhvr>
                                      <p:to>
                                        <p:strVal val="visible"/>
                                      </p:to>
                                    </p:set>
                                    <p:anim calcmode="lin" valueType="num">
                                      <p:cBhvr additive="base">
                                        <p:cTn id="7" dur="500" fill="hold"/>
                                        <p:tgtEl>
                                          <p:spTgt spid="1229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29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292">
                                            <p:txEl>
                                              <p:pRg st="1" end="1"/>
                                            </p:txEl>
                                          </p:spTgt>
                                        </p:tgtEl>
                                        <p:attrNameLst>
                                          <p:attrName>style.visibility</p:attrName>
                                        </p:attrNameLst>
                                      </p:cBhvr>
                                      <p:to>
                                        <p:strVal val="visible"/>
                                      </p:to>
                                    </p:set>
                                    <p:anim calcmode="lin" valueType="num">
                                      <p:cBhvr additive="base">
                                        <p:cTn id="13" dur="500" fill="hold"/>
                                        <p:tgtEl>
                                          <p:spTgt spid="1229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29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292">
                                            <p:txEl>
                                              <p:pRg st="2" end="2"/>
                                            </p:txEl>
                                          </p:spTgt>
                                        </p:tgtEl>
                                        <p:attrNameLst>
                                          <p:attrName>style.visibility</p:attrName>
                                        </p:attrNameLst>
                                      </p:cBhvr>
                                      <p:to>
                                        <p:strVal val="visible"/>
                                      </p:to>
                                    </p:set>
                                    <p:anim calcmode="lin" valueType="num">
                                      <p:cBhvr additive="base">
                                        <p:cTn id="19" dur="500" fill="hold"/>
                                        <p:tgtEl>
                                          <p:spTgt spid="1229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29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292">
                                            <p:txEl>
                                              <p:pRg st="3" end="3"/>
                                            </p:txEl>
                                          </p:spTgt>
                                        </p:tgtEl>
                                        <p:attrNameLst>
                                          <p:attrName>style.visibility</p:attrName>
                                        </p:attrNameLst>
                                      </p:cBhvr>
                                      <p:to>
                                        <p:strVal val="visible"/>
                                      </p:to>
                                    </p:set>
                                    <p:anim calcmode="lin" valueType="num">
                                      <p:cBhvr additive="base">
                                        <p:cTn id="25" dur="500" fill="hold"/>
                                        <p:tgtEl>
                                          <p:spTgt spid="12292">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2292">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4" name="مستطيل 3"/>
          <p:cNvSpPr/>
          <p:nvPr/>
        </p:nvSpPr>
        <p:spPr>
          <a:xfrm>
            <a:off x="304800" y="609600"/>
            <a:ext cx="8229600" cy="1323439"/>
          </a:xfrm>
          <a:prstGeom prst="rect">
            <a:avLst/>
          </a:prstGeom>
        </p:spPr>
        <p:txBody>
          <a:bodyPr wrap="square">
            <a:spAutoFit/>
          </a:bodyPr>
          <a:lstStyle/>
          <a:p>
            <a:pPr algn="justLow"/>
            <a:r>
              <a:rPr lang="en-US" b="1" dirty="0" smtClean="0">
                <a:solidFill>
                  <a:srgbClr val="00FF00"/>
                </a:solidFill>
              </a:rPr>
              <a:t>Parasympathetic Ganglia:</a:t>
            </a:r>
            <a:r>
              <a:rPr lang="en-US" b="1" dirty="0" smtClean="0">
                <a:solidFill>
                  <a:srgbClr val="FFFF00"/>
                </a:solidFill>
              </a:rPr>
              <a:t> </a:t>
            </a:r>
          </a:p>
          <a:p>
            <a:pPr algn="justLow"/>
            <a:r>
              <a:rPr lang="en-US" b="1" dirty="0" smtClean="0">
                <a:solidFill>
                  <a:srgbClr val="FFFF00"/>
                </a:solidFill>
              </a:rPr>
              <a:t>Terminal ganglia in the wall of organ </a:t>
            </a:r>
            <a:endParaRPr lang="en-US" b="1" dirty="0">
              <a:solidFill>
                <a:srgbClr val="FFFF00"/>
              </a:solidFill>
            </a:endParaRPr>
          </a:p>
        </p:txBody>
      </p:sp>
      <p:pic>
        <p:nvPicPr>
          <p:cNvPr id="5" name="Picture 11" descr="I:\Sci&amp;Math\Allen\Images\Parasympathetic a_a.jpg"/>
          <p:cNvPicPr>
            <a:picLocks noGrp="1" noChangeAspect="1" noChangeArrowheads="1"/>
          </p:cNvPicPr>
          <p:nvPr>
            <p:ph idx="1"/>
          </p:nvPr>
        </p:nvPicPr>
        <p:blipFill>
          <a:blip r:embed="rId2" cstate="print"/>
          <a:srcRect/>
          <a:stretch>
            <a:fillRect/>
          </a:stretch>
        </p:blipFill>
        <p:spPr bwMode="auto">
          <a:xfrm>
            <a:off x="685800" y="2286000"/>
            <a:ext cx="6781799" cy="4267200"/>
          </a:xfrm>
          <a:prstGeom prst="rect">
            <a:avLst/>
          </a:prstGeom>
          <a:noFill/>
          <a:ln w="9525">
            <a:noFill/>
            <a:miter lim="800000"/>
            <a:headEnd/>
            <a:tailEnd/>
          </a:ln>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304800"/>
            <a:ext cx="7772400" cy="990600"/>
          </a:xfrm>
        </p:spPr>
        <p:txBody>
          <a:bodyPr>
            <a:normAutofit fontScale="90000"/>
          </a:bodyPr>
          <a:lstStyle/>
          <a:p>
            <a:r>
              <a:rPr lang="en-US" b="1" u="sng" smtClean="0">
                <a:solidFill>
                  <a:srgbClr val="FFFF00"/>
                </a:solidFill>
              </a:rPr>
              <a:t>Sympathetic </a:t>
            </a:r>
            <a:br>
              <a:rPr lang="en-US" b="1" u="sng" smtClean="0">
                <a:solidFill>
                  <a:srgbClr val="FFFF00"/>
                </a:solidFill>
              </a:rPr>
            </a:br>
            <a:r>
              <a:rPr lang="en-US" b="1" smtClean="0">
                <a:solidFill>
                  <a:srgbClr val="FFFF00"/>
                </a:solidFill>
              </a:rPr>
              <a:t>Innervation of Visceral Targets</a:t>
            </a:r>
            <a:endParaRPr lang="en-US" b="1" u="sng" smtClean="0">
              <a:solidFill>
                <a:srgbClr val="FFFF00"/>
              </a:solidFill>
            </a:endParaRPr>
          </a:p>
        </p:txBody>
      </p:sp>
      <p:sp>
        <p:nvSpPr>
          <p:cNvPr id="87043" name="Rectangle 3"/>
          <p:cNvSpPr>
            <a:spLocks noGrp="1" noChangeArrowheads="1"/>
          </p:cNvSpPr>
          <p:nvPr>
            <p:ph idx="1"/>
          </p:nvPr>
        </p:nvSpPr>
        <p:spPr>
          <a:xfrm>
            <a:off x="304800" y="2819400"/>
            <a:ext cx="8534400" cy="533400"/>
          </a:xfrm>
        </p:spPr>
        <p:txBody>
          <a:bodyPr>
            <a:normAutofit lnSpcReduction="10000"/>
          </a:bodyPr>
          <a:lstStyle/>
          <a:p>
            <a:pPr algn="l" rtl="0"/>
            <a:r>
              <a:rPr lang="en-US" dirty="0" smtClean="0">
                <a:solidFill>
                  <a:srgbClr val="FFFF00"/>
                </a:solidFill>
              </a:rPr>
              <a:t>Ganglia close to spinal cord</a:t>
            </a:r>
          </a:p>
        </p:txBody>
      </p:sp>
      <p:grpSp>
        <p:nvGrpSpPr>
          <p:cNvPr id="2" name="Group 4"/>
          <p:cNvGrpSpPr>
            <a:grpSpLocks/>
          </p:cNvGrpSpPr>
          <p:nvPr/>
        </p:nvGrpSpPr>
        <p:grpSpPr bwMode="auto">
          <a:xfrm>
            <a:off x="1295400" y="3644900"/>
            <a:ext cx="6400800" cy="2451100"/>
            <a:chOff x="816" y="2296"/>
            <a:chExt cx="4032" cy="1544"/>
          </a:xfrm>
        </p:grpSpPr>
        <p:pic>
          <p:nvPicPr>
            <p:cNvPr id="15375" name="Picture 5" descr="F:\A&amp;P2 Senses\EXPORT\14_2 Sympathetic Fibers.BMP"/>
            <p:cNvPicPr>
              <a:picLocks noChangeAspect="1" noChangeArrowheads="1"/>
            </p:cNvPicPr>
            <p:nvPr/>
          </p:nvPicPr>
          <p:blipFill>
            <a:blip r:embed="rId3" cstate="print"/>
            <a:srcRect/>
            <a:stretch>
              <a:fillRect/>
            </a:stretch>
          </p:blipFill>
          <p:spPr bwMode="auto">
            <a:xfrm>
              <a:off x="816" y="2688"/>
              <a:ext cx="3168" cy="1008"/>
            </a:xfrm>
            <a:prstGeom prst="rect">
              <a:avLst/>
            </a:prstGeom>
            <a:noFill/>
            <a:ln w="9525">
              <a:noFill/>
              <a:miter lim="800000"/>
              <a:headEnd/>
              <a:tailEnd/>
            </a:ln>
          </p:spPr>
        </p:pic>
        <p:pic>
          <p:nvPicPr>
            <p:cNvPr id="15376" name="Picture 6" descr="F:\A&amp;P2 Senses\EXPORT\14_2 Auto Targets.BMP"/>
            <p:cNvPicPr>
              <a:picLocks noChangeAspect="1" noChangeArrowheads="1"/>
            </p:cNvPicPr>
            <p:nvPr/>
          </p:nvPicPr>
          <p:blipFill>
            <a:blip r:embed="rId4" cstate="print"/>
            <a:srcRect/>
            <a:stretch>
              <a:fillRect/>
            </a:stretch>
          </p:blipFill>
          <p:spPr bwMode="auto">
            <a:xfrm>
              <a:off x="3856" y="2296"/>
              <a:ext cx="992" cy="1544"/>
            </a:xfrm>
            <a:prstGeom prst="rect">
              <a:avLst/>
            </a:prstGeom>
            <a:noFill/>
            <a:ln w="9525">
              <a:noFill/>
              <a:miter lim="800000"/>
              <a:headEnd/>
              <a:tailEnd/>
            </a:ln>
          </p:spPr>
        </p:pic>
      </p:grpSp>
      <p:sp>
        <p:nvSpPr>
          <p:cNvPr id="87047" name="Text Box 7"/>
          <p:cNvSpPr txBox="1">
            <a:spLocks noChangeArrowheads="1"/>
          </p:cNvSpPr>
          <p:nvPr/>
        </p:nvSpPr>
        <p:spPr bwMode="auto">
          <a:xfrm>
            <a:off x="304800" y="1447800"/>
            <a:ext cx="8382000" cy="369332"/>
          </a:xfrm>
          <a:prstGeom prst="rect">
            <a:avLst/>
          </a:prstGeom>
          <a:noFill/>
          <a:ln w="9525">
            <a:noFill/>
            <a:miter lim="800000"/>
            <a:headEnd/>
            <a:tailEnd/>
          </a:ln>
        </p:spPr>
        <p:txBody>
          <a:bodyPr>
            <a:spAutoFit/>
          </a:bodyPr>
          <a:lstStyle/>
          <a:p>
            <a:pPr algn="l" rtl="0">
              <a:buFontTx/>
              <a:buChar char="•"/>
            </a:pPr>
            <a:r>
              <a:rPr lang="en-US">
                <a:solidFill>
                  <a:srgbClr val="FFFF00"/>
                </a:solidFill>
              </a:rPr>
              <a:t> Short, lightly myelinated preganglionic neurons</a:t>
            </a:r>
          </a:p>
        </p:txBody>
      </p:sp>
      <p:sp>
        <p:nvSpPr>
          <p:cNvPr id="87048" name="Text Box 8"/>
          <p:cNvSpPr txBox="1">
            <a:spLocks noChangeArrowheads="1"/>
          </p:cNvSpPr>
          <p:nvPr/>
        </p:nvSpPr>
        <p:spPr bwMode="auto">
          <a:xfrm>
            <a:off x="304800" y="2133600"/>
            <a:ext cx="8382000" cy="579438"/>
          </a:xfrm>
          <a:prstGeom prst="rect">
            <a:avLst/>
          </a:prstGeom>
          <a:noFill/>
          <a:ln w="9525">
            <a:noFill/>
            <a:miter lim="800000"/>
            <a:headEnd/>
            <a:tailEnd/>
          </a:ln>
        </p:spPr>
        <p:txBody>
          <a:bodyPr>
            <a:spAutoFit/>
          </a:bodyPr>
          <a:lstStyle/>
          <a:p>
            <a:pPr algn="l">
              <a:buFontTx/>
              <a:buChar char="•"/>
            </a:pPr>
            <a:r>
              <a:rPr lang="en-US">
                <a:solidFill>
                  <a:srgbClr val="FFFF00"/>
                </a:solidFill>
              </a:rPr>
              <a:t> Long, unmyelinated postganglionic neurons</a:t>
            </a:r>
          </a:p>
        </p:txBody>
      </p:sp>
      <p:sp>
        <p:nvSpPr>
          <p:cNvPr id="87049" name="Rectangle 9"/>
          <p:cNvSpPr>
            <a:spLocks noChangeArrowheads="1"/>
          </p:cNvSpPr>
          <p:nvPr/>
        </p:nvSpPr>
        <p:spPr bwMode="auto">
          <a:xfrm>
            <a:off x="2819400" y="4191000"/>
            <a:ext cx="838200" cy="914400"/>
          </a:xfrm>
          <a:prstGeom prst="rect">
            <a:avLst/>
          </a:prstGeom>
          <a:noFill/>
          <a:ln w="57150">
            <a:solidFill>
              <a:srgbClr val="CC3300"/>
            </a:solidFill>
            <a:miter lim="800000"/>
            <a:headEnd/>
            <a:tailEnd/>
          </a:ln>
        </p:spPr>
        <p:txBody>
          <a:bodyPr wrap="none" anchor="ctr"/>
          <a:lstStyle/>
          <a:p>
            <a:endParaRPr lang="ar-SA"/>
          </a:p>
        </p:txBody>
      </p:sp>
      <p:grpSp>
        <p:nvGrpSpPr>
          <p:cNvPr id="3" name="Group 10"/>
          <p:cNvGrpSpPr>
            <a:grpSpLocks/>
          </p:cNvGrpSpPr>
          <p:nvPr/>
        </p:nvGrpSpPr>
        <p:grpSpPr bwMode="auto">
          <a:xfrm>
            <a:off x="2286000" y="3810000"/>
            <a:ext cx="304800" cy="2514600"/>
            <a:chOff x="1440" y="2400"/>
            <a:chExt cx="192" cy="1584"/>
          </a:xfrm>
        </p:grpSpPr>
        <p:sp>
          <p:nvSpPr>
            <p:cNvPr id="15373" name="AutoShape 11"/>
            <p:cNvSpPr>
              <a:spLocks noChangeArrowheads="1"/>
            </p:cNvSpPr>
            <p:nvPr/>
          </p:nvSpPr>
          <p:spPr bwMode="auto">
            <a:xfrm>
              <a:off x="1440" y="2400"/>
              <a:ext cx="192" cy="432"/>
            </a:xfrm>
            <a:prstGeom prst="downArrow">
              <a:avLst>
                <a:gd name="adj1" fmla="val 50000"/>
                <a:gd name="adj2" fmla="val 56250"/>
              </a:avLst>
            </a:prstGeom>
            <a:solidFill>
              <a:schemeClr val="accent1"/>
            </a:solidFill>
            <a:ln w="9525">
              <a:solidFill>
                <a:schemeClr val="tx1"/>
              </a:solidFill>
              <a:miter lim="800000"/>
              <a:headEnd/>
              <a:tailEnd/>
            </a:ln>
          </p:spPr>
          <p:txBody>
            <a:bodyPr wrap="none" anchor="ctr"/>
            <a:lstStyle/>
            <a:p>
              <a:endParaRPr lang="ar-SA"/>
            </a:p>
          </p:txBody>
        </p:sp>
        <p:sp>
          <p:nvSpPr>
            <p:cNvPr id="15374" name="AutoShape 12"/>
            <p:cNvSpPr>
              <a:spLocks noChangeArrowheads="1"/>
            </p:cNvSpPr>
            <p:nvPr/>
          </p:nvSpPr>
          <p:spPr bwMode="auto">
            <a:xfrm>
              <a:off x="1440" y="3504"/>
              <a:ext cx="192" cy="480"/>
            </a:xfrm>
            <a:prstGeom prst="upArrow">
              <a:avLst>
                <a:gd name="adj1" fmla="val 50000"/>
                <a:gd name="adj2" fmla="val 62500"/>
              </a:avLst>
            </a:prstGeom>
            <a:solidFill>
              <a:schemeClr val="accent1"/>
            </a:solidFill>
            <a:ln w="9525">
              <a:solidFill>
                <a:schemeClr val="tx1"/>
              </a:solidFill>
              <a:miter lim="800000"/>
              <a:headEnd/>
              <a:tailEnd/>
            </a:ln>
          </p:spPr>
          <p:txBody>
            <a:bodyPr wrap="none" anchor="ctr"/>
            <a:lstStyle/>
            <a:p>
              <a:endParaRPr lang="ar-SA"/>
            </a:p>
          </p:txBody>
        </p:sp>
      </p:grpSp>
      <p:sp>
        <p:nvSpPr>
          <p:cNvPr id="87053" name="AutoShape 13"/>
          <p:cNvSpPr>
            <a:spLocks noChangeArrowheads="1"/>
          </p:cNvSpPr>
          <p:nvPr/>
        </p:nvSpPr>
        <p:spPr bwMode="auto">
          <a:xfrm>
            <a:off x="4343400" y="3657600"/>
            <a:ext cx="304800" cy="914400"/>
          </a:xfrm>
          <a:prstGeom prst="downArrow">
            <a:avLst>
              <a:gd name="adj1" fmla="val 50000"/>
              <a:gd name="adj2" fmla="val 75000"/>
            </a:avLst>
          </a:prstGeom>
          <a:solidFill>
            <a:schemeClr val="accent1"/>
          </a:solidFill>
          <a:ln w="9525">
            <a:solidFill>
              <a:schemeClr val="tx1"/>
            </a:solidFill>
            <a:miter lim="800000"/>
            <a:headEnd/>
            <a:tailEnd/>
          </a:ln>
        </p:spPr>
        <p:txBody>
          <a:bodyPr wrap="none" anchor="ctr"/>
          <a:lstStyle/>
          <a:p>
            <a:endParaRPr lang="ar-SA"/>
          </a:p>
        </p:txBody>
      </p:sp>
      <p:grpSp>
        <p:nvGrpSpPr>
          <p:cNvPr id="4" name="Group 14"/>
          <p:cNvGrpSpPr>
            <a:grpSpLocks/>
          </p:cNvGrpSpPr>
          <p:nvPr/>
        </p:nvGrpSpPr>
        <p:grpSpPr bwMode="auto">
          <a:xfrm>
            <a:off x="1143000" y="3657600"/>
            <a:ext cx="1143000" cy="3032125"/>
            <a:chOff x="720" y="2304"/>
            <a:chExt cx="720" cy="1910"/>
          </a:xfrm>
        </p:grpSpPr>
        <p:sp>
          <p:nvSpPr>
            <p:cNvPr id="15371" name="Oval 15"/>
            <p:cNvSpPr>
              <a:spLocks noChangeArrowheads="1"/>
            </p:cNvSpPr>
            <p:nvPr/>
          </p:nvSpPr>
          <p:spPr bwMode="auto">
            <a:xfrm>
              <a:off x="912" y="2304"/>
              <a:ext cx="384" cy="1680"/>
            </a:xfrm>
            <a:prstGeom prst="ellipse">
              <a:avLst/>
            </a:prstGeom>
            <a:noFill/>
            <a:ln w="38100">
              <a:solidFill>
                <a:srgbClr val="CC3300"/>
              </a:solidFill>
              <a:round/>
              <a:headEnd/>
              <a:tailEnd/>
            </a:ln>
          </p:spPr>
          <p:txBody>
            <a:bodyPr wrap="none" anchor="ctr"/>
            <a:lstStyle/>
            <a:p>
              <a:endParaRPr lang="ar-SA"/>
            </a:p>
          </p:txBody>
        </p:sp>
        <p:sp>
          <p:nvSpPr>
            <p:cNvPr id="15372" name="Text Box 16"/>
            <p:cNvSpPr txBox="1">
              <a:spLocks noChangeArrowheads="1"/>
            </p:cNvSpPr>
            <p:nvPr/>
          </p:nvSpPr>
          <p:spPr bwMode="auto">
            <a:xfrm>
              <a:off x="720" y="3696"/>
              <a:ext cx="720" cy="518"/>
            </a:xfrm>
            <a:prstGeom prst="rect">
              <a:avLst/>
            </a:prstGeom>
            <a:noFill/>
            <a:ln w="9525">
              <a:noFill/>
              <a:miter lim="800000"/>
              <a:headEnd/>
              <a:tailEnd/>
            </a:ln>
          </p:spPr>
          <p:txBody>
            <a:bodyPr>
              <a:spAutoFit/>
            </a:bodyPr>
            <a:lstStyle/>
            <a:p>
              <a:pPr algn="ctr"/>
              <a:r>
                <a:rPr lang="en-US"/>
                <a:t>Spinal Cord</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87049"/>
                                        </p:tgtEl>
                                        <p:attrNameLst>
                                          <p:attrName>style.visibility</p:attrName>
                                        </p:attrNameLst>
                                      </p:cBhvr>
                                      <p:to>
                                        <p:strVal val="visible"/>
                                      </p:to>
                                    </p:set>
                                    <p:anim calcmode="lin" valueType="num">
                                      <p:cBhvr>
                                        <p:cTn id="7" dur="5000" fill="hold"/>
                                        <p:tgtEl>
                                          <p:spTgt spid="87049"/>
                                        </p:tgtEl>
                                        <p:attrNameLst>
                                          <p:attrName>ppt_w</p:attrName>
                                        </p:attrNameLst>
                                      </p:cBhvr>
                                      <p:tavLst>
                                        <p:tav tm="0" fmla="#ppt_w*sin(2.5*pi*$)">
                                          <p:val>
                                            <p:fltVal val="0"/>
                                          </p:val>
                                        </p:tav>
                                        <p:tav tm="100000">
                                          <p:val>
                                            <p:fltVal val="1"/>
                                          </p:val>
                                        </p:tav>
                                      </p:tavLst>
                                    </p:anim>
                                    <p:anim calcmode="lin" valueType="num">
                                      <p:cBhvr>
                                        <p:cTn id="8" dur="5000" fill="hold"/>
                                        <p:tgtEl>
                                          <p:spTgt spid="87049"/>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2" fill="hold" grpId="0" nodeType="clickEffect">
                                  <p:stCondLst>
                                    <p:cond delay="0"/>
                                  </p:stCondLst>
                                  <p:childTnLst>
                                    <p:set>
                                      <p:cBhvr>
                                        <p:cTn id="12" dur="1" fill="hold">
                                          <p:stCondLst>
                                            <p:cond delay="0"/>
                                          </p:stCondLst>
                                        </p:cTn>
                                        <p:tgtEl>
                                          <p:spTgt spid="87047"/>
                                        </p:tgtEl>
                                        <p:attrNameLst>
                                          <p:attrName>style.visibility</p:attrName>
                                        </p:attrNameLst>
                                      </p:cBhvr>
                                      <p:to>
                                        <p:strVal val="visible"/>
                                      </p:to>
                                    </p:set>
                                    <p:anim calcmode="lin" valueType="num">
                                      <p:cBhvr additive="base">
                                        <p:cTn id="13" dur="5000" fill="hold"/>
                                        <p:tgtEl>
                                          <p:spTgt spid="87047"/>
                                        </p:tgtEl>
                                        <p:attrNameLst>
                                          <p:attrName>ppt_x</p:attrName>
                                        </p:attrNameLst>
                                      </p:cBhvr>
                                      <p:tavLst>
                                        <p:tav tm="0">
                                          <p:val>
                                            <p:strVal val="1+#ppt_w/2"/>
                                          </p:val>
                                        </p:tav>
                                        <p:tav tm="100000">
                                          <p:val>
                                            <p:strVal val="#ppt_x"/>
                                          </p:val>
                                        </p:tav>
                                      </p:tavLst>
                                    </p:anim>
                                    <p:anim calcmode="lin" valueType="num">
                                      <p:cBhvr additive="base">
                                        <p:cTn id="14" dur="5000" fill="hold"/>
                                        <p:tgtEl>
                                          <p:spTgt spid="8704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ppt_x</p:attrName>
                                        </p:attrNameLst>
                                      </p:cBhvr>
                                      <p:tavLst>
                                        <p:tav tm="0">
                                          <p:val>
                                            <p:strVal val="#ppt_x"/>
                                          </p:val>
                                        </p:tav>
                                        <p:tav tm="100000">
                                          <p:val>
                                            <p:strVal val="#ppt_x"/>
                                          </p:val>
                                        </p:tav>
                                      </p:tavLst>
                                    </p:anim>
                                    <p:anim calcmode="lin" valueType="num">
                                      <p:cBhvr>
                                        <p:cTn id="20" dur="500" fill="hold"/>
                                        <p:tgtEl>
                                          <p:spTgt spid="4"/>
                                        </p:tgtEl>
                                        <p:attrNameLst>
                                          <p:attrName>ppt_y</p:attrName>
                                        </p:attrNameLst>
                                      </p:cBhvr>
                                      <p:tavLst>
                                        <p:tav tm="0">
                                          <p:val>
                                            <p:strVal val="#ppt_y-#ppt_h/2"/>
                                          </p:val>
                                        </p:tav>
                                        <p:tav tm="100000">
                                          <p:val>
                                            <p:strVal val="#ppt_y"/>
                                          </p:val>
                                        </p:tav>
                                      </p:tavLst>
                                    </p:anim>
                                    <p:anim calcmode="lin" valueType="num">
                                      <p:cBhvr>
                                        <p:cTn id="21" dur="500" fill="hold"/>
                                        <p:tgtEl>
                                          <p:spTgt spid="4"/>
                                        </p:tgtEl>
                                        <p:attrNameLst>
                                          <p:attrName>ppt_w</p:attrName>
                                        </p:attrNameLst>
                                      </p:cBhvr>
                                      <p:tavLst>
                                        <p:tav tm="0">
                                          <p:val>
                                            <p:strVal val="#ppt_w"/>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32"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strVal val="4*#ppt_w"/>
                                          </p:val>
                                        </p:tav>
                                        <p:tav tm="100000">
                                          <p:val>
                                            <p:strVal val="#ppt_w"/>
                                          </p:val>
                                        </p:tav>
                                      </p:tavLst>
                                    </p:anim>
                                    <p:anim calcmode="lin" valueType="num">
                                      <p:cBhvr>
                                        <p:cTn id="28" dur="500" fill="hold"/>
                                        <p:tgtEl>
                                          <p:spTgt spid="3"/>
                                        </p:tgtEl>
                                        <p:attrNameLst>
                                          <p:attrName>ppt_h</p:attrName>
                                        </p:attrNameLst>
                                      </p:cBhvr>
                                      <p:tavLst>
                                        <p:tav tm="0">
                                          <p:val>
                                            <p:strVal val="4*#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7" presetClass="entr" presetSubtype="2" fill="hold" grpId="0" nodeType="clickEffect">
                                  <p:stCondLst>
                                    <p:cond delay="0"/>
                                  </p:stCondLst>
                                  <p:childTnLst>
                                    <p:set>
                                      <p:cBhvr>
                                        <p:cTn id="32" dur="1" fill="hold">
                                          <p:stCondLst>
                                            <p:cond delay="0"/>
                                          </p:stCondLst>
                                        </p:cTn>
                                        <p:tgtEl>
                                          <p:spTgt spid="87048"/>
                                        </p:tgtEl>
                                        <p:attrNameLst>
                                          <p:attrName>style.visibility</p:attrName>
                                        </p:attrNameLst>
                                      </p:cBhvr>
                                      <p:to>
                                        <p:strVal val="visible"/>
                                      </p:to>
                                    </p:set>
                                    <p:anim calcmode="lin" valueType="num">
                                      <p:cBhvr additive="base">
                                        <p:cTn id="33" dur="5000" fill="hold"/>
                                        <p:tgtEl>
                                          <p:spTgt spid="87048"/>
                                        </p:tgtEl>
                                        <p:attrNameLst>
                                          <p:attrName>ppt_x</p:attrName>
                                        </p:attrNameLst>
                                      </p:cBhvr>
                                      <p:tavLst>
                                        <p:tav tm="0">
                                          <p:val>
                                            <p:strVal val="1+#ppt_w/2"/>
                                          </p:val>
                                        </p:tav>
                                        <p:tav tm="100000">
                                          <p:val>
                                            <p:strVal val="#ppt_x"/>
                                          </p:val>
                                        </p:tav>
                                      </p:tavLst>
                                    </p:anim>
                                    <p:anim calcmode="lin" valueType="num">
                                      <p:cBhvr additive="base">
                                        <p:cTn id="34" dur="5000" fill="hold"/>
                                        <p:tgtEl>
                                          <p:spTgt spid="87048"/>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3" presetClass="entr" presetSubtype="272" fill="hold" grpId="0" nodeType="clickEffect">
                                  <p:stCondLst>
                                    <p:cond delay="0"/>
                                  </p:stCondLst>
                                  <p:childTnLst>
                                    <p:set>
                                      <p:cBhvr>
                                        <p:cTn id="38" dur="1" fill="hold">
                                          <p:stCondLst>
                                            <p:cond delay="0"/>
                                          </p:stCondLst>
                                        </p:cTn>
                                        <p:tgtEl>
                                          <p:spTgt spid="87053"/>
                                        </p:tgtEl>
                                        <p:attrNameLst>
                                          <p:attrName>style.visibility</p:attrName>
                                        </p:attrNameLst>
                                      </p:cBhvr>
                                      <p:to>
                                        <p:strVal val="visible"/>
                                      </p:to>
                                    </p:set>
                                    <p:anim calcmode="lin" valueType="num">
                                      <p:cBhvr>
                                        <p:cTn id="39" dur="500" fill="hold"/>
                                        <p:tgtEl>
                                          <p:spTgt spid="87053"/>
                                        </p:tgtEl>
                                        <p:attrNameLst>
                                          <p:attrName>ppt_w</p:attrName>
                                        </p:attrNameLst>
                                      </p:cBhvr>
                                      <p:tavLst>
                                        <p:tav tm="0">
                                          <p:val>
                                            <p:strVal val="2/3*#ppt_w"/>
                                          </p:val>
                                        </p:tav>
                                        <p:tav tm="100000">
                                          <p:val>
                                            <p:strVal val="#ppt_w"/>
                                          </p:val>
                                        </p:tav>
                                      </p:tavLst>
                                    </p:anim>
                                    <p:anim calcmode="lin" valueType="num">
                                      <p:cBhvr>
                                        <p:cTn id="40" dur="500" fill="hold"/>
                                        <p:tgtEl>
                                          <p:spTgt spid="87053"/>
                                        </p:tgtEl>
                                        <p:attrNameLst>
                                          <p:attrName>ppt_h</p:attrName>
                                        </p:attrNameLst>
                                      </p:cBhvr>
                                      <p:tavLst>
                                        <p:tav tm="0">
                                          <p:val>
                                            <p:strVal val="2/3*#ppt_h"/>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7" presetClass="entr" presetSubtype="2" fill="hold" grpId="0" nodeType="clickEffect">
                                  <p:stCondLst>
                                    <p:cond delay="0"/>
                                  </p:stCondLst>
                                  <p:childTnLst>
                                    <p:set>
                                      <p:cBhvr>
                                        <p:cTn id="44" dur="1" fill="hold">
                                          <p:stCondLst>
                                            <p:cond delay="0"/>
                                          </p:stCondLst>
                                        </p:cTn>
                                        <p:tgtEl>
                                          <p:spTgt spid="87043">
                                            <p:txEl>
                                              <p:pRg st="0" end="0"/>
                                            </p:txEl>
                                          </p:spTgt>
                                        </p:tgtEl>
                                        <p:attrNameLst>
                                          <p:attrName>style.visibility</p:attrName>
                                        </p:attrNameLst>
                                      </p:cBhvr>
                                      <p:to>
                                        <p:strVal val="visible"/>
                                      </p:to>
                                    </p:set>
                                    <p:anim calcmode="lin" valueType="num">
                                      <p:cBhvr additive="base">
                                        <p:cTn id="45" dur="5000" fill="hold"/>
                                        <p:tgtEl>
                                          <p:spTgt spid="87043">
                                            <p:txEl>
                                              <p:pRg st="0" end="0"/>
                                            </p:txEl>
                                          </p:spTgt>
                                        </p:tgtEl>
                                        <p:attrNameLst>
                                          <p:attrName>ppt_x</p:attrName>
                                        </p:attrNameLst>
                                      </p:cBhvr>
                                      <p:tavLst>
                                        <p:tav tm="0">
                                          <p:val>
                                            <p:strVal val="1+#ppt_w/2"/>
                                          </p:val>
                                        </p:tav>
                                        <p:tav tm="100000">
                                          <p:val>
                                            <p:strVal val="#ppt_x"/>
                                          </p:val>
                                        </p:tav>
                                      </p:tavLst>
                                    </p:anim>
                                    <p:anim calcmode="lin" valueType="num">
                                      <p:cBhvr additive="base">
                                        <p:cTn id="46" dur="5000" fill="hold"/>
                                        <p:tgtEl>
                                          <p:spTgt spid="8704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build="p" autoUpdateAnimBg="0"/>
      <p:bldP spid="87047" grpId="0" autoUpdateAnimBg="0"/>
      <p:bldP spid="87048" grpId="0" autoUpdateAnimBg="0"/>
      <p:bldP spid="87049" grpId="0" animBg="1"/>
      <p:bldP spid="87053"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304800"/>
            <a:ext cx="7772400" cy="990600"/>
          </a:xfrm>
        </p:spPr>
        <p:txBody>
          <a:bodyPr>
            <a:normAutofit fontScale="90000"/>
          </a:bodyPr>
          <a:lstStyle/>
          <a:p>
            <a:r>
              <a:rPr lang="en-US" b="1" u="sng" smtClean="0">
                <a:solidFill>
                  <a:srgbClr val="FFFF00"/>
                </a:solidFill>
              </a:rPr>
              <a:t>Parasympathetic </a:t>
            </a:r>
            <a:br>
              <a:rPr lang="en-US" b="1" u="sng" smtClean="0">
                <a:solidFill>
                  <a:srgbClr val="FFFF00"/>
                </a:solidFill>
              </a:rPr>
            </a:br>
            <a:r>
              <a:rPr lang="en-US" b="1" smtClean="0">
                <a:solidFill>
                  <a:srgbClr val="FFFF00"/>
                </a:solidFill>
              </a:rPr>
              <a:t>Innervation of Visceral Targets</a:t>
            </a:r>
            <a:endParaRPr lang="en-US" b="1" u="sng" smtClean="0">
              <a:solidFill>
                <a:srgbClr val="FFFF00"/>
              </a:solidFill>
            </a:endParaRPr>
          </a:p>
        </p:txBody>
      </p:sp>
      <p:sp>
        <p:nvSpPr>
          <p:cNvPr id="84995" name="Rectangle 3"/>
          <p:cNvSpPr>
            <a:spLocks noGrp="1" noChangeArrowheads="1"/>
          </p:cNvSpPr>
          <p:nvPr>
            <p:ph idx="1"/>
          </p:nvPr>
        </p:nvSpPr>
        <p:spPr>
          <a:xfrm>
            <a:off x="685800" y="1600200"/>
            <a:ext cx="7772400" cy="533400"/>
          </a:xfrm>
        </p:spPr>
        <p:txBody>
          <a:bodyPr>
            <a:normAutofit lnSpcReduction="10000"/>
          </a:bodyPr>
          <a:lstStyle/>
          <a:p>
            <a:pPr algn="l" rtl="0"/>
            <a:r>
              <a:rPr lang="en-US" dirty="0" smtClean="0">
                <a:solidFill>
                  <a:srgbClr val="FFFF00"/>
                </a:solidFill>
              </a:rPr>
              <a:t>Ganglia close to or on target organs</a:t>
            </a:r>
          </a:p>
          <a:p>
            <a:pPr algn="l" rtl="0"/>
            <a:endParaRPr lang="en-US" dirty="0" smtClean="0">
              <a:solidFill>
                <a:srgbClr val="FFFF00"/>
              </a:solidFill>
            </a:endParaRPr>
          </a:p>
        </p:txBody>
      </p:sp>
      <p:sp>
        <p:nvSpPr>
          <p:cNvPr id="84996" name="Rectangle 4"/>
          <p:cNvSpPr>
            <a:spLocks noChangeArrowheads="1"/>
          </p:cNvSpPr>
          <p:nvPr/>
        </p:nvSpPr>
        <p:spPr bwMode="auto">
          <a:xfrm>
            <a:off x="685800" y="2286000"/>
            <a:ext cx="7772400" cy="685800"/>
          </a:xfrm>
          <a:prstGeom prst="rect">
            <a:avLst/>
          </a:prstGeom>
          <a:noFill/>
          <a:ln w="9525">
            <a:noFill/>
            <a:miter lim="800000"/>
            <a:headEnd/>
            <a:tailEnd/>
          </a:ln>
        </p:spPr>
        <p:txBody>
          <a:bodyPr/>
          <a:lstStyle/>
          <a:p>
            <a:pPr marL="342900" indent="-342900" algn="r" rtl="0">
              <a:spcBef>
                <a:spcPct val="20000"/>
              </a:spcBef>
              <a:buFontTx/>
              <a:buChar char="•"/>
            </a:pPr>
            <a:r>
              <a:rPr lang="en-US" sz="2800" dirty="0" err="1">
                <a:solidFill>
                  <a:srgbClr val="FFFF00"/>
                </a:solidFill>
              </a:rPr>
              <a:t>Preganglionic</a:t>
            </a:r>
            <a:r>
              <a:rPr lang="en-US" sz="2800" dirty="0">
                <a:solidFill>
                  <a:srgbClr val="FFFF00"/>
                </a:solidFill>
              </a:rPr>
              <a:t> neurons - long</a:t>
            </a:r>
          </a:p>
          <a:p>
            <a:pPr marL="342900" indent="-342900" algn="r" rtl="0">
              <a:spcBef>
                <a:spcPct val="20000"/>
              </a:spcBef>
              <a:buFontTx/>
              <a:buChar char="•"/>
            </a:pPr>
            <a:endParaRPr lang="en-US" sz="2800" dirty="0">
              <a:solidFill>
                <a:srgbClr val="FFFF00"/>
              </a:solidFill>
            </a:endParaRPr>
          </a:p>
        </p:txBody>
      </p:sp>
      <p:sp>
        <p:nvSpPr>
          <p:cNvPr id="84997" name="Rectangle 5"/>
          <p:cNvSpPr>
            <a:spLocks noChangeArrowheads="1"/>
          </p:cNvSpPr>
          <p:nvPr/>
        </p:nvSpPr>
        <p:spPr bwMode="auto">
          <a:xfrm>
            <a:off x="685800" y="3048000"/>
            <a:ext cx="7772400" cy="685800"/>
          </a:xfrm>
          <a:prstGeom prst="rect">
            <a:avLst/>
          </a:prstGeom>
          <a:noFill/>
          <a:ln w="9525">
            <a:noFill/>
            <a:miter lim="800000"/>
            <a:headEnd/>
            <a:tailEnd/>
          </a:ln>
        </p:spPr>
        <p:txBody>
          <a:bodyPr/>
          <a:lstStyle/>
          <a:p>
            <a:pPr marL="342900" indent="-342900" algn="r" rtl="0">
              <a:spcBef>
                <a:spcPct val="20000"/>
              </a:spcBef>
              <a:buFontTx/>
              <a:buChar char="•"/>
            </a:pPr>
            <a:r>
              <a:rPr lang="en-US" sz="2400" dirty="0">
                <a:solidFill>
                  <a:srgbClr val="FFFF00"/>
                </a:solidFill>
              </a:rPr>
              <a:t>Post </a:t>
            </a:r>
            <a:r>
              <a:rPr lang="en-US" sz="2400" dirty="0" err="1">
                <a:solidFill>
                  <a:srgbClr val="FFFF00"/>
                </a:solidFill>
              </a:rPr>
              <a:t>ganglionic</a:t>
            </a:r>
            <a:r>
              <a:rPr lang="en-US" sz="2400" dirty="0">
                <a:solidFill>
                  <a:srgbClr val="FFFF00"/>
                </a:solidFill>
              </a:rPr>
              <a:t> neurons - short</a:t>
            </a:r>
          </a:p>
        </p:txBody>
      </p:sp>
      <p:grpSp>
        <p:nvGrpSpPr>
          <p:cNvPr id="2" name="Group 9"/>
          <p:cNvGrpSpPr>
            <a:grpSpLocks/>
          </p:cNvGrpSpPr>
          <p:nvPr/>
        </p:nvGrpSpPr>
        <p:grpSpPr bwMode="auto">
          <a:xfrm>
            <a:off x="1636713" y="3721100"/>
            <a:ext cx="5602287" cy="2451100"/>
            <a:chOff x="1031" y="2344"/>
            <a:chExt cx="3529" cy="1544"/>
          </a:xfrm>
        </p:grpSpPr>
        <p:pic>
          <p:nvPicPr>
            <p:cNvPr id="16395" name="Picture 7" descr="F:\A&amp;P2 Senses\EXPORT\14_2 Parasympathetic Fibers.BMP"/>
            <p:cNvPicPr>
              <a:picLocks noChangeAspect="1" noChangeArrowheads="1"/>
            </p:cNvPicPr>
            <p:nvPr/>
          </p:nvPicPr>
          <p:blipFill>
            <a:blip r:embed="rId3" cstate="print"/>
            <a:srcRect/>
            <a:stretch>
              <a:fillRect/>
            </a:stretch>
          </p:blipFill>
          <p:spPr bwMode="auto">
            <a:xfrm>
              <a:off x="1031" y="2848"/>
              <a:ext cx="2521" cy="512"/>
            </a:xfrm>
            <a:prstGeom prst="rect">
              <a:avLst/>
            </a:prstGeom>
            <a:noFill/>
            <a:ln w="9525">
              <a:noFill/>
              <a:miter lim="800000"/>
              <a:headEnd/>
              <a:tailEnd/>
            </a:ln>
          </p:spPr>
        </p:pic>
        <p:pic>
          <p:nvPicPr>
            <p:cNvPr id="16396" name="Picture 8" descr="F:\A&amp;P2 Senses\EXPORT\14_2 Auto Targets.BMP"/>
            <p:cNvPicPr>
              <a:picLocks noChangeAspect="1" noChangeArrowheads="1"/>
            </p:cNvPicPr>
            <p:nvPr/>
          </p:nvPicPr>
          <p:blipFill>
            <a:blip r:embed="rId4" cstate="print"/>
            <a:srcRect/>
            <a:stretch>
              <a:fillRect/>
            </a:stretch>
          </p:blipFill>
          <p:spPr bwMode="auto">
            <a:xfrm>
              <a:off x="3568" y="2344"/>
              <a:ext cx="992" cy="1544"/>
            </a:xfrm>
            <a:prstGeom prst="rect">
              <a:avLst/>
            </a:prstGeom>
            <a:noFill/>
            <a:ln w="9525">
              <a:noFill/>
              <a:miter lim="800000"/>
              <a:headEnd/>
              <a:tailEnd/>
            </a:ln>
          </p:spPr>
        </p:pic>
      </p:grpSp>
      <p:sp>
        <p:nvSpPr>
          <p:cNvPr id="85002" name="Rectangle 10"/>
          <p:cNvSpPr>
            <a:spLocks noChangeArrowheads="1"/>
          </p:cNvSpPr>
          <p:nvPr/>
        </p:nvSpPr>
        <p:spPr bwMode="auto">
          <a:xfrm>
            <a:off x="4191000" y="4572000"/>
            <a:ext cx="762000" cy="762000"/>
          </a:xfrm>
          <a:prstGeom prst="rect">
            <a:avLst/>
          </a:prstGeom>
          <a:noFill/>
          <a:ln w="57150">
            <a:solidFill>
              <a:srgbClr val="CC3300"/>
            </a:solidFill>
            <a:miter lim="800000"/>
            <a:headEnd/>
            <a:tailEnd/>
          </a:ln>
        </p:spPr>
        <p:txBody>
          <a:bodyPr wrap="none" anchor="ctr"/>
          <a:lstStyle/>
          <a:p>
            <a:endParaRPr lang="ar-SA"/>
          </a:p>
        </p:txBody>
      </p:sp>
      <p:sp>
        <p:nvSpPr>
          <p:cNvPr id="85003" name="AutoShape 11"/>
          <p:cNvSpPr>
            <a:spLocks noChangeArrowheads="1"/>
          </p:cNvSpPr>
          <p:nvPr/>
        </p:nvSpPr>
        <p:spPr bwMode="auto">
          <a:xfrm>
            <a:off x="2819400" y="5029200"/>
            <a:ext cx="304800" cy="990600"/>
          </a:xfrm>
          <a:prstGeom prst="upArrow">
            <a:avLst>
              <a:gd name="adj1" fmla="val 50000"/>
              <a:gd name="adj2" fmla="val 81250"/>
            </a:avLst>
          </a:prstGeom>
          <a:solidFill>
            <a:schemeClr val="accent1"/>
          </a:solidFill>
          <a:ln w="9525">
            <a:solidFill>
              <a:schemeClr val="tx1"/>
            </a:solidFill>
            <a:miter lim="800000"/>
            <a:headEnd/>
            <a:tailEnd/>
          </a:ln>
        </p:spPr>
        <p:txBody>
          <a:bodyPr wrap="none" anchor="ctr"/>
          <a:lstStyle/>
          <a:p>
            <a:endParaRPr lang="ar-SA"/>
          </a:p>
        </p:txBody>
      </p:sp>
      <p:sp>
        <p:nvSpPr>
          <p:cNvPr id="85004" name="AutoShape 12"/>
          <p:cNvSpPr>
            <a:spLocks noChangeArrowheads="1"/>
          </p:cNvSpPr>
          <p:nvPr/>
        </p:nvSpPr>
        <p:spPr bwMode="auto">
          <a:xfrm>
            <a:off x="5029200" y="4953000"/>
            <a:ext cx="152400" cy="1066800"/>
          </a:xfrm>
          <a:prstGeom prst="upArrow">
            <a:avLst>
              <a:gd name="adj1" fmla="val 50000"/>
              <a:gd name="adj2" fmla="val 175000"/>
            </a:avLst>
          </a:prstGeom>
          <a:solidFill>
            <a:schemeClr val="accent1"/>
          </a:solidFill>
          <a:ln w="9525">
            <a:solidFill>
              <a:schemeClr val="tx1"/>
            </a:solidFill>
            <a:miter lim="800000"/>
            <a:headEnd/>
            <a:tailEnd/>
          </a:ln>
        </p:spPr>
        <p:txBody>
          <a:bodyPr wrap="none" anchor="ctr"/>
          <a:lstStyle/>
          <a:p>
            <a:endParaRPr lang="ar-SA"/>
          </a:p>
        </p:txBody>
      </p:sp>
      <p:sp>
        <p:nvSpPr>
          <p:cNvPr id="85005" name="Oval 13"/>
          <p:cNvSpPr>
            <a:spLocks noChangeArrowheads="1"/>
          </p:cNvSpPr>
          <p:nvPr/>
        </p:nvSpPr>
        <p:spPr bwMode="auto">
          <a:xfrm>
            <a:off x="5715000" y="3505200"/>
            <a:ext cx="1676400" cy="3048000"/>
          </a:xfrm>
          <a:prstGeom prst="ellipse">
            <a:avLst/>
          </a:prstGeom>
          <a:noFill/>
          <a:ln w="38100">
            <a:solidFill>
              <a:schemeClr val="accent2"/>
            </a:solidFill>
            <a:round/>
            <a:headEnd/>
            <a:tailEnd/>
          </a:ln>
        </p:spPr>
        <p:txBody>
          <a:bodyPr wrap="none" anchor="ctr"/>
          <a:lstStyle/>
          <a:p>
            <a:endParaRPr lang="ar-SA"/>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4995">
                                            <p:txEl>
                                              <p:pRg st="0" end="0"/>
                                            </p:txEl>
                                          </p:spTgt>
                                        </p:tgtEl>
                                        <p:attrNameLst>
                                          <p:attrName>style.visibility</p:attrName>
                                        </p:attrNameLst>
                                      </p:cBhvr>
                                      <p:to>
                                        <p:strVal val="visible"/>
                                      </p:to>
                                    </p:set>
                                    <p:anim calcmode="lin" valueType="num">
                                      <p:cBhvr additive="base">
                                        <p:cTn id="7" dur="500" fill="hold"/>
                                        <p:tgtEl>
                                          <p:spTgt spid="849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49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5" presetClass="entr" presetSubtype="0" fill="hold" grpId="0" nodeType="clickEffect">
                                  <p:stCondLst>
                                    <p:cond delay="0"/>
                                  </p:stCondLst>
                                  <p:childTnLst>
                                    <p:set>
                                      <p:cBhvr>
                                        <p:cTn id="12" dur="1" fill="hold">
                                          <p:stCondLst>
                                            <p:cond delay="0"/>
                                          </p:stCondLst>
                                        </p:cTn>
                                        <p:tgtEl>
                                          <p:spTgt spid="85002"/>
                                        </p:tgtEl>
                                        <p:attrNameLst>
                                          <p:attrName>style.visibility</p:attrName>
                                        </p:attrNameLst>
                                      </p:cBhvr>
                                      <p:to>
                                        <p:strVal val="visible"/>
                                      </p:to>
                                    </p:set>
                                    <p:anim calcmode="lin" valueType="num">
                                      <p:cBhvr>
                                        <p:cTn id="13" dur="1000" fill="hold"/>
                                        <p:tgtEl>
                                          <p:spTgt spid="85002"/>
                                        </p:tgtEl>
                                        <p:attrNameLst>
                                          <p:attrName>ppt_w</p:attrName>
                                        </p:attrNameLst>
                                      </p:cBhvr>
                                      <p:tavLst>
                                        <p:tav tm="0">
                                          <p:val>
                                            <p:fltVal val="0"/>
                                          </p:val>
                                        </p:tav>
                                        <p:tav tm="100000">
                                          <p:val>
                                            <p:strVal val="#ppt_w"/>
                                          </p:val>
                                        </p:tav>
                                      </p:tavLst>
                                    </p:anim>
                                    <p:anim calcmode="lin" valueType="num">
                                      <p:cBhvr>
                                        <p:cTn id="14" dur="1000" fill="hold"/>
                                        <p:tgtEl>
                                          <p:spTgt spid="85002"/>
                                        </p:tgtEl>
                                        <p:attrNameLst>
                                          <p:attrName>ppt_h</p:attrName>
                                        </p:attrNameLst>
                                      </p:cBhvr>
                                      <p:tavLst>
                                        <p:tav tm="0">
                                          <p:val>
                                            <p:fltVal val="0"/>
                                          </p:val>
                                        </p:tav>
                                        <p:tav tm="100000">
                                          <p:val>
                                            <p:strVal val="#ppt_h"/>
                                          </p:val>
                                        </p:tav>
                                      </p:tavLst>
                                    </p:anim>
                                    <p:anim calcmode="lin" valueType="num">
                                      <p:cBhvr>
                                        <p:cTn id="15" dur="1000" fill="hold"/>
                                        <p:tgtEl>
                                          <p:spTgt spid="85002"/>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8500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32" fill="hold" grpId="0" nodeType="clickEffect">
                                  <p:stCondLst>
                                    <p:cond delay="0"/>
                                  </p:stCondLst>
                                  <p:childTnLst>
                                    <p:set>
                                      <p:cBhvr>
                                        <p:cTn id="20" dur="1" fill="hold">
                                          <p:stCondLst>
                                            <p:cond delay="0"/>
                                          </p:stCondLst>
                                        </p:cTn>
                                        <p:tgtEl>
                                          <p:spTgt spid="85005"/>
                                        </p:tgtEl>
                                        <p:attrNameLst>
                                          <p:attrName>style.visibility</p:attrName>
                                        </p:attrNameLst>
                                      </p:cBhvr>
                                      <p:to>
                                        <p:strVal val="visible"/>
                                      </p:to>
                                    </p:set>
                                    <p:anim calcmode="lin" valueType="num">
                                      <p:cBhvr>
                                        <p:cTn id="21" dur="500" fill="hold"/>
                                        <p:tgtEl>
                                          <p:spTgt spid="85005"/>
                                        </p:tgtEl>
                                        <p:attrNameLst>
                                          <p:attrName>ppt_w</p:attrName>
                                        </p:attrNameLst>
                                      </p:cBhvr>
                                      <p:tavLst>
                                        <p:tav tm="0">
                                          <p:val>
                                            <p:strVal val="4*#ppt_w"/>
                                          </p:val>
                                        </p:tav>
                                        <p:tav tm="100000">
                                          <p:val>
                                            <p:strVal val="#ppt_w"/>
                                          </p:val>
                                        </p:tav>
                                      </p:tavLst>
                                    </p:anim>
                                    <p:anim calcmode="lin" valueType="num">
                                      <p:cBhvr>
                                        <p:cTn id="22" dur="500" fill="hold"/>
                                        <p:tgtEl>
                                          <p:spTgt spid="85005"/>
                                        </p:tgtEl>
                                        <p:attrNameLst>
                                          <p:attrName>ppt_h</p:attrName>
                                        </p:attrNameLst>
                                      </p:cBhvr>
                                      <p:tavLst>
                                        <p:tav tm="0">
                                          <p:val>
                                            <p:strVal val="4*#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12" fill="hold" grpId="0" nodeType="clickEffect">
                                  <p:stCondLst>
                                    <p:cond delay="0"/>
                                  </p:stCondLst>
                                  <p:childTnLst>
                                    <p:set>
                                      <p:cBhvr>
                                        <p:cTn id="26" dur="1" fill="hold">
                                          <p:stCondLst>
                                            <p:cond delay="0"/>
                                          </p:stCondLst>
                                        </p:cTn>
                                        <p:tgtEl>
                                          <p:spTgt spid="84996"/>
                                        </p:tgtEl>
                                        <p:attrNameLst>
                                          <p:attrName>style.visibility</p:attrName>
                                        </p:attrNameLst>
                                      </p:cBhvr>
                                      <p:to>
                                        <p:strVal val="visible"/>
                                      </p:to>
                                    </p:set>
                                    <p:anim calcmode="lin" valueType="num">
                                      <p:cBhvr additive="base">
                                        <p:cTn id="27" dur="500" fill="hold"/>
                                        <p:tgtEl>
                                          <p:spTgt spid="84996"/>
                                        </p:tgtEl>
                                        <p:attrNameLst>
                                          <p:attrName>ppt_x</p:attrName>
                                        </p:attrNameLst>
                                      </p:cBhvr>
                                      <p:tavLst>
                                        <p:tav tm="0">
                                          <p:val>
                                            <p:strVal val="0-#ppt_w/2"/>
                                          </p:val>
                                        </p:tav>
                                        <p:tav tm="100000">
                                          <p:val>
                                            <p:strVal val="#ppt_x"/>
                                          </p:val>
                                        </p:tav>
                                      </p:tavLst>
                                    </p:anim>
                                    <p:anim calcmode="lin" valueType="num">
                                      <p:cBhvr additive="base">
                                        <p:cTn id="28" dur="500" fill="hold"/>
                                        <p:tgtEl>
                                          <p:spTgt spid="8499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7" presetClass="entr" presetSubtype="4" fill="hold" grpId="0" nodeType="clickEffect">
                                  <p:stCondLst>
                                    <p:cond delay="0"/>
                                  </p:stCondLst>
                                  <p:childTnLst>
                                    <p:set>
                                      <p:cBhvr>
                                        <p:cTn id="32" dur="1" fill="hold">
                                          <p:stCondLst>
                                            <p:cond delay="0"/>
                                          </p:stCondLst>
                                        </p:cTn>
                                        <p:tgtEl>
                                          <p:spTgt spid="85003"/>
                                        </p:tgtEl>
                                        <p:attrNameLst>
                                          <p:attrName>style.visibility</p:attrName>
                                        </p:attrNameLst>
                                      </p:cBhvr>
                                      <p:to>
                                        <p:strVal val="visible"/>
                                      </p:to>
                                    </p:set>
                                    <p:anim calcmode="lin" valueType="num">
                                      <p:cBhvr>
                                        <p:cTn id="33" dur="500" fill="hold"/>
                                        <p:tgtEl>
                                          <p:spTgt spid="85003"/>
                                        </p:tgtEl>
                                        <p:attrNameLst>
                                          <p:attrName>ppt_x</p:attrName>
                                        </p:attrNameLst>
                                      </p:cBhvr>
                                      <p:tavLst>
                                        <p:tav tm="0">
                                          <p:val>
                                            <p:strVal val="#ppt_x"/>
                                          </p:val>
                                        </p:tav>
                                        <p:tav tm="100000">
                                          <p:val>
                                            <p:strVal val="#ppt_x"/>
                                          </p:val>
                                        </p:tav>
                                      </p:tavLst>
                                    </p:anim>
                                    <p:anim calcmode="lin" valueType="num">
                                      <p:cBhvr>
                                        <p:cTn id="34" dur="500" fill="hold"/>
                                        <p:tgtEl>
                                          <p:spTgt spid="85003"/>
                                        </p:tgtEl>
                                        <p:attrNameLst>
                                          <p:attrName>ppt_y</p:attrName>
                                        </p:attrNameLst>
                                      </p:cBhvr>
                                      <p:tavLst>
                                        <p:tav tm="0">
                                          <p:val>
                                            <p:strVal val="#ppt_y+#ppt_h/2"/>
                                          </p:val>
                                        </p:tav>
                                        <p:tav tm="100000">
                                          <p:val>
                                            <p:strVal val="#ppt_y"/>
                                          </p:val>
                                        </p:tav>
                                      </p:tavLst>
                                    </p:anim>
                                    <p:anim calcmode="lin" valueType="num">
                                      <p:cBhvr>
                                        <p:cTn id="35" dur="500" fill="hold"/>
                                        <p:tgtEl>
                                          <p:spTgt spid="85003"/>
                                        </p:tgtEl>
                                        <p:attrNameLst>
                                          <p:attrName>ppt_w</p:attrName>
                                        </p:attrNameLst>
                                      </p:cBhvr>
                                      <p:tavLst>
                                        <p:tav tm="0">
                                          <p:val>
                                            <p:strVal val="#ppt_w"/>
                                          </p:val>
                                        </p:tav>
                                        <p:tav tm="100000">
                                          <p:val>
                                            <p:strVal val="#ppt_w"/>
                                          </p:val>
                                        </p:tav>
                                      </p:tavLst>
                                    </p:anim>
                                    <p:anim calcmode="lin" valueType="num">
                                      <p:cBhvr>
                                        <p:cTn id="36" dur="500" fill="hold"/>
                                        <p:tgtEl>
                                          <p:spTgt spid="85003"/>
                                        </p:tgtEl>
                                        <p:attrNameLst>
                                          <p:attrName>ppt_h</p:attrName>
                                        </p:attrNameLst>
                                      </p:cBhvr>
                                      <p:tavLst>
                                        <p:tav tm="0">
                                          <p:val>
                                            <p:fltVal val="0"/>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6" fill="hold" grpId="0" nodeType="clickEffect">
                                  <p:stCondLst>
                                    <p:cond delay="0"/>
                                  </p:stCondLst>
                                  <p:childTnLst>
                                    <p:set>
                                      <p:cBhvr>
                                        <p:cTn id="40" dur="1" fill="hold">
                                          <p:stCondLst>
                                            <p:cond delay="0"/>
                                          </p:stCondLst>
                                        </p:cTn>
                                        <p:tgtEl>
                                          <p:spTgt spid="84997"/>
                                        </p:tgtEl>
                                        <p:attrNameLst>
                                          <p:attrName>style.visibility</p:attrName>
                                        </p:attrNameLst>
                                      </p:cBhvr>
                                      <p:to>
                                        <p:strVal val="visible"/>
                                      </p:to>
                                    </p:set>
                                    <p:anim calcmode="lin" valueType="num">
                                      <p:cBhvr additive="base">
                                        <p:cTn id="41" dur="500" fill="hold"/>
                                        <p:tgtEl>
                                          <p:spTgt spid="84997"/>
                                        </p:tgtEl>
                                        <p:attrNameLst>
                                          <p:attrName>ppt_x</p:attrName>
                                        </p:attrNameLst>
                                      </p:cBhvr>
                                      <p:tavLst>
                                        <p:tav tm="0">
                                          <p:val>
                                            <p:strVal val="1+#ppt_w/2"/>
                                          </p:val>
                                        </p:tav>
                                        <p:tav tm="100000">
                                          <p:val>
                                            <p:strVal val="#ppt_x"/>
                                          </p:val>
                                        </p:tav>
                                      </p:tavLst>
                                    </p:anim>
                                    <p:anim calcmode="lin" valueType="num">
                                      <p:cBhvr additive="base">
                                        <p:cTn id="42" dur="500" fill="hold"/>
                                        <p:tgtEl>
                                          <p:spTgt spid="84997"/>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7" presetClass="entr" presetSubtype="4" fill="hold" grpId="0" nodeType="clickEffect">
                                  <p:stCondLst>
                                    <p:cond delay="0"/>
                                  </p:stCondLst>
                                  <p:childTnLst>
                                    <p:set>
                                      <p:cBhvr>
                                        <p:cTn id="46" dur="1" fill="hold">
                                          <p:stCondLst>
                                            <p:cond delay="0"/>
                                          </p:stCondLst>
                                        </p:cTn>
                                        <p:tgtEl>
                                          <p:spTgt spid="85004"/>
                                        </p:tgtEl>
                                        <p:attrNameLst>
                                          <p:attrName>style.visibility</p:attrName>
                                        </p:attrNameLst>
                                      </p:cBhvr>
                                      <p:to>
                                        <p:strVal val="visible"/>
                                      </p:to>
                                    </p:set>
                                    <p:anim calcmode="lin" valueType="num">
                                      <p:cBhvr>
                                        <p:cTn id="47" dur="500" fill="hold"/>
                                        <p:tgtEl>
                                          <p:spTgt spid="85004"/>
                                        </p:tgtEl>
                                        <p:attrNameLst>
                                          <p:attrName>ppt_x</p:attrName>
                                        </p:attrNameLst>
                                      </p:cBhvr>
                                      <p:tavLst>
                                        <p:tav tm="0">
                                          <p:val>
                                            <p:strVal val="#ppt_x"/>
                                          </p:val>
                                        </p:tav>
                                        <p:tav tm="100000">
                                          <p:val>
                                            <p:strVal val="#ppt_x"/>
                                          </p:val>
                                        </p:tav>
                                      </p:tavLst>
                                    </p:anim>
                                    <p:anim calcmode="lin" valueType="num">
                                      <p:cBhvr>
                                        <p:cTn id="48" dur="500" fill="hold"/>
                                        <p:tgtEl>
                                          <p:spTgt spid="85004"/>
                                        </p:tgtEl>
                                        <p:attrNameLst>
                                          <p:attrName>ppt_y</p:attrName>
                                        </p:attrNameLst>
                                      </p:cBhvr>
                                      <p:tavLst>
                                        <p:tav tm="0">
                                          <p:val>
                                            <p:strVal val="#ppt_y+#ppt_h/2"/>
                                          </p:val>
                                        </p:tav>
                                        <p:tav tm="100000">
                                          <p:val>
                                            <p:strVal val="#ppt_y"/>
                                          </p:val>
                                        </p:tav>
                                      </p:tavLst>
                                    </p:anim>
                                    <p:anim calcmode="lin" valueType="num">
                                      <p:cBhvr>
                                        <p:cTn id="49" dur="500" fill="hold"/>
                                        <p:tgtEl>
                                          <p:spTgt spid="85004"/>
                                        </p:tgtEl>
                                        <p:attrNameLst>
                                          <p:attrName>ppt_w</p:attrName>
                                        </p:attrNameLst>
                                      </p:cBhvr>
                                      <p:tavLst>
                                        <p:tav tm="0">
                                          <p:val>
                                            <p:strVal val="#ppt_w"/>
                                          </p:val>
                                        </p:tav>
                                        <p:tav tm="100000">
                                          <p:val>
                                            <p:strVal val="#ppt_w"/>
                                          </p:val>
                                        </p:tav>
                                      </p:tavLst>
                                    </p:anim>
                                    <p:anim calcmode="lin" valueType="num">
                                      <p:cBhvr>
                                        <p:cTn id="50" dur="500" fill="hold"/>
                                        <p:tgtEl>
                                          <p:spTgt spid="8500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build="p" autoUpdateAnimBg="0"/>
      <p:bldP spid="84996" grpId="0" autoUpdateAnimBg="0"/>
      <p:bldP spid="84997" grpId="0" autoUpdateAnimBg="0"/>
      <p:bldP spid="85002" grpId="0" animBg="1"/>
      <p:bldP spid="85003" grpId="0" animBg="1"/>
      <p:bldP spid="85004" grpId="0" animBg="1"/>
      <p:bldP spid="8500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subTitle" idx="1"/>
          </p:nvPr>
        </p:nvSpPr>
        <p:spPr>
          <a:xfrm>
            <a:off x="609600" y="1828800"/>
            <a:ext cx="8153400" cy="4267200"/>
          </a:xfrm>
        </p:spPr>
        <p:txBody>
          <a:bodyPr/>
          <a:lstStyle/>
          <a:p>
            <a:pPr algn="just" eaLnBrk="1" hangingPunct="1">
              <a:buFont typeface="Wingdings" pitchFamily="2" charset="2"/>
              <a:buNone/>
            </a:pPr>
            <a:r>
              <a:rPr lang="en-US" b="1" smtClean="0">
                <a:solidFill>
                  <a:srgbClr val="000000"/>
                </a:solidFill>
              </a:rPr>
              <a:t>        </a:t>
            </a:r>
          </a:p>
        </p:txBody>
      </p:sp>
      <p:sp>
        <p:nvSpPr>
          <p:cNvPr id="1126403" name="Line 3"/>
          <p:cNvSpPr>
            <a:spLocks noChangeShapeType="1"/>
          </p:cNvSpPr>
          <p:nvPr/>
        </p:nvSpPr>
        <p:spPr bwMode="auto">
          <a:xfrm>
            <a:off x="5486400" y="3048000"/>
            <a:ext cx="0" cy="1524000"/>
          </a:xfrm>
          <a:prstGeom prst="line">
            <a:avLst/>
          </a:prstGeom>
          <a:noFill/>
          <a:ln w="28575">
            <a:solidFill>
              <a:schemeClr val="tx1"/>
            </a:solidFill>
            <a:round/>
            <a:headEnd/>
            <a:tailEnd/>
          </a:ln>
        </p:spPr>
        <p:txBody>
          <a:bodyPr/>
          <a:lstStyle/>
          <a:p>
            <a:endParaRPr lang="ar-SA"/>
          </a:p>
        </p:txBody>
      </p:sp>
      <p:sp>
        <p:nvSpPr>
          <p:cNvPr id="17412" name="Rectangle 4"/>
          <p:cNvSpPr>
            <a:spLocks noChangeArrowheads="1"/>
          </p:cNvSpPr>
          <p:nvPr/>
        </p:nvSpPr>
        <p:spPr bwMode="auto">
          <a:xfrm>
            <a:off x="1143000" y="0"/>
            <a:ext cx="7162800" cy="1016000"/>
          </a:xfrm>
          <a:prstGeom prst="rect">
            <a:avLst/>
          </a:prstGeom>
          <a:gradFill rotWithShape="1">
            <a:gsLst>
              <a:gs pos="0">
                <a:srgbClr val="2F002F"/>
              </a:gs>
              <a:gs pos="50000">
                <a:srgbClr val="660066"/>
              </a:gs>
              <a:gs pos="100000">
                <a:srgbClr val="2F002F"/>
              </a:gs>
            </a:gsLst>
            <a:lin ang="5400000" scaled="1"/>
          </a:gradFill>
          <a:ln w="9525">
            <a:solidFill>
              <a:srgbClr val="660066"/>
            </a:solidFill>
            <a:miter lim="800000"/>
            <a:headEnd/>
            <a:tailEnd/>
          </a:ln>
        </p:spPr>
        <p:txBody>
          <a:bodyPr>
            <a:spAutoFit/>
          </a:bodyPr>
          <a:lstStyle/>
          <a:p>
            <a:pPr algn="ctr">
              <a:spcBef>
                <a:spcPct val="20000"/>
              </a:spcBef>
            </a:pPr>
            <a:r>
              <a:rPr lang="en-US" b="1">
                <a:solidFill>
                  <a:srgbClr val="FFFFFF"/>
                </a:solidFill>
              </a:rPr>
              <a:t> </a:t>
            </a:r>
            <a:r>
              <a:rPr lang="en-US" sz="2800" b="1">
                <a:solidFill>
                  <a:srgbClr val="FFFFFF"/>
                </a:solidFill>
              </a:rPr>
              <a:t>SYMPATHETIC &amp; PARASYMPATHETIC NERVOUS SYSTEM  ORIGIN</a:t>
            </a:r>
            <a:endParaRPr lang="en-US" sz="2800">
              <a:solidFill>
                <a:srgbClr val="FFFF00"/>
              </a:solidFill>
            </a:endParaRPr>
          </a:p>
        </p:txBody>
      </p:sp>
      <p:pic>
        <p:nvPicPr>
          <p:cNvPr id="17413" name="Picture 5" descr="400px-Gray839"/>
          <p:cNvPicPr>
            <a:picLocks noChangeAspect="1" noChangeArrowheads="1"/>
          </p:cNvPicPr>
          <p:nvPr/>
        </p:nvPicPr>
        <p:blipFill>
          <a:blip r:embed="rId3" cstate="print"/>
          <a:srcRect/>
          <a:stretch>
            <a:fillRect/>
          </a:stretch>
        </p:blipFill>
        <p:spPr bwMode="auto">
          <a:xfrm>
            <a:off x="2819400" y="1295400"/>
            <a:ext cx="3810000" cy="4800600"/>
          </a:xfrm>
          <a:prstGeom prst="rect">
            <a:avLst/>
          </a:prstGeom>
          <a:noFill/>
          <a:ln w="9525">
            <a:noFill/>
            <a:miter lim="800000"/>
            <a:headEnd/>
            <a:tailEnd/>
          </a:ln>
        </p:spPr>
      </p:pic>
      <p:sp>
        <p:nvSpPr>
          <p:cNvPr id="17414" name="Rectangle 6"/>
          <p:cNvSpPr>
            <a:spLocks noChangeArrowheads="1"/>
          </p:cNvSpPr>
          <p:nvPr/>
        </p:nvSpPr>
        <p:spPr bwMode="auto">
          <a:xfrm>
            <a:off x="2895600" y="6278563"/>
            <a:ext cx="3733800" cy="579437"/>
          </a:xfrm>
          <a:prstGeom prst="rect">
            <a:avLst/>
          </a:prstGeom>
          <a:noFill/>
          <a:ln w="9525">
            <a:noFill/>
            <a:miter lim="800000"/>
            <a:headEnd/>
            <a:tailEnd/>
          </a:ln>
        </p:spPr>
        <p:txBody>
          <a:bodyPr>
            <a:spAutoFit/>
          </a:bodyPr>
          <a:lstStyle/>
          <a:p>
            <a:pPr>
              <a:spcBef>
                <a:spcPct val="0"/>
              </a:spcBef>
              <a:buFont typeface="Wingdings" pitchFamily="2" charset="2"/>
              <a:buNone/>
            </a:pPr>
            <a:r>
              <a:rPr lang="en-US" sz="2000" b="1">
                <a:solidFill>
                  <a:srgbClr val="FFFF00"/>
                </a:solidFill>
              </a:rPr>
              <a:t>Blue= Para symp;    Red symp</a:t>
            </a:r>
            <a:r>
              <a:rPr lang="en-US"/>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26403"/>
                                        </p:tgtEl>
                                        <p:attrNameLst>
                                          <p:attrName>style.visibility</p:attrName>
                                        </p:attrNameLst>
                                      </p:cBhvr>
                                      <p:to>
                                        <p:strVal val="visible"/>
                                      </p:to>
                                    </p:set>
                                    <p:animEffect transition="in" filter="wipe(up)">
                                      <p:cBhvr>
                                        <p:cTn id="7" dur="5000"/>
                                        <p:tgtEl>
                                          <p:spTgt spid="11264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03"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434" name="Picture 10" descr="I:\Sci&amp;Math\Allen\Images\Sympathetic a_a.jpg"/>
          <p:cNvPicPr>
            <a:picLocks noChangeAspect="1" noChangeArrowheads="1"/>
          </p:cNvPicPr>
          <p:nvPr/>
        </p:nvPicPr>
        <p:blipFill>
          <a:blip r:embed="rId3" cstate="print"/>
          <a:srcRect/>
          <a:stretch>
            <a:fillRect/>
          </a:stretch>
        </p:blipFill>
        <p:spPr bwMode="auto">
          <a:xfrm>
            <a:off x="762000" y="1981200"/>
            <a:ext cx="7620000" cy="4800600"/>
          </a:xfrm>
          <a:prstGeom prst="rect">
            <a:avLst/>
          </a:prstGeom>
          <a:noFill/>
          <a:ln w="9525">
            <a:noFill/>
            <a:miter lim="800000"/>
            <a:headEnd/>
            <a:tailEnd/>
          </a:ln>
        </p:spPr>
      </p:pic>
      <p:sp>
        <p:nvSpPr>
          <p:cNvPr id="18435" name="Rectangle 2"/>
          <p:cNvSpPr>
            <a:spLocks noGrp="1" noChangeArrowheads="1"/>
          </p:cNvSpPr>
          <p:nvPr>
            <p:ph type="title"/>
          </p:nvPr>
        </p:nvSpPr>
        <p:spPr>
          <a:xfrm>
            <a:off x="685800" y="76200"/>
            <a:ext cx="7772400" cy="609600"/>
          </a:xfrm>
        </p:spPr>
        <p:txBody>
          <a:bodyPr>
            <a:normAutofit fontScale="90000"/>
          </a:bodyPr>
          <a:lstStyle/>
          <a:p>
            <a:r>
              <a:rPr lang="en-US" b="1" u="sng" smtClean="0">
                <a:solidFill>
                  <a:srgbClr val="FFFF00"/>
                </a:solidFill>
              </a:rPr>
              <a:t>Sympathetic</a:t>
            </a:r>
            <a:r>
              <a:rPr lang="en-US" b="1" smtClean="0">
                <a:solidFill>
                  <a:srgbClr val="FFFF00"/>
                </a:solidFill>
              </a:rPr>
              <a:t> - Origin</a:t>
            </a:r>
            <a:endParaRPr lang="en-US" b="1" u="sng" smtClean="0">
              <a:solidFill>
                <a:srgbClr val="FFFF00"/>
              </a:solidFill>
            </a:endParaRPr>
          </a:p>
        </p:txBody>
      </p:sp>
      <p:sp>
        <p:nvSpPr>
          <p:cNvPr id="81923" name="Rectangle 3"/>
          <p:cNvSpPr>
            <a:spLocks noGrp="1" noChangeArrowheads="1"/>
          </p:cNvSpPr>
          <p:nvPr>
            <p:ph idx="1"/>
          </p:nvPr>
        </p:nvSpPr>
        <p:spPr>
          <a:xfrm>
            <a:off x="685800" y="838200"/>
            <a:ext cx="7772400" cy="990600"/>
          </a:xfrm>
        </p:spPr>
        <p:txBody>
          <a:bodyPr>
            <a:noAutofit/>
          </a:bodyPr>
          <a:lstStyle/>
          <a:p>
            <a:r>
              <a:rPr lang="en-US" sz="2000" dirty="0" err="1" smtClean="0">
                <a:solidFill>
                  <a:srgbClr val="FFFF00"/>
                </a:solidFill>
              </a:rPr>
              <a:t>Thoracolumbar</a:t>
            </a:r>
            <a:r>
              <a:rPr lang="en-US" sz="2000" b="1" dirty="0" smtClean="0">
                <a:solidFill>
                  <a:srgbClr val="00FF00"/>
                </a:solidFill>
              </a:rPr>
              <a:t> lateral horns of the spinal segments T1-L2</a:t>
            </a:r>
            <a:r>
              <a:rPr lang="en-US" sz="2000" b="1" dirty="0" smtClean="0">
                <a:solidFill>
                  <a:srgbClr val="FFFF00"/>
                </a:solidFill>
              </a:rPr>
              <a:t>.</a:t>
            </a:r>
            <a:endParaRPr lang="en-US" sz="2000" dirty="0" smtClean="0">
              <a:solidFill>
                <a:srgbClr val="FFFF00"/>
              </a:solidFill>
            </a:endParaRPr>
          </a:p>
          <a:p>
            <a:r>
              <a:rPr lang="en-US" sz="2000" dirty="0" smtClean="0">
                <a:solidFill>
                  <a:srgbClr val="FFFF00"/>
                </a:solidFill>
              </a:rPr>
              <a:t>Nerve fibers originate between T1 &amp; L2</a:t>
            </a:r>
          </a:p>
          <a:p>
            <a:endParaRPr lang="en-US" sz="2000" dirty="0" smtClean="0">
              <a:solidFill>
                <a:srgbClr val="FFFF00"/>
              </a:solidFill>
            </a:endParaRPr>
          </a:p>
        </p:txBody>
      </p:sp>
      <p:sp>
        <p:nvSpPr>
          <p:cNvPr id="81925" name="Rectangle 5"/>
          <p:cNvSpPr>
            <a:spLocks noChangeArrowheads="1"/>
          </p:cNvSpPr>
          <p:nvPr/>
        </p:nvSpPr>
        <p:spPr bwMode="auto">
          <a:xfrm>
            <a:off x="1066800" y="3581400"/>
            <a:ext cx="1143000" cy="1295400"/>
          </a:xfrm>
          <a:prstGeom prst="rect">
            <a:avLst/>
          </a:prstGeom>
          <a:noFill/>
          <a:ln w="38100">
            <a:solidFill>
              <a:srgbClr val="CC3300"/>
            </a:solidFill>
            <a:miter lim="800000"/>
            <a:headEnd/>
            <a:tailEnd/>
          </a:ln>
        </p:spPr>
        <p:txBody>
          <a:bodyPr wrap="none" anchor="ctr"/>
          <a:lstStyle/>
          <a:p>
            <a:endParaRPr lang="ar-SA"/>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1923">
                                            <p:txEl>
                                              <p:pRg st="0" end="0"/>
                                            </p:txEl>
                                          </p:spTgt>
                                        </p:tgtEl>
                                        <p:attrNameLst>
                                          <p:attrName>style.visibility</p:attrName>
                                        </p:attrNameLst>
                                      </p:cBhvr>
                                      <p:to>
                                        <p:strVal val="visible"/>
                                      </p:to>
                                    </p:set>
                                    <p:anim calcmode="lin" valueType="num">
                                      <p:cBhvr additive="base">
                                        <p:cTn id="7" dur="500" fill="hold"/>
                                        <p:tgtEl>
                                          <p:spTgt spid="8192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19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1923">
                                            <p:txEl>
                                              <p:pRg st="1" end="1"/>
                                            </p:txEl>
                                          </p:spTgt>
                                        </p:tgtEl>
                                        <p:attrNameLst>
                                          <p:attrName>style.visibility</p:attrName>
                                        </p:attrNameLst>
                                      </p:cBhvr>
                                      <p:to>
                                        <p:strVal val="visible"/>
                                      </p:to>
                                    </p:set>
                                    <p:anim calcmode="lin" valueType="num">
                                      <p:cBhvr additive="base">
                                        <p:cTn id="13" dur="500" fill="hold"/>
                                        <p:tgtEl>
                                          <p:spTgt spid="8192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819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9" presetClass="entr" presetSubtype="10" fill="hold" grpId="0" nodeType="clickEffect">
                                  <p:stCondLst>
                                    <p:cond delay="0"/>
                                  </p:stCondLst>
                                  <p:childTnLst>
                                    <p:set>
                                      <p:cBhvr>
                                        <p:cTn id="18" dur="1" fill="hold">
                                          <p:stCondLst>
                                            <p:cond delay="0"/>
                                          </p:stCondLst>
                                        </p:cTn>
                                        <p:tgtEl>
                                          <p:spTgt spid="81925"/>
                                        </p:tgtEl>
                                        <p:attrNameLst>
                                          <p:attrName>style.visibility</p:attrName>
                                        </p:attrNameLst>
                                      </p:cBhvr>
                                      <p:to>
                                        <p:strVal val="visible"/>
                                      </p:to>
                                    </p:set>
                                    <p:anim calcmode="lin" valueType="num">
                                      <p:cBhvr>
                                        <p:cTn id="19" dur="5000" fill="hold"/>
                                        <p:tgtEl>
                                          <p:spTgt spid="81925"/>
                                        </p:tgtEl>
                                        <p:attrNameLst>
                                          <p:attrName>ppt_w</p:attrName>
                                        </p:attrNameLst>
                                      </p:cBhvr>
                                      <p:tavLst>
                                        <p:tav tm="0" fmla="#ppt_w*sin(2.5*pi*$)">
                                          <p:val>
                                            <p:fltVal val="0"/>
                                          </p:val>
                                        </p:tav>
                                        <p:tav tm="100000">
                                          <p:val>
                                            <p:fltVal val="1"/>
                                          </p:val>
                                        </p:tav>
                                      </p:tavLst>
                                    </p:anim>
                                    <p:anim calcmode="lin" valueType="num">
                                      <p:cBhvr>
                                        <p:cTn id="20" dur="5000" fill="hold"/>
                                        <p:tgtEl>
                                          <p:spTgt spid="8192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build="p" autoUpdateAnimBg="0"/>
      <p:bldP spid="81925"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762000" y="1981200"/>
            <a:ext cx="7772400" cy="1524000"/>
          </a:xfrm>
        </p:spPr>
        <p:txBody>
          <a:bodyPr/>
          <a:lstStyle/>
          <a:p>
            <a:pPr eaLnBrk="1" hangingPunct="1"/>
            <a:r>
              <a:rPr lang="en-US" b="1" smtClean="0">
                <a:solidFill>
                  <a:srgbClr val="FFFF00"/>
                </a:solidFill>
              </a:rPr>
              <a:t>The </a:t>
            </a:r>
            <a:r>
              <a:rPr lang="en-US" sz="4800" b="1" smtClean="0">
                <a:solidFill>
                  <a:srgbClr val="FFFF00"/>
                </a:solidFill>
              </a:rPr>
              <a:t>Autonomic</a:t>
            </a:r>
            <a:r>
              <a:rPr lang="en-US" b="1" smtClean="0">
                <a:solidFill>
                  <a:srgbClr val="FFFF00"/>
                </a:solidFill>
              </a:rPr>
              <a:t> Nervous                 System</a:t>
            </a:r>
          </a:p>
        </p:txBody>
      </p:sp>
      <p:pic>
        <p:nvPicPr>
          <p:cNvPr id="2051" name="Picture 4"/>
          <p:cNvPicPr>
            <a:picLocks noChangeAspect="1" noChangeArrowheads="1"/>
          </p:cNvPicPr>
          <p:nvPr/>
        </p:nvPicPr>
        <p:blipFill>
          <a:blip r:embed="rId2" cstate="print"/>
          <a:srcRect/>
          <a:stretch>
            <a:fillRect/>
          </a:stretch>
        </p:blipFill>
        <p:spPr bwMode="auto">
          <a:xfrm>
            <a:off x="0" y="0"/>
            <a:ext cx="9540875" cy="6858000"/>
          </a:xfrm>
          <a:prstGeom prst="rect">
            <a:avLst/>
          </a:prstGeom>
          <a:noFill/>
          <a:ln w="9525">
            <a:noFill/>
            <a:miter lim="800000"/>
            <a:headEnd/>
            <a:tailEnd/>
          </a:ln>
        </p:spPr>
      </p:pic>
      <p:sp>
        <p:nvSpPr>
          <p:cNvPr id="2052" name="مستطيل 3"/>
          <p:cNvSpPr>
            <a:spLocks noChangeArrowheads="1"/>
          </p:cNvSpPr>
          <p:nvPr/>
        </p:nvSpPr>
        <p:spPr bwMode="auto">
          <a:xfrm>
            <a:off x="2286000" y="2514600"/>
            <a:ext cx="6019800" cy="2800350"/>
          </a:xfrm>
          <a:prstGeom prst="rect">
            <a:avLst/>
          </a:prstGeom>
          <a:noFill/>
          <a:ln w="9525">
            <a:noFill/>
            <a:miter lim="800000"/>
            <a:headEnd/>
            <a:tailEnd/>
          </a:ln>
        </p:spPr>
        <p:txBody>
          <a:bodyPr>
            <a:spAutoFit/>
          </a:bodyPr>
          <a:lstStyle/>
          <a:p>
            <a:pPr algn="l"/>
            <a:r>
              <a:rPr lang="en-US" b="1"/>
              <a:t>Assess Prof. Fawzia Al-Rouq </a:t>
            </a:r>
          </a:p>
          <a:p>
            <a:pPr algn="l"/>
            <a:r>
              <a:rPr lang="en-US" b="1"/>
              <a:t>Department of Physiology</a:t>
            </a:r>
          </a:p>
          <a:p>
            <a:pPr algn="l"/>
            <a:r>
              <a:rPr lang="en-US" b="1"/>
              <a:t>College of Medicine</a:t>
            </a:r>
          </a:p>
          <a:p>
            <a:pPr algn="l"/>
            <a:r>
              <a:rPr lang="en-US" b="1"/>
              <a:t>King Saud University</a:t>
            </a:r>
          </a:p>
        </p:txBody>
      </p:sp>
      <p:sp>
        <p:nvSpPr>
          <p:cNvPr id="2053" name="مستطيل 4"/>
          <p:cNvSpPr>
            <a:spLocks noChangeArrowheads="1"/>
          </p:cNvSpPr>
          <p:nvPr/>
        </p:nvSpPr>
        <p:spPr bwMode="auto">
          <a:xfrm>
            <a:off x="685800" y="914400"/>
            <a:ext cx="7391400" cy="708025"/>
          </a:xfrm>
          <a:prstGeom prst="rect">
            <a:avLst/>
          </a:prstGeom>
          <a:noFill/>
          <a:ln w="9525">
            <a:noFill/>
            <a:miter lim="800000"/>
            <a:headEnd/>
            <a:tailEnd/>
          </a:ln>
        </p:spPr>
        <p:txBody>
          <a:bodyPr>
            <a:spAutoFit/>
          </a:bodyPr>
          <a:lstStyle/>
          <a:p>
            <a:r>
              <a:rPr lang="en-US" sz="4000" b="1"/>
              <a:t>Autonomic Nervous System </a:t>
            </a:r>
            <a:endParaRPr lang="ar-SA" sz="40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 calcmode="lin" valueType="num">
                                      <p:cBhvr>
                                        <p:cTn id="9" dur="1000" fill="hold"/>
                                        <p:tgtEl>
                                          <p:spTgt spid="205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05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9458" name="Picture 11" descr="I:\Sci&amp;Math\Allen\Images\Parasympathetic a_a.jpg"/>
          <p:cNvPicPr>
            <a:picLocks noChangeAspect="1" noChangeArrowheads="1"/>
          </p:cNvPicPr>
          <p:nvPr/>
        </p:nvPicPr>
        <p:blipFill>
          <a:blip r:embed="rId3" cstate="print"/>
          <a:srcRect/>
          <a:stretch>
            <a:fillRect/>
          </a:stretch>
        </p:blipFill>
        <p:spPr bwMode="auto">
          <a:xfrm>
            <a:off x="5257800" y="1066800"/>
            <a:ext cx="3886200" cy="4648200"/>
          </a:xfrm>
          <a:prstGeom prst="rect">
            <a:avLst/>
          </a:prstGeom>
          <a:noFill/>
          <a:ln w="9525">
            <a:noFill/>
            <a:miter lim="800000"/>
            <a:headEnd/>
            <a:tailEnd/>
          </a:ln>
        </p:spPr>
      </p:pic>
      <p:sp>
        <p:nvSpPr>
          <p:cNvPr id="19459" name="Rectangle 2"/>
          <p:cNvSpPr>
            <a:spLocks noGrp="1" noChangeArrowheads="1"/>
          </p:cNvSpPr>
          <p:nvPr>
            <p:ph type="title"/>
          </p:nvPr>
        </p:nvSpPr>
        <p:spPr>
          <a:xfrm>
            <a:off x="685800" y="152400"/>
            <a:ext cx="7772400" cy="533400"/>
          </a:xfrm>
        </p:spPr>
        <p:txBody>
          <a:bodyPr>
            <a:normAutofit fontScale="90000"/>
          </a:bodyPr>
          <a:lstStyle/>
          <a:p>
            <a:r>
              <a:rPr lang="en-US" b="1" u="sng" smtClean="0">
                <a:solidFill>
                  <a:srgbClr val="FFFF00"/>
                </a:solidFill>
              </a:rPr>
              <a:t>Parasympathetic</a:t>
            </a:r>
            <a:r>
              <a:rPr lang="en-US" b="1" smtClean="0">
                <a:solidFill>
                  <a:srgbClr val="FFFF00"/>
                </a:solidFill>
              </a:rPr>
              <a:t> - Origin</a:t>
            </a:r>
            <a:endParaRPr lang="en-US" b="1" u="sng" smtClean="0">
              <a:solidFill>
                <a:srgbClr val="FFFF00"/>
              </a:solidFill>
            </a:endParaRPr>
          </a:p>
        </p:txBody>
      </p:sp>
      <p:sp>
        <p:nvSpPr>
          <p:cNvPr id="82947" name="Rectangle 3"/>
          <p:cNvSpPr>
            <a:spLocks noGrp="1" noChangeArrowheads="1"/>
          </p:cNvSpPr>
          <p:nvPr>
            <p:ph idx="1"/>
          </p:nvPr>
        </p:nvSpPr>
        <p:spPr>
          <a:xfrm>
            <a:off x="0" y="914400"/>
            <a:ext cx="5181600" cy="1066800"/>
          </a:xfrm>
        </p:spPr>
        <p:txBody>
          <a:bodyPr>
            <a:normAutofit fontScale="47500" lnSpcReduction="20000"/>
          </a:bodyPr>
          <a:lstStyle/>
          <a:p>
            <a:pPr algn="justLow" rtl="0">
              <a:spcBef>
                <a:spcPct val="0"/>
              </a:spcBef>
              <a:buFont typeface="Wingdings" pitchFamily="2" charset="2"/>
              <a:buChar char="q"/>
            </a:pPr>
            <a:r>
              <a:rPr lang="en-US" sz="2800" b="1" dirty="0" err="1" smtClean="0">
                <a:solidFill>
                  <a:srgbClr val="FFFF00"/>
                </a:solidFill>
              </a:rPr>
              <a:t>Craniosacral</a:t>
            </a:r>
            <a:r>
              <a:rPr lang="en-US" sz="2800" b="1" dirty="0" smtClean="0">
                <a:solidFill>
                  <a:srgbClr val="FFFF00"/>
                </a:solidFill>
              </a:rPr>
              <a:t> Cell bodies of the motor nuclei of the </a:t>
            </a:r>
            <a:r>
              <a:rPr lang="en-US" sz="2800" b="1" dirty="0" smtClean="0">
                <a:solidFill>
                  <a:srgbClr val="00FF00"/>
                </a:solidFill>
              </a:rPr>
              <a:t>cranial nerves III, VII, IX and X</a:t>
            </a:r>
            <a:r>
              <a:rPr lang="en-US" sz="2800" b="1" dirty="0" smtClean="0">
                <a:solidFill>
                  <a:srgbClr val="FFFF00"/>
                </a:solidFill>
              </a:rPr>
              <a:t> </a:t>
            </a:r>
            <a:r>
              <a:rPr lang="en-US" sz="2800" b="1" dirty="0" smtClean="0">
                <a:solidFill>
                  <a:srgbClr val="00FF00"/>
                </a:solidFill>
              </a:rPr>
              <a:t>in the brain stem</a:t>
            </a:r>
          </a:p>
          <a:p>
            <a:pPr algn="justLow" rtl="0">
              <a:spcBef>
                <a:spcPct val="0"/>
              </a:spcBef>
              <a:buFont typeface="Wingdings" pitchFamily="2" charset="2"/>
              <a:buChar char="q"/>
            </a:pPr>
            <a:r>
              <a:rPr lang="en-US" sz="2800" b="1" dirty="0" smtClean="0">
                <a:solidFill>
                  <a:srgbClr val="00FF00"/>
                </a:solidFill>
              </a:rPr>
              <a:t> Second, third and fourth [S2-S4] sacral segments of the spinal cord</a:t>
            </a:r>
            <a:endParaRPr lang="en-US" sz="2800" b="1" dirty="0" smtClean="0">
              <a:solidFill>
                <a:srgbClr val="FFFF00"/>
              </a:solidFill>
            </a:endParaRPr>
          </a:p>
          <a:p>
            <a:pPr algn="l" rtl="0"/>
            <a:r>
              <a:rPr lang="en-US" sz="2800" b="1" dirty="0" smtClean="0">
                <a:solidFill>
                  <a:srgbClr val="FFFF00"/>
                </a:solidFill>
              </a:rPr>
              <a:t>Nerve fibers emerge from brain &amp; </a:t>
            </a:r>
          </a:p>
          <a:p>
            <a:pPr algn="l" rtl="0"/>
            <a:r>
              <a:rPr lang="en-US" sz="2800" b="1" dirty="0" smtClean="0">
                <a:solidFill>
                  <a:srgbClr val="FFFF00"/>
                </a:solidFill>
              </a:rPr>
              <a:t>sacrum </a:t>
            </a:r>
            <a:r>
              <a:rPr lang="en-US" sz="2800" b="1" dirty="0" err="1" smtClean="0">
                <a:solidFill>
                  <a:srgbClr val="FFFF00"/>
                </a:solidFill>
              </a:rPr>
              <a:t>cranio</a:t>
            </a:r>
            <a:r>
              <a:rPr lang="en-US" sz="2800" b="1" dirty="0" smtClean="0">
                <a:solidFill>
                  <a:srgbClr val="FFFF00"/>
                </a:solidFill>
              </a:rPr>
              <a:t>-sacral outflow </a:t>
            </a:r>
          </a:p>
          <a:p>
            <a:pPr algn="l" rtl="0"/>
            <a:endParaRPr lang="en-US" sz="2800" b="1" dirty="0" smtClean="0">
              <a:solidFill>
                <a:srgbClr val="FFFF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anim calcmode="lin" valueType="num">
                                      <p:cBhvr additive="base">
                                        <p:cTn id="7" dur="500" fill="hold"/>
                                        <p:tgtEl>
                                          <p:spTgt spid="8294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29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2947">
                                            <p:txEl>
                                              <p:pRg st="1" end="1"/>
                                            </p:txEl>
                                          </p:spTgt>
                                        </p:tgtEl>
                                        <p:attrNameLst>
                                          <p:attrName>style.visibility</p:attrName>
                                        </p:attrNameLst>
                                      </p:cBhvr>
                                      <p:to>
                                        <p:strVal val="visible"/>
                                      </p:to>
                                    </p:set>
                                    <p:anim calcmode="lin" valueType="num">
                                      <p:cBhvr additive="base">
                                        <p:cTn id="13" dur="500" fill="hold"/>
                                        <p:tgtEl>
                                          <p:spTgt spid="8294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8294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82947">
                                            <p:txEl>
                                              <p:pRg st="2" end="2"/>
                                            </p:txEl>
                                          </p:spTgt>
                                        </p:tgtEl>
                                        <p:attrNameLst>
                                          <p:attrName>style.visibility</p:attrName>
                                        </p:attrNameLst>
                                      </p:cBhvr>
                                      <p:to>
                                        <p:strVal val="visible"/>
                                      </p:to>
                                    </p:set>
                                    <p:anim calcmode="lin" valueType="num">
                                      <p:cBhvr additive="base">
                                        <p:cTn id="19" dur="500" fill="hold"/>
                                        <p:tgtEl>
                                          <p:spTgt spid="82947">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8294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82947">
                                            <p:txEl>
                                              <p:pRg st="3" end="3"/>
                                            </p:txEl>
                                          </p:spTgt>
                                        </p:tgtEl>
                                        <p:attrNameLst>
                                          <p:attrName>style.visibility</p:attrName>
                                        </p:attrNameLst>
                                      </p:cBhvr>
                                      <p:to>
                                        <p:strVal val="visible"/>
                                      </p:to>
                                    </p:set>
                                    <p:anim calcmode="lin" valueType="num">
                                      <p:cBhvr additive="base">
                                        <p:cTn id="25" dur="500" fill="hold"/>
                                        <p:tgtEl>
                                          <p:spTgt spid="82947">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8294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ChangeArrowheads="1"/>
          </p:cNvSpPr>
          <p:nvPr/>
        </p:nvSpPr>
        <p:spPr bwMode="auto">
          <a:xfrm>
            <a:off x="457200" y="609600"/>
            <a:ext cx="8458200" cy="588963"/>
          </a:xfrm>
          <a:prstGeom prst="rect">
            <a:avLst/>
          </a:prstGeom>
          <a:gradFill rotWithShape="1">
            <a:gsLst>
              <a:gs pos="0">
                <a:srgbClr val="2F002F"/>
              </a:gs>
              <a:gs pos="50000">
                <a:srgbClr val="660066"/>
              </a:gs>
              <a:gs pos="100000">
                <a:srgbClr val="2F002F"/>
              </a:gs>
            </a:gsLst>
            <a:lin ang="5400000" scaled="1"/>
          </a:gradFill>
          <a:ln w="9525">
            <a:solidFill>
              <a:srgbClr val="660066"/>
            </a:solidFill>
            <a:miter lim="800000"/>
            <a:headEnd/>
            <a:tailEnd/>
          </a:ln>
        </p:spPr>
        <p:txBody>
          <a:bodyPr>
            <a:spAutoFit/>
          </a:bodyPr>
          <a:lstStyle/>
          <a:p>
            <a:pPr algn="justLow">
              <a:spcBef>
                <a:spcPct val="20000"/>
              </a:spcBef>
            </a:pPr>
            <a:r>
              <a:rPr lang="en-US" b="1">
                <a:solidFill>
                  <a:srgbClr val="FFFFFF"/>
                </a:solidFill>
              </a:rPr>
              <a:t> PARASYMPATHETIC NERVOUS SYSTEM</a:t>
            </a:r>
            <a:endParaRPr lang="en-US">
              <a:solidFill>
                <a:srgbClr val="FFFF00"/>
              </a:solidFill>
            </a:endParaRPr>
          </a:p>
        </p:txBody>
      </p:sp>
      <p:sp>
        <p:nvSpPr>
          <p:cNvPr id="20483" name="Rectangle 5"/>
          <p:cNvSpPr>
            <a:spLocks noChangeArrowheads="1"/>
          </p:cNvSpPr>
          <p:nvPr/>
        </p:nvSpPr>
        <p:spPr bwMode="auto">
          <a:xfrm>
            <a:off x="381000" y="1524000"/>
            <a:ext cx="7772400" cy="3935413"/>
          </a:xfrm>
          <a:prstGeom prst="rect">
            <a:avLst/>
          </a:prstGeom>
          <a:noFill/>
          <a:ln w="9525">
            <a:noFill/>
            <a:miter lim="800000"/>
            <a:headEnd/>
            <a:tailEnd/>
          </a:ln>
        </p:spPr>
        <p:txBody>
          <a:bodyPr anchor="ctr">
            <a:spAutoFit/>
          </a:bodyPr>
          <a:lstStyle/>
          <a:p>
            <a:pPr algn="justLow" rtl="0">
              <a:spcBef>
                <a:spcPct val="0"/>
              </a:spcBef>
              <a:buFont typeface="Wingdings" pitchFamily="2" charset="2"/>
              <a:buChar char="q"/>
            </a:pPr>
            <a:r>
              <a:rPr lang="en-US" sz="2800" b="1" dirty="0">
                <a:solidFill>
                  <a:srgbClr val="FFFF00"/>
                </a:solidFill>
              </a:rPr>
              <a:t> The cranial nerves III, VII and IX affect the </a:t>
            </a:r>
            <a:r>
              <a:rPr lang="en-US" sz="2800" b="1" dirty="0">
                <a:solidFill>
                  <a:srgbClr val="FF0066"/>
                </a:solidFill>
              </a:rPr>
              <a:t>pupil and salivary gland secretion</a:t>
            </a:r>
          </a:p>
          <a:p>
            <a:pPr algn="justLow" rtl="0">
              <a:spcBef>
                <a:spcPct val="0"/>
              </a:spcBef>
              <a:buFont typeface="Wingdings" pitchFamily="2" charset="2"/>
              <a:buNone/>
            </a:pPr>
            <a:endParaRPr lang="en-US" sz="2800" b="1" dirty="0">
              <a:solidFill>
                <a:srgbClr val="FF0066"/>
              </a:solidFill>
            </a:endParaRPr>
          </a:p>
          <a:p>
            <a:pPr algn="justLow" rtl="0">
              <a:spcBef>
                <a:spcPct val="0"/>
              </a:spcBef>
              <a:buFont typeface="Wingdings" pitchFamily="2" charset="2"/>
              <a:buChar char="q"/>
            </a:pPr>
            <a:r>
              <a:rPr lang="en-US" sz="2800" b="1" dirty="0">
                <a:solidFill>
                  <a:srgbClr val="FFFF00"/>
                </a:solidFill>
              </a:rPr>
              <a:t> </a:t>
            </a:r>
            <a:r>
              <a:rPr lang="en-US" sz="2800" b="1" dirty="0" err="1">
                <a:solidFill>
                  <a:srgbClr val="FFFF00"/>
                </a:solidFill>
              </a:rPr>
              <a:t>Vagus</a:t>
            </a:r>
            <a:r>
              <a:rPr lang="en-US" sz="2800" b="1" dirty="0">
                <a:solidFill>
                  <a:srgbClr val="FFFF00"/>
                </a:solidFill>
              </a:rPr>
              <a:t> nerve (X) carries </a:t>
            </a:r>
            <a:r>
              <a:rPr lang="en-US" sz="2800" b="1" dirty="0" err="1">
                <a:solidFill>
                  <a:srgbClr val="FFFF00"/>
                </a:solidFill>
              </a:rPr>
              <a:t>fibres</a:t>
            </a:r>
            <a:r>
              <a:rPr lang="en-US" sz="2800" b="1" dirty="0">
                <a:solidFill>
                  <a:srgbClr val="FFFF00"/>
                </a:solidFill>
              </a:rPr>
              <a:t> to the </a:t>
            </a:r>
            <a:r>
              <a:rPr lang="en-US" sz="2800" b="1" dirty="0">
                <a:solidFill>
                  <a:srgbClr val="FF0066"/>
                </a:solidFill>
              </a:rPr>
              <a:t>heart, lungs, stomach, upper intestine and </a:t>
            </a:r>
            <a:r>
              <a:rPr lang="en-US" sz="2800" b="1" dirty="0" err="1">
                <a:solidFill>
                  <a:srgbClr val="FF0066"/>
                </a:solidFill>
              </a:rPr>
              <a:t>ureter</a:t>
            </a:r>
            <a:endParaRPr lang="en-US" sz="2800" b="1" dirty="0">
              <a:solidFill>
                <a:srgbClr val="FF0066"/>
              </a:solidFill>
            </a:endParaRPr>
          </a:p>
          <a:p>
            <a:pPr algn="justLow" rtl="0">
              <a:spcBef>
                <a:spcPct val="0"/>
              </a:spcBef>
              <a:buFont typeface="Wingdings" pitchFamily="2" charset="2"/>
              <a:buNone/>
            </a:pPr>
            <a:endParaRPr lang="en-US" sz="2800" b="1" dirty="0">
              <a:solidFill>
                <a:srgbClr val="FF0066"/>
              </a:solidFill>
            </a:endParaRPr>
          </a:p>
          <a:p>
            <a:pPr algn="justLow" rtl="0">
              <a:spcBef>
                <a:spcPct val="0"/>
              </a:spcBef>
              <a:buFont typeface="Wingdings" pitchFamily="2" charset="2"/>
              <a:buChar char="q"/>
            </a:pPr>
            <a:r>
              <a:rPr lang="en-US" sz="2800" b="1" dirty="0">
                <a:solidFill>
                  <a:srgbClr val="FFFF00"/>
                </a:solidFill>
              </a:rPr>
              <a:t> The sacral </a:t>
            </a:r>
            <a:r>
              <a:rPr lang="en-US" sz="2800" b="1" dirty="0" err="1">
                <a:solidFill>
                  <a:srgbClr val="FFFF00"/>
                </a:solidFill>
              </a:rPr>
              <a:t>fibres</a:t>
            </a:r>
            <a:r>
              <a:rPr lang="en-US" sz="2800" b="1" dirty="0">
                <a:solidFill>
                  <a:srgbClr val="FFFF00"/>
                </a:solidFill>
              </a:rPr>
              <a:t> form pelvic plexuses which innervate the </a:t>
            </a:r>
            <a:r>
              <a:rPr lang="en-US" sz="2800" b="1" dirty="0">
                <a:solidFill>
                  <a:srgbClr val="FF0066"/>
                </a:solidFill>
              </a:rPr>
              <a:t>distal colon, rectum, bladder and reproductive organs. </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عنوان 1"/>
          <p:cNvSpPr>
            <a:spLocks noGrp="1"/>
          </p:cNvSpPr>
          <p:nvPr>
            <p:ph type="title"/>
          </p:nvPr>
        </p:nvSpPr>
        <p:spPr>
          <a:xfrm>
            <a:off x="685800" y="-533400"/>
            <a:ext cx="7772400" cy="4953000"/>
          </a:xfrm>
        </p:spPr>
        <p:txBody>
          <a:bodyPr/>
          <a:lstStyle/>
          <a:p>
            <a:r>
              <a:rPr lang="en-US" smtClean="0">
                <a:solidFill>
                  <a:srgbClr val="FFFF00"/>
                </a:solidFill>
              </a:rPr>
              <a:t>PHYSIOLOGICAL FUNCTIONS OF THE AUTONOMIC NERVOUS SYSTEM</a:t>
            </a:r>
          </a:p>
        </p:txBody>
      </p:sp>
      <p:pic>
        <p:nvPicPr>
          <p:cNvPr id="22533" name="Picture 5"/>
          <p:cNvPicPr>
            <a:picLocks noGrp="1" noChangeAspect="1" noChangeArrowheads="1"/>
          </p:cNvPicPr>
          <p:nvPr>
            <p:ph idx="1"/>
          </p:nvPr>
        </p:nvPicPr>
        <p:blipFill>
          <a:blip r:embed="rId2" cstate="print"/>
          <a:srcRect/>
          <a:stretch>
            <a:fillRect/>
          </a:stretch>
        </p:blipFill>
        <p:spPr>
          <a:xfrm>
            <a:off x="1295400" y="3200400"/>
            <a:ext cx="6172200" cy="3429000"/>
          </a:xfr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cBhvr additive="base">
                                        <p:cTn id="7" dur="500" fill="hold"/>
                                        <p:tgtEl>
                                          <p:spTgt spid="22530"/>
                                        </p:tgtEl>
                                        <p:attrNameLst>
                                          <p:attrName>ppt_x</p:attrName>
                                        </p:attrNameLst>
                                      </p:cBhvr>
                                      <p:tavLst>
                                        <p:tav tm="0">
                                          <p:val>
                                            <p:strVal val="0-#ppt_w/2"/>
                                          </p:val>
                                        </p:tav>
                                        <p:tav tm="100000">
                                          <p:val>
                                            <p:strVal val="#ppt_x"/>
                                          </p:val>
                                        </p:tav>
                                      </p:tavLst>
                                    </p:anim>
                                    <p:anim calcmode="lin" valueType="num">
                                      <p:cBhvr additive="base">
                                        <p:cTn id="8" dur="500" fill="hold"/>
                                        <p:tgtEl>
                                          <p:spTgt spid="2253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2533"/>
                                        </p:tgtEl>
                                        <p:attrNameLst>
                                          <p:attrName>style.visibility</p:attrName>
                                        </p:attrNameLst>
                                      </p:cBhvr>
                                      <p:to>
                                        <p:strVal val="visible"/>
                                      </p:to>
                                    </p:set>
                                    <p:anim calcmode="lin" valueType="num">
                                      <p:cBhvr additive="base">
                                        <p:cTn id="13" dur="500" fill="hold"/>
                                        <p:tgtEl>
                                          <p:spTgt spid="22533"/>
                                        </p:tgtEl>
                                        <p:attrNameLst>
                                          <p:attrName>ppt_x</p:attrName>
                                        </p:attrNameLst>
                                      </p:cBhvr>
                                      <p:tavLst>
                                        <p:tav tm="0">
                                          <p:val>
                                            <p:strVal val="0-#ppt_w/2"/>
                                          </p:val>
                                        </p:tav>
                                        <p:tav tm="100000">
                                          <p:val>
                                            <p:strVal val="#ppt_x"/>
                                          </p:val>
                                        </p:tav>
                                      </p:tavLst>
                                    </p:anim>
                                    <p:anim calcmode="lin" valueType="num">
                                      <p:cBhvr additive="base">
                                        <p:cTn id="14" dur="500" fill="hold"/>
                                        <p:tgtEl>
                                          <p:spTgt spid="225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subTitle" idx="4294967295"/>
          </p:nvPr>
        </p:nvSpPr>
        <p:spPr>
          <a:xfrm>
            <a:off x="990600" y="1828800"/>
            <a:ext cx="8153400" cy="4267200"/>
          </a:xfrm>
        </p:spPr>
        <p:txBody>
          <a:bodyPr/>
          <a:lstStyle/>
          <a:p>
            <a:pPr marL="0" indent="0" algn="just" eaLnBrk="1" hangingPunct="1">
              <a:buFont typeface="Wingdings" pitchFamily="2" charset="2"/>
              <a:buNone/>
            </a:pPr>
            <a:r>
              <a:rPr lang="en-US" b="1" smtClean="0">
                <a:solidFill>
                  <a:srgbClr val="000000"/>
                </a:solidFill>
              </a:rPr>
              <a:t>        </a:t>
            </a:r>
          </a:p>
        </p:txBody>
      </p:sp>
      <p:sp>
        <p:nvSpPr>
          <p:cNvPr id="22531" name="Rectangle 4"/>
          <p:cNvSpPr>
            <a:spLocks noChangeArrowheads="1"/>
          </p:cNvSpPr>
          <p:nvPr/>
        </p:nvSpPr>
        <p:spPr bwMode="auto">
          <a:xfrm>
            <a:off x="990600" y="228600"/>
            <a:ext cx="7315200" cy="1076325"/>
          </a:xfrm>
          <a:prstGeom prst="rect">
            <a:avLst/>
          </a:prstGeom>
          <a:gradFill rotWithShape="1">
            <a:gsLst>
              <a:gs pos="0">
                <a:srgbClr val="2F002F"/>
              </a:gs>
              <a:gs pos="50000">
                <a:srgbClr val="660066"/>
              </a:gs>
              <a:gs pos="100000">
                <a:srgbClr val="2F002F"/>
              </a:gs>
            </a:gsLst>
            <a:lin ang="5400000" scaled="1"/>
          </a:gradFill>
          <a:ln w="9525">
            <a:solidFill>
              <a:srgbClr val="660066"/>
            </a:solidFill>
            <a:miter lim="800000"/>
            <a:headEnd/>
            <a:tailEnd/>
          </a:ln>
        </p:spPr>
        <p:txBody>
          <a:bodyPr>
            <a:spAutoFit/>
          </a:bodyPr>
          <a:lstStyle/>
          <a:p>
            <a:pPr algn="justLow">
              <a:spcBef>
                <a:spcPct val="20000"/>
              </a:spcBef>
            </a:pPr>
            <a:r>
              <a:rPr lang="en-US" b="1">
                <a:solidFill>
                  <a:srgbClr val="FFFFFF"/>
                </a:solidFill>
              </a:rPr>
              <a:t> SYMPATHETIC NERVOUS SYSTEM FUNCTIONS</a:t>
            </a:r>
            <a:endParaRPr lang="en-US">
              <a:solidFill>
                <a:srgbClr val="FFFF00"/>
              </a:solidFill>
            </a:endParaRPr>
          </a:p>
        </p:txBody>
      </p:sp>
      <p:sp>
        <p:nvSpPr>
          <p:cNvPr id="91140" name="Rectangle 6"/>
          <p:cNvSpPr>
            <a:spLocks noChangeArrowheads="1"/>
          </p:cNvSpPr>
          <p:nvPr/>
        </p:nvSpPr>
        <p:spPr bwMode="auto">
          <a:xfrm>
            <a:off x="533400" y="2047875"/>
            <a:ext cx="7924800" cy="4362450"/>
          </a:xfrm>
          <a:prstGeom prst="rect">
            <a:avLst/>
          </a:prstGeom>
          <a:noFill/>
          <a:ln w="9525">
            <a:noFill/>
            <a:miter lim="800000"/>
            <a:headEnd/>
            <a:tailEnd/>
          </a:ln>
        </p:spPr>
        <p:txBody>
          <a:bodyPr anchor="ctr">
            <a:spAutoFit/>
          </a:bodyPr>
          <a:lstStyle/>
          <a:p>
            <a:pPr algn="justLow" rtl="0">
              <a:spcBef>
                <a:spcPct val="0"/>
              </a:spcBef>
              <a:buFont typeface="Wingdings" pitchFamily="2" charset="2"/>
              <a:buChar char="q"/>
            </a:pPr>
            <a:r>
              <a:rPr lang="en-US" sz="2800" b="1" dirty="0">
                <a:solidFill>
                  <a:srgbClr val="FFFF00"/>
                </a:solidFill>
              </a:rPr>
              <a:t> The sympathetic system enables the body to be </a:t>
            </a:r>
            <a:r>
              <a:rPr lang="en-US" sz="2800" b="1" dirty="0">
                <a:solidFill>
                  <a:srgbClr val="00FF00"/>
                </a:solidFill>
              </a:rPr>
              <a:t>prepared for </a:t>
            </a:r>
            <a:r>
              <a:rPr lang="en-US" sz="2800" b="1" dirty="0">
                <a:solidFill>
                  <a:srgbClr val="FF0066"/>
                </a:solidFill>
              </a:rPr>
              <a:t>fear, flight or fight</a:t>
            </a:r>
          </a:p>
          <a:p>
            <a:pPr algn="justLow" rtl="0">
              <a:spcBef>
                <a:spcPct val="0"/>
              </a:spcBef>
              <a:buFont typeface="Wingdings" pitchFamily="2" charset="2"/>
              <a:buChar char="q"/>
            </a:pPr>
            <a:r>
              <a:rPr lang="en-US" sz="2800" b="1" dirty="0">
                <a:solidFill>
                  <a:srgbClr val="FFFF00"/>
                </a:solidFill>
              </a:rPr>
              <a:t> Sympathetic responses include an </a:t>
            </a:r>
            <a:r>
              <a:rPr lang="en-US" sz="2800" b="1" dirty="0">
                <a:solidFill>
                  <a:srgbClr val="00FF00"/>
                </a:solidFill>
              </a:rPr>
              <a:t>increase in heart rate, blood pressure and cardiac output</a:t>
            </a:r>
          </a:p>
          <a:p>
            <a:pPr algn="justLow" rtl="0">
              <a:spcBef>
                <a:spcPct val="0"/>
              </a:spcBef>
              <a:buFont typeface="Wingdings" pitchFamily="2" charset="2"/>
              <a:buChar char="q"/>
            </a:pPr>
            <a:r>
              <a:rPr lang="en-US" sz="2800" b="1" dirty="0">
                <a:solidFill>
                  <a:srgbClr val="FFFF00"/>
                </a:solidFill>
              </a:rPr>
              <a:t> </a:t>
            </a:r>
            <a:r>
              <a:rPr lang="en-US" sz="2800" b="1" dirty="0">
                <a:solidFill>
                  <a:srgbClr val="00FF00"/>
                </a:solidFill>
              </a:rPr>
              <a:t>Diversion of blood flow from the skin and </a:t>
            </a:r>
            <a:r>
              <a:rPr lang="en-US" sz="2800" b="1" dirty="0" err="1">
                <a:solidFill>
                  <a:srgbClr val="00FF00"/>
                </a:solidFill>
              </a:rPr>
              <a:t>splanchnic</a:t>
            </a:r>
            <a:r>
              <a:rPr lang="en-US" sz="2800" b="1" dirty="0">
                <a:solidFill>
                  <a:srgbClr val="00FF00"/>
                </a:solidFill>
              </a:rPr>
              <a:t> vessels to those supplying skeletal muscle</a:t>
            </a:r>
          </a:p>
          <a:p>
            <a:pPr algn="justLow" rtl="0">
              <a:spcBef>
                <a:spcPct val="0"/>
              </a:spcBef>
              <a:buFont typeface="Wingdings" pitchFamily="2" charset="2"/>
              <a:buChar char="q"/>
            </a:pPr>
            <a:r>
              <a:rPr lang="en-US" sz="2800" b="1" dirty="0">
                <a:solidFill>
                  <a:srgbClr val="FFFF00"/>
                </a:solidFill>
              </a:rPr>
              <a:t> Increased pupil size, bronchiolar dilation, contraction of sphincters and metabolic changes such as the </a:t>
            </a:r>
            <a:r>
              <a:rPr lang="en-US" sz="2800" b="1" dirty="0" err="1">
                <a:solidFill>
                  <a:srgbClr val="FFFF00"/>
                </a:solidFill>
              </a:rPr>
              <a:t>mobilisation</a:t>
            </a:r>
            <a:r>
              <a:rPr lang="en-US" sz="2800" b="1" dirty="0">
                <a:solidFill>
                  <a:srgbClr val="FFFF00"/>
                </a:solidFill>
              </a:rPr>
              <a:t> of fat and glycogen. </a:t>
            </a:r>
          </a:p>
        </p:txBody>
      </p:sp>
      <p:sp>
        <p:nvSpPr>
          <p:cNvPr id="22533" name="Rectangle 7"/>
          <p:cNvSpPr>
            <a:spLocks noChangeArrowheads="1"/>
          </p:cNvSpPr>
          <p:nvPr/>
        </p:nvSpPr>
        <p:spPr bwMode="auto">
          <a:xfrm>
            <a:off x="1981200" y="1447800"/>
            <a:ext cx="5410200" cy="588963"/>
          </a:xfrm>
          <a:prstGeom prst="rect">
            <a:avLst/>
          </a:prstGeom>
          <a:gradFill rotWithShape="1">
            <a:gsLst>
              <a:gs pos="0">
                <a:srgbClr val="2F002F"/>
              </a:gs>
              <a:gs pos="50000">
                <a:srgbClr val="660066"/>
              </a:gs>
              <a:gs pos="100000">
                <a:srgbClr val="2F002F"/>
              </a:gs>
            </a:gsLst>
            <a:lin ang="5400000" scaled="1"/>
          </a:gradFill>
          <a:ln w="9525">
            <a:solidFill>
              <a:srgbClr val="660066"/>
            </a:solidFill>
            <a:miter lim="800000"/>
            <a:headEnd/>
            <a:tailEnd/>
          </a:ln>
        </p:spPr>
        <p:txBody>
          <a:bodyPr>
            <a:spAutoFit/>
          </a:bodyPr>
          <a:lstStyle/>
          <a:p>
            <a:pPr algn="justLow">
              <a:spcBef>
                <a:spcPct val="20000"/>
              </a:spcBef>
            </a:pPr>
            <a:r>
              <a:rPr lang="en-US" b="1">
                <a:solidFill>
                  <a:srgbClr val="FFFFFF"/>
                </a:solidFill>
              </a:rPr>
              <a:t> </a:t>
            </a:r>
            <a:r>
              <a:rPr lang="en-US" b="1">
                <a:solidFill>
                  <a:srgbClr val="FF0066"/>
                </a:solidFill>
              </a:rPr>
              <a:t>FEAR, FLIGHT OR FIGHT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1140">
                                            <p:txEl>
                                              <p:pRg st="0" end="0"/>
                                            </p:txEl>
                                          </p:spTgt>
                                        </p:tgtEl>
                                        <p:attrNameLst>
                                          <p:attrName>style.visibility</p:attrName>
                                        </p:attrNameLst>
                                      </p:cBhvr>
                                      <p:to>
                                        <p:strVal val="visible"/>
                                      </p:to>
                                    </p:set>
                                    <p:anim calcmode="lin" valueType="num">
                                      <p:cBhvr additive="base">
                                        <p:cTn id="7" dur="500" fill="hold"/>
                                        <p:tgtEl>
                                          <p:spTgt spid="9114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114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1140">
                                            <p:txEl>
                                              <p:pRg st="1" end="1"/>
                                            </p:txEl>
                                          </p:spTgt>
                                        </p:tgtEl>
                                        <p:attrNameLst>
                                          <p:attrName>style.visibility</p:attrName>
                                        </p:attrNameLst>
                                      </p:cBhvr>
                                      <p:to>
                                        <p:strVal val="visible"/>
                                      </p:to>
                                    </p:set>
                                    <p:anim calcmode="lin" valueType="num">
                                      <p:cBhvr additive="base">
                                        <p:cTn id="13" dur="500" fill="hold"/>
                                        <p:tgtEl>
                                          <p:spTgt spid="91140">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114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1140">
                                            <p:txEl>
                                              <p:pRg st="2" end="2"/>
                                            </p:txEl>
                                          </p:spTgt>
                                        </p:tgtEl>
                                        <p:attrNameLst>
                                          <p:attrName>style.visibility</p:attrName>
                                        </p:attrNameLst>
                                      </p:cBhvr>
                                      <p:to>
                                        <p:strVal val="visible"/>
                                      </p:to>
                                    </p:set>
                                    <p:anim calcmode="lin" valueType="num">
                                      <p:cBhvr additive="base">
                                        <p:cTn id="19" dur="500" fill="hold"/>
                                        <p:tgtEl>
                                          <p:spTgt spid="91140">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114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1140">
                                            <p:txEl>
                                              <p:pRg st="3" end="3"/>
                                            </p:txEl>
                                          </p:spTgt>
                                        </p:tgtEl>
                                        <p:attrNameLst>
                                          <p:attrName>style.visibility</p:attrName>
                                        </p:attrNameLst>
                                      </p:cBhvr>
                                      <p:to>
                                        <p:strVal val="visible"/>
                                      </p:to>
                                    </p:set>
                                    <p:anim calcmode="lin" valueType="num">
                                      <p:cBhvr additive="base">
                                        <p:cTn id="25" dur="500" fill="hold"/>
                                        <p:tgtEl>
                                          <p:spTgt spid="91140">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1140">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0"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subTitle" idx="4294967295"/>
          </p:nvPr>
        </p:nvSpPr>
        <p:spPr>
          <a:xfrm>
            <a:off x="0" y="1524000"/>
            <a:ext cx="8153400" cy="4267200"/>
          </a:xfrm>
        </p:spPr>
        <p:txBody>
          <a:bodyPr/>
          <a:lstStyle/>
          <a:p>
            <a:pPr marL="0" indent="0" algn="just" eaLnBrk="1" hangingPunct="1">
              <a:buFont typeface="Wingdings" pitchFamily="2" charset="2"/>
              <a:buNone/>
            </a:pPr>
            <a:r>
              <a:rPr lang="en-US" b="1" smtClean="0">
                <a:solidFill>
                  <a:srgbClr val="000000"/>
                </a:solidFill>
              </a:rPr>
              <a:t>        </a:t>
            </a:r>
          </a:p>
        </p:txBody>
      </p:sp>
      <p:sp>
        <p:nvSpPr>
          <p:cNvPr id="23555" name="Rectangle 4"/>
          <p:cNvSpPr>
            <a:spLocks noChangeArrowheads="1"/>
          </p:cNvSpPr>
          <p:nvPr/>
        </p:nvSpPr>
        <p:spPr bwMode="auto">
          <a:xfrm>
            <a:off x="533400" y="228600"/>
            <a:ext cx="7848600" cy="1016000"/>
          </a:xfrm>
          <a:prstGeom prst="rect">
            <a:avLst/>
          </a:prstGeom>
          <a:gradFill rotWithShape="1">
            <a:gsLst>
              <a:gs pos="0">
                <a:srgbClr val="2F002F"/>
              </a:gs>
              <a:gs pos="50000">
                <a:srgbClr val="660066"/>
              </a:gs>
              <a:gs pos="100000">
                <a:srgbClr val="2F002F"/>
              </a:gs>
            </a:gsLst>
            <a:lin ang="5400000" scaled="1"/>
          </a:gradFill>
          <a:ln w="9525">
            <a:solidFill>
              <a:srgbClr val="660066"/>
            </a:solidFill>
            <a:miter lim="800000"/>
            <a:headEnd/>
            <a:tailEnd/>
          </a:ln>
        </p:spPr>
        <p:txBody>
          <a:bodyPr>
            <a:spAutoFit/>
          </a:bodyPr>
          <a:lstStyle/>
          <a:p>
            <a:pPr algn="ctr">
              <a:spcBef>
                <a:spcPct val="20000"/>
              </a:spcBef>
            </a:pPr>
            <a:r>
              <a:rPr lang="en-US" b="1">
                <a:solidFill>
                  <a:srgbClr val="FFFFFF"/>
                </a:solidFill>
              </a:rPr>
              <a:t> </a:t>
            </a:r>
            <a:r>
              <a:rPr lang="en-US" sz="2800" b="1">
                <a:solidFill>
                  <a:srgbClr val="FFFFFF"/>
                </a:solidFill>
              </a:rPr>
              <a:t>FUNCTIONS OF SYMPATHETIC NERVOUS SYSTEM</a:t>
            </a:r>
            <a:endParaRPr lang="en-US" sz="2800">
              <a:solidFill>
                <a:srgbClr val="FFFF00"/>
              </a:solidFill>
            </a:endParaRPr>
          </a:p>
        </p:txBody>
      </p:sp>
      <p:sp>
        <p:nvSpPr>
          <p:cNvPr id="93188" name="Rectangle 5"/>
          <p:cNvSpPr>
            <a:spLocks noChangeArrowheads="1"/>
          </p:cNvSpPr>
          <p:nvPr/>
        </p:nvSpPr>
        <p:spPr bwMode="auto">
          <a:xfrm>
            <a:off x="457200" y="1720860"/>
            <a:ext cx="7848600" cy="3970318"/>
          </a:xfrm>
          <a:prstGeom prst="rect">
            <a:avLst/>
          </a:prstGeom>
          <a:noFill/>
          <a:ln w="9525">
            <a:noFill/>
            <a:miter lim="800000"/>
            <a:headEnd/>
            <a:tailEnd/>
          </a:ln>
        </p:spPr>
        <p:txBody>
          <a:bodyPr anchor="ctr">
            <a:spAutoFit/>
          </a:bodyPr>
          <a:lstStyle/>
          <a:p>
            <a:pPr algn="justLow" rtl="0"/>
            <a:r>
              <a:rPr lang="en-US" sz="2800" b="1" dirty="0">
                <a:solidFill>
                  <a:srgbClr val="FFFF00"/>
                </a:solidFill>
              </a:rPr>
              <a:t>Bronchioles dilate, which allows for greater alveolar oxygen exchange.</a:t>
            </a:r>
          </a:p>
          <a:p>
            <a:pPr algn="justLow" rtl="0"/>
            <a:r>
              <a:rPr lang="en-US" sz="2800" b="1" dirty="0">
                <a:solidFill>
                  <a:srgbClr val="FFFF00"/>
                </a:solidFill>
              </a:rPr>
              <a:t>It increases heart rate and the contractility of cardiac cells (</a:t>
            </a:r>
            <a:r>
              <a:rPr lang="en-US" sz="2800" b="1" dirty="0" err="1">
                <a:solidFill>
                  <a:srgbClr val="FFFF00"/>
                </a:solidFill>
              </a:rPr>
              <a:t>myocytes</a:t>
            </a:r>
            <a:r>
              <a:rPr lang="en-US" sz="2800" b="1" dirty="0">
                <a:solidFill>
                  <a:srgbClr val="FFFF00"/>
                </a:solidFill>
              </a:rPr>
              <a:t>), thereby providing a mechanism for the enhanced blood flow to skeletal muscles. </a:t>
            </a:r>
          </a:p>
          <a:p>
            <a:pPr algn="justLow" rtl="0"/>
            <a:r>
              <a:rPr lang="en-US" sz="2800" b="1" dirty="0">
                <a:solidFill>
                  <a:srgbClr val="FFFF00"/>
                </a:solidFill>
              </a:rPr>
              <a:t>Sympathetic nerves dilate the pupil and relax the lens, allowing more light to enter the eye. </a:t>
            </a:r>
          </a:p>
          <a:p>
            <a:pPr algn="justLow" rtl="0" eaLnBrk="0" hangingPunct="0">
              <a:spcBef>
                <a:spcPct val="0"/>
              </a:spcBef>
            </a:pPr>
            <a:endParaRPr lang="en-US" sz="2800" b="1" dirty="0">
              <a:solidFill>
                <a:srgbClr val="FFFF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3188">
                                            <p:txEl>
                                              <p:pRg st="0" end="0"/>
                                            </p:txEl>
                                          </p:spTgt>
                                        </p:tgtEl>
                                        <p:attrNameLst>
                                          <p:attrName>style.visibility</p:attrName>
                                        </p:attrNameLst>
                                      </p:cBhvr>
                                      <p:to>
                                        <p:strVal val="visible"/>
                                      </p:to>
                                    </p:set>
                                    <p:anim calcmode="lin" valueType="num">
                                      <p:cBhvr additive="base">
                                        <p:cTn id="7" dur="500" fill="hold"/>
                                        <p:tgtEl>
                                          <p:spTgt spid="9318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318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3188">
                                            <p:txEl>
                                              <p:pRg st="1" end="1"/>
                                            </p:txEl>
                                          </p:spTgt>
                                        </p:tgtEl>
                                        <p:attrNameLst>
                                          <p:attrName>style.visibility</p:attrName>
                                        </p:attrNameLst>
                                      </p:cBhvr>
                                      <p:to>
                                        <p:strVal val="visible"/>
                                      </p:to>
                                    </p:set>
                                    <p:anim calcmode="lin" valueType="num">
                                      <p:cBhvr additive="base">
                                        <p:cTn id="13" dur="500" fill="hold"/>
                                        <p:tgtEl>
                                          <p:spTgt spid="9318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318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3188">
                                            <p:txEl>
                                              <p:pRg st="2" end="2"/>
                                            </p:txEl>
                                          </p:spTgt>
                                        </p:tgtEl>
                                        <p:attrNameLst>
                                          <p:attrName>style.visibility</p:attrName>
                                        </p:attrNameLst>
                                      </p:cBhvr>
                                      <p:to>
                                        <p:strVal val="visible"/>
                                      </p:to>
                                    </p:set>
                                    <p:anim calcmode="lin" valueType="num">
                                      <p:cBhvr additive="base">
                                        <p:cTn id="19" dur="500" fill="hold"/>
                                        <p:tgtEl>
                                          <p:spTgt spid="93188">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3188">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8"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ChangeArrowheads="1"/>
          </p:cNvSpPr>
          <p:nvPr/>
        </p:nvSpPr>
        <p:spPr bwMode="auto">
          <a:xfrm>
            <a:off x="457200" y="228600"/>
            <a:ext cx="8458200" cy="955675"/>
          </a:xfrm>
          <a:prstGeom prst="rect">
            <a:avLst/>
          </a:prstGeom>
          <a:gradFill rotWithShape="1">
            <a:gsLst>
              <a:gs pos="0">
                <a:srgbClr val="2F002F"/>
              </a:gs>
              <a:gs pos="50000">
                <a:srgbClr val="660066"/>
              </a:gs>
              <a:gs pos="100000">
                <a:srgbClr val="2F002F"/>
              </a:gs>
            </a:gsLst>
            <a:lin ang="5400000" scaled="1"/>
          </a:gradFill>
          <a:ln w="9525">
            <a:solidFill>
              <a:srgbClr val="660066"/>
            </a:solidFill>
            <a:miter lim="800000"/>
            <a:headEnd/>
            <a:tailEnd/>
          </a:ln>
        </p:spPr>
        <p:txBody>
          <a:bodyPr>
            <a:spAutoFit/>
          </a:bodyPr>
          <a:lstStyle/>
          <a:p>
            <a:pPr algn="justLow">
              <a:spcBef>
                <a:spcPct val="20000"/>
              </a:spcBef>
            </a:pPr>
            <a:r>
              <a:rPr lang="en-US" sz="2800" b="1">
                <a:solidFill>
                  <a:srgbClr val="FFFFFF"/>
                </a:solidFill>
              </a:rPr>
              <a:t> PARASYMPATHETIC NERVOUS SYSTEM FUNCTIONS</a:t>
            </a:r>
            <a:endParaRPr lang="en-US" sz="2800">
              <a:solidFill>
                <a:srgbClr val="FFFF00"/>
              </a:solidFill>
            </a:endParaRPr>
          </a:p>
        </p:txBody>
      </p:sp>
      <p:sp>
        <p:nvSpPr>
          <p:cNvPr id="95235" name="Rectangle 5"/>
          <p:cNvSpPr>
            <a:spLocks noChangeArrowheads="1"/>
          </p:cNvSpPr>
          <p:nvPr/>
        </p:nvSpPr>
        <p:spPr bwMode="auto">
          <a:xfrm>
            <a:off x="533400" y="936876"/>
            <a:ext cx="8610600" cy="4401205"/>
          </a:xfrm>
          <a:prstGeom prst="rect">
            <a:avLst/>
          </a:prstGeom>
          <a:noFill/>
          <a:ln w="9525">
            <a:noFill/>
            <a:miter lim="800000"/>
            <a:headEnd/>
            <a:tailEnd/>
          </a:ln>
        </p:spPr>
        <p:txBody>
          <a:bodyPr wrap="square" anchor="ctr">
            <a:spAutoFit/>
          </a:bodyPr>
          <a:lstStyle/>
          <a:p>
            <a:pPr algn="justLow" rtl="0">
              <a:spcBef>
                <a:spcPct val="0"/>
              </a:spcBef>
              <a:buFont typeface="Wingdings" pitchFamily="2" charset="2"/>
              <a:buChar char="q"/>
            </a:pPr>
            <a:r>
              <a:rPr lang="en-US" sz="2800" b="1" dirty="0">
                <a:solidFill>
                  <a:srgbClr val="FFFF00"/>
                </a:solidFill>
              </a:rPr>
              <a:t> The parasympathetic nervous system has "</a:t>
            </a:r>
            <a:r>
              <a:rPr lang="en-US" sz="2800" b="1" dirty="0">
                <a:solidFill>
                  <a:srgbClr val="00FF00"/>
                </a:solidFill>
              </a:rPr>
              <a:t>rest and digest"</a:t>
            </a:r>
            <a:r>
              <a:rPr lang="en-US" sz="2800" b="1" dirty="0">
                <a:solidFill>
                  <a:srgbClr val="FFFF00"/>
                </a:solidFill>
              </a:rPr>
              <a:t> activity.</a:t>
            </a:r>
          </a:p>
          <a:p>
            <a:pPr algn="justLow" rtl="0">
              <a:spcBef>
                <a:spcPct val="0"/>
              </a:spcBef>
              <a:buFont typeface="Wingdings" pitchFamily="2" charset="2"/>
              <a:buChar char="q"/>
            </a:pPr>
            <a:r>
              <a:rPr lang="en-US" sz="2800" b="1" dirty="0">
                <a:solidFill>
                  <a:srgbClr val="FFFF00"/>
                </a:solidFill>
              </a:rPr>
              <a:t> In </a:t>
            </a:r>
            <a:r>
              <a:rPr lang="en-US" sz="2800" b="1" dirty="0">
                <a:solidFill>
                  <a:srgbClr val="00FF00"/>
                </a:solidFill>
              </a:rPr>
              <a:t>physiological terms, the parasympathetic system</a:t>
            </a:r>
            <a:r>
              <a:rPr lang="en-US" sz="2800" b="1" dirty="0">
                <a:solidFill>
                  <a:srgbClr val="FFFF00"/>
                </a:solidFill>
              </a:rPr>
              <a:t> is concerned with </a:t>
            </a:r>
            <a:r>
              <a:rPr lang="en-US" sz="2800" b="1" dirty="0">
                <a:solidFill>
                  <a:srgbClr val="00FF00"/>
                </a:solidFill>
              </a:rPr>
              <a:t>conservation and restoration of energy,</a:t>
            </a:r>
            <a:r>
              <a:rPr lang="en-US" sz="2800" b="1" dirty="0">
                <a:solidFill>
                  <a:srgbClr val="FFFF00"/>
                </a:solidFill>
              </a:rPr>
              <a:t> as it causes a reduction in heart rate and blood pressure, and facilitates digestion and absorption of nutrients, and consequently the excretion of waste products</a:t>
            </a:r>
          </a:p>
          <a:p>
            <a:pPr algn="justLow" rtl="0">
              <a:spcBef>
                <a:spcPct val="0"/>
              </a:spcBef>
              <a:buFont typeface="Wingdings" pitchFamily="2" charset="2"/>
              <a:buChar char="q"/>
            </a:pPr>
            <a:r>
              <a:rPr lang="en-US" sz="2800" b="1" dirty="0">
                <a:solidFill>
                  <a:srgbClr val="FFFF00"/>
                </a:solidFill>
              </a:rPr>
              <a:t> The chemical transmitter at both pre and postganglionic synapses in the parasympathetic system is Acetylcholine (Ach).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5235">
                                            <p:txEl>
                                              <p:pRg st="0" end="0"/>
                                            </p:txEl>
                                          </p:spTgt>
                                        </p:tgtEl>
                                        <p:attrNameLst>
                                          <p:attrName>style.visibility</p:attrName>
                                        </p:attrNameLst>
                                      </p:cBhvr>
                                      <p:to>
                                        <p:strVal val="visible"/>
                                      </p:to>
                                    </p:set>
                                    <p:anim calcmode="lin" valueType="num">
                                      <p:cBhvr additive="base">
                                        <p:cTn id="7" dur="500" fill="hold"/>
                                        <p:tgtEl>
                                          <p:spTgt spid="9523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523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5235">
                                            <p:txEl>
                                              <p:pRg st="1" end="1"/>
                                            </p:txEl>
                                          </p:spTgt>
                                        </p:tgtEl>
                                        <p:attrNameLst>
                                          <p:attrName>style.visibility</p:attrName>
                                        </p:attrNameLst>
                                      </p:cBhvr>
                                      <p:to>
                                        <p:strVal val="visible"/>
                                      </p:to>
                                    </p:set>
                                    <p:anim calcmode="lin" valueType="num">
                                      <p:cBhvr additive="base">
                                        <p:cTn id="13" dur="500" fill="hold"/>
                                        <p:tgtEl>
                                          <p:spTgt spid="9523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523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5235">
                                            <p:txEl>
                                              <p:pRg st="2" end="2"/>
                                            </p:txEl>
                                          </p:spTgt>
                                        </p:tgtEl>
                                        <p:attrNameLst>
                                          <p:attrName>style.visibility</p:attrName>
                                        </p:attrNameLst>
                                      </p:cBhvr>
                                      <p:to>
                                        <p:strVal val="visible"/>
                                      </p:to>
                                    </p:set>
                                    <p:anim calcmode="lin" valueType="num">
                                      <p:cBhvr additive="base">
                                        <p:cTn id="19" dur="500" fill="hold"/>
                                        <p:tgtEl>
                                          <p:spTgt spid="9523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523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عنوان 1"/>
          <p:cNvSpPr>
            <a:spLocks noGrp="1"/>
          </p:cNvSpPr>
          <p:nvPr>
            <p:ph type="title"/>
          </p:nvPr>
        </p:nvSpPr>
        <p:spPr/>
        <p:txBody>
          <a:bodyPr/>
          <a:lstStyle/>
          <a:p>
            <a:endParaRPr lang="ar-SA" smtClean="0"/>
          </a:p>
        </p:txBody>
      </p:sp>
      <p:pic>
        <p:nvPicPr>
          <p:cNvPr id="25603" name="Picture 5"/>
          <p:cNvPicPr>
            <a:picLocks noGrp="1" noChangeAspect="1" noChangeArrowheads="1"/>
          </p:cNvPicPr>
          <p:nvPr>
            <p:ph idx="1"/>
          </p:nvPr>
        </p:nvPicPr>
        <p:blipFill>
          <a:blip r:embed="rId2" cstate="print"/>
          <a:srcRect/>
          <a:stretch>
            <a:fillRect/>
          </a:stretch>
        </p:blipFill>
        <p:spPr>
          <a:xfrm>
            <a:off x="381000" y="762000"/>
            <a:ext cx="8382000" cy="5715000"/>
          </a:xfrm>
          <a:noFill/>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subTitle" idx="1"/>
          </p:nvPr>
        </p:nvSpPr>
        <p:spPr>
          <a:xfrm>
            <a:off x="0" y="1600200"/>
            <a:ext cx="8686800" cy="4876800"/>
          </a:xfrm>
        </p:spPr>
        <p:txBody>
          <a:bodyPr/>
          <a:lstStyle/>
          <a:p>
            <a:pPr algn="just" eaLnBrk="1" hangingPunct="1">
              <a:buFont typeface="Wingdings" pitchFamily="2" charset="2"/>
              <a:buNone/>
            </a:pPr>
            <a:r>
              <a:rPr lang="en-US" b="1" smtClean="0">
                <a:solidFill>
                  <a:srgbClr val="000000"/>
                </a:solidFill>
              </a:rPr>
              <a:t>        </a:t>
            </a:r>
          </a:p>
        </p:txBody>
      </p:sp>
      <p:graphicFrame>
        <p:nvGraphicFramePr>
          <p:cNvPr id="1081398" name="Group 54"/>
          <p:cNvGraphicFramePr>
            <a:graphicFrameLocks noGrp="1"/>
          </p:cNvGraphicFramePr>
          <p:nvPr/>
        </p:nvGraphicFramePr>
        <p:xfrm>
          <a:off x="228600" y="1524000"/>
          <a:ext cx="8610600" cy="4572000"/>
        </p:xfrm>
        <a:graphic>
          <a:graphicData uri="http://schemas.openxmlformats.org/drawingml/2006/table">
            <a:tbl>
              <a:tblPr/>
              <a:tblGrid>
                <a:gridCol w="1371600"/>
                <a:gridCol w="1905000"/>
                <a:gridCol w="1828800"/>
                <a:gridCol w="1752600"/>
                <a:gridCol w="1752600"/>
              </a:tblGrid>
              <a:tr h="15049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FF00"/>
                          </a:solidFill>
                          <a:effectLst/>
                          <a:latin typeface="Times New Roman" pitchFamily="18" charset="0"/>
                          <a:cs typeface="Times New Roman" pitchFamily="18" charset="0"/>
                        </a:rPr>
                        <a:t>Subdivision</a:t>
                      </a: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FF00"/>
                          </a:solidFill>
                          <a:effectLst/>
                          <a:latin typeface="Times New Roman" pitchFamily="18" charset="0"/>
                          <a:cs typeface="Times New Roman" pitchFamily="18" charset="0"/>
                        </a:rPr>
                        <a:t>Nerves Employed</a:t>
                      </a:r>
                    </a:p>
                  </a:txBody>
                  <a:tcP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FF00"/>
                          </a:solidFill>
                          <a:effectLst/>
                          <a:latin typeface="Times New Roman" pitchFamily="18" charset="0"/>
                          <a:cs typeface="Times New Roman" pitchFamily="18" charset="0"/>
                        </a:rPr>
                        <a:t>Location of Ganglia</a:t>
                      </a:r>
                    </a:p>
                  </a:txBody>
                  <a:tcP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FF00"/>
                          </a:solidFill>
                          <a:effectLst/>
                          <a:latin typeface="Times New Roman" pitchFamily="18" charset="0"/>
                          <a:cs typeface="Times New Roman" pitchFamily="18" charset="0"/>
                        </a:rPr>
                        <a:t>Chemical Messenger</a:t>
                      </a:r>
                    </a:p>
                  </a:txBody>
                  <a:tcP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FF00"/>
                          </a:solidFill>
                          <a:effectLst/>
                          <a:latin typeface="Times New Roman" pitchFamily="18" charset="0"/>
                          <a:cs typeface="Times New Roman" pitchFamily="18" charset="0"/>
                        </a:rPr>
                        <a:t>General Function</a:t>
                      </a:r>
                    </a:p>
                  </a:txBody>
                  <a:tcPr horzOverflow="overflow">
                    <a:lnL>
                      <a:noFill/>
                    </a:lnL>
                    <a:lnR cap="flat">
                      <a:noFill/>
                    </a:lnR>
                    <a:lnT cap="flat">
                      <a:noFill/>
                    </a:lnT>
                    <a:lnB>
                      <a:noFill/>
                    </a:lnB>
                    <a:lnTlToBr>
                      <a:noFill/>
                    </a:lnTlToBr>
                    <a:lnBlToTr>
                      <a:noFill/>
                    </a:lnBlToTr>
                    <a:noFill/>
                  </a:tcPr>
                </a:tc>
              </a:tr>
              <a:tr h="1533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FF00"/>
                          </a:solidFill>
                          <a:effectLst/>
                          <a:latin typeface="Times New Roman" pitchFamily="18" charset="0"/>
                          <a:cs typeface="Times New Roman" pitchFamily="18" charset="0"/>
                        </a:rPr>
                        <a:t>Sympathetic</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FF00"/>
                          </a:solidFill>
                          <a:effectLst/>
                          <a:latin typeface="Times New Roman" pitchFamily="18" charset="0"/>
                          <a:cs typeface="Times New Roman" pitchFamily="18" charset="0"/>
                        </a:rPr>
                        <a:t>Thoracolumbar</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FF00"/>
                          </a:solidFill>
                          <a:effectLst/>
                          <a:latin typeface="Times New Roman" pitchFamily="18" charset="0"/>
                          <a:cs typeface="Times New Roman" pitchFamily="18" charset="0"/>
                        </a:rPr>
                        <a:t>Alongside vertebral column</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rgbClr val="FFFF00"/>
                          </a:solidFill>
                          <a:effectLst/>
                          <a:latin typeface="Times New Roman" pitchFamily="18" charset="0"/>
                          <a:cs typeface="Times New Roman" pitchFamily="18" charset="0"/>
                        </a:rPr>
                        <a:t>Norepinephrine</a:t>
                      </a:r>
                      <a:endParaRPr kumimoji="0" lang="en-US" sz="2400" b="1" i="0" u="none" strike="noStrike" cap="none" normalizeH="0" baseline="0" dirty="0" smtClean="0">
                        <a:ln>
                          <a:noFill/>
                        </a:ln>
                        <a:solidFill>
                          <a:srgbClr val="FFFF00"/>
                        </a:solidFill>
                        <a:effectLst/>
                        <a:latin typeface="Times New Roman" pitchFamily="18" charset="0"/>
                        <a:cs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FF00"/>
                          </a:solidFill>
                          <a:effectLst/>
                          <a:latin typeface="Times New Roman" pitchFamily="18" charset="0"/>
                          <a:cs typeface="Times New Roman" pitchFamily="18" charset="0"/>
                        </a:rPr>
                        <a:t>Fight or flight</a:t>
                      </a:r>
                    </a:p>
                  </a:txBody>
                  <a:tcPr horzOverflow="overflow">
                    <a:lnL>
                      <a:noFill/>
                    </a:lnL>
                    <a:lnR cap="flat">
                      <a:noFill/>
                    </a:lnR>
                    <a:lnT>
                      <a:noFill/>
                    </a:lnT>
                    <a:lnB>
                      <a:noFill/>
                    </a:lnB>
                    <a:lnTlToBr>
                      <a:noFill/>
                    </a:lnTlToBr>
                    <a:lnBlToTr>
                      <a:noFill/>
                    </a:lnBlToTr>
                    <a:noFill/>
                  </a:tcPr>
                </a:tc>
              </a:tr>
              <a:tr h="1533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FF00"/>
                          </a:solidFill>
                          <a:effectLst/>
                          <a:latin typeface="Times New Roman" pitchFamily="18" charset="0"/>
                          <a:cs typeface="Times New Roman" pitchFamily="18" charset="0"/>
                        </a:rPr>
                        <a:t>Parasympathetic</a:t>
                      </a:r>
                    </a:p>
                  </a:txBody>
                  <a:tcP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FF00"/>
                          </a:solidFill>
                          <a:effectLst/>
                          <a:latin typeface="Times New Roman" pitchFamily="18" charset="0"/>
                          <a:cs typeface="Times New Roman" pitchFamily="18" charset="0"/>
                        </a:rPr>
                        <a:t>Craniosacral</a:t>
                      </a: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FF00"/>
                          </a:solidFill>
                          <a:effectLst/>
                          <a:latin typeface="Times New Roman" pitchFamily="18" charset="0"/>
                          <a:cs typeface="Times New Roman" pitchFamily="18" charset="0"/>
                        </a:rPr>
                        <a:t>On or near an </a:t>
                      </a:r>
                      <a:r>
                        <a:rPr kumimoji="0" lang="en-US" sz="2400" b="1" i="0" u="none" strike="noStrike" cap="none" normalizeH="0" baseline="0" dirty="0" err="1" smtClean="0">
                          <a:ln>
                            <a:noFill/>
                          </a:ln>
                          <a:solidFill>
                            <a:srgbClr val="FFFF00"/>
                          </a:solidFill>
                          <a:effectLst/>
                          <a:latin typeface="Times New Roman" pitchFamily="18" charset="0"/>
                          <a:cs typeface="Times New Roman" pitchFamily="18" charset="0"/>
                        </a:rPr>
                        <a:t>effector</a:t>
                      </a:r>
                      <a:r>
                        <a:rPr kumimoji="0" lang="en-US" sz="2400" b="1" i="0" u="none" strike="noStrike" cap="none" normalizeH="0" baseline="0" dirty="0" smtClean="0">
                          <a:ln>
                            <a:noFill/>
                          </a:ln>
                          <a:solidFill>
                            <a:srgbClr val="FFFF00"/>
                          </a:solidFill>
                          <a:effectLst/>
                          <a:latin typeface="Times New Roman" pitchFamily="18" charset="0"/>
                          <a:cs typeface="Times New Roman" pitchFamily="18" charset="0"/>
                        </a:rPr>
                        <a:t> organ</a:t>
                      </a: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FF00"/>
                          </a:solidFill>
                          <a:effectLst/>
                          <a:latin typeface="Times New Roman" pitchFamily="18" charset="0"/>
                          <a:cs typeface="Times New Roman" pitchFamily="18" charset="0"/>
                        </a:rPr>
                        <a:t>Acetylcholine</a:t>
                      </a: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FF00"/>
                          </a:solidFill>
                          <a:effectLst/>
                          <a:latin typeface="Times New Roman" pitchFamily="18" charset="0"/>
                          <a:cs typeface="Times New Roman" pitchFamily="18" charset="0"/>
                        </a:rPr>
                        <a:t>Conservation of body energy</a:t>
                      </a:r>
                    </a:p>
                  </a:txBody>
                  <a:tcPr horzOverflow="overflow">
                    <a:lnL>
                      <a:noFill/>
                    </a:lnL>
                    <a:lnR cap="flat">
                      <a:noFill/>
                    </a:lnR>
                    <a:lnT>
                      <a:noFill/>
                    </a:lnT>
                    <a:lnB cap="flat">
                      <a:noFill/>
                    </a:lnB>
                    <a:lnTlToBr>
                      <a:noFill/>
                    </a:lnTlToBr>
                    <a:lnBlToTr>
                      <a:noFill/>
                    </a:lnBlToTr>
                    <a:noFill/>
                  </a:tcPr>
                </a:tc>
              </a:tr>
            </a:tbl>
          </a:graphicData>
        </a:graphic>
      </p:graphicFrame>
      <p:sp>
        <p:nvSpPr>
          <p:cNvPr id="26643" name="Rectangle 52"/>
          <p:cNvSpPr>
            <a:spLocks noChangeArrowheads="1"/>
          </p:cNvSpPr>
          <p:nvPr/>
        </p:nvSpPr>
        <p:spPr bwMode="auto">
          <a:xfrm>
            <a:off x="1066800" y="228600"/>
            <a:ext cx="6553200" cy="1041400"/>
          </a:xfrm>
          <a:prstGeom prst="rect">
            <a:avLst/>
          </a:prstGeom>
          <a:gradFill rotWithShape="1">
            <a:gsLst>
              <a:gs pos="0">
                <a:srgbClr val="2F002F"/>
              </a:gs>
              <a:gs pos="50000">
                <a:srgbClr val="660066"/>
              </a:gs>
              <a:gs pos="100000">
                <a:srgbClr val="2F002F"/>
              </a:gs>
            </a:gsLst>
            <a:lin ang="5400000" scaled="1"/>
          </a:gradFill>
          <a:ln w="9525">
            <a:solidFill>
              <a:srgbClr val="660066"/>
            </a:solidFill>
            <a:miter lim="800000"/>
            <a:headEnd/>
            <a:tailEnd/>
          </a:ln>
        </p:spPr>
        <p:txBody>
          <a:bodyPr>
            <a:spAutoFit/>
          </a:bodyPr>
          <a:lstStyle/>
          <a:p>
            <a:pPr algn="ctr">
              <a:spcBef>
                <a:spcPct val="20000"/>
              </a:spcBef>
            </a:pPr>
            <a:r>
              <a:rPr lang="en-US" sz="2800" b="1">
                <a:solidFill>
                  <a:srgbClr val="FFFFFF"/>
                </a:solidFill>
              </a:rPr>
              <a:t> THE AUTONOMIC </a:t>
            </a:r>
          </a:p>
          <a:p>
            <a:pPr algn="ctr">
              <a:spcBef>
                <a:spcPct val="20000"/>
              </a:spcBef>
            </a:pPr>
            <a:r>
              <a:rPr lang="en-US" sz="2800" b="1">
                <a:solidFill>
                  <a:srgbClr val="FFFFFF"/>
                </a:solidFill>
              </a:rPr>
              <a:t> NERVOUS SYSTEM</a:t>
            </a:r>
            <a:r>
              <a:rPr lang="en-US" sz="2800">
                <a:solidFill>
                  <a:srgbClr val="FFFFFF"/>
                </a:solidFill>
              </a:rPr>
              <a:t> </a:t>
            </a:r>
            <a:endParaRPr lang="en-US" sz="2800" b="1">
              <a:solidFill>
                <a:srgbClr val="FFFFFF"/>
              </a:solidFill>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عنوان 1"/>
          <p:cNvSpPr>
            <a:spLocks noGrp="1"/>
          </p:cNvSpPr>
          <p:nvPr>
            <p:ph type="title" idx="4294967295"/>
          </p:nvPr>
        </p:nvSpPr>
        <p:spPr>
          <a:xfrm>
            <a:off x="0" y="-457200"/>
            <a:ext cx="7772400" cy="4876800"/>
          </a:xfrm>
        </p:spPr>
        <p:txBody>
          <a:bodyPr/>
          <a:lstStyle/>
          <a:p>
            <a:r>
              <a:rPr lang="en-US" smtClean="0">
                <a:solidFill>
                  <a:srgbClr val="FFFF00"/>
                </a:solidFill>
              </a:rPr>
              <a:t>PHYSIOLOGICAL FUNCTIONS OF THE AUTONOMIC NERVOUS SYSTEM</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1"/>
          </p:nvPr>
        </p:nvSpPr>
        <p:spPr>
          <a:xfrm>
            <a:off x="609600" y="1828800"/>
            <a:ext cx="8153400" cy="4267200"/>
          </a:xfrm>
        </p:spPr>
        <p:txBody>
          <a:bodyPr/>
          <a:lstStyle/>
          <a:p>
            <a:pPr algn="just" eaLnBrk="1" hangingPunct="1">
              <a:buFont typeface="Wingdings" pitchFamily="2" charset="2"/>
              <a:buNone/>
            </a:pPr>
            <a:r>
              <a:rPr lang="en-US" b="1" smtClean="0">
                <a:solidFill>
                  <a:srgbClr val="000000"/>
                </a:solidFill>
              </a:rPr>
              <a:t>        </a:t>
            </a:r>
          </a:p>
        </p:txBody>
      </p:sp>
      <p:graphicFrame>
        <p:nvGraphicFramePr>
          <p:cNvPr id="23600" name="Group 48"/>
          <p:cNvGraphicFramePr>
            <a:graphicFrameLocks noGrp="1"/>
          </p:cNvGraphicFramePr>
          <p:nvPr/>
        </p:nvGraphicFramePr>
        <p:xfrm>
          <a:off x="0" y="0"/>
          <a:ext cx="8915400" cy="5914391"/>
        </p:xfrm>
        <a:graphic>
          <a:graphicData uri="http://schemas.openxmlformats.org/drawingml/2006/table">
            <a:tbl>
              <a:tblPr/>
              <a:tblGrid>
                <a:gridCol w="1295400"/>
                <a:gridCol w="3429000"/>
                <a:gridCol w="4191000"/>
              </a:tblGrid>
              <a:tr h="487363">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FFFF"/>
                          </a:solidFill>
                          <a:effectLst/>
                          <a:latin typeface="Times New Roman" pitchFamily="18" charset="0"/>
                          <a:cs typeface="Times New Roman" pitchFamily="18" charset="0"/>
                        </a:rPr>
                        <a:t>The Autonomic Nervous System</a:t>
                      </a:r>
                    </a:p>
                  </a:txBody>
                  <a:tcPr anchor="ctr" horzOverflow="overflow">
                    <a:lnL>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r>
              <a:tr h="522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FF00"/>
                          </a:solidFill>
                          <a:effectLst/>
                          <a:latin typeface="Times New Roman" pitchFamily="18" charset="0"/>
                          <a:cs typeface="Times New Roman" pitchFamily="18" charset="0"/>
                        </a:rPr>
                        <a:t>Structure</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FF00"/>
                          </a:solidFill>
                          <a:effectLst/>
                          <a:latin typeface="Times New Roman" pitchFamily="18" charset="0"/>
                          <a:cs typeface="Times New Roman" pitchFamily="18" charset="0"/>
                        </a:rPr>
                        <a:t>Sympathetic Stimulation</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FF00"/>
                          </a:solidFill>
                          <a:effectLst/>
                          <a:latin typeface="Times New Roman" pitchFamily="18" charset="0"/>
                          <a:cs typeface="Times New Roman" pitchFamily="18" charset="0"/>
                        </a:rPr>
                        <a:t>Parasympathetic Stimulation</a:t>
                      </a:r>
                    </a:p>
                  </a:txBody>
                  <a:tcPr anchor="ctr" horzOverflow="overflow">
                    <a:lnL>
                      <a:noFill/>
                    </a:lnL>
                    <a:lnR>
                      <a:noFill/>
                    </a:lnR>
                    <a:lnT>
                      <a:noFill/>
                    </a:lnT>
                    <a:lnB>
                      <a:noFill/>
                    </a:lnB>
                    <a:lnTlToBr>
                      <a:noFill/>
                    </a:lnTlToBr>
                    <a:lnBlToTr>
                      <a:noFill/>
                    </a:lnBlToTr>
                    <a:noFill/>
                  </a:tcPr>
                </a:tc>
              </a:tr>
              <a:tr h="863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FF00"/>
                          </a:solidFill>
                          <a:effectLst/>
                          <a:latin typeface="Times New Roman" pitchFamily="18" charset="0"/>
                          <a:cs typeface="Times New Roman" pitchFamily="18" charset="0"/>
                        </a:rPr>
                        <a:t>Iris (eye muscle)</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FF00"/>
                          </a:solidFill>
                          <a:effectLst/>
                          <a:latin typeface="Times New Roman" pitchFamily="18" charset="0"/>
                          <a:cs typeface="Times New Roman" pitchFamily="18" charset="0"/>
                        </a:rPr>
                        <a:t>Pupil dilation</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FF00"/>
                          </a:solidFill>
                          <a:effectLst/>
                          <a:latin typeface="Times New Roman" pitchFamily="18" charset="0"/>
                          <a:cs typeface="Times New Roman" pitchFamily="18" charset="0"/>
                        </a:rPr>
                        <a:t>Pupil constriction</a:t>
                      </a:r>
                    </a:p>
                  </a:txBody>
                  <a:tcPr anchor="ctr" horzOverflow="overflow">
                    <a:lnL>
                      <a:noFill/>
                    </a:lnL>
                    <a:lnR>
                      <a:noFill/>
                    </a:lnR>
                    <a:lnT>
                      <a:noFill/>
                    </a:lnT>
                    <a:lnB>
                      <a:noFill/>
                    </a:lnB>
                    <a:lnTlToBr>
                      <a:noFill/>
                    </a:lnTlToBr>
                    <a:lnBlToTr>
                      <a:noFill/>
                    </a:lnBlToTr>
                    <a:noFill/>
                  </a:tcPr>
                </a:tc>
              </a:tr>
              <a:tr h="863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FF00"/>
                          </a:solidFill>
                          <a:effectLst/>
                          <a:latin typeface="Times New Roman" pitchFamily="18" charset="0"/>
                          <a:cs typeface="Times New Roman" pitchFamily="18" charset="0"/>
                        </a:rPr>
                        <a:t>Salivary Glands</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FF00"/>
                          </a:solidFill>
                          <a:effectLst/>
                          <a:latin typeface="Times New Roman" pitchFamily="18" charset="0"/>
                          <a:cs typeface="Times New Roman" pitchFamily="18" charset="0"/>
                        </a:rPr>
                        <a:t>Saliva production reduced</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FF00"/>
                          </a:solidFill>
                          <a:effectLst/>
                          <a:latin typeface="Times New Roman" pitchFamily="18" charset="0"/>
                          <a:cs typeface="Times New Roman" pitchFamily="18" charset="0"/>
                        </a:rPr>
                        <a:t>Saliva production increased</a:t>
                      </a:r>
                    </a:p>
                  </a:txBody>
                  <a:tcPr anchor="ctr" horzOverflow="overflow">
                    <a:lnL>
                      <a:noFill/>
                    </a:lnL>
                    <a:lnR>
                      <a:noFill/>
                    </a:lnR>
                    <a:lnT>
                      <a:noFill/>
                    </a:lnT>
                    <a:lnB>
                      <a:noFill/>
                    </a:lnB>
                    <a:lnTlToBr>
                      <a:noFill/>
                    </a:lnTlToBr>
                    <a:lnBlToTr>
                      <a:noFill/>
                    </a:lnBlToTr>
                    <a:noFill/>
                  </a:tcPr>
                </a:tc>
              </a:tr>
              <a:tr h="863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FF00"/>
                          </a:solidFill>
                          <a:effectLst/>
                          <a:latin typeface="Times New Roman" pitchFamily="18" charset="0"/>
                          <a:cs typeface="Times New Roman" pitchFamily="18" charset="0"/>
                        </a:rPr>
                        <a:t>Oral/Nasal Mucosa</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FF00"/>
                          </a:solidFill>
                          <a:effectLst/>
                          <a:latin typeface="Times New Roman" pitchFamily="18" charset="0"/>
                          <a:cs typeface="Times New Roman" pitchFamily="18" charset="0"/>
                        </a:rPr>
                        <a:t>Mucus production reduced</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FF00"/>
                          </a:solidFill>
                          <a:effectLst/>
                          <a:latin typeface="Times New Roman" pitchFamily="18" charset="0"/>
                          <a:cs typeface="Times New Roman" pitchFamily="18" charset="0"/>
                        </a:rPr>
                        <a:t>Mucus production increased</a:t>
                      </a:r>
                    </a:p>
                  </a:txBody>
                  <a:tcPr anchor="ctr" horzOverflow="overflow">
                    <a:lnL>
                      <a:noFill/>
                    </a:lnL>
                    <a:lnR>
                      <a:noFill/>
                    </a:lnR>
                    <a:lnT>
                      <a:noFill/>
                    </a:lnT>
                    <a:lnB>
                      <a:noFill/>
                    </a:lnB>
                    <a:lnTlToBr>
                      <a:noFill/>
                    </a:lnTlToBr>
                    <a:lnBlToTr>
                      <a:noFill/>
                    </a:lnBlToTr>
                    <a:noFill/>
                  </a:tcPr>
                </a:tc>
              </a:tr>
              <a:tr h="8651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FF00"/>
                          </a:solidFill>
                          <a:effectLst/>
                          <a:latin typeface="Times New Roman" pitchFamily="18" charset="0"/>
                          <a:cs typeface="Times New Roman" pitchFamily="18" charset="0"/>
                        </a:rPr>
                        <a:t>Heart</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FF00"/>
                          </a:solidFill>
                          <a:effectLst/>
                          <a:latin typeface="Times New Roman" pitchFamily="18" charset="0"/>
                          <a:cs typeface="Times New Roman" pitchFamily="18" charset="0"/>
                        </a:rPr>
                        <a:t>Heart rate and force increased</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FF00"/>
                          </a:solidFill>
                          <a:effectLst/>
                          <a:latin typeface="Times New Roman" pitchFamily="18" charset="0"/>
                          <a:cs typeface="Times New Roman" pitchFamily="18" charset="0"/>
                        </a:rPr>
                        <a:t>Heart rate and force decreased</a:t>
                      </a:r>
                    </a:p>
                  </a:txBody>
                  <a:tcPr anchor="ctr" horzOverflow="overflow">
                    <a:lnL>
                      <a:noFill/>
                    </a:lnL>
                    <a:lnR>
                      <a:noFill/>
                    </a:lnR>
                    <a:lnT>
                      <a:noFill/>
                    </a:lnT>
                    <a:lnB>
                      <a:noFill/>
                    </a:lnB>
                    <a:lnTlToBr>
                      <a:noFill/>
                    </a:lnTlToBr>
                    <a:lnBlToTr>
                      <a:noFill/>
                    </a:lnBlToTr>
                    <a:noFill/>
                  </a:tcPr>
                </a:tc>
              </a:tr>
              <a:tr h="4873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FF00"/>
                          </a:solidFill>
                          <a:effectLst/>
                          <a:latin typeface="Times New Roman" pitchFamily="18" charset="0"/>
                          <a:cs typeface="Times New Roman" pitchFamily="18" charset="0"/>
                        </a:rPr>
                        <a:t>Lung</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FF00"/>
                          </a:solidFill>
                          <a:effectLst/>
                          <a:latin typeface="Times New Roman" pitchFamily="18" charset="0"/>
                          <a:cs typeface="Times New Roman" pitchFamily="18" charset="0"/>
                        </a:rPr>
                        <a:t>Bronchial muscle relaxed</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FF00"/>
                          </a:solidFill>
                          <a:effectLst/>
                          <a:latin typeface="Times New Roman" pitchFamily="18" charset="0"/>
                          <a:cs typeface="Times New Roman" pitchFamily="18" charset="0"/>
                        </a:rPr>
                        <a:t>Bronchial muscle contracted</a:t>
                      </a:r>
                    </a:p>
                  </a:txBody>
                  <a:tcPr anchor="ctr" horzOverflow="overflow">
                    <a:lnL>
                      <a:noFill/>
                    </a:lnL>
                    <a:lnR>
                      <a:noFill/>
                    </a:lnR>
                    <a:lnT>
                      <a:noFill/>
                    </a:lnT>
                    <a:lnB>
                      <a:noFill/>
                    </a:lnB>
                    <a:lnTlToBr>
                      <a:noFill/>
                    </a:lnTlToBr>
                    <a:lnBlToTr>
                      <a:noFill/>
                    </a:lnBlToTr>
                    <a:noFill/>
                  </a:tcPr>
                </a:tc>
              </a:tr>
            </a:tbl>
          </a:graphicData>
        </a:graphic>
      </p:graphicFrame>
      <p:sp>
        <p:nvSpPr>
          <p:cNvPr id="28695" name="AutoShape 1475" descr="clear"/>
          <p:cNvSpPr>
            <a:spLocks noChangeAspect="1" noChangeArrowheads="1"/>
          </p:cNvSpPr>
          <p:nvPr/>
        </p:nvSpPr>
        <p:spPr bwMode="auto">
          <a:xfrm>
            <a:off x="5354638" y="4405313"/>
            <a:ext cx="304800" cy="304800"/>
          </a:xfrm>
          <a:prstGeom prst="rect">
            <a:avLst/>
          </a:prstGeom>
          <a:noFill/>
          <a:ln w="9525">
            <a:noFill/>
            <a:miter lim="800000"/>
            <a:headEnd/>
            <a:tailEnd/>
          </a:ln>
        </p:spPr>
        <p:txBody>
          <a:bodyPr/>
          <a:lstStyle/>
          <a:p>
            <a:endParaRPr lang="ar-SA"/>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3600"/>
                                        </p:tgtEl>
                                        <p:attrNameLst>
                                          <p:attrName>style.visibility</p:attrName>
                                        </p:attrNameLst>
                                      </p:cBhvr>
                                      <p:to>
                                        <p:strVal val="visible"/>
                                      </p:to>
                                    </p:set>
                                    <p:anim calcmode="lin" valueType="num">
                                      <p:cBhvr additive="base">
                                        <p:cTn id="7" dur="500" fill="hold"/>
                                        <p:tgtEl>
                                          <p:spTgt spid="23600"/>
                                        </p:tgtEl>
                                        <p:attrNameLst>
                                          <p:attrName>ppt_x</p:attrName>
                                        </p:attrNameLst>
                                      </p:cBhvr>
                                      <p:tavLst>
                                        <p:tav tm="0">
                                          <p:val>
                                            <p:strVal val="0-#ppt_w/2"/>
                                          </p:val>
                                        </p:tav>
                                        <p:tav tm="100000">
                                          <p:val>
                                            <p:strVal val="#ppt_x"/>
                                          </p:val>
                                        </p:tav>
                                      </p:tavLst>
                                    </p:anim>
                                    <p:anim calcmode="lin" valueType="num">
                                      <p:cBhvr additive="base">
                                        <p:cTn id="8" dur="500" fill="hold"/>
                                        <p:tgtEl>
                                          <p:spTgt spid="2360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smtClean="0">
                <a:solidFill>
                  <a:srgbClr val="FFFF00"/>
                </a:solidFill>
              </a:rPr>
              <a:t>LECTUR (1)</a:t>
            </a:r>
          </a:p>
        </p:txBody>
      </p:sp>
      <p:sp>
        <p:nvSpPr>
          <p:cNvPr id="3075" name="Content Placeholder 2"/>
          <p:cNvSpPr>
            <a:spLocks noGrp="1"/>
          </p:cNvSpPr>
          <p:nvPr>
            <p:ph idx="1"/>
          </p:nvPr>
        </p:nvSpPr>
        <p:spPr/>
        <p:txBody>
          <a:bodyPr/>
          <a:lstStyle/>
          <a:p>
            <a:pPr>
              <a:buFontTx/>
              <a:buNone/>
            </a:pPr>
            <a:r>
              <a:rPr lang="en-US" sz="6000" smtClean="0">
                <a:solidFill>
                  <a:srgbClr val="FFFF00"/>
                </a:solidFill>
              </a:rPr>
              <a:t>Functional Anatomy &amp; Physiology of Autonomic NS</a:t>
            </a:r>
            <a:endParaRPr lang="en-US" sz="6000" smtClean="0"/>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subTitle" idx="4294967295"/>
          </p:nvPr>
        </p:nvSpPr>
        <p:spPr>
          <a:xfrm>
            <a:off x="990600" y="1828800"/>
            <a:ext cx="8153400" cy="4267200"/>
          </a:xfrm>
        </p:spPr>
        <p:txBody>
          <a:bodyPr/>
          <a:lstStyle/>
          <a:p>
            <a:pPr marL="0" indent="0" algn="just" eaLnBrk="1" hangingPunct="1">
              <a:buFont typeface="Wingdings" pitchFamily="2" charset="2"/>
              <a:buNone/>
            </a:pPr>
            <a:r>
              <a:rPr lang="en-US" b="1" smtClean="0">
                <a:solidFill>
                  <a:srgbClr val="000000"/>
                </a:solidFill>
              </a:rPr>
              <a:t>        </a:t>
            </a:r>
          </a:p>
        </p:txBody>
      </p:sp>
      <p:graphicFrame>
        <p:nvGraphicFramePr>
          <p:cNvPr id="89149" name="Group 61"/>
          <p:cNvGraphicFramePr>
            <a:graphicFrameLocks noGrp="1"/>
          </p:cNvGraphicFramePr>
          <p:nvPr/>
        </p:nvGraphicFramePr>
        <p:xfrm>
          <a:off x="0" y="381000"/>
          <a:ext cx="8915400" cy="5736908"/>
        </p:xfrm>
        <a:graphic>
          <a:graphicData uri="http://schemas.openxmlformats.org/drawingml/2006/table">
            <a:tbl>
              <a:tblPr/>
              <a:tblGrid>
                <a:gridCol w="1295400"/>
                <a:gridCol w="3429000"/>
                <a:gridCol w="4191000"/>
              </a:tblGrid>
              <a:tr h="304800">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FFFF"/>
                          </a:solidFill>
                          <a:effectLst/>
                          <a:latin typeface="Times New Roman" pitchFamily="18" charset="0"/>
                          <a:cs typeface="Times New Roman" pitchFamily="18" charset="0"/>
                        </a:rPr>
                        <a:t>The Autonomic Nervous System</a:t>
                      </a:r>
                    </a:p>
                  </a:txBody>
                  <a:tcPr anchor="ctr" horzOverflow="overflow">
                    <a:lnL>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r>
              <a:tr h="422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FF00"/>
                          </a:solidFill>
                          <a:effectLst/>
                          <a:latin typeface="Times New Roman" pitchFamily="18" charset="0"/>
                          <a:cs typeface="Times New Roman" pitchFamily="18" charset="0"/>
                        </a:rPr>
                        <a:t>Structure</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FF00"/>
                          </a:solidFill>
                          <a:effectLst/>
                          <a:latin typeface="Times New Roman" pitchFamily="18" charset="0"/>
                          <a:cs typeface="Times New Roman" pitchFamily="18" charset="0"/>
                        </a:rPr>
                        <a:t>Sympathetic Stimulation</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FF00"/>
                          </a:solidFill>
                          <a:effectLst/>
                          <a:latin typeface="Times New Roman" pitchFamily="18" charset="0"/>
                          <a:cs typeface="Times New Roman" pitchFamily="18" charset="0"/>
                        </a:rPr>
                        <a:t>Parasympathetic Stimulation</a:t>
                      </a:r>
                    </a:p>
                  </a:txBody>
                  <a:tcPr anchor="ctr" horzOverflow="overflow">
                    <a:lnL>
                      <a:noFill/>
                    </a:lnL>
                    <a:lnR>
                      <a:noFill/>
                    </a:lnR>
                    <a:lnT>
                      <a:noFill/>
                    </a:lnT>
                    <a:lnB>
                      <a:noFill/>
                    </a:lnB>
                    <a:lnTlToBr>
                      <a:noFill/>
                    </a:lnTlToBr>
                    <a:lnBlToTr>
                      <a:noFill/>
                    </a:lnBlToTr>
                    <a:noFill/>
                  </a:tcPr>
                </a:tc>
              </a:tr>
              <a:tr h="3063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FFFF00"/>
                          </a:solidFill>
                          <a:effectLst/>
                          <a:latin typeface="Times New Roman" pitchFamily="18" charset="0"/>
                          <a:cs typeface="Times New Roman" pitchFamily="18" charset="0"/>
                        </a:rPr>
                        <a:t>Stomach</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FF00"/>
                          </a:solidFill>
                          <a:effectLst/>
                          <a:latin typeface="Times New Roman" pitchFamily="18" charset="0"/>
                          <a:cs typeface="Times New Roman" pitchFamily="18" charset="0"/>
                        </a:rPr>
                        <a:t>Peristalsis reduced</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FF00"/>
                          </a:solidFill>
                          <a:effectLst/>
                          <a:latin typeface="Times New Roman" pitchFamily="18" charset="0"/>
                          <a:cs typeface="Times New Roman" pitchFamily="18" charset="0"/>
                        </a:rPr>
                        <a:t>Gastric juice secreted; motility increased</a:t>
                      </a:r>
                    </a:p>
                  </a:txBody>
                  <a:tcPr anchor="ctr" horzOverflow="overflow">
                    <a:lnL>
                      <a:noFill/>
                    </a:lnL>
                    <a:lnR>
                      <a:noFill/>
                    </a:lnR>
                    <a:lnT>
                      <a:noFill/>
                    </a:lnT>
                    <a:lnB>
                      <a:noFill/>
                    </a:lnB>
                    <a:lnTlToBr>
                      <a:noFill/>
                    </a:lnTlToBr>
                    <a:lnBlToTr>
                      <a:noFill/>
                    </a:lnBlToTr>
                    <a:noFill/>
                  </a:tcPr>
                </a:tc>
              </a:tr>
              <a:tr h="400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FF00"/>
                          </a:solidFill>
                          <a:effectLst/>
                          <a:latin typeface="Times New Roman" pitchFamily="18" charset="0"/>
                          <a:cs typeface="Times New Roman" pitchFamily="18" charset="0"/>
                        </a:rPr>
                        <a:t>Small Intes</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FF00"/>
                          </a:solidFill>
                          <a:effectLst/>
                          <a:latin typeface="Times New Roman" pitchFamily="18" charset="0"/>
                          <a:cs typeface="Times New Roman" pitchFamily="18" charset="0"/>
                        </a:rPr>
                        <a:t>Motility reduced</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FF00"/>
                          </a:solidFill>
                          <a:effectLst/>
                          <a:latin typeface="Times New Roman" pitchFamily="18" charset="0"/>
                          <a:cs typeface="Times New Roman" pitchFamily="18" charset="0"/>
                        </a:rPr>
                        <a:t>Digestion increased</a:t>
                      </a:r>
                    </a:p>
                  </a:txBody>
                  <a:tcPr anchor="ctr" horzOverflow="overflow">
                    <a:lnL>
                      <a:noFill/>
                    </a:lnL>
                    <a:lnR>
                      <a:noFill/>
                    </a:lnR>
                    <a:lnT>
                      <a:noFill/>
                    </a:lnT>
                    <a:lnB>
                      <a:noFill/>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FF00"/>
                          </a:solidFill>
                          <a:effectLst/>
                          <a:latin typeface="Times New Roman" pitchFamily="18" charset="0"/>
                          <a:cs typeface="Times New Roman" pitchFamily="18" charset="0"/>
                        </a:rPr>
                        <a:t>Large Intes</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FF00"/>
                          </a:solidFill>
                          <a:effectLst/>
                          <a:latin typeface="Times New Roman" pitchFamily="18" charset="0"/>
                          <a:cs typeface="Times New Roman" pitchFamily="18" charset="0"/>
                        </a:rPr>
                        <a:t>Motility reduced</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FF00"/>
                          </a:solidFill>
                          <a:effectLst/>
                          <a:latin typeface="Times New Roman" pitchFamily="18" charset="0"/>
                          <a:cs typeface="Times New Roman" pitchFamily="18" charset="0"/>
                        </a:rPr>
                        <a:t>Secretions and motility increased</a:t>
                      </a:r>
                    </a:p>
                  </a:txBody>
                  <a:tcPr anchor="ctr" horzOverflow="overflow">
                    <a:lnL>
                      <a:noFill/>
                    </a:lnL>
                    <a:lnR>
                      <a:noFill/>
                    </a:lnR>
                    <a:lnT>
                      <a:noFill/>
                    </a:lnT>
                    <a:lnB>
                      <a:noFill/>
                    </a:lnB>
                    <a:lnTlToBr>
                      <a:noFill/>
                    </a:lnTlToBr>
                    <a:lnBlToTr>
                      <a:noFill/>
                    </a:lnBlToTr>
                    <a:noFill/>
                  </a:tcPr>
                </a:tc>
              </a:tr>
              <a:tr h="533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FF00"/>
                          </a:solidFill>
                          <a:effectLst/>
                          <a:latin typeface="Times New Roman" pitchFamily="18" charset="0"/>
                          <a:cs typeface="Times New Roman" pitchFamily="18" charset="0"/>
                        </a:rPr>
                        <a:t>Liver</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FF00"/>
                          </a:solidFill>
                          <a:effectLst/>
                          <a:latin typeface="Times New Roman" pitchFamily="18" charset="0"/>
                          <a:cs typeface="Times New Roman" pitchFamily="18" charset="0"/>
                        </a:rPr>
                        <a:t>Increased conversion of</a:t>
                      </a:r>
                      <a:br>
                        <a:rPr kumimoji="0" lang="en-US" sz="2000" b="1" i="0" u="none" strike="noStrike" cap="none" normalizeH="0" baseline="0" smtClean="0">
                          <a:ln>
                            <a:noFill/>
                          </a:ln>
                          <a:solidFill>
                            <a:srgbClr val="FFFF00"/>
                          </a:solidFill>
                          <a:effectLst/>
                          <a:latin typeface="Times New Roman" pitchFamily="18" charset="0"/>
                          <a:cs typeface="Times New Roman" pitchFamily="18" charset="0"/>
                        </a:rPr>
                      </a:br>
                      <a:r>
                        <a:rPr kumimoji="0" lang="en-US" sz="2000" b="1" i="0" u="none" strike="noStrike" cap="none" normalizeH="0" baseline="0" smtClean="0">
                          <a:ln>
                            <a:noFill/>
                          </a:ln>
                          <a:solidFill>
                            <a:srgbClr val="FFFF00"/>
                          </a:solidFill>
                          <a:effectLst/>
                          <a:latin typeface="Times New Roman" pitchFamily="18" charset="0"/>
                          <a:cs typeface="Times New Roman" pitchFamily="18" charset="0"/>
                        </a:rPr>
                        <a:t>glycogen to glucose</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FF00"/>
                          </a:solidFill>
                          <a:effectLst/>
                          <a:latin typeface="Times New Roman" pitchFamily="18" charset="0"/>
                          <a:cs typeface="Times New Roman" pitchFamily="18" charset="0"/>
                        </a:rPr>
                        <a:t>      </a:t>
                      </a:r>
                    </a:p>
                  </a:txBody>
                  <a:tcPr anchor="ctr" horzOverflow="overflow">
                    <a:lnL>
                      <a:noFill/>
                    </a:lnL>
                    <a:lnR>
                      <a:noFill/>
                    </a:lnR>
                    <a:lnT>
                      <a:noFill/>
                    </a:lnT>
                    <a:lnB>
                      <a:noFill/>
                    </a:lnB>
                    <a:lnTlToBr>
                      <a:noFill/>
                    </a:lnTlToBr>
                    <a:lnBlToTr>
                      <a:noFill/>
                    </a:lnBlToTr>
                    <a:noFill/>
                  </a:tcPr>
                </a:tc>
              </a:tr>
              <a:tr h="381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FF00"/>
                          </a:solidFill>
                          <a:effectLst/>
                          <a:latin typeface="Times New Roman" pitchFamily="18" charset="0"/>
                          <a:cs typeface="Times New Roman" pitchFamily="18" charset="0"/>
                        </a:rPr>
                        <a:t>Kidney</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FF00"/>
                          </a:solidFill>
                          <a:effectLst/>
                          <a:latin typeface="Times New Roman" pitchFamily="18" charset="0"/>
                          <a:cs typeface="Times New Roman" pitchFamily="18" charset="0"/>
                        </a:rPr>
                        <a:t>Decreased urine secretion</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FF00"/>
                          </a:solidFill>
                          <a:effectLst/>
                          <a:latin typeface="Times New Roman" pitchFamily="18" charset="0"/>
                          <a:cs typeface="Times New Roman" pitchFamily="18" charset="0"/>
                        </a:rPr>
                        <a:t>Increased urine secretion</a:t>
                      </a:r>
                    </a:p>
                  </a:txBody>
                  <a:tcPr anchor="ctr" horzOverflow="overflow">
                    <a:lnL>
                      <a:noFill/>
                    </a:lnL>
                    <a:lnR>
                      <a:noFill/>
                    </a:lnR>
                    <a:lnT>
                      <a:noFill/>
                    </a:lnT>
                    <a:lnB>
                      <a:noFill/>
                    </a:lnB>
                    <a:lnTlToBr>
                      <a:noFill/>
                    </a:lnTlToBr>
                    <a:lnBlToTr>
                      <a:noFill/>
                    </a:lnBlToTr>
                    <a:noFill/>
                  </a:tcPr>
                </a:tc>
              </a:tr>
              <a:tr h="625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FF00"/>
                          </a:solidFill>
                          <a:effectLst/>
                          <a:latin typeface="Times New Roman" pitchFamily="18" charset="0"/>
                          <a:cs typeface="Times New Roman" pitchFamily="18" charset="0"/>
                        </a:rPr>
                        <a:t>Adrenal medulla</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FF00"/>
                          </a:solidFill>
                          <a:effectLst/>
                          <a:latin typeface="Times New Roman" pitchFamily="18" charset="0"/>
                          <a:cs typeface="Times New Roman" pitchFamily="18" charset="0"/>
                        </a:rPr>
                        <a:t>Norepinephrine and</a:t>
                      </a:r>
                      <a:br>
                        <a:rPr kumimoji="0" lang="en-US" sz="2000" b="1" i="0" u="none" strike="noStrike" cap="none" normalizeH="0" baseline="0" smtClean="0">
                          <a:ln>
                            <a:noFill/>
                          </a:ln>
                          <a:solidFill>
                            <a:srgbClr val="FFFF00"/>
                          </a:solidFill>
                          <a:effectLst/>
                          <a:latin typeface="Times New Roman" pitchFamily="18" charset="0"/>
                          <a:cs typeface="Times New Roman" pitchFamily="18" charset="0"/>
                        </a:rPr>
                      </a:br>
                      <a:r>
                        <a:rPr kumimoji="0" lang="en-US" sz="2000" b="1" i="0" u="none" strike="noStrike" cap="none" normalizeH="0" baseline="0" smtClean="0">
                          <a:ln>
                            <a:noFill/>
                          </a:ln>
                          <a:solidFill>
                            <a:srgbClr val="FFFF00"/>
                          </a:solidFill>
                          <a:effectLst/>
                          <a:latin typeface="Times New Roman" pitchFamily="18" charset="0"/>
                          <a:cs typeface="Times New Roman" pitchFamily="18" charset="0"/>
                        </a:rPr>
                        <a:t>epinephrine secreted </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FF00"/>
                          </a:solidFill>
                          <a:effectLst/>
                          <a:latin typeface="Times New Roman" pitchFamily="18" charset="0"/>
                          <a:cs typeface="Times New Roman" pitchFamily="18" charset="0"/>
                        </a:rPr>
                        <a:t>      </a:t>
                      </a:r>
                    </a:p>
                  </a:txBody>
                  <a:tcPr anchor="ctr" horzOverflow="overflow">
                    <a:lnL>
                      <a:noFill/>
                    </a:lnL>
                    <a:lnR>
                      <a:noFill/>
                    </a:lnR>
                    <a:lnT>
                      <a:noFill/>
                    </a:lnT>
                    <a:lnB>
                      <a:noFill/>
                    </a:lnB>
                    <a:lnTlToBr>
                      <a:noFill/>
                    </a:lnTlToBr>
                    <a:lnBlToTr>
                      <a:noFill/>
                    </a:lnBlToTr>
                    <a:noFill/>
                  </a:tcPr>
                </a:tc>
              </a:tr>
              <a:tr h="7731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FF00"/>
                          </a:solidFill>
                          <a:effectLst/>
                          <a:latin typeface="Times New Roman" pitchFamily="18" charset="0"/>
                          <a:cs typeface="Times New Roman" pitchFamily="18" charset="0"/>
                        </a:rPr>
                        <a:t>Bladder</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FF00"/>
                          </a:solidFill>
                          <a:effectLst/>
                          <a:latin typeface="Times New Roman" pitchFamily="18" charset="0"/>
                          <a:cs typeface="Times New Roman" pitchFamily="18" charset="0"/>
                        </a:rPr>
                        <a:t>Wall relaxed</a:t>
                      </a:r>
                      <a:br>
                        <a:rPr kumimoji="0" lang="en-US" sz="2000" b="1" i="0" u="none" strike="noStrike" cap="none" normalizeH="0" baseline="0" smtClean="0">
                          <a:ln>
                            <a:noFill/>
                          </a:ln>
                          <a:solidFill>
                            <a:srgbClr val="FFFF00"/>
                          </a:solidFill>
                          <a:effectLst/>
                          <a:latin typeface="Times New Roman" pitchFamily="18" charset="0"/>
                          <a:cs typeface="Times New Roman" pitchFamily="18" charset="0"/>
                        </a:rPr>
                      </a:br>
                      <a:r>
                        <a:rPr kumimoji="0" lang="en-US" sz="2000" b="1" i="0" u="none" strike="noStrike" cap="none" normalizeH="0" baseline="0" smtClean="0">
                          <a:ln>
                            <a:noFill/>
                          </a:ln>
                          <a:solidFill>
                            <a:srgbClr val="FFFF00"/>
                          </a:solidFill>
                          <a:effectLst/>
                          <a:latin typeface="Times New Roman" pitchFamily="18" charset="0"/>
                          <a:cs typeface="Times New Roman" pitchFamily="18" charset="0"/>
                        </a:rPr>
                        <a:t>Sphincter closed</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00"/>
                          </a:solidFill>
                          <a:effectLst/>
                          <a:latin typeface="Times New Roman" pitchFamily="18" charset="0"/>
                          <a:cs typeface="Times New Roman" pitchFamily="18" charset="0"/>
                        </a:rPr>
                        <a:t>Wall contracted</a:t>
                      </a:r>
                      <a:br>
                        <a:rPr kumimoji="0" lang="en-US" sz="2000" b="1" i="0" u="none" strike="noStrike" cap="none" normalizeH="0" baseline="0" dirty="0" smtClean="0">
                          <a:ln>
                            <a:noFill/>
                          </a:ln>
                          <a:solidFill>
                            <a:srgbClr val="FFFF00"/>
                          </a:solidFill>
                          <a:effectLst/>
                          <a:latin typeface="Times New Roman" pitchFamily="18" charset="0"/>
                          <a:cs typeface="Times New Roman" pitchFamily="18" charset="0"/>
                        </a:rPr>
                      </a:br>
                      <a:r>
                        <a:rPr kumimoji="0" lang="en-US" sz="2000" b="1" i="0" u="none" strike="noStrike" cap="none" normalizeH="0" baseline="0" dirty="0" smtClean="0">
                          <a:ln>
                            <a:noFill/>
                          </a:ln>
                          <a:solidFill>
                            <a:srgbClr val="FFFF00"/>
                          </a:solidFill>
                          <a:effectLst/>
                          <a:latin typeface="Times New Roman" pitchFamily="18" charset="0"/>
                          <a:cs typeface="Times New Roman" pitchFamily="18" charset="0"/>
                        </a:rPr>
                        <a:t>Sphincter relaxed</a:t>
                      </a:r>
                    </a:p>
                  </a:txBody>
                  <a:tcPr anchor="ctr" horzOverflow="overflow">
                    <a:lnL>
                      <a:noFill/>
                    </a:lnL>
                    <a:lnR>
                      <a:noFill/>
                    </a:lnR>
                    <a:lnT>
                      <a:noFill/>
                    </a:lnT>
                    <a:lnB>
                      <a:noFill/>
                    </a:lnB>
                    <a:lnTlToBr>
                      <a:noFill/>
                    </a:lnTlToBr>
                    <a:lnBlToTr>
                      <a:noFill/>
                    </a:lnBlToTr>
                    <a:noFill/>
                  </a:tcPr>
                </a:tc>
              </a:tr>
            </a:tbl>
          </a:graphicData>
        </a:graphic>
      </p:graphicFrame>
      <p:sp>
        <p:nvSpPr>
          <p:cNvPr id="29725" name="AutoShape 1475" descr="clear"/>
          <p:cNvSpPr>
            <a:spLocks noChangeAspect="1" noChangeArrowheads="1"/>
          </p:cNvSpPr>
          <p:nvPr/>
        </p:nvSpPr>
        <p:spPr bwMode="auto">
          <a:xfrm>
            <a:off x="5354638" y="4405313"/>
            <a:ext cx="304800" cy="304800"/>
          </a:xfrm>
          <a:prstGeom prst="rect">
            <a:avLst/>
          </a:prstGeom>
          <a:noFill/>
          <a:ln w="9525">
            <a:noFill/>
            <a:miter lim="800000"/>
            <a:headEnd/>
            <a:tailEnd/>
          </a:ln>
        </p:spPr>
        <p:txBody>
          <a:bodyPr/>
          <a:lstStyle/>
          <a:p>
            <a:endParaRPr lang="ar-SA"/>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WordArt 2"/>
          <p:cNvSpPr>
            <a:spLocks noChangeArrowheads="1" noChangeShapeType="1" noTextEdit="1"/>
          </p:cNvSpPr>
          <p:nvPr/>
        </p:nvSpPr>
        <p:spPr bwMode="auto">
          <a:xfrm>
            <a:off x="1066800" y="457200"/>
            <a:ext cx="7391400" cy="1371600"/>
          </a:xfrm>
          <a:prstGeom prst="rect">
            <a:avLst/>
          </a:prstGeom>
        </p:spPr>
        <p:txBody>
          <a:bodyPr wrap="none" fromWordArt="1">
            <a:prstTxWarp prst="textPlain">
              <a:avLst>
                <a:gd name="adj" fmla="val 50000"/>
              </a:avLst>
            </a:prstTxWarp>
          </a:bodyPr>
          <a:lstStyle/>
          <a:p>
            <a:pPr algn="ctr"/>
            <a:r>
              <a:rPr lang="en-US" sz="3600" kern="10">
                <a:ln w="9525">
                  <a:noFill/>
                  <a:miter lim="800000"/>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THANK YOU</a:t>
            </a:r>
            <a:endParaRPr lang="ar-SA" sz="3600" kern="10">
              <a:ln w="9525">
                <a:noFill/>
                <a:miter lim="800000"/>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endParaRPr>
          </a:p>
        </p:txBody>
      </p:sp>
      <p:pic>
        <p:nvPicPr>
          <p:cNvPr id="30723" name="Picture 11" descr="rose-lyseroed"/>
          <p:cNvPicPr>
            <a:picLocks noChangeAspect="1" noChangeArrowheads="1"/>
          </p:cNvPicPr>
          <p:nvPr/>
        </p:nvPicPr>
        <p:blipFill>
          <a:blip r:embed="rId3" cstate="print"/>
          <a:srcRect/>
          <a:stretch>
            <a:fillRect/>
          </a:stretch>
        </p:blipFill>
        <p:spPr bwMode="auto">
          <a:xfrm>
            <a:off x="990600" y="2438400"/>
            <a:ext cx="7620000" cy="3535363"/>
          </a:xfrm>
          <a:prstGeom prst="rect">
            <a:avLst/>
          </a:prstGeom>
          <a:noFill/>
          <a:ln w="9525">
            <a:noFill/>
            <a:miter lim="800000"/>
            <a:headEnd/>
            <a:tailEnd/>
          </a:ln>
        </p:spPr>
      </p:pic>
      <p:pic>
        <p:nvPicPr>
          <p:cNvPr id="30724" name="Picture 13" descr="hvidan"/>
          <p:cNvPicPr>
            <a:picLocks noChangeAspect="1" noChangeArrowheads="1" noCrop="1"/>
          </p:cNvPicPr>
          <p:nvPr/>
        </p:nvPicPr>
        <p:blipFill>
          <a:blip r:embed="rId4" cstate="print"/>
          <a:srcRect/>
          <a:stretch>
            <a:fillRect/>
          </a:stretch>
        </p:blipFill>
        <p:spPr bwMode="auto">
          <a:xfrm>
            <a:off x="1447800" y="3505200"/>
            <a:ext cx="1495425" cy="1857375"/>
          </a:xfrm>
          <a:prstGeom prst="rect">
            <a:avLst/>
          </a:prstGeom>
          <a:noFill/>
          <a:ln w="9525">
            <a:noFill/>
            <a:miter lim="800000"/>
            <a:headEnd/>
            <a:tailEnd/>
          </a:ln>
        </p:spPr>
      </p:pic>
      <p:pic>
        <p:nvPicPr>
          <p:cNvPr id="30725" name="Picture 14" descr="laksan"/>
          <p:cNvPicPr>
            <a:picLocks noChangeAspect="1" noChangeArrowheads="1" noCrop="1"/>
          </p:cNvPicPr>
          <p:nvPr/>
        </p:nvPicPr>
        <p:blipFill>
          <a:blip r:embed="rId5" cstate="print"/>
          <a:srcRect/>
          <a:stretch>
            <a:fillRect/>
          </a:stretch>
        </p:blipFill>
        <p:spPr bwMode="auto">
          <a:xfrm>
            <a:off x="6705600" y="3886200"/>
            <a:ext cx="1571625" cy="1857375"/>
          </a:xfrm>
          <a:prstGeom prst="rect">
            <a:avLst/>
          </a:prstGeom>
          <a:noFill/>
          <a:ln w="9525">
            <a:noFill/>
            <a:miter lim="800000"/>
            <a:headEnd/>
            <a:tailEnd/>
          </a:ln>
        </p:spPr>
      </p:pic>
      <p:pic>
        <p:nvPicPr>
          <p:cNvPr id="30726" name="Picture 15" descr="dew-rose-ani"/>
          <p:cNvPicPr>
            <a:picLocks noChangeAspect="1" noChangeArrowheads="1" noCrop="1"/>
          </p:cNvPicPr>
          <p:nvPr/>
        </p:nvPicPr>
        <p:blipFill>
          <a:blip r:embed="rId6" cstate="print"/>
          <a:srcRect/>
          <a:stretch>
            <a:fillRect/>
          </a:stretch>
        </p:blipFill>
        <p:spPr bwMode="auto">
          <a:xfrm>
            <a:off x="2362200" y="3124200"/>
            <a:ext cx="685800" cy="762000"/>
          </a:xfrm>
          <a:prstGeom prst="rect">
            <a:avLst/>
          </a:prstGeom>
          <a:noFill/>
          <a:ln w="9525">
            <a:noFill/>
            <a:miter lim="800000"/>
            <a:headEnd/>
            <a:tailEnd/>
          </a:ln>
        </p:spPr>
      </p:pic>
      <p:pic>
        <p:nvPicPr>
          <p:cNvPr id="30727" name="Picture 16" descr="dew-rose-ani"/>
          <p:cNvPicPr>
            <a:picLocks noChangeAspect="1" noChangeArrowheads="1" noCrop="1"/>
          </p:cNvPicPr>
          <p:nvPr/>
        </p:nvPicPr>
        <p:blipFill>
          <a:blip r:embed="rId6" cstate="print"/>
          <a:srcRect/>
          <a:stretch>
            <a:fillRect/>
          </a:stretch>
        </p:blipFill>
        <p:spPr bwMode="auto">
          <a:xfrm>
            <a:off x="7467600" y="3276600"/>
            <a:ext cx="685800" cy="762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685800" y="609600"/>
            <a:ext cx="7772400" cy="5257800"/>
          </a:xfrm>
        </p:spPr>
        <p:txBody>
          <a:bodyPr/>
          <a:lstStyle/>
          <a:p>
            <a:r>
              <a:rPr lang="en-US" sz="6600" b="1" smtClean="0">
                <a:solidFill>
                  <a:srgbClr val="FFFF00"/>
                </a:solidFill>
              </a:rPr>
              <a:t>INTRODUCTION</a:t>
            </a:r>
            <a:br>
              <a:rPr lang="en-US" sz="6600" b="1" smtClean="0">
                <a:solidFill>
                  <a:srgbClr val="FFFF00"/>
                </a:solidFill>
              </a:rPr>
            </a:br>
            <a:endParaRPr lang="en-US" sz="6600" smtClean="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subTitle" idx="1"/>
          </p:nvPr>
        </p:nvSpPr>
        <p:spPr>
          <a:xfrm>
            <a:off x="533400" y="1600200"/>
            <a:ext cx="8153400" cy="4267200"/>
          </a:xfrm>
        </p:spPr>
        <p:txBody>
          <a:bodyPr/>
          <a:lstStyle/>
          <a:p>
            <a:pPr algn="just" eaLnBrk="1" hangingPunct="1">
              <a:buFont typeface="Wingdings" pitchFamily="2" charset="2"/>
              <a:buNone/>
            </a:pPr>
            <a:r>
              <a:rPr lang="en-US" b="1" smtClean="0">
                <a:solidFill>
                  <a:srgbClr val="000000"/>
                </a:solidFill>
              </a:rPr>
              <a:t>        </a:t>
            </a:r>
          </a:p>
        </p:txBody>
      </p:sp>
      <p:sp>
        <p:nvSpPr>
          <p:cNvPr id="5123" name="Rectangle 4"/>
          <p:cNvSpPr>
            <a:spLocks noChangeArrowheads="1"/>
          </p:cNvSpPr>
          <p:nvPr/>
        </p:nvSpPr>
        <p:spPr bwMode="auto">
          <a:xfrm>
            <a:off x="1828800" y="228600"/>
            <a:ext cx="4953000" cy="588963"/>
          </a:xfrm>
          <a:prstGeom prst="rect">
            <a:avLst/>
          </a:prstGeom>
          <a:gradFill rotWithShape="1">
            <a:gsLst>
              <a:gs pos="0">
                <a:srgbClr val="2F002F"/>
              </a:gs>
              <a:gs pos="50000">
                <a:srgbClr val="660066"/>
              </a:gs>
              <a:gs pos="100000">
                <a:srgbClr val="2F002F"/>
              </a:gs>
            </a:gsLst>
            <a:lin ang="5400000" scaled="1"/>
          </a:gradFill>
          <a:ln w="9525">
            <a:solidFill>
              <a:srgbClr val="660066"/>
            </a:solidFill>
            <a:miter lim="800000"/>
            <a:headEnd/>
            <a:tailEnd/>
          </a:ln>
        </p:spPr>
        <p:txBody>
          <a:bodyPr>
            <a:spAutoFit/>
          </a:bodyPr>
          <a:lstStyle/>
          <a:p>
            <a:pPr algn="justLow">
              <a:spcBef>
                <a:spcPct val="20000"/>
              </a:spcBef>
            </a:pPr>
            <a:r>
              <a:rPr lang="en-US" b="1">
                <a:solidFill>
                  <a:srgbClr val="FFFFFF"/>
                </a:solidFill>
              </a:rPr>
              <a:t>THE NERVOUS SYSTEM</a:t>
            </a:r>
            <a:r>
              <a:rPr lang="en-US">
                <a:solidFill>
                  <a:srgbClr val="FFFFFF"/>
                </a:solidFill>
              </a:rPr>
              <a:t> </a:t>
            </a:r>
            <a:endParaRPr lang="en-US" b="1">
              <a:solidFill>
                <a:srgbClr val="FFFFFF"/>
              </a:solidFill>
            </a:endParaRPr>
          </a:p>
        </p:txBody>
      </p:sp>
      <p:sp>
        <p:nvSpPr>
          <p:cNvPr id="5125" name="Rectangle 5"/>
          <p:cNvSpPr>
            <a:spLocks noChangeArrowheads="1"/>
          </p:cNvSpPr>
          <p:nvPr/>
        </p:nvSpPr>
        <p:spPr bwMode="auto">
          <a:xfrm>
            <a:off x="0" y="904329"/>
            <a:ext cx="8839200" cy="5693866"/>
          </a:xfrm>
          <a:prstGeom prst="rect">
            <a:avLst/>
          </a:prstGeom>
          <a:noFill/>
          <a:ln w="9525">
            <a:noFill/>
            <a:miter lim="800000"/>
            <a:headEnd/>
            <a:tailEnd/>
          </a:ln>
        </p:spPr>
        <p:txBody>
          <a:bodyPr anchor="ctr">
            <a:spAutoFit/>
          </a:bodyPr>
          <a:lstStyle/>
          <a:p>
            <a:pPr algn="justLow" rtl="0">
              <a:spcBef>
                <a:spcPct val="0"/>
              </a:spcBef>
              <a:buFont typeface="Arial" charset="0"/>
              <a:buChar char="•"/>
            </a:pPr>
            <a:r>
              <a:rPr lang="en-US" sz="2800" b="1" dirty="0">
                <a:solidFill>
                  <a:srgbClr val="FFFF00"/>
                </a:solidFill>
              </a:rPr>
              <a:t>INTRODUCTION</a:t>
            </a:r>
          </a:p>
          <a:p>
            <a:pPr algn="justLow" rtl="0">
              <a:spcBef>
                <a:spcPct val="0"/>
              </a:spcBef>
              <a:buFont typeface="Arial" charset="0"/>
              <a:buChar char="•"/>
            </a:pPr>
            <a:r>
              <a:rPr lang="en-US" sz="2800" b="1" dirty="0">
                <a:solidFill>
                  <a:srgbClr val="FFFF00"/>
                </a:solidFill>
              </a:rPr>
              <a:t>The nervous system </a:t>
            </a:r>
            <a:r>
              <a:rPr lang="en-US" sz="2800" b="1" dirty="0">
                <a:solidFill>
                  <a:srgbClr val="00FF00"/>
                </a:solidFill>
              </a:rPr>
              <a:t>monitors and controls</a:t>
            </a:r>
            <a:r>
              <a:rPr lang="en-US" sz="2800" b="1" dirty="0">
                <a:solidFill>
                  <a:srgbClr val="FFFF00"/>
                </a:solidFill>
              </a:rPr>
              <a:t> almost every organ / system through a series of positive and negative feedback loops.</a:t>
            </a:r>
          </a:p>
          <a:p>
            <a:pPr algn="justLow" rtl="0">
              <a:spcBef>
                <a:spcPct val="0"/>
              </a:spcBef>
              <a:buFont typeface="Arial" charset="0"/>
              <a:buChar char="•"/>
            </a:pPr>
            <a:r>
              <a:rPr lang="en-US" sz="2800" b="1" dirty="0">
                <a:solidFill>
                  <a:srgbClr val="00FF00"/>
                </a:solidFill>
              </a:rPr>
              <a:t>The Central Nervous System (CNS):</a:t>
            </a:r>
            <a:r>
              <a:rPr lang="en-US" sz="2800" b="1" dirty="0">
                <a:solidFill>
                  <a:srgbClr val="FFFF00"/>
                </a:solidFill>
              </a:rPr>
              <a:t> Includes the brain and spinal cord. </a:t>
            </a:r>
          </a:p>
          <a:p>
            <a:pPr algn="justLow" rtl="0">
              <a:spcBef>
                <a:spcPct val="0"/>
              </a:spcBef>
              <a:buFont typeface="Arial" charset="0"/>
              <a:buChar char="•"/>
            </a:pPr>
            <a:r>
              <a:rPr lang="en-US" sz="2800" b="1" dirty="0">
                <a:solidFill>
                  <a:srgbClr val="00FF00"/>
                </a:solidFill>
              </a:rPr>
              <a:t>The Peripheral Nervous System (PNS):</a:t>
            </a:r>
            <a:r>
              <a:rPr lang="en-US" sz="2800" b="1" dirty="0">
                <a:solidFill>
                  <a:srgbClr val="FFFF00"/>
                </a:solidFill>
              </a:rPr>
              <a:t> Formed by </a:t>
            </a:r>
            <a:r>
              <a:rPr lang="en-US" sz="2800" b="1" dirty="0">
                <a:solidFill>
                  <a:srgbClr val="00FF00"/>
                </a:solidFill>
              </a:rPr>
              <a:t>neurons &amp; their process</a:t>
            </a:r>
            <a:r>
              <a:rPr lang="en-US" sz="2800" b="1" dirty="0">
                <a:solidFill>
                  <a:srgbClr val="FFFF00"/>
                </a:solidFill>
              </a:rPr>
              <a:t> present in all the regions of the body. </a:t>
            </a:r>
          </a:p>
          <a:p>
            <a:pPr algn="justLow" rtl="0">
              <a:spcBef>
                <a:spcPct val="0"/>
              </a:spcBef>
              <a:buFont typeface="Arial" charset="0"/>
              <a:buChar char="•"/>
            </a:pPr>
            <a:r>
              <a:rPr lang="en-US" sz="2800" b="1" dirty="0">
                <a:solidFill>
                  <a:srgbClr val="FFFF00"/>
                </a:solidFill>
              </a:rPr>
              <a:t>It consists of </a:t>
            </a:r>
            <a:r>
              <a:rPr lang="en-US" sz="2800" b="1" dirty="0">
                <a:solidFill>
                  <a:srgbClr val="00FF00"/>
                </a:solidFill>
              </a:rPr>
              <a:t>cranial nerves</a:t>
            </a:r>
            <a:r>
              <a:rPr lang="en-US" sz="2800" b="1" dirty="0">
                <a:solidFill>
                  <a:srgbClr val="FFFF00"/>
                </a:solidFill>
              </a:rPr>
              <a:t> </a:t>
            </a:r>
            <a:r>
              <a:rPr lang="en-US" sz="2800" b="1" dirty="0">
                <a:solidFill>
                  <a:srgbClr val="00FF00"/>
                </a:solidFill>
              </a:rPr>
              <a:t>arises from the brain</a:t>
            </a:r>
            <a:r>
              <a:rPr lang="en-US" sz="2800" b="1" dirty="0">
                <a:solidFill>
                  <a:srgbClr val="FFFF00"/>
                </a:solidFill>
              </a:rPr>
              <a:t> &amp; </a:t>
            </a:r>
            <a:r>
              <a:rPr lang="en-US" sz="2800" b="1" dirty="0">
                <a:solidFill>
                  <a:srgbClr val="00FF00"/>
                </a:solidFill>
              </a:rPr>
              <a:t>spinal nerves arising from the spinal cord</a:t>
            </a:r>
            <a:r>
              <a:rPr lang="en-US" sz="2800" b="1" dirty="0">
                <a:solidFill>
                  <a:srgbClr val="FFFF00"/>
                </a:solidFill>
              </a:rPr>
              <a:t>. </a:t>
            </a:r>
          </a:p>
          <a:p>
            <a:pPr algn="justLow" rtl="0">
              <a:spcBef>
                <a:spcPct val="0"/>
              </a:spcBef>
              <a:buFont typeface="Arial" charset="0"/>
              <a:buChar char="•"/>
            </a:pPr>
            <a:r>
              <a:rPr lang="en-US" sz="2800" b="1" dirty="0">
                <a:solidFill>
                  <a:srgbClr val="FFFF00"/>
                </a:solidFill>
              </a:rPr>
              <a:t>The peripheral NS is divided into </a:t>
            </a:r>
          </a:p>
          <a:p>
            <a:pPr algn="justLow" rtl="0">
              <a:spcBef>
                <a:spcPct val="0"/>
              </a:spcBef>
              <a:buFont typeface="Arial" charset="0"/>
              <a:buChar char="•"/>
            </a:pPr>
            <a:r>
              <a:rPr lang="en-US" sz="2800" b="1" dirty="0">
                <a:solidFill>
                  <a:srgbClr val="FF0066"/>
                </a:solidFill>
              </a:rPr>
              <a:t>Somatic Nervous system </a:t>
            </a:r>
          </a:p>
          <a:p>
            <a:pPr algn="justLow" rtl="0">
              <a:spcBef>
                <a:spcPct val="0"/>
              </a:spcBef>
              <a:buFont typeface="Arial" charset="0"/>
              <a:buChar char="•"/>
            </a:pPr>
            <a:r>
              <a:rPr lang="en-US" sz="2800" b="1" dirty="0">
                <a:solidFill>
                  <a:srgbClr val="FF0066"/>
                </a:solidFill>
              </a:rPr>
              <a:t>Autonomic nervous system</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5">
                                            <p:txEl>
                                              <p:pRg st="0" end="0"/>
                                            </p:txEl>
                                          </p:spTgt>
                                        </p:tgtEl>
                                        <p:attrNameLst>
                                          <p:attrName>style.visibility</p:attrName>
                                        </p:attrNameLst>
                                      </p:cBhvr>
                                      <p:to>
                                        <p:strVal val="visible"/>
                                      </p:to>
                                    </p:set>
                                    <p:anim calcmode="lin" valueType="num">
                                      <p:cBhvr additive="base">
                                        <p:cTn id="7" dur="500" fill="hold"/>
                                        <p:tgtEl>
                                          <p:spTgt spid="512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25">
                                            <p:txEl>
                                              <p:pRg st="1" end="1"/>
                                            </p:txEl>
                                          </p:spTgt>
                                        </p:tgtEl>
                                        <p:attrNameLst>
                                          <p:attrName>style.visibility</p:attrName>
                                        </p:attrNameLst>
                                      </p:cBhvr>
                                      <p:to>
                                        <p:strVal val="visible"/>
                                      </p:to>
                                    </p:set>
                                    <p:anim calcmode="lin" valueType="num">
                                      <p:cBhvr additive="base">
                                        <p:cTn id="13" dur="500" fill="hold"/>
                                        <p:tgtEl>
                                          <p:spTgt spid="512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125">
                                            <p:txEl>
                                              <p:pRg st="2" end="2"/>
                                            </p:txEl>
                                          </p:spTgt>
                                        </p:tgtEl>
                                        <p:attrNameLst>
                                          <p:attrName>style.visibility</p:attrName>
                                        </p:attrNameLst>
                                      </p:cBhvr>
                                      <p:to>
                                        <p:strVal val="visible"/>
                                      </p:to>
                                    </p:set>
                                    <p:anim calcmode="lin" valueType="num">
                                      <p:cBhvr additive="base">
                                        <p:cTn id="19" dur="500" fill="hold"/>
                                        <p:tgtEl>
                                          <p:spTgt spid="512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125">
                                            <p:txEl>
                                              <p:pRg st="3" end="3"/>
                                            </p:txEl>
                                          </p:spTgt>
                                        </p:tgtEl>
                                        <p:attrNameLst>
                                          <p:attrName>style.visibility</p:attrName>
                                        </p:attrNameLst>
                                      </p:cBhvr>
                                      <p:to>
                                        <p:strVal val="visible"/>
                                      </p:to>
                                    </p:set>
                                    <p:anim calcmode="lin" valueType="num">
                                      <p:cBhvr additive="base">
                                        <p:cTn id="25" dur="500" fill="hold"/>
                                        <p:tgtEl>
                                          <p:spTgt spid="512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12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125">
                                            <p:txEl>
                                              <p:pRg st="4" end="4"/>
                                            </p:txEl>
                                          </p:spTgt>
                                        </p:tgtEl>
                                        <p:attrNameLst>
                                          <p:attrName>style.visibility</p:attrName>
                                        </p:attrNameLst>
                                      </p:cBhvr>
                                      <p:to>
                                        <p:strVal val="visible"/>
                                      </p:to>
                                    </p:set>
                                    <p:anim calcmode="lin" valueType="num">
                                      <p:cBhvr additive="base">
                                        <p:cTn id="31" dur="500" fill="hold"/>
                                        <p:tgtEl>
                                          <p:spTgt spid="512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12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125">
                                            <p:txEl>
                                              <p:pRg st="5" end="5"/>
                                            </p:txEl>
                                          </p:spTgt>
                                        </p:tgtEl>
                                        <p:attrNameLst>
                                          <p:attrName>style.visibility</p:attrName>
                                        </p:attrNameLst>
                                      </p:cBhvr>
                                      <p:to>
                                        <p:strVal val="visible"/>
                                      </p:to>
                                    </p:set>
                                    <p:anim calcmode="lin" valueType="num">
                                      <p:cBhvr additive="base">
                                        <p:cTn id="37" dur="500" fill="hold"/>
                                        <p:tgtEl>
                                          <p:spTgt spid="512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12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125">
                                            <p:txEl>
                                              <p:pRg st="6" end="6"/>
                                            </p:txEl>
                                          </p:spTgt>
                                        </p:tgtEl>
                                        <p:attrNameLst>
                                          <p:attrName>style.visibility</p:attrName>
                                        </p:attrNameLst>
                                      </p:cBhvr>
                                      <p:to>
                                        <p:strVal val="visible"/>
                                      </p:to>
                                    </p:set>
                                    <p:anim calcmode="lin" valueType="num">
                                      <p:cBhvr additive="base">
                                        <p:cTn id="43" dur="500" fill="hold"/>
                                        <p:tgtEl>
                                          <p:spTgt spid="512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12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125">
                                            <p:txEl>
                                              <p:pRg st="7" end="7"/>
                                            </p:txEl>
                                          </p:spTgt>
                                        </p:tgtEl>
                                        <p:attrNameLst>
                                          <p:attrName>style.visibility</p:attrName>
                                        </p:attrNameLst>
                                      </p:cBhvr>
                                      <p:to>
                                        <p:strVal val="visible"/>
                                      </p:to>
                                    </p:set>
                                    <p:anim calcmode="lin" valueType="num">
                                      <p:cBhvr additive="base">
                                        <p:cTn id="49" dur="500" fill="hold"/>
                                        <p:tgtEl>
                                          <p:spTgt spid="512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12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85800" y="609600"/>
            <a:ext cx="7772400" cy="4876800"/>
          </a:xfrm>
        </p:spPr>
        <p:txBody>
          <a:bodyPr/>
          <a:lstStyle/>
          <a:p>
            <a:r>
              <a:rPr lang="en-US" sz="8000" smtClean="0">
                <a:solidFill>
                  <a:srgbClr val="FFFF00"/>
                </a:solidFill>
              </a:rPr>
              <a:t>OBJECTIVES</a:t>
            </a:r>
          </a:p>
        </p:txBody>
      </p:sp>
      <p:sp>
        <p:nvSpPr>
          <p:cNvPr id="6147" name="Content Placeholder 2"/>
          <p:cNvSpPr>
            <a:spLocks noGrp="1"/>
          </p:cNvSpPr>
          <p:nvPr>
            <p:ph idx="1"/>
          </p:nvPr>
        </p:nvSpPr>
        <p:spPr/>
        <p:txBody>
          <a:bodyPr/>
          <a:lstStyle/>
          <a:p>
            <a:endParaRPr lang="ar-SA" smtClean="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endParaRPr lang="ar-SA" smtClean="0"/>
          </a:p>
        </p:txBody>
      </p:sp>
      <p:sp>
        <p:nvSpPr>
          <p:cNvPr id="3" name="Content Placeholder 2"/>
          <p:cNvSpPr>
            <a:spLocks noGrp="1"/>
          </p:cNvSpPr>
          <p:nvPr>
            <p:ph idx="1"/>
          </p:nvPr>
        </p:nvSpPr>
        <p:spPr>
          <a:xfrm>
            <a:off x="762000" y="0"/>
            <a:ext cx="7696200" cy="6096000"/>
          </a:xfrm>
        </p:spPr>
        <p:txBody>
          <a:bodyPr>
            <a:normAutofit lnSpcReduction="10000"/>
          </a:bodyPr>
          <a:lstStyle/>
          <a:p>
            <a:pPr algn="l" rtl="0"/>
            <a:r>
              <a:rPr lang="en-US" sz="3600" b="1" u="sng" dirty="0" smtClean="0">
                <a:solidFill>
                  <a:srgbClr val="FFFF00"/>
                </a:solidFill>
              </a:rPr>
              <a:t>Anatomy and physiology of Autonomic Nervous System</a:t>
            </a:r>
            <a:endParaRPr lang="en-US" sz="3600" dirty="0" smtClean="0">
              <a:solidFill>
                <a:srgbClr val="FFFF00"/>
              </a:solidFill>
            </a:endParaRPr>
          </a:p>
          <a:p>
            <a:pPr algn="l" rtl="0"/>
            <a:r>
              <a:rPr lang="en-US" sz="3600" dirty="0" smtClean="0">
                <a:solidFill>
                  <a:srgbClr val="FFFF00"/>
                </a:solidFill>
              </a:rPr>
              <a:t>At the end of this  </a:t>
            </a:r>
            <a:r>
              <a:rPr lang="en-US" sz="3600" dirty="0" err="1" smtClean="0">
                <a:solidFill>
                  <a:srgbClr val="FFFF00"/>
                </a:solidFill>
              </a:rPr>
              <a:t>lectutre</a:t>
            </a:r>
            <a:r>
              <a:rPr lang="en-US" sz="3600" dirty="0" smtClean="0">
                <a:solidFill>
                  <a:srgbClr val="FFFF00"/>
                </a:solidFill>
              </a:rPr>
              <a:t> (1)the student should be able to:-</a:t>
            </a:r>
          </a:p>
          <a:p>
            <a:pPr algn="l" rtl="0"/>
            <a:r>
              <a:rPr lang="en-US" sz="3600" dirty="0" smtClean="0">
                <a:solidFill>
                  <a:srgbClr val="FFFF00"/>
                </a:solidFill>
              </a:rPr>
              <a:t>-appreciate  the anatomy of  </a:t>
            </a:r>
            <a:r>
              <a:rPr lang="en-US" sz="3600" dirty="0" err="1" smtClean="0">
                <a:solidFill>
                  <a:srgbClr val="FFFF00"/>
                </a:solidFill>
              </a:rPr>
              <a:t>symathetic</a:t>
            </a:r>
            <a:r>
              <a:rPr lang="en-US" sz="3600" dirty="0" smtClean="0">
                <a:solidFill>
                  <a:srgbClr val="FFFF00"/>
                </a:solidFill>
              </a:rPr>
              <a:t>&amp;  parasympathetic nervous system.</a:t>
            </a:r>
          </a:p>
          <a:p>
            <a:pPr algn="l" rtl="0"/>
            <a:r>
              <a:rPr lang="en-US" sz="3600" dirty="0" smtClean="0">
                <a:solidFill>
                  <a:srgbClr val="FFFF00"/>
                </a:solidFill>
              </a:rPr>
              <a:t>-explain  physiological functions of </a:t>
            </a:r>
            <a:r>
              <a:rPr lang="en-US" sz="3600" dirty="0" err="1" smtClean="0">
                <a:solidFill>
                  <a:srgbClr val="FFFF00"/>
                </a:solidFill>
              </a:rPr>
              <a:t>Symathetic</a:t>
            </a:r>
            <a:r>
              <a:rPr lang="en-US" sz="3600" dirty="0" smtClean="0">
                <a:solidFill>
                  <a:srgbClr val="FFFF00"/>
                </a:solidFill>
              </a:rPr>
              <a:t> &amp;parasympathetic nerves in </a:t>
            </a:r>
            <a:r>
              <a:rPr lang="en-US" sz="3600" dirty="0" err="1" smtClean="0">
                <a:solidFill>
                  <a:srgbClr val="FFFF00"/>
                </a:solidFill>
              </a:rPr>
              <a:t>head&amp;neck,chest,abdomen</a:t>
            </a:r>
            <a:r>
              <a:rPr lang="en-US" sz="3600" dirty="0" smtClean="0">
                <a:solidFill>
                  <a:srgbClr val="FFFF00"/>
                </a:solidFill>
              </a:rPr>
              <a:t> and pelvis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endParaRPr lang="ar-SA" smtClean="0"/>
          </a:p>
        </p:txBody>
      </p:sp>
      <p:sp>
        <p:nvSpPr>
          <p:cNvPr id="8195" name="Content Placeholder 2"/>
          <p:cNvSpPr>
            <a:spLocks noGrp="1"/>
          </p:cNvSpPr>
          <p:nvPr>
            <p:ph idx="1"/>
          </p:nvPr>
        </p:nvSpPr>
        <p:spPr/>
        <p:txBody>
          <a:bodyPr/>
          <a:lstStyle/>
          <a:p>
            <a:pPr algn="ctr">
              <a:buFontTx/>
              <a:buNone/>
            </a:pPr>
            <a:r>
              <a:rPr lang="en-US" sz="5400" smtClean="0">
                <a:solidFill>
                  <a:srgbClr val="FFFF00"/>
                </a:solidFill>
              </a:rPr>
              <a:t>FUNCTIONAL ANATOMY OF THE AUTONOMIC NERVOUS SYSTEM</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457200" y="0"/>
            <a:ext cx="8229600" cy="6629400"/>
          </a:xfrm>
        </p:spPr>
        <p:txBody>
          <a:bodyPr>
            <a:normAutofit lnSpcReduction="10000"/>
          </a:bodyPr>
          <a:lstStyle/>
          <a:p>
            <a:pPr algn="l" rtl="0" eaLnBrk="1" hangingPunct="1">
              <a:lnSpc>
                <a:spcPct val="80000"/>
              </a:lnSpc>
              <a:buFont typeface="Wingdings" pitchFamily="2" charset="2"/>
              <a:buNone/>
            </a:pPr>
            <a:r>
              <a:rPr lang="en-US" i="1" dirty="0" smtClean="0">
                <a:solidFill>
                  <a:srgbClr val="FFFF00"/>
                </a:solidFill>
              </a:rPr>
              <a:t>	Basic anatomical difference between the motor pathways of the voluntary somatic nervous system (to skeletal muscles) and those of the autonomic nervous system</a:t>
            </a:r>
          </a:p>
          <a:p>
            <a:pPr algn="l" rtl="0" eaLnBrk="1" hangingPunct="1">
              <a:lnSpc>
                <a:spcPct val="80000"/>
              </a:lnSpc>
              <a:buFont typeface="Wingdings" pitchFamily="2" charset="2"/>
              <a:buNone/>
            </a:pPr>
            <a:endParaRPr lang="en-US" i="1" dirty="0" smtClean="0">
              <a:solidFill>
                <a:srgbClr val="FFFF00"/>
              </a:solidFill>
            </a:endParaRPr>
          </a:p>
          <a:p>
            <a:pPr algn="l" rtl="0" eaLnBrk="1" hangingPunct="1">
              <a:lnSpc>
                <a:spcPct val="80000"/>
              </a:lnSpc>
            </a:pPr>
            <a:r>
              <a:rPr lang="en-US" dirty="0" smtClean="0">
                <a:solidFill>
                  <a:srgbClr val="FFFF00"/>
                </a:solidFill>
              </a:rPr>
              <a:t>Somatic division:</a:t>
            </a:r>
          </a:p>
          <a:p>
            <a:pPr lvl="1" algn="l" rtl="0" eaLnBrk="1" hangingPunct="1">
              <a:lnSpc>
                <a:spcPct val="80000"/>
              </a:lnSpc>
            </a:pPr>
            <a:r>
              <a:rPr lang="en-US" dirty="0" smtClean="0">
                <a:solidFill>
                  <a:srgbClr val="FFFF00"/>
                </a:solidFill>
              </a:rPr>
              <a:t>Cell bodies of motor neurons reside in CNS (brain or spinal cord)</a:t>
            </a:r>
          </a:p>
          <a:p>
            <a:pPr lvl="1" algn="l" rtl="0" eaLnBrk="1" hangingPunct="1">
              <a:lnSpc>
                <a:spcPct val="80000"/>
              </a:lnSpc>
            </a:pPr>
            <a:r>
              <a:rPr lang="en-US" dirty="0" smtClean="0">
                <a:solidFill>
                  <a:srgbClr val="FFFF00"/>
                </a:solidFill>
              </a:rPr>
              <a:t>Their axons (sheathed in spinal nerves) extend all the way to their skeletal muscles</a:t>
            </a:r>
          </a:p>
          <a:p>
            <a:pPr algn="l" rtl="0" eaLnBrk="1" hangingPunct="1">
              <a:lnSpc>
                <a:spcPct val="80000"/>
              </a:lnSpc>
            </a:pPr>
            <a:r>
              <a:rPr lang="en-US" dirty="0" smtClean="0">
                <a:solidFill>
                  <a:srgbClr val="FFFF00"/>
                </a:solidFill>
              </a:rPr>
              <a:t>Autonomic system: chains of two motor neurons</a:t>
            </a:r>
          </a:p>
          <a:p>
            <a:pPr lvl="1" algn="l" rtl="0" eaLnBrk="1" hangingPunct="1">
              <a:lnSpc>
                <a:spcPct val="80000"/>
              </a:lnSpc>
            </a:pPr>
            <a:r>
              <a:rPr lang="en-US" dirty="0" smtClean="0">
                <a:solidFill>
                  <a:srgbClr val="FFFF00"/>
                </a:solidFill>
              </a:rPr>
              <a:t>1</a:t>
            </a:r>
            <a:r>
              <a:rPr lang="en-US" baseline="30000" dirty="0" smtClean="0">
                <a:solidFill>
                  <a:srgbClr val="FFFF00"/>
                </a:solidFill>
              </a:rPr>
              <a:t>st</a:t>
            </a:r>
            <a:r>
              <a:rPr lang="en-US" dirty="0" smtClean="0">
                <a:solidFill>
                  <a:srgbClr val="FFFF00"/>
                </a:solidFill>
              </a:rPr>
              <a:t> = </a:t>
            </a:r>
            <a:r>
              <a:rPr lang="en-US" dirty="0" err="1" smtClean="0">
                <a:solidFill>
                  <a:srgbClr val="FFFF00"/>
                </a:solidFill>
              </a:rPr>
              <a:t>preganglionic</a:t>
            </a:r>
            <a:r>
              <a:rPr lang="en-US" dirty="0" smtClean="0">
                <a:solidFill>
                  <a:srgbClr val="FFFF00"/>
                </a:solidFill>
              </a:rPr>
              <a:t> neuron (in brain or cord)</a:t>
            </a:r>
          </a:p>
          <a:p>
            <a:pPr lvl="1" algn="l" rtl="0" eaLnBrk="1" hangingPunct="1">
              <a:lnSpc>
                <a:spcPct val="80000"/>
              </a:lnSpc>
            </a:pPr>
            <a:r>
              <a:rPr lang="en-US" dirty="0" smtClean="0">
                <a:solidFill>
                  <a:srgbClr val="FFFF00"/>
                </a:solidFill>
              </a:rPr>
              <a:t>2</a:t>
            </a:r>
            <a:r>
              <a:rPr lang="en-US" baseline="30000" dirty="0" smtClean="0">
                <a:solidFill>
                  <a:srgbClr val="FFFF00"/>
                </a:solidFill>
              </a:rPr>
              <a:t>nd</a:t>
            </a:r>
            <a:r>
              <a:rPr lang="en-US" dirty="0" smtClean="0">
                <a:solidFill>
                  <a:srgbClr val="FFFF00"/>
                </a:solidFill>
              </a:rPr>
              <a:t> = </a:t>
            </a:r>
            <a:r>
              <a:rPr lang="en-US" dirty="0" err="1" smtClean="0">
                <a:solidFill>
                  <a:srgbClr val="FFFF00"/>
                </a:solidFill>
              </a:rPr>
              <a:t>gangionic</a:t>
            </a:r>
            <a:r>
              <a:rPr lang="en-US" dirty="0" smtClean="0">
                <a:solidFill>
                  <a:srgbClr val="FFFF00"/>
                </a:solidFill>
              </a:rPr>
              <a:t> neuron (cell body in ganglion outside CNS)</a:t>
            </a:r>
          </a:p>
          <a:p>
            <a:pPr lvl="1" algn="l" rtl="0" eaLnBrk="1" hangingPunct="1">
              <a:lnSpc>
                <a:spcPct val="80000"/>
              </a:lnSpc>
            </a:pPr>
            <a:r>
              <a:rPr lang="en-US" dirty="0" smtClean="0">
                <a:solidFill>
                  <a:srgbClr val="FFFF00"/>
                </a:solidFill>
              </a:rPr>
              <a:t>Slower because lightly or </a:t>
            </a:r>
            <a:r>
              <a:rPr lang="en-US" dirty="0" err="1" smtClean="0">
                <a:solidFill>
                  <a:srgbClr val="FFFF00"/>
                </a:solidFill>
              </a:rPr>
              <a:t>unmyelinated</a:t>
            </a:r>
            <a:endParaRPr lang="en-US" dirty="0" smtClean="0">
              <a:solidFill>
                <a:srgbClr val="FFFF00"/>
              </a:solidFill>
            </a:endParaRPr>
          </a:p>
          <a:p>
            <a:pPr lvl="1" algn="l" rtl="0" eaLnBrk="1" hangingPunct="1">
              <a:lnSpc>
                <a:spcPct val="80000"/>
              </a:lnSpc>
            </a:pPr>
            <a:endParaRPr lang="en-US" dirty="0" smtClean="0">
              <a:solidFill>
                <a:srgbClr val="FFFF00"/>
              </a:solidFill>
            </a:endParaRPr>
          </a:p>
        </p:txBody>
      </p:sp>
      <p:sp>
        <p:nvSpPr>
          <p:cNvPr id="9219" name="عنصر نائب لرقم الشريحة 5"/>
          <p:cNvSpPr>
            <a:spLocks noGrp="1"/>
          </p:cNvSpPr>
          <p:nvPr>
            <p:ph type="sldNum" sz="quarter" idx="12"/>
          </p:nvPr>
        </p:nvSpPr>
        <p:spPr>
          <a:noFill/>
        </p:spPr>
        <p:txBody>
          <a:bodyPr/>
          <a:lstStyle/>
          <a:p>
            <a:fld id="{45D3B36F-EEA4-4AE9-A0C9-EF68A31240B0}" type="slidenum">
              <a:rPr lang="ar-SA" smtClean="0">
                <a:latin typeface="Arial" charset="0"/>
              </a:rPr>
              <a:pPr/>
              <a:t>9</a:t>
            </a:fld>
            <a:endParaRPr lang="en-US" smtClean="0">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additive="base">
                                        <p:cTn id="7" dur="500" fill="hold"/>
                                        <p:tgtEl>
                                          <p:spTgt spid="61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1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147">
                                            <p:txEl>
                                              <p:pRg st="2" end="2"/>
                                            </p:txEl>
                                          </p:spTgt>
                                        </p:tgtEl>
                                        <p:attrNameLst>
                                          <p:attrName>style.visibility</p:attrName>
                                        </p:attrNameLst>
                                      </p:cBhvr>
                                      <p:to>
                                        <p:strVal val="visible"/>
                                      </p:to>
                                    </p:set>
                                    <p:anim calcmode="lin" valueType="num">
                                      <p:cBhvr additive="base">
                                        <p:cTn id="13" dur="500" fill="hold"/>
                                        <p:tgtEl>
                                          <p:spTgt spid="6147">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14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 calcmode="lin" valueType="num">
                                      <p:cBhvr additive="base">
                                        <p:cTn id="19" dur="500" fill="hold"/>
                                        <p:tgtEl>
                                          <p:spTgt spid="6147">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14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147">
                                            <p:txEl>
                                              <p:pRg st="4" end="4"/>
                                            </p:txEl>
                                          </p:spTgt>
                                        </p:tgtEl>
                                        <p:attrNameLst>
                                          <p:attrName>style.visibility</p:attrName>
                                        </p:attrNameLst>
                                      </p:cBhvr>
                                      <p:to>
                                        <p:strVal val="visible"/>
                                      </p:to>
                                    </p:set>
                                    <p:anim calcmode="lin" valueType="num">
                                      <p:cBhvr additive="base">
                                        <p:cTn id="25" dur="500" fill="hold"/>
                                        <p:tgtEl>
                                          <p:spTgt spid="6147">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14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147">
                                            <p:txEl>
                                              <p:pRg st="5" end="5"/>
                                            </p:txEl>
                                          </p:spTgt>
                                        </p:tgtEl>
                                        <p:attrNameLst>
                                          <p:attrName>style.visibility</p:attrName>
                                        </p:attrNameLst>
                                      </p:cBhvr>
                                      <p:to>
                                        <p:strVal val="visible"/>
                                      </p:to>
                                    </p:set>
                                    <p:anim calcmode="lin" valueType="num">
                                      <p:cBhvr additive="base">
                                        <p:cTn id="31" dur="500" fill="hold"/>
                                        <p:tgtEl>
                                          <p:spTgt spid="6147">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14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147">
                                            <p:txEl>
                                              <p:pRg st="6" end="6"/>
                                            </p:txEl>
                                          </p:spTgt>
                                        </p:tgtEl>
                                        <p:attrNameLst>
                                          <p:attrName>style.visibility</p:attrName>
                                        </p:attrNameLst>
                                      </p:cBhvr>
                                      <p:to>
                                        <p:strVal val="visible"/>
                                      </p:to>
                                    </p:set>
                                    <p:anim calcmode="lin" valueType="num">
                                      <p:cBhvr additive="base">
                                        <p:cTn id="37" dur="500" fill="hold"/>
                                        <p:tgtEl>
                                          <p:spTgt spid="6147">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14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6147">
                                            <p:txEl>
                                              <p:pRg st="7" end="7"/>
                                            </p:txEl>
                                          </p:spTgt>
                                        </p:tgtEl>
                                        <p:attrNameLst>
                                          <p:attrName>style.visibility</p:attrName>
                                        </p:attrNameLst>
                                      </p:cBhvr>
                                      <p:to>
                                        <p:strVal val="visible"/>
                                      </p:to>
                                    </p:set>
                                    <p:anim calcmode="lin" valueType="num">
                                      <p:cBhvr additive="base">
                                        <p:cTn id="43" dur="500" fill="hold"/>
                                        <p:tgtEl>
                                          <p:spTgt spid="6147">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147">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6147">
                                            <p:txEl>
                                              <p:pRg st="8" end="8"/>
                                            </p:txEl>
                                          </p:spTgt>
                                        </p:tgtEl>
                                        <p:attrNameLst>
                                          <p:attrName>style.visibility</p:attrName>
                                        </p:attrNameLst>
                                      </p:cBhvr>
                                      <p:to>
                                        <p:strVal val="visible"/>
                                      </p:to>
                                    </p:set>
                                    <p:anim calcmode="lin" valueType="num">
                                      <p:cBhvr additive="base">
                                        <p:cTn id="49" dur="500" fill="hold"/>
                                        <p:tgtEl>
                                          <p:spTgt spid="6147">
                                            <p:txEl>
                                              <p:pRg st="8" end="8"/>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6147">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1270</Words>
  <Application>Microsoft Office PowerPoint</Application>
  <PresentationFormat>عرض على الشاشة (3:4)‏</PresentationFormat>
  <Paragraphs>190</Paragraphs>
  <Slides>31</Slides>
  <Notes>16</Notes>
  <HiddenSlides>0</HiddenSlides>
  <MMClips>0</MMClips>
  <ScaleCrop>false</ScaleCrop>
  <HeadingPairs>
    <vt:vector size="4" baseType="variant">
      <vt:variant>
        <vt:lpstr>سمة</vt:lpstr>
      </vt:variant>
      <vt:variant>
        <vt:i4>1</vt:i4>
      </vt:variant>
      <vt:variant>
        <vt:lpstr>عناوين الشرائح</vt:lpstr>
      </vt:variant>
      <vt:variant>
        <vt:i4>31</vt:i4>
      </vt:variant>
    </vt:vector>
  </HeadingPairs>
  <TitlesOfParts>
    <vt:vector size="32" baseType="lpstr">
      <vt:lpstr>سمة Office</vt:lpstr>
      <vt:lpstr>الشريحة 1</vt:lpstr>
      <vt:lpstr>The Autonomic Nervous                 System</vt:lpstr>
      <vt:lpstr>LECTUR (1)</vt:lpstr>
      <vt:lpstr>INTRODUCTION </vt:lpstr>
      <vt:lpstr>الشريحة 5</vt:lpstr>
      <vt:lpstr>OBJECTIVES</vt:lpstr>
      <vt:lpstr>الشريحة 7</vt:lpstr>
      <vt:lpstr>الشريحة 8</vt:lpstr>
      <vt:lpstr>الشريحة 9</vt:lpstr>
      <vt:lpstr>Basic anatomical difference between the motor pathways of the voluntary somatic nervous system (to skeletal muscles) and those of the autonomic nervous system</vt:lpstr>
      <vt:lpstr>The Autonomic Nervous System</vt:lpstr>
      <vt:lpstr>الشريحة 12</vt:lpstr>
      <vt:lpstr>الشريحة 13</vt:lpstr>
      <vt:lpstr>الشريحة 14</vt:lpstr>
      <vt:lpstr>الشريحة 15</vt:lpstr>
      <vt:lpstr>Sympathetic  Innervation of Visceral Targets</vt:lpstr>
      <vt:lpstr>Parasympathetic  Innervation of Visceral Targets</vt:lpstr>
      <vt:lpstr>الشريحة 18</vt:lpstr>
      <vt:lpstr>Sympathetic - Origin</vt:lpstr>
      <vt:lpstr>Parasympathetic - Origin</vt:lpstr>
      <vt:lpstr>الشريحة 21</vt:lpstr>
      <vt:lpstr>PHYSIOLOGICAL FUNCTIONS OF THE AUTONOMIC NERVOUS SYSTEM</vt:lpstr>
      <vt:lpstr>الشريحة 23</vt:lpstr>
      <vt:lpstr>الشريحة 24</vt:lpstr>
      <vt:lpstr>الشريحة 25</vt:lpstr>
      <vt:lpstr>الشريحة 26</vt:lpstr>
      <vt:lpstr>الشريحة 27</vt:lpstr>
      <vt:lpstr>PHYSIOLOGICAL FUNCTIONS OF THE AUTONOMIC NERVOUS SYSTEM</vt:lpstr>
      <vt:lpstr>الشريحة 29</vt:lpstr>
      <vt:lpstr>الشريحة 30</vt:lpstr>
      <vt:lpstr>الشريحة 31</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user</dc:creator>
  <cp:lastModifiedBy>user</cp:lastModifiedBy>
  <cp:revision>2</cp:revision>
  <dcterms:created xsi:type="dcterms:W3CDTF">2013-09-04T07:57:30Z</dcterms:created>
  <dcterms:modified xsi:type="dcterms:W3CDTF">2013-09-04T09:28:05Z</dcterms:modified>
</cp:coreProperties>
</file>