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4" r:id="rId4"/>
    <p:sldId id="265" r:id="rId5"/>
    <p:sldId id="266" r:id="rId6"/>
    <p:sldId id="267" r:id="rId7"/>
    <p:sldId id="268" r:id="rId8"/>
    <p:sldId id="269" r:id="rId9"/>
    <p:sldId id="270" r:id="rId10"/>
    <p:sldId id="275" r:id="rId11"/>
    <p:sldId id="276" r:id="rId12"/>
    <p:sldId id="262" r:id="rId13"/>
    <p:sldId id="277" r:id="rId14"/>
    <p:sldId id="271" r:id="rId15"/>
    <p:sldId id="272" r:id="rId16"/>
    <p:sldId id="274" r:id="rId17"/>
    <p:sldId id="260" r:id="rId18"/>
    <p:sldId id="261"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66" d="100"/>
          <a:sy n="66" d="100"/>
        </p:scale>
        <p:origin x="-63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D4C466-342A-6045-A6AF-8F18EA9CB25F}" type="datetimeFigureOut">
              <a:rPr lang="en-US" smtClean="0"/>
              <a:pPr/>
              <a:t>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4C466-342A-6045-A6AF-8F18EA9CB25F}" type="datetimeFigureOut">
              <a:rPr lang="en-US" smtClean="0"/>
              <a:pPr/>
              <a:t>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4C466-342A-6045-A6AF-8F18EA9CB25F}" type="datetimeFigureOut">
              <a:rPr lang="en-US" smtClean="0"/>
              <a:pPr/>
              <a:t>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4C466-342A-6045-A6AF-8F18EA9CB25F}" type="datetimeFigureOut">
              <a:rPr lang="en-US" smtClean="0"/>
              <a:pPr/>
              <a:t>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D4C466-342A-6045-A6AF-8F18EA9CB25F}" type="datetimeFigureOut">
              <a:rPr lang="en-US" smtClean="0"/>
              <a:pPr/>
              <a:t>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D4C466-342A-6045-A6AF-8F18EA9CB25F}" type="datetimeFigureOut">
              <a:rPr lang="en-US" smtClean="0"/>
              <a:pPr/>
              <a:t>10/9/2013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D4C466-342A-6045-A6AF-8F18EA9CB25F}" type="datetimeFigureOut">
              <a:rPr lang="en-US" smtClean="0"/>
              <a:pPr/>
              <a:t>10/9/2013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D4C466-342A-6045-A6AF-8F18EA9CB25F}" type="datetimeFigureOut">
              <a:rPr lang="en-US" smtClean="0"/>
              <a:pPr/>
              <a:t>10/9/2013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4C466-342A-6045-A6AF-8F18EA9CB25F}" type="datetimeFigureOut">
              <a:rPr lang="en-US" smtClean="0"/>
              <a:pPr/>
              <a:t>10/9/2013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4C466-342A-6045-A6AF-8F18EA9CB25F}" type="datetimeFigureOut">
              <a:rPr lang="en-US" smtClean="0"/>
              <a:pPr/>
              <a:t>10/9/2013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4C466-342A-6045-A6AF-8F18EA9CB25F}" type="datetimeFigureOut">
              <a:rPr lang="en-US" smtClean="0"/>
              <a:pPr/>
              <a:t>10/9/2013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D4C466-342A-6045-A6AF-8F18EA9CB25F}" type="datetimeFigureOut">
              <a:rPr lang="en-US" smtClean="0"/>
              <a:pPr/>
              <a:t>10/9/2013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7B5EB2-B7A4-3847-AAD9-B3FD36DFA99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3657600"/>
            <a:ext cx="6400800" cy="1752600"/>
          </a:xfrm>
        </p:spPr>
        <p:txBody>
          <a:bodyPr/>
          <a:lstStyle/>
          <a:p>
            <a:r>
              <a:rPr lang="en-US" b="1" dirty="0" smtClean="0">
                <a:solidFill>
                  <a:srgbClr val="BFBFBF"/>
                </a:solidFill>
                <a:effectLst>
                  <a:outerShdw blurRad="38100" dist="38100" dir="2700000" algn="tl">
                    <a:srgbClr val="000000">
                      <a:alpha val="43137"/>
                    </a:srgbClr>
                  </a:outerShdw>
                </a:effectLst>
              </a:rPr>
              <a:t>Lecturer name</a:t>
            </a:r>
            <a:r>
              <a:rPr lang="en-US" sz="2400" b="1" dirty="0" smtClean="0">
                <a:solidFill>
                  <a:srgbClr val="BFBFBF"/>
                </a:solidFill>
                <a:effectLst>
                  <a:outerShdw blurRad="38100" dist="38100" dir="2700000" algn="tl">
                    <a:srgbClr val="000000">
                      <a:alpha val="43137"/>
                    </a:srgbClr>
                  </a:outerShdw>
                </a:effectLst>
              </a:rPr>
              <a:t>: Dr. JAWAHER ALNOUH</a:t>
            </a:r>
          </a:p>
          <a:p>
            <a:r>
              <a:rPr lang="en-US" b="1" dirty="0" smtClean="0">
                <a:solidFill>
                  <a:srgbClr val="BFBFBF"/>
                </a:solidFill>
                <a:effectLst>
                  <a:outerShdw blurRad="38100" dist="38100" dir="2700000" algn="tl">
                    <a:srgbClr val="000000">
                      <a:alpha val="43137"/>
                    </a:srgbClr>
                  </a:outerShdw>
                </a:effectLst>
              </a:rPr>
              <a:t>Lecture Date: 9-10-2012</a:t>
            </a:r>
          </a:p>
          <a:p>
            <a:endParaRPr lang="en-US" dirty="0" smtClean="0">
              <a:solidFill>
                <a:srgbClr val="D9D9D9"/>
              </a:solidFill>
            </a:endParaRPr>
          </a:p>
          <a:p>
            <a:endParaRPr lang="en-US" dirty="0" smtClean="0">
              <a:solidFill>
                <a:srgbClr val="D9D9D9"/>
              </a:solidFill>
            </a:endParaRPr>
          </a:p>
          <a:p>
            <a:endParaRPr lang="en-US" dirty="0"/>
          </a:p>
        </p:txBody>
      </p:sp>
      <p:sp>
        <p:nvSpPr>
          <p:cNvPr id="4" name="Title 1"/>
          <p:cNvSpPr txBox="1">
            <a:spLocks/>
          </p:cNvSpPr>
          <p:nvPr/>
        </p:nvSpPr>
        <p:spPr>
          <a:xfrm>
            <a:off x="304800" y="838200"/>
            <a:ext cx="9296400" cy="1905000"/>
          </a:xfrm>
          <a:prstGeom prst="rect">
            <a:avLst/>
          </a:prstGeom>
        </p:spPr>
        <p:txBody>
          <a:bodyPr vert="horz" lIns="91440" tIns="45720" rIns="91440" bIns="45720" rtlCol="0" anchor="ctr">
            <a:normAutofit fontScale="97500"/>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5333" b="1" i="0" strike="noStrike" kern="1200" cap="none" spc="0" normalizeH="0" baseline="0" noProof="0" dirty="0" smtClean="0">
                <a:ln>
                  <a:noFill/>
                </a:ln>
                <a:solidFill>
                  <a:schemeClr val="accent1">
                    <a:lumMod val="20000"/>
                    <a:lumOff val="80000"/>
                  </a:schemeClr>
                </a:solidFill>
                <a:effectLst>
                  <a:outerShdw blurRad="38100" dist="38100" dir="2700000" algn="tl">
                    <a:srgbClr val="000000">
                      <a:alpha val="43137"/>
                    </a:srgbClr>
                  </a:outerShdw>
                </a:effectLst>
                <a:uLnTx/>
                <a:uFillTx/>
                <a:latin typeface="Century Gothic"/>
                <a:ea typeface="+mj-ea"/>
                <a:cs typeface="Century Gothic"/>
              </a:rPr>
              <a:t>Lecture Title:</a:t>
            </a:r>
            <a:r>
              <a:rPr lang="en-US" sz="5333" b="1" noProof="0" dirty="0" smtClean="0">
                <a:solidFill>
                  <a:schemeClr val="accent1">
                    <a:lumMod val="20000"/>
                    <a:lumOff val="80000"/>
                  </a:schemeClr>
                </a:solidFill>
                <a:effectLst>
                  <a:outerShdw blurRad="38100" dist="38100" dir="2700000" algn="tl">
                    <a:srgbClr val="000000">
                      <a:alpha val="43137"/>
                    </a:srgbClr>
                  </a:outerShdw>
                </a:effectLst>
                <a:latin typeface="Century Gothic"/>
                <a:ea typeface="+mj-ea"/>
                <a:cs typeface="Century Gothic"/>
              </a:rPr>
              <a:t> </a:t>
            </a:r>
            <a:r>
              <a:rPr kumimoji="0" lang="en-US" sz="5333" b="1" i="0" u="none" strike="noStrike" kern="1200" cap="none" spc="0" normalizeH="0" baseline="0" noProof="0" dirty="0" smtClean="0">
                <a:ln>
                  <a:noFill/>
                </a:ln>
                <a:solidFill>
                  <a:schemeClr val="accent1">
                    <a:lumMod val="20000"/>
                    <a:lumOff val="80000"/>
                  </a:schemeClr>
                </a:solidFill>
                <a:effectLst>
                  <a:outerShdw blurRad="38100" dist="38100" dir="2700000" algn="tl">
                    <a:srgbClr val="000000">
                      <a:alpha val="43137"/>
                    </a:srgbClr>
                  </a:outerShdw>
                </a:effectLst>
                <a:uLnTx/>
                <a:uFillTx/>
                <a:latin typeface="Century Gothic"/>
                <a:ea typeface="+mj-ea"/>
                <a:cs typeface="Century Gothic"/>
              </a:rPr>
              <a:t>Depression</a:t>
            </a:r>
            <a:r>
              <a:rPr kumimoji="0" lang="en-US" sz="5333" b="1" i="0" u="none" strike="noStrike" kern="1200" cap="none" spc="0" normalizeH="0" noProof="0" dirty="0" smtClean="0">
                <a:ln>
                  <a:noFill/>
                </a:ln>
                <a:solidFill>
                  <a:schemeClr val="accent1">
                    <a:lumMod val="20000"/>
                    <a:lumOff val="80000"/>
                  </a:schemeClr>
                </a:solidFill>
                <a:effectLst>
                  <a:outerShdw blurRad="38100" dist="38100" dir="2700000" algn="tl">
                    <a:srgbClr val="000000">
                      <a:alpha val="43137"/>
                    </a:srgbClr>
                  </a:outerShdw>
                </a:effectLst>
                <a:uLnTx/>
                <a:uFillTx/>
                <a:latin typeface="Century Gothic"/>
                <a:ea typeface="+mj-ea"/>
                <a:cs typeface="Century Gothic"/>
              </a:rPr>
              <a:t> </a:t>
            </a:r>
            <a:r>
              <a:rPr kumimoji="0" lang="en-US" sz="4400" b="1" i="0" u="none" strike="noStrike" kern="1200" cap="none" spc="0" normalizeH="0" baseline="0" noProof="0" dirty="0" smtClean="0">
                <a:ln>
                  <a:noFill/>
                </a:ln>
                <a:solidFill>
                  <a:schemeClr val="bg1">
                    <a:lumMod val="75000"/>
                  </a:schemeClr>
                </a:solidFill>
                <a:effectLst>
                  <a:outerShdw blurRad="38100" dist="38100" dir="2700000" algn="tl">
                    <a:srgbClr val="000000">
                      <a:alpha val="43137"/>
                    </a:srgbClr>
                  </a:outerShdw>
                </a:effectLst>
                <a:uLnTx/>
                <a:uFillTx/>
                <a:latin typeface="Century Gothic"/>
                <a:ea typeface="+mj-ea"/>
                <a:cs typeface="Century Gothic"/>
              </a:rPr>
              <a:t/>
            </a:r>
            <a:br>
              <a:rPr kumimoji="0" lang="en-US" sz="4400" b="1" i="0" u="none" strike="noStrike" kern="1200" cap="none" spc="0" normalizeH="0" baseline="0" noProof="0" dirty="0" smtClean="0">
                <a:ln>
                  <a:noFill/>
                </a:ln>
                <a:solidFill>
                  <a:schemeClr val="bg1">
                    <a:lumMod val="75000"/>
                  </a:schemeClr>
                </a:solidFill>
                <a:effectLst>
                  <a:outerShdw blurRad="38100" dist="38100" dir="2700000" algn="tl">
                    <a:srgbClr val="000000">
                      <a:alpha val="43137"/>
                    </a:srgbClr>
                  </a:outerShdw>
                </a:effectLst>
                <a:uLnTx/>
                <a:uFillTx/>
                <a:latin typeface="Century Gothic"/>
                <a:ea typeface="+mj-ea"/>
                <a:cs typeface="Century Gothic"/>
              </a:rPr>
            </a:br>
            <a:endParaRPr kumimoji="0" lang="en-US" sz="4400" b="1" i="0" u="none" strike="noStrike" kern="1200" cap="none" spc="0" normalizeH="0" baseline="0" noProof="0" dirty="0">
              <a:ln>
                <a:noFill/>
              </a:ln>
              <a:solidFill>
                <a:schemeClr val="bg1">
                  <a:lumMod val="75000"/>
                </a:schemeClr>
              </a:solidFill>
              <a:effectLst>
                <a:outerShdw blurRad="38100" dist="38100" dir="2700000" algn="tl">
                  <a:srgbClr val="000000">
                    <a:alpha val="43137"/>
                  </a:srgbClr>
                </a:outerShdw>
              </a:effectLst>
              <a:uLnTx/>
              <a:uFillTx/>
              <a:latin typeface="Century Gothic"/>
              <a:ea typeface="+mj-ea"/>
              <a:cs typeface="Century Gothic"/>
            </a:endParaRPr>
          </a:p>
        </p:txBody>
      </p:sp>
      <p:sp>
        <p:nvSpPr>
          <p:cNvPr id="5" name="TextBox 4"/>
          <p:cNvSpPr txBox="1"/>
          <p:nvPr/>
        </p:nvSpPr>
        <p:spPr>
          <a:xfrm>
            <a:off x="4114800" y="2743200"/>
            <a:ext cx="4114800" cy="400110"/>
          </a:xfrm>
          <a:prstGeom prst="rect">
            <a:avLst/>
          </a:prstGeom>
          <a:noFill/>
        </p:spPr>
        <p:txBody>
          <a:bodyPr wrap="square" rtlCol="0">
            <a:spAutoFit/>
          </a:bodyPr>
          <a:lstStyle/>
          <a:p>
            <a:r>
              <a:rPr lang="en-US" sz="2000" dirty="0" smtClean="0">
                <a:solidFill>
                  <a:srgbClr val="0D0D0D"/>
                </a:solidFill>
                <a:effectLst>
                  <a:outerShdw blurRad="38100" dist="38100" dir="2700000" algn="tl">
                    <a:srgbClr val="000000">
                      <a:alpha val="43137"/>
                    </a:srgbClr>
                  </a:outerShdw>
                </a:effectLst>
                <a:latin typeface="Century Gothic"/>
                <a:cs typeface="Century Gothic"/>
              </a:rPr>
              <a:t>(CNS  Block, psychiatry ) </a:t>
            </a:r>
            <a:endParaRPr lang="en-US" sz="2000" dirty="0">
              <a:solidFill>
                <a:srgbClr val="0D0D0D"/>
              </a:solidFill>
              <a:effectLst>
                <a:outerShdw blurRad="38100" dist="38100" dir="2700000" algn="tl">
                  <a:srgbClr val="000000">
                    <a:alpha val="43137"/>
                  </a:srgbClr>
                </a:outerShdw>
              </a:effectLst>
              <a:latin typeface="Century Gothic"/>
              <a:cs typeface="Century Gothic"/>
            </a:endParaRPr>
          </a:p>
        </p:txBody>
      </p:sp>
      <p:sp>
        <p:nvSpPr>
          <p:cNvPr id="6" name="TextBox 5"/>
          <p:cNvSpPr txBox="1"/>
          <p:nvPr/>
        </p:nvSpPr>
        <p:spPr>
          <a:xfrm>
            <a:off x="7838202" y="5410200"/>
            <a:ext cx="1077198" cy="1295399"/>
          </a:xfrm>
          <a:prstGeom prst="rect">
            <a:avLst/>
          </a:prstGeom>
          <a:no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nSpc>
                <a:spcPct val="90000"/>
              </a:lnSpc>
            </a:pPr>
            <a:r>
              <a:rPr lang="en-US" b="1" u="sng" dirty="0" smtClean="0">
                <a:solidFill>
                  <a:schemeClr val="bg1"/>
                </a:solidFill>
              </a:rPr>
              <a:t>A.</a:t>
            </a:r>
            <a:r>
              <a:rPr lang="en-US" u="sng" dirty="0" smtClean="0">
                <a:solidFill>
                  <a:schemeClr val="bg1"/>
                </a:solidFill>
              </a:rPr>
              <a:t> Mental</a:t>
            </a:r>
            <a:r>
              <a:rPr lang="en-US" dirty="0" smtClean="0">
                <a:solidFill>
                  <a:schemeClr val="bg1"/>
                </a:solidFill>
              </a:rPr>
              <a:t>:-</a:t>
            </a:r>
            <a:r>
              <a:rPr lang="en-US" u="sng" dirty="0" smtClean="0">
                <a:solidFill>
                  <a:schemeClr val="bg1"/>
                </a:solidFill>
              </a:rPr>
              <a:t> </a:t>
            </a:r>
          </a:p>
          <a:p>
            <a:pPr>
              <a:lnSpc>
                <a:spcPct val="90000"/>
              </a:lnSpc>
              <a:buNone/>
            </a:pPr>
            <a:endParaRPr lang="en-US" dirty="0" smtClean="0">
              <a:solidFill>
                <a:schemeClr val="bg1"/>
              </a:solidFill>
            </a:endParaRPr>
          </a:p>
          <a:p>
            <a:pPr>
              <a:lnSpc>
                <a:spcPct val="90000"/>
              </a:lnSpc>
            </a:pPr>
            <a:r>
              <a:rPr lang="en-US" dirty="0" smtClean="0">
                <a:solidFill>
                  <a:schemeClr val="bg1"/>
                </a:solidFill>
              </a:rPr>
              <a:t>Mood:-  Depressed, Diurnal Variation, Pessimism,</a:t>
            </a:r>
          </a:p>
          <a:p>
            <a:pPr>
              <a:lnSpc>
                <a:spcPct val="90000"/>
              </a:lnSpc>
              <a:buNone/>
            </a:pPr>
            <a:r>
              <a:rPr lang="en-US" dirty="0" smtClean="0">
                <a:solidFill>
                  <a:schemeClr val="bg1"/>
                </a:solidFill>
              </a:rPr>
              <a:t>                  Suicidal ideas, Loss of Interest, </a:t>
            </a:r>
            <a:r>
              <a:rPr lang="en-US" dirty="0" err="1" smtClean="0">
                <a:solidFill>
                  <a:schemeClr val="bg1"/>
                </a:solidFill>
              </a:rPr>
              <a:t>Anhedonia</a:t>
            </a:r>
            <a:r>
              <a:rPr lang="en-US" dirty="0" smtClean="0">
                <a:solidFill>
                  <a:schemeClr val="bg1"/>
                </a:solidFill>
              </a:rPr>
              <a:t>.</a:t>
            </a:r>
          </a:p>
          <a:p>
            <a:pPr>
              <a:lnSpc>
                <a:spcPct val="90000"/>
              </a:lnSpc>
              <a:buNone/>
            </a:pPr>
            <a:endParaRPr lang="en-US" dirty="0" smtClean="0">
              <a:solidFill>
                <a:schemeClr val="bg1"/>
              </a:solidFill>
            </a:endParaRPr>
          </a:p>
          <a:p>
            <a:pPr>
              <a:lnSpc>
                <a:spcPct val="90000"/>
              </a:lnSpc>
            </a:pPr>
            <a:r>
              <a:rPr lang="en-US" dirty="0" smtClean="0">
                <a:solidFill>
                  <a:schemeClr val="bg1"/>
                </a:solidFill>
              </a:rPr>
              <a:t>Thinking:- Poverty of thoughts, poor concentration,</a:t>
            </a:r>
          </a:p>
          <a:p>
            <a:pPr>
              <a:lnSpc>
                <a:spcPct val="90000"/>
              </a:lnSpc>
              <a:buNone/>
            </a:pPr>
            <a:r>
              <a:rPr lang="en-US" dirty="0" smtClean="0">
                <a:solidFill>
                  <a:schemeClr val="bg1"/>
                </a:solidFill>
              </a:rPr>
              <a:t>                      Poor cognition, poor judgment &amp; insight,</a:t>
            </a:r>
          </a:p>
          <a:p>
            <a:pPr>
              <a:lnSpc>
                <a:spcPct val="90000"/>
              </a:lnSpc>
              <a:buNone/>
            </a:pPr>
            <a:r>
              <a:rPr lang="en-US" dirty="0" smtClean="0">
                <a:solidFill>
                  <a:schemeClr val="bg1"/>
                </a:solidFill>
              </a:rPr>
              <a:t>                      Delusions (paranoid, guilt, nihilistic, </a:t>
            </a:r>
          </a:p>
          <a:p>
            <a:pPr>
              <a:lnSpc>
                <a:spcPct val="90000"/>
              </a:lnSpc>
              <a:buNone/>
            </a:pPr>
            <a:r>
              <a:rPr lang="en-US" dirty="0" smtClean="0">
                <a:solidFill>
                  <a:schemeClr val="bg1"/>
                </a:solidFill>
              </a:rPr>
              <a:t>                      </a:t>
            </a:r>
            <a:r>
              <a:rPr lang="en-US" dirty="0" err="1" smtClean="0">
                <a:solidFill>
                  <a:schemeClr val="bg1"/>
                </a:solidFill>
              </a:rPr>
              <a:t>hypochondriases</a:t>
            </a:r>
            <a:r>
              <a:rPr lang="en-US" dirty="0" smtClean="0">
                <a:solidFill>
                  <a:schemeClr val="bg1"/>
                </a:solidFill>
              </a:rPr>
              <a:t>)</a:t>
            </a:r>
          </a:p>
          <a:p>
            <a:pPr>
              <a:lnSpc>
                <a:spcPct val="90000"/>
              </a:lnSpc>
              <a:buNone/>
            </a:pPr>
            <a:endParaRPr lang="en-US" dirty="0" smtClean="0">
              <a:solidFill>
                <a:schemeClr val="bg1"/>
              </a:solidFill>
            </a:endParaRPr>
          </a:p>
          <a:p>
            <a:pPr>
              <a:lnSpc>
                <a:spcPct val="90000"/>
              </a:lnSpc>
            </a:pPr>
            <a:r>
              <a:rPr lang="en-US" dirty="0" smtClean="0">
                <a:solidFill>
                  <a:schemeClr val="bg1"/>
                </a:solidFill>
              </a:rPr>
              <a:t>Perception: - Auditory Hallucination,(2nd. Person).</a:t>
            </a:r>
          </a:p>
          <a:p>
            <a:pPr>
              <a:lnSpc>
                <a:spcPct val="90000"/>
              </a:lnSpc>
            </a:pPr>
            <a:endParaRPr lang="en-US" dirty="0" smtClean="0"/>
          </a:p>
          <a:p>
            <a:pPr>
              <a:lnSpc>
                <a:spcPct val="90000"/>
              </a:lnSpc>
            </a:pP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nSpc>
                <a:spcPct val="90000"/>
              </a:lnSpc>
            </a:pPr>
            <a:r>
              <a:rPr lang="en-US" sz="2800" b="1" u="sng" dirty="0" smtClean="0">
                <a:solidFill>
                  <a:schemeClr val="bg1"/>
                </a:solidFill>
              </a:rPr>
              <a:t>B</a:t>
            </a:r>
            <a:r>
              <a:rPr lang="en-US" b="1" u="sng" dirty="0" smtClean="0">
                <a:solidFill>
                  <a:schemeClr val="bg1"/>
                </a:solidFill>
              </a:rPr>
              <a:t>.</a:t>
            </a:r>
            <a:r>
              <a:rPr lang="en-US" u="sng" dirty="0" smtClean="0">
                <a:solidFill>
                  <a:schemeClr val="bg1"/>
                </a:solidFill>
              </a:rPr>
              <a:t> </a:t>
            </a:r>
            <a:r>
              <a:rPr lang="en-US" sz="2800" u="sng" dirty="0" smtClean="0">
                <a:solidFill>
                  <a:schemeClr val="bg1"/>
                </a:solidFill>
              </a:rPr>
              <a:t>Physical</a:t>
            </a:r>
            <a:r>
              <a:rPr lang="en-US" u="sng" dirty="0" smtClean="0">
                <a:solidFill>
                  <a:schemeClr val="bg1"/>
                </a:solidFill>
              </a:rPr>
              <a:t>:-</a:t>
            </a:r>
            <a:r>
              <a:rPr lang="en-US" dirty="0" smtClean="0">
                <a:solidFill>
                  <a:schemeClr val="bg1"/>
                </a:solidFill>
              </a:rPr>
              <a:t> </a:t>
            </a:r>
          </a:p>
          <a:p>
            <a:pPr>
              <a:lnSpc>
                <a:spcPct val="90000"/>
              </a:lnSpc>
              <a:buNone/>
            </a:pPr>
            <a:r>
              <a:rPr lang="en-US" dirty="0" smtClean="0">
                <a:solidFill>
                  <a:schemeClr val="bg1"/>
                </a:solidFill>
              </a:rPr>
              <a:t>                                                                                                                                                                                                                                                                                                                                                                                                                                                                        .         Insomnia or </a:t>
            </a:r>
            <a:r>
              <a:rPr lang="en-US" dirty="0" err="1" smtClean="0">
                <a:solidFill>
                  <a:schemeClr val="bg1"/>
                </a:solidFill>
              </a:rPr>
              <a:t>Hypersomnia</a:t>
            </a:r>
            <a:r>
              <a:rPr lang="en-US" dirty="0" smtClean="0">
                <a:solidFill>
                  <a:schemeClr val="bg1"/>
                </a:solidFill>
              </a:rPr>
              <a:t>,</a:t>
            </a:r>
          </a:p>
          <a:p>
            <a:pPr>
              <a:lnSpc>
                <a:spcPct val="90000"/>
              </a:lnSpc>
              <a:buNone/>
            </a:pPr>
            <a:r>
              <a:rPr lang="en-US" dirty="0" smtClean="0">
                <a:solidFill>
                  <a:schemeClr val="bg1"/>
                </a:solidFill>
              </a:rPr>
              <a:t>               Loss of Appetite, Loss of Wt. or Gain,</a:t>
            </a:r>
          </a:p>
          <a:p>
            <a:pPr>
              <a:lnSpc>
                <a:spcPct val="90000"/>
              </a:lnSpc>
              <a:buNone/>
            </a:pPr>
            <a:r>
              <a:rPr lang="en-US" dirty="0" smtClean="0">
                <a:solidFill>
                  <a:schemeClr val="bg1"/>
                </a:solidFill>
              </a:rPr>
              <a:t>               Psychomotor Retardation or Agitation,</a:t>
            </a:r>
          </a:p>
          <a:p>
            <a:pPr>
              <a:lnSpc>
                <a:spcPct val="90000"/>
              </a:lnSpc>
              <a:buNone/>
            </a:pPr>
            <a:r>
              <a:rPr lang="en-US" dirty="0" smtClean="0">
                <a:solidFill>
                  <a:schemeClr val="bg1"/>
                </a:solidFill>
              </a:rPr>
              <a:t>               Loss of Libido, Loss Energy, Tiredness,</a:t>
            </a:r>
          </a:p>
          <a:p>
            <a:pPr>
              <a:lnSpc>
                <a:spcPct val="90000"/>
              </a:lnSpc>
              <a:buNone/>
            </a:pPr>
            <a:r>
              <a:rPr lang="en-US" dirty="0" smtClean="0">
                <a:solidFill>
                  <a:schemeClr val="bg1"/>
                </a:solidFill>
              </a:rPr>
              <a:t>               stupor.</a:t>
            </a:r>
          </a:p>
          <a:p>
            <a:pPr>
              <a:lnSpc>
                <a:spcPct val="90000"/>
              </a:lnSpc>
              <a:buNone/>
            </a:pPr>
            <a:r>
              <a:rPr lang="en-US" dirty="0" smtClean="0">
                <a:solidFill>
                  <a:schemeClr val="bg1"/>
                </a:solidFill>
              </a:rPr>
              <a:t> Somatic c/o</a:t>
            </a:r>
            <a:r>
              <a:rPr lang="en-US" smtClean="0">
                <a:solidFill>
                  <a:schemeClr val="bg1"/>
                </a:solidFill>
              </a:rPr>
              <a:t>:-</a:t>
            </a:r>
          </a:p>
          <a:p>
            <a:pPr>
              <a:lnSpc>
                <a:spcPct val="90000"/>
              </a:lnSpc>
              <a:buNone/>
            </a:pPr>
            <a:endParaRPr lang="en-US" smtClean="0">
              <a:solidFill>
                <a:schemeClr val="bg1"/>
              </a:solidFill>
            </a:endParaRPr>
          </a:p>
          <a:p>
            <a:pPr>
              <a:lnSpc>
                <a:spcPct val="90000"/>
              </a:lnSpc>
              <a:buNone/>
            </a:pPr>
            <a:r>
              <a:rPr lang="en-US" dirty="0" smtClean="0">
                <a:solidFill>
                  <a:schemeClr val="bg1"/>
                </a:solidFill>
              </a:rPr>
              <a:t> headache, </a:t>
            </a:r>
            <a:r>
              <a:rPr lang="en-US" dirty="0" err="1" smtClean="0">
                <a:solidFill>
                  <a:schemeClr val="bg1"/>
                </a:solidFill>
              </a:rPr>
              <a:t>constipation,drymouth,abnormal</a:t>
            </a:r>
            <a:endParaRPr lang="en-US" dirty="0" smtClean="0">
              <a:solidFill>
                <a:schemeClr val="bg1"/>
              </a:solidFill>
            </a:endParaRPr>
          </a:p>
          <a:p>
            <a:pPr>
              <a:lnSpc>
                <a:spcPct val="90000"/>
              </a:lnSpc>
              <a:buNone/>
            </a:pPr>
            <a:r>
              <a:rPr lang="en-US" dirty="0" smtClean="0">
                <a:solidFill>
                  <a:schemeClr val="bg1"/>
                </a:solidFill>
              </a:rPr>
              <a:t>             menses, etc.</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CFFCC"/>
                </a:solidFill>
              </a:rPr>
              <a:t>Differential Diagnosis</a:t>
            </a:r>
            <a:br>
              <a:rPr lang="en-US" dirty="0" smtClean="0">
                <a:solidFill>
                  <a:srgbClr val="CCFFCC"/>
                </a:solidFill>
              </a:rPr>
            </a:br>
            <a:endParaRPr lang="en-US" dirty="0">
              <a:solidFill>
                <a:srgbClr val="CCFFCC"/>
              </a:solidFill>
            </a:endParaRPr>
          </a:p>
        </p:txBody>
      </p:sp>
      <p:sp>
        <p:nvSpPr>
          <p:cNvPr id="3" name="Content Placeholder 2"/>
          <p:cNvSpPr>
            <a:spLocks noGrp="1"/>
          </p:cNvSpPr>
          <p:nvPr>
            <p:ph idx="1"/>
          </p:nvPr>
        </p:nvSpPr>
        <p:spPr/>
        <p:txBody>
          <a:bodyPr/>
          <a:lstStyle/>
          <a:p>
            <a:r>
              <a:rPr lang="en-US" sz="2000" dirty="0" smtClean="0">
                <a:solidFill>
                  <a:schemeClr val="bg1"/>
                </a:solidFill>
              </a:rPr>
              <a:t>Medical Disorders</a:t>
            </a:r>
          </a:p>
          <a:p>
            <a:pPr lvl="1"/>
            <a:r>
              <a:rPr lang="en-US" sz="1600" dirty="0" smtClean="0">
                <a:solidFill>
                  <a:schemeClr val="bg1"/>
                </a:solidFill>
              </a:rPr>
              <a:t>Thyroid diseases</a:t>
            </a:r>
          </a:p>
          <a:p>
            <a:pPr lvl="1"/>
            <a:r>
              <a:rPr lang="en-US" sz="1600" dirty="0" smtClean="0">
                <a:solidFill>
                  <a:schemeClr val="bg1"/>
                </a:solidFill>
              </a:rPr>
              <a:t>Adrenal diseases</a:t>
            </a:r>
          </a:p>
          <a:p>
            <a:pPr lvl="1"/>
            <a:r>
              <a:rPr lang="en-US" sz="1600" dirty="0" smtClean="0">
                <a:solidFill>
                  <a:schemeClr val="bg1"/>
                </a:solidFill>
              </a:rPr>
              <a:t>Parkinson's disease,</a:t>
            </a:r>
          </a:p>
          <a:p>
            <a:pPr lvl="1"/>
            <a:r>
              <a:rPr lang="en-US" sz="1600" dirty="0" smtClean="0">
                <a:solidFill>
                  <a:schemeClr val="bg1"/>
                </a:solidFill>
              </a:rPr>
              <a:t> </a:t>
            </a:r>
            <a:r>
              <a:rPr lang="en-US" sz="1600" dirty="0" err="1" smtClean="0">
                <a:solidFill>
                  <a:schemeClr val="bg1"/>
                </a:solidFill>
              </a:rPr>
              <a:t>dementing</a:t>
            </a:r>
            <a:r>
              <a:rPr lang="en-US" sz="1600" dirty="0" smtClean="0">
                <a:solidFill>
                  <a:schemeClr val="bg1"/>
                </a:solidFill>
              </a:rPr>
              <a:t> illnesses </a:t>
            </a:r>
          </a:p>
          <a:p>
            <a:pPr lvl="1"/>
            <a:r>
              <a:rPr lang="en-US" sz="1600" dirty="0" err="1" smtClean="0">
                <a:solidFill>
                  <a:schemeClr val="bg1"/>
                </a:solidFill>
              </a:rPr>
              <a:t>cerebrovascular</a:t>
            </a:r>
            <a:r>
              <a:rPr lang="en-US" sz="1600" dirty="0" smtClean="0">
                <a:solidFill>
                  <a:schemeClr val="bg1"/>
                </a:solidFill>
              </a:rPr>
              <a:t> diseases</a:t>
            </a:r>
          </a:p>
          <a:p>
            <a:pPr lvl="1"/>
            <a:r>
              <a:rPr lang="en-US" sz="1600" dirty="0" smtClean="0">
                <a:solidFill>
                  <a:schemeClr val="bg1"/>
                </a:solidFill>
              </a:rPr>
              <a:t>tumors. </a:t>
            </a:r>
          </a:p>
          <a:p>
            <a:pPr lvl="1"/>
            <a:r>
              <a:rPr lang="en-US" sz="1600" dirty="0" err="1" smtClean="0">
                <a:solidFill>
                  <a:schemeClr val="bg1"/>
                </a:solidFill>
              </a:rPr>
              <a:t>Substance(</a:t>
            </a:r>
            <a:r>
              <a:rPr lang="en-US" sz="1000" dirty="0" err="1" smtClean="0">
                <a:solidFill>
                  <a:schemeClr val="bg1"/>
                </a:solidFill>
              </a:rPr>
              <a:t>Cardiac</a:t>
            </a:r>
            <a:r>
              <a:rPr lang="en-US" sz="1000" dirty="0" smtClean="0">
                <a:solidFill>
                  <a:schemeClr val="bg1"/>
                </a:solidFill>
              </a:rPr>
              <a:t> drugs, </a:t>
            </a:r>
            <a:r>
              <a:rPr lang="en-US" sz="1000" dirty="0" err="1" smtClean="0">
                <a:solidFill>
                  <a:schemeClr val="bg1"/>
                </a:solidFill>
              </a:rPr>
              <a:t>antihypertensives</a:t>
            </a:r>
            <a:r>
              <a:rPr lang="en-US" sz="1000" dirty="0" smtClean="0">
                <a:solidFill>
                  <a:schemeClr val="bg1"/>
                </a:solidFill>
              </a:rPr>
              <a:t>, sedatives, hypnotics, antipsychotics, </a:t>
            </a:r>
            <a:r>
              <a:rPr lang="en-US" sz="1000" dirty="0" err="1" smtClean="0">
                <a:solidFill>
                  <a:schemeClr val="bg1"/>
                </a:solidFill>
              </a:rPr>
              <a:t>antiepileptics</a:t>
            </a:r>
            <a:r>
              <a:rPr lang="en-US" sz="1000" dirty="0" smtClean="0">
                <a:solidFill>
                  <a:schemeClr val="bg1"/>
                </a:solidFill>
              </a:rPr>
              <a:t>, </a:t>
            </a:r>
            <a:r>
              <a:rPr lang="en-US" sz="1000" dirty="0" err="1" smtClean="0">
                <a:solidFill>
                  <a:schemeClr val="bg1"/>
                </a:solidFill>
              </a:rPr>
              <a:t>antiparkinsonian</a:t>
            </a:r>
            <a:r>
              <a:rPr lang="en-US" sz="1000" dirty="0" smtClean="0">
                <a:solidFill>
                  <a:schemeClr val="bg1"/>
                </a:solidFill>
              </a:rPr>
              <a:t> drugs, analgesics, </a:t>
            </a:r>
            <a:r>
              <a:rPr lang="en-US" sz="1000" dirty="0" err="1" smtClean="0">
                <a:solidFill>
                  <a:schemeClr val="bg1"/>
                </a:solidFill>
              </a:rPr>
              <a:t>antibacterials</a:t>
            </a:r>
            <a:r>
              <a:rPr lang="en-US" sz="1000" dirty="0" smtClean="0">
                <a:solidFill>
                  <a:schemeClr val="bg1"/>
                </a:solidFill>
              </a:rPr>
              <a:t>, and </a:t>
            </a:r>
            <a:r>
              <a:rPr lang="en-US" sz="1000" dirty="0" err="1" smtClean="0">
                <a:solidFill>
                  <a:schemeClr val="bg1"/>
                </a:solidFill>
              </a:rPr>
              <a:t>antineoplastics</a:t>
            </a:r>
            <a:r>
              <a:rPr lang="en-US" sz="1000" dirty="0" smtClean="0">
                <a:solidFill>
                  <a:schemeClr val="bg1"/>
                </a:solidFill>
              </a:rPr>
              <a:t> are all commonly associated with depressive symptoms.</a:t>
            </a:r>
            <a:endParaRPr lang="en-US" sz="10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Types of depression</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solidFill>
                  <a:schemeClr val="bg1"/>
                </a:solidFill>
              </a:rPr>
              <a:t>Major depressive disorder</a:t>
            </a:r>
          </a:p>
          <a:p>
            <a:r>
              <a:rPr lang="en-US" dirty="0" err="1" smtClean="0">
                <a:solidFill>
                  <a:schemeClr val="bg1"/>
                </a:solidFill>
              </a:rPr>
              <a:t>Dysthymia</a:t>
            </a:r>
            <a:endParaRPr lang="en-US" dirty="0" smtClean="0">
              <a:solidFill>
                <a:schemeClr val="bg1"/>
              </a:solidFill>
            </a:endParaRPr>
          </a:p>
          <a:p>
            <a:r>
              <a:rPr lang="en-US" dirty="0" smtClean="0">
                <a:solidFill>
                  <a:schemeClr val="bg1"/>
                </a:solidFill>
              </a:rPr>
              <a:t>Seasonal depression </a:t>
            </a:r>
          </a:p>
          <a:p>
            <a:r>
              <a:rPr lang="en-US" dirty="0" smtClean="0">
                <a:solidFill>
                  <a:schemeClr val="bg1"/>
                </a:solidFill>
              </a:rPr>
              <a:t>Atypical depression </a:t>
            </a:r>
          </a:p>
          <a:p>
            <a:r>
              <a:rPr lang="en-US" dirty="0" smtClean="0">
                <a:solidFill>
                  <a:schemeClr val="bg1"/>
                </a:solidFill>
              </a:rPr>
              <a:t>Postpartum depressive disorder</a:t>
            </a:r>
            <a:r>
              <a:rPr lang="en-US"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CFFCC"/>
                </a:solidFill>
              </a:rPr>
              <a:t>Differential Diagnosis</a:t>
            </a:r>
            <a:endParaRPr lang="en-US" dirty="0"/>
          </a:p>
        </p:txBody>
      </p:sp>
      <p:sp>
        <p:nvSpPr>
          <p:cNvPr id="3" name="Content Placeholder 2"/>
          <p:cNvSpPr>
            <a:spLocks noGrp="1"/>
          </p:cNvSpPr>
          <p:nvPr>
            <p:ph idx="1"/>
          </p:nvPr>
        </p:nvSpPr>
        <p:spPr/>
        <p:txBody>
          <a:bodyPr/>
          <a:lstStyle/>
          <a:p>
            <a:r>
              <a:rPr lang="en-US" dirty="0" smtClean="0">
                <a:solidFill>
                  <a:schemeClr val="bg1"/>
                </a:solidFill>
              </a:rPr>
              <a:t>Pseudodementia</a:t>
            </a:r>
          </a:p>
          <a:p>
            <a:endParaRPr lang="en-US" dirty="0" smtClean="0">
              <a:solidFill>
                <a:schemeClr val="bg1"/>
              </a:solidFill>
            </a:endParaRPr>
          </a:p>
          <a:p>
            <a:r>
              <a:rPr lang="en-US" dirty="0" smtClean="0">
                <a:solidFill>
                  <a:schemeClr val="bg1"/>
                </a:solidFill>
              </a:rPr>
              <a:t>Other mental disorders (</a:t>
            </a:r>
            <a:r>
              <a:rPr lang="en-US" dirty="0" err="1" smtClean="0">
                <a:solidFill>
                  <a:schemeClr val="bg1"/>
                </a:solidFill>
              </a:rPr>
              <a:t>eg</a:t>
            </a:r>
            <a:r>
              <a:rPr lang="en-US" dirty="0" smtClean="0">
                <a:solidFill>
                  <a:schemeClr val="bg1"/>
                </a:solidFill>
              </a:rPr>
              <a:t>. </a:t>
            </a:r>
            <a:r>
              <a:rPr lang="en-US" dirty="0" err="1" smtClean="0">
                <a:solidFill>
                  <a:schemeClr val="bg1"/>
                </a:solidFill>
              </a:rPr>
              <a:t>schiz.,bipolar</a:t>
            </a:r>
            <a:r>
              <a:rPr lang="en-US" dirty="0" smtClean="0">
                <a:solidFill>
                  <a:schemeClr val="bg1"/>
                </a:solidFill>
              </a:rPr>
              <a:t> dis.,)</a:t>
            </a:r>
          </a:p>
          <a:p>
            <a:endParaRPr lang="en-US" dirty="0" smtClean="0">
              <a:solidFill>
                <a:schemeClr val="bg1"/>
              </a:solidFill>
            </a:endParaRPr>
          </a:p>
          <a:p>
            <a:r>
              <a:rPr lang="en-US" dirty="0" smtClean="0">
                <a:solidFill>
                  <a:schemeClr val="bg1"/>
                </a:solidFill>
              </a:rPr>
              <a:t>Bereavement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Course </a:t>
            </a:r>
            <a:endParaRPr lang="en-US" dirty="0">
              <a:solidFill>
                <a:schemeClr val="bg1"/>
              </a:solidFill>
            </a:endParaRPr>
          </a:p>
        </p:txBody>
      </p:sp>
      <p:sp>
        <p:nvSpPr>
          <p:cNvPr id="3" name="Content Placeholder 2"/>
          <p:cNvSpPr>
            <a:spLocks noGrp="1"/>
          </p:cNvSpPr>
          <p:nvPr>
            <p:ph idx="1"/>
          </p:nvPr>
        </p:nvSpPr>
        <p:spPr/>
        <p:txBody>
          <a:bodyPr>
            <a:normAutofit fontScale="70000" lnSpcReduction="20000"/>
          </a:bodyPr>
          <a:lstStyle/>
          <a:p>
            <a:r>
              <a:rPr lang="en-US" dirty="0" smtClean="0">
                <a:solidFill>
                  <a:schemeClr val="bg1"/>
                </a:solidFill>
              </a:rPr>
              <a:t>An untreated depressive episode lasts 6 to 13 months; </a:t>
            </a:r>
          </a:p>
          <a:p>
            <a:pPr>
              <a:buNone/>
            </a:pPr>
            <a:endParaRPr lang="en-US" dirty="0" smtClean="0">
              <a:solidFill>
                <a:schemeClr val="bg1"/>
              </a:solidFill>
            </a:endParaRPr>
          </a:p>
          <a:p>
            <a:r>
              <a:rPr lang="en-US" dirty="0" smtClean="0">
                <a:solidFill>
                  <a:schemeClr val="bg1"/>
                </a:solidFill>
              </a:rPr>
              <a:t>most treated episodes last about 3 months.</a:t>
            </a:r>
          </a:p>
          <a:p>
            <a:pPr>
              <a:buNone/>
            </a:pPr>
            <a:endParaRPr lang="en-US" dirty="0" smtClean="0">
              <a:solidFill>
                <a:schemeClr val="bg1"/>
              </a:solidFill>
            </a:endParaRPr>
          </a:p>
          <a:p>
            <a:r>
              <a:rPr lang="en-US" dirty="0" smtClean="0">
                <a:solidFill>
                  <a:schemeClr val="bg1"/>
                </a:solidFill>
              </a:rPr>
              <a:t> The withdrawal of antidepressants before 3 months has elapsed almost always results in the return of the symptoms.</a:t>
            </a:r>
          </a:p>
          <a:p>
            <a:pPr>
              <a:buNone/>
            </a:pPr>
            <a:endParaRPr lang="en-US" dirty="0" smtClean="0">
              <a:solidFill>
                <a:schemeClr val="bg1"/>
              </a:solidFill>
            </a:endParaRPr>
          </a:p>
          <a:p>
            <a:r>
              <a:rPr lang="en-US" dirty="0" smtClean="0">
                <a:solidFill>
                  <a:schemeClr val="bg1"/>
                </a:solidFill>
              </a:rPr>
              <a:t> As the course of the disorder progresses, patients tend to have more frequent episodes that last longer.</a:t>
            </a:r>
          </a:p>
          <a:p>
            <a:pPr>
              <a:buNone/>
            </a:pPr>
            <a:endParaRPr lang="en-US" dirty="0" smtClean="0">
              <a:solidFill>
                <a:schemeClr val="bg1"/>
              </a:solidFill>
            </a:endParaRPr>
          </a:p>
          <a:p>
            <a:r>
              <a:rPr lang="en-US" dirty="0" smtClean="0">
                <a:solidFill>
                  <a:schemeClr val="bg1"/>
                </a:solidFill>
              </a:rPr>
              <a:t> Over a 20-year period, the mean number of episodes is five or six.</a:t>
            </a:r>
          </a:p>
          <a:p>
            <a:endParaRPr lang="en-US"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Treatment </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Hospitalization</a:t>
            </a:r>
          </a:p>
          <a:p>
            <a:r>
              <a:rPr lang="en-US" dirty="0" smtClean="0">
                <a:solidFill>
                  <a:schemeClr val="bg1"/>
                </a:solidFill>
              </a:rPr>
              <a:t>Psychotherapy</a:t>
            </a:r>
          </a:p>
          <a:p>
            <a:r>
              <a:rPr lang="en-US" dirty="0" smtClean="0">
                <a:solidFill>
                  <a:schemeClr val="bg1"/>
                </a:solidFill>
              </a:rPr>
              <a:t>pharmacotherapy</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143000" y="152400"/>
            <a:ext cx="5638800" cy="1143000"/>
          </a:xfrm>
        </p:spPr>
        <p:txBody>
          <a:bodyPr>
            <a:noAutofit/>
          </a:bodyPr>
          <a:lstStyle/>
          <a:p>
            <a:pPr algn="l"/>
            <a:r>
              <a:rPr lang="en-US" sz="3600" b="1" dirty="0">
                <a:solidFill>
                  <a:schemeClr val="bg1">
                    <a:lumMod val="75000"/>
                  </a:schemeClr>
                </a:solidFill>
                <a:effectLst>
                  <a:outerShdw blurRad="38100" dist="38100" dir="2700000" algn="tl">
                    <a:srgbClr val="000000">
                      <a:alpha val="43137"/>
                    </a:srgbClr>
                  </a:outerShdw>
                </a:effectLst>
                <a:latin typeface="Century Gothic"/>
                <a:cs typeface="Century Gothic"/>
              </a:rPr>
              <a:t>R</a:t>
            </a:r>
            <a:r>
              <a:rPr lang="en-US" sz="3600" b="1" dirty="0" smtClean="0">
                <a:solidFill>
                  <a:schemeClr val="bg1">
                    <a:lumMod val="75000"/>
                  </a:schemeClr>
                </a:solidFill>
                <a:effectLst>
                  <a:outerShdw blurRad="38100" dist="38100" dir="2700000" algn="tl">
                    <a:srgbClr val="000000">
                      <a:alpha val="43137"/>
                    </a:srgbClr>
                  </a:outerShdw>
                </a:effectLst>
                <a:latin typeface="Century Gothic"/>
                <a:cs typeface="Century Gothic"/>
              </a:rPr>
              <a:t>eference book and the relevant page numbers..</a:t>
            </a:r>
            <a:endParaRPr lang="en-US" sz="3600" dirty="0"/>
          </a:p>
        </p:txBody>
      </p:sp>
      <p:sp>
        <p:nvSpPr>
          <p:cNvPr id="9" name="Content Placeholder 2"/>
          <p:cNvSpPr>
            <a:spLocks noGrp="1"/>
          </p:cNvSpPr>
          <p:nvPr>
            <p:ph idx="1"/>
          </p:nvPr>
        </p:nvSpPr>
        <p:spPr>
          <a:xfrm>
            <a:off x="228600" y="2027237"/>
            <a:ext cx="7315200" cy="4525963"/>
          </a:xfrm>
        </p:spPr>
        <p:txBody>
          <a:bodyPr/>
          <a:lstStyle/>
          <a:p>
            <a:pPr>
              <a:buClr>
                <a:schemeClr val="bg2"/>
              </a:buClr>
            </a:pPr>
            <a:endParaRPr lang="en-US" dirty="0" smtClean="0">
              <a:latin typeface="Algerian" pitchFamily="82" charset="0"/>
              <a:cs typeface="Aharoni" pitchFamily="2" charset="-79"/>
            </a:endParaRPr>
          </a:p>
          <a:p>
            <a:r>
              <a:rPr lang="en-US" dirty="0" smtClean="0">
                <a:solidFill>
                  <a:srgbClr val="D9D9D9"/>
                </a:solidFill>
                <a:latin typeface="Century Gothic"/>
                <a:cs typeface="Century Gothic"/>
              </a:rPr>
              <a:t>Synopsis of psychiatry by Kaplan and </a:t>
            </a:r>
            <a:r>
              <a:rPr lang="en-US" dirty="0" err="1" smtClean="0">
                <a:solidFill>
                  <a:srgbClr val="D9D9D9"/>
                </a:solidFill>
                <a:latin typeface="Century Gothic"/>
                <a:cs typeface="Century Gothic"/>
              </a:rPr>
              <a:t>Sadock</a:t>
            </a:r>
            <a:r>
              <a:rPr lang="en-US" dirty="0" smtClean="0">
                <a:solidFill>
                  <a:srgbClr val="D9D9D9"/>
                </a:solidFill>
                <a:latin typeface="Century Gothic"/>
                <a:cs typeface="Century Gothic"/>
              </a:rPr>
              <a:t> , Tenth edition  2007</a:t>
            </a:r>
          </a:p>
          <a:p>
            <a:pPr>
              <a:buNone/>
            </a:pPr>
            <a:r>
              <a:rPr lang="en-US" smtClean="0">
                <a:solidFill>
                  <a:srgbClr val="D9D9D9"/>
                </a:solidFill>
                <a:latin typeface="Century Gothic"/>
                <a:cs typeface="Century Gothic"/>
              </a:rPr>
              <a:t>   P 528 -561 </a:t>
            </a:r>
          </a:p>
          <a:p>
            <a:endParaRPr lang="en-US" dirty="0">
              <a:solidFill>
                <a:srgbClr val="D9D9D9"/>
              </a:solidFill>
              <a:latin typeface="Century Gothic"/>
              <a:cs typeface="Century Gothic"/>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90800" y="3199618"/>
            <a:ext cx="6400800" cy="1752600"/>
          </a:xfrm>
        </p:spPr>
        <p:txBody>
          <a:bodyPr/>
          <a:lstStyle/>
          <a:p>
            <a:r>
              <a:rPr lang="en-US" b="1" u="sng" dirty="0" smtClean="0">
                <a:solidFill>
                  <a:srgbClr val="BFBFBF"/>
                </a:solidFill>
                <a:effectLst>
                  <a:outerShdw blurRad="38100" dist="38100" dir="2700000" algn="tl">
                    <a:srgbClr val="000000">
                      <a:alpha val="43137"/>
                    </a:srgbClr>
                  </a:outerShdw>
                </a:effectLst>
              </a:rPr>
              <a:t>Dr</a:t>
            </a:r>
            <a:r>
              <a:rPr lang="en-US" b="1" dirty="0" smtClean="0">
                <a:solidFill>
                  <a:srgbClr val="BFBFBF"/>
                </a:solidFill>
                <a:effectLst>
                  <a:outerShdw blurRad="38100" dist="38100" dir="2700000" algn="tl">
                    <a:srgbClr val="000000">
                      <a:alpha val="43137"/>
                    </a:srgbClr>
                  </a:outerShdw>
                </a:effectLst>
              </a:rPr>
              <a:t>. JAWAHER ALNOUH</a:t>
            </a:r>
          </a:p>
          <a:p>
            <a:r>
              <a:rPr lang="en-US" b="1" dirty="0" smtClean="0">
                <a:solidFill>
                  <a:srgbClr val="BFBFBF"/>
                </a:solidFill>
                <a:effectLst>
                  <a:outerShdw blurRad="38100" dist="38100" dir="2700000" algn="tl">
                    <a:srgbClr val="000000">
                      <a:alpha val="43137"/>
                    </a:srgbClr>
                  </a:outerShdw>
                </a:effectLst>
              </a:rPr>
              <a:t>09-10-2012</a:t>
            </a:r>
          </a:p>
          <a:p>
            <a:r>
              <a:rPr lang="en-US" b="1" smtClean="0">
                <a:solidFill>
                  <a:srgbClr val="BFBFBF"/>
                </a:solidFill>
                <a:effectLst>
                  <a:outerShdw blurRad="38100" dist="38100" dir="2700000" algn="tl">
                    <a:srgbClr val="000000">
                      <a:alpha val="43137"/>
                    </a:srgbClr>
                  </a:outerShdw>
                </a:effectLst>
              </a:rPr>
              <a:t>Jan-queen@hotmail.com</a:t>
            </a:r>
            <a:endParaRPr lang="en-US" b="1" dirty="0" smtClean="0">
              <a:solidFill>
                <a:srgbClr val="BFBFBF"/>
              </a:solidFill>
              <a:effectLst>
                <a:outerShdw blurRad="38100" dist="38100" dir="2700000" algn="tl">
                  <a:srgbClr val="000000">
                    <a:alpha val="43137"/>
                  </a:srgbClr>
                </a:outerShdw>
              </a:effectLst>
            </a:endParaRPr>
          </a:p>
          <a:p>
            <a:endParaRPr lang="en-US" dirty="0" smtClean="0">
              <a:solidFill>
                <a:srgbClr val="D9D9D9"/>
              </a:solidFill>
            </a:endParaRPr>
          </a:p>
          <a:p>
            <a:endParaRPr lang="en-US" dirty="0" smtClean="0">
              <a:solidFill>
                <a:srgbClr val="D9D9D9"/>
              </a:solidFill>
            </a:endParaRPr>
          </a:p>
          <a:p>
            <a:endParaRPr lang="en-US" dirty="0"/>
          </a:p>
        </p:txBody>
      </p:sp>
      <p:sp>
        <p:nvSpPr>
          <p:cNvPr id="5" name="TextBox 4"/>
          <p:cNvSpPr txBox="1"/>
          <p:nvPr/>
        </p:nvSpPr>
        <p:spPr>
          <a:xfrm>
            <a:off x="4114800" y="2743200"/>
            <a:ext cx="4114800" cy="369332"/>
          </a:xfrm>
          <a:prstGeom prst="rect">
            <a:avLst/>
          </a:prstGeom>
          <a:noFill/>
        </p:spPr>
        <p:txBody>
          <a:bodyPr wrap="square" rtlCol="0">
            <a:spAutoFit/>
          </a:bodyPr>
          <a:lstStyle/>
          <a:p>
            <a:r>
              <a:rPr lang="en-US" dirty="0" smtClean="0">
                <a:solidFill>
                  <a:srgbClr val="0D0D0D"/>
                </a:solidFill>
                <a:effectLst>
                  <a:outerShdw blurRad="38100" dist="38100" dir="2700000" algn="tl">
                    <a:srgbClr val="000000">
                      <a:alpha val="43137"/>
                    </a:srgbClr>
                  </a:outerShdw>
                </a:effectLst>
                <a:latin typeface="Century Gothic"/>
                <a:cs typeface="Century Gothic"/>
              </a:rPr>
              <a:t>(CNS Block , psychiatry ) </a:t>
            </a:r>
            <a:endParaRPr lang="en-US" dirty="0">
              <a:solidFill>
                <a:srgbClr val="0D0D0D"/>
              </a:solidFill>
              <a:effectLst>
                <a:outerShdw blurRad="38100" dist="38100" dir="2700000" algn="tl">
                  <a:srgbClr val="000000">
                    <a:alpha val="43137"/>
                  </a:srgbClr>
                </a:outerShdw>
              </a:effectLst>
              <a:latin typeface="Century Gothic"/>
              <a:cs typeface="Century Gothic"/>
            </a:endParaRPr>
          </a:p>
        </p:txBody>
      </p:sp>
      <p:sp>
        <p:nvSpPr>
          <p:cNvPr id="6" name="Title 1"/>
          <p:cNvSpPr>
            <a:spLocks noGrp="1"/>
          </p:cNvSpPr>
          <p:nvPr>
            <p:ph type="ctrTitle"/>
          </p:nvPr>
        </p:nvSpPr>
        <p:spPr>
          <a:xfrm>
            <a:off x="-990600" y="762000"/>
            <a:ext cx="9296400" cy="1905000"/>
          </a:xfrm>
        </p:spPr>
        <p:txBody>
          <a:bodyPr>
            <a:noAutofit/>
          </a:bodyPr>
          <a:lstStyle/>
          <a:p>
            <a:pPr lvl="0"/>
            <a:r>
              <a:rPr lang="en-US" sz="11500" b="1" u="sng" dirty="0">
                <a:solidFill>
                  <a:schemeClr val="bg1">
                    <a:lumMod val="75000"/>
                  </a:schemeClr>
                </a:solidFill>
                <a:effectLst>
                  <a:outerShdw blurRad="38100" dist="38100" dir="2700000" algn="tl">
                    <a:srgbClr val="000000">
                      <a:alpha val="43137"/>
                    </a:srgbClr>
                  </a:outerShdw>
                </a:effectLst>
                <a:latin typeface="Century Gothic"/>
                <a:cs typeface="Century Gothic"/>
              </a:rPr>
              <a:t>T</a:t>
            </a:r>
            <a:r>
              <a:rPr lang="en-US" sz="6600" b="1" dirty="0" smtClean="0">
                <a:solidFill>
                  <a:schemeClr val="bg1">
                    <a:lumMod val="75000"/>
                  </a:schemeClr>
                </a:solidFill>
                <a:effectLst>
                  <a:outerShdw blurRad="38100" dist="38100" dir="2700000" algn="tl">
                    <a:srgbClr val="000000">
                      <a:alpha val="43137"/>
                    </a:srgbClr>
                  </a:outerShdw>
                </a:effectLst>
                <a:latin typeface="Century Gothic"/>
                <a:cs typeface="Century Gothic"/>
              </a:rPr>
              <a:t>hank You </a:t>
            </a:r>
            <a:r>
              <a:rPr lang="en-US" sz="6600" b="1" dirty="0" smtClean="0">
                <a:solidFill>
                  <a:schemeClr val="bg1">
                    <a:lumMod val="75000"/>
                  </a:schemeClr>
                </a:solidFill>
                <a:effectLst>
                  <a:outerShdw blurRad="38100" dist="38100" dir="2700000" algn="tl">
                    <a:srgbClr val="000000">
                      <a:alpha val="43137"/>
                    </a:srgbClr>
                  </a:outerShdw>
                </a:effectLst>
                <a:latin typeface="Century Gothic"/>
                <a:cs typeface="Century Gothic"/>
                <a:sym typeface="Wingdings"/>
              </a:rPr>
              <a:t></a:t>
            </a:r>
            <a:r>
              <a:rPr lang="en-US" sz="6600" b="1" dirty="0" smtClean="0">
                <a:solidFill>
                  <a:schemeClr val="bg1">
                    <a:lumMod val="75000"/>
                  </a:schemeClr>
                </a:solidFill>
                <a:effectLst>
                  <a:outerShdw blurRad="38100" dist="38100" dir="2700000" algn="tl">
                    <a:srgbClr val="000000">
                      <a:alpha val="43137"/>
                    </a:srgbClr>
                  </a:outerShdw>
                </a:effectLst>
                <a:latin typeface="Century Gothic"/>
                <a:cs typeface="Century Gothic"/>
              </a:rPr>
              <a:t/>
            </a:r>
            <a:br>
              <a:rPr lang="en-US" sz="6600" b="1" dirty="0" smtClean="0">
                <a:solidFill>
                  <a:schemeClr val="bg1">
                    <a:lumMod val="75000"/>
                  </a:schemeClr>
                </a:solidFill>
                <a:effectLst>
                  <a:outerShdw blurRad="38100" dist="38100" dir="2700000" algn="tl">
                    <a:srgbClr val="000000">
                      <a:alpha val="43137"/>
                    </a:srgbClr>
                  </a:outerShdw>
                </a:effectLst>
                <a:latin typeface="Century Gothic"/>
                <a:cs typeface="Century Gothic"/>
              </a:rPr>
            </a:br>
            <a:endParaRPr lang="en-US" sz="6600" b="1" dirty="0">
              <a:solidFill>
                <a:schemeClr val="bg1">
                  <a:lumMod val="75000"/>
                </a:schemeClr>
              </a:solidFill>
              <a:effectLst>
                <a:outerShdw blurRad="38100" dist="38100" dir="2700000" algn="tl">
                  <a:srgbClr val="000000">
                    <a:alpha val="43137"/>
                  </a:srgbClr>
                </a:outerShdw>
              </a:effectLst>
              <a:latin typeface="Century Gothic"/>
              <a:cs typeface="Century Gothic"/>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81000" y="152400"/>
            <a:ext cx="82296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smtClean="0">
                <a:ln>
                  <a:noFill/>
                </a:ln>
                <a:solidFill>
                  <a:schemeClr val="bg1">
                    <a:lumMod val="75000"/>
                  </a:schemeClr>
                </a:solidFill>
                <a:effectLst>
                  <a:outerShdw blurRad="38100" dist="38100" dir="2700000" algn="tl">
                    <a:srgbClr val="000000">
                      <a:alpha val="43137"/>
                    </a:srgbClr>
                  </a:outerShdw>
                </a:effectLst>
                <a:uLnTx/>
                <a:uFillTx/>
                <a:latin typeface="Century Gothic"/>
                <a:ea typeface="+mj-ea"/>
                <a:cs typeface="Century Gothic"/>
              </a:rPr>
              <a:t>Lecture Objectives..</a:t>
            </a:r>
            <a:endParaRPr kumimoji="0" lang="en-US" sz="48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a:spLocks noGrp="1"/>
          </p:cNvSpPr>
          <p:nvPr>
            <p:ph idx="1"/>
          </p:nvPr>
        </p:nvSpPr>
        <p:spPr>
          <a:xfrm>
            <a:off x="381000" y="1798637"/>
            <a:ext cx="8686800" cy="4525963"/>
          </a:xfrm>
        </p:spPr>
        <p:txBody>
          <a:bodyPr/>
          <a:lstStyle/>
          <a:p>
            <a:endParaRPr lang="en-US" dirty="0" smtClean="0">
              <a:solidFill>
                <a:srgbClr val="BFBFBF"/>
              </a:solidFill>
              <a:latin typeface="Century Gothic"/>
              <a:cs typeface="Century Gothic"/>
            </a:endParaRPr>
          </a:p>
          <a:p>
            <a:pPr>
              <a:buNone/>
            </a:pPr>
            <a:r>
              <a:rPr lang="en-US" dirty="0" smtClean="0">
                <a:solidFill>
                  <a:srgbClr val="BFBFBF"/>
                </a:solidFill>
                <a:latin typeface="Century Gothic"/>
                <a:cs typeface="Century Gothic"/>
              </a:rPr>
              <a:t>   </a:t>
            </a:r>
            <a:r>
              <a:rPr lang="en-US" b="1" dirty="0" smtClean="0">
                <a:solidFill>
                  <a:srgbClr val="BFBFBF"/>
                </a:solidFill>
                <a:latin typeface="Century Gothic"/>
                <a:cs typeface="Century Gothic"/>
              </a:rPr>
              <a:t>Students at the end of the lecture will be able to:</a:t>
            </a:r>
          </a:p>
          <a:p>
            <a:r>
              <a:rPr lang="en-US" dirty="0" smtClean="0">
                <a:solidFill>
                  <a:srgbClr val="BFBFBF"/>
                </a:solidFill>
                <a:latin typeface="Century Gothic"/>
                <a:cs typeface="Century Gothic"/>
              </a:rPr>
              <a:t>Know What are the mood disorders.</a:t>
            </a:r>
          </a:p>
          <a:p>
            <a:r>
              <a:rPr lang="en-US" dirty="0" smtClean="0">
                <a:solidFill>
                  <a:srgbClr val="BFBFBF"/>
                </a:solidFill>
                <a:latin typeface="Century Gothic"/>
                <a:cs typeface="Century Gothic"/>
              </a:rPr>
              <a:t>Diagnose major depressive disorder. </a:t>
            </a:r>
          </a:p>
          <a:p>
            <a:r>
              <a:rPr lang="en-US" dirty="0" smtClean="0">
                <a:solidFill>
                  <a:srgbClr val="BFBFBF"/>
                </a:solidFill>
                <a:latin typeface="Century Gothic"/>
                <a:cs typeface="Century Gothic"/>
              </a:rPr>
              <a:t>Know epidemiology , etiology and differential diagnoses of depression.</a:t>
            </a:r>
          </a:p>
          <a:p>
            <a:r>
              <a:rPr lang="en-US" dirty="0" smtClean="0">
                <a:solidFill>
                  <a:srgbClr val="BFBFBF"/>
                </a:solidFill>
                <a:latin typeface="Century Gothic"/>
                <a:cs typeface="Century Gothic"/>
              </a:rPr>
              <a:t>Manage depression . </a:t>
            </a:r>
          </a:p>
          <a:p>
            <a:endParaRPr lang="en-US" dirty="0">
              <a:solidFill>
                <a:srgbClr val="D9D9D9"/>
              </a:solidFill>
              <a:latin typeface="Century Gothic"/>
              <a:cs typeface="Century Gothic"/>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MOOD -AFFECT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solidFill>
                  <a:schemeClr val="bg2"/>
                </a:solidFill>
              </a:rPr>
              <a:t>Mood is a pervasive </a:t>
            </a:r>
            <a:r>
              <a:rPr lang="en-US" dirty="0" smtClean="0">
                <a:solidFill>
                  <a:srgbClr val="FF0000"/>
                </a:solidFill>
              </a:rPr>
              <a:t>and sustained feeling </a:t>
            </a:r>
            <a:r>
              <a:rPr lang="en-US" dirty="0" smtClean="0">
                <a:solidFill>
                  <a:schemeClr val="bg2"/>
                </a:solidFill>
              </a:rPr>
              <a:t>tone that is experienced internally and that influences a person's behavior and perception of the world.</a:t>
            </a:r>
          </a:p>
          <a:p>
            <a:pPr>
              <a:buNone/>
            </a:pPr>
            <a:endParaRPr lang="x-none" dirty="0" smtClean="0">
              <a:solidFill>
                <a:schemeClr val="bg2"/>
              </a:solidFill>
            </a:endParaRPr>
          </a:p>
          <a:p>
            <a:r>
              <a:rPr lang="en-US" dirty="0" smtClean="0">
                <a:solidFill>
                  <a:schemeClr val="bg2"/>
                </a:solidFill>
              </a:rPr>
              <a:t> Affect is the </a:t>
            </a:r>
            <a:r>
              <a:rPr lang="en-US" dirty="0" smtClean="0">
                <a:solidFill>
                  <a:srgbClr val="FF0000"/>
                </a:solidFill>
              </a:rPr>
              <a:t>external</a:t>
            </a:r>
            <a:r>
              <a:rPr lang="en-US" dirty="0" smtClean="0">
                <a:solidFill>
                  <a:schemeClr val="bg2"/>
                </a:solidFill>
              </a:rPr>
              <a:t> expression of mood.</a:t>
            </a:r>
            <a:endParaRPr lang="x-none" dirty="0" smtClean="0">
              <a:solidFill>
                <a:schemeClr val="bg2"/>
              </a:solidFill>
            </a:endParaRPr>
          </a:p>
          <a:p>
            <a:endParaRPr lang="x-none" dirty="0" smtClean="0">
              <a:solidFill>
                <a:schemeClr val="bg2"/>
              </a:solidFill>
            </a:endParaRPr>
          </a:p>
          <a:p>
            <a:r>
              <a:rPr lang="en-US" dirty="0" smtClean="0">
                <a:solidFill>
                  <a:schemeClr val="bg2"/>
                </a:solidFill>
              </a:rPr>
              <a:t> Mood can be normal, elevated, or depressed. </a:t>
            </a:r>
            <a:endParaRPr lang="x-none" dirty="0" smtClean="0">
              <a:solidFill>
                <a:schemeClr val="bg2"/>
              </a:solidFill>
            </a:endParaRPr>
          </a:p>
          <a:p>
            <a:endParaRPr lang="x-none" dirty="0" smtClean="0">
              <a:solidFill>
                <a:schemeClr val="bg2"/>
              </a:solidFill>
            </a:endParaRPr>
          </a:p>
          <a:p>
            <a:r>
              <a:rPr lang="en-US" dirty="0" smtClean="0">
                <a:solidFill>
                  <a:schemeClr val="bg2"/>
                </a:solidFill>
              </a:rPr>
              <a:t>Healthy persons experience a wide range of moods and have an equally large repertoire of affective expressions; they feel in control of their moods and affects.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Epidemiology </a:t>
            </a:r>
            <a:endParaRPr lang="en-US" dirty="0">
              <a:solidFill>
                <a:srgbClr val="FFFF00"/>
              </a:solidFill>
            </a:endParaRPr>
          </a:p>
        </p:txBody>
      </p:sp>
      <p:sp>
        <p:nvSpPr>
          <p:cNvPr id="3" name="Content Placeholder 2"/>
          <p:cNvSpPr>
            <a:spLocks noGrp="1"/>
          </p:cNvSpPr>
          <p:nvPr>
            <p:ph idx="1"/>
          </p:nvPr>
        </p:nvSpPr>
        <p:spPr/>
        <p:txBody>
          <a:bodyPr>
            <a:normAutofit fontScale="70000" lnSpcReduction="20000"/>
          </a:bodyPr>
          <a:lstStyle/>
          <a:p>
            <a:r>
              <a:rPr lang="en-US" dirty="0" smtClean="0">
                <a:solidFill>
                  <a:schemeClr val="bg1"/>
                </a:solidFill>
              </a:rPr>
              <a:t>lifetime prevalence almost </a:t>
            </a:r>
            <a:r>
              <a:rPr lang="en-US" b="1" dirty="0" smtClean="0">
                <a:solidFill>
                  <a:srgbClr val="FFFF00"/>
                </a:solidFill>
              </a:rPr>
              <a:t>17 percent (15-25%).</a:t>
            </a:r>
          </a:p>
          <a:p>
            <a:pPr>
              <a:buNone/>
            </a:pPr>
            <a:endParaRPr lang="en-US" b="1" dirty="0" smtClean="0">
              <a:solidFill>
                <a:schemeClr val="bg1"/>
              </a:solidFill>
            </a:endParaRPr>
          </a:p>
          <a:p>
            <a:r>
              <a:rPr lang="en-US" dirty="0" smtClean="0">
                <a:solidFill>
                  <a:schemeClr val="bg1"/>
                </a:solidFill>
              </a:rPr>
              <a:t>The annual incidence (number of new cases) of a major depressive episode is </a:t>
            </a:r>
            <a:r>
              <a:rPr lang="en-US" b="1" dirty="0" smtClean="0">
                <a:solidFill>
                  <a:srgbClr val="FFFF00"/>
                </a:solidFill>
              </a:rPr>
              <a:t>1.59 percent (women, 1.89 percent; men, 1.10 percent).</a:t>
            </a:r>
          </a:p>
          <a:p>
            <a:r>
              <a:rPr lang="en-US" dirty="0" smtClean="0">
                <a:solidFill>
                  <a:srgbClr val="FFFF00"/>
                </a:solidFill>
              </a:rPr>
              <a:t>Male: female = 1:2</a:t>
            </a:r>
          </a:p>
          <a:p>
            <a:pPr>
              <a:buNone/>
            </a:pPr>
            <a:endParaRPr lang="en-US" dirty="0" smtClean="0">
              <a:solidFill>
                <a:schemeClr val="bg1"/>
              </a:solidFill>
            </a:endParaRPr>
          </a:p>
          <a:p>
            <a:r>
              <a:rPr lang="en-US" dirty="0" smtClean="0">
                <a:solidFill>
                  <a:schemeClr val="bg1"/>
                </a:solidFill>
              </a:rPr>
              <a:t>occurs most often in persons without close interpersonal relationships or in those who are divorced or separated.</a:t>
            </a:r>
          </a:p>
          <a:p>
            <a:pPr>
              <a:buNone/>
            </a:pPr>
            <a:endParaRPr lang="en-US" dirty="0" smtClean="0">
              <a:solidFill>
                <a:schemeClr val="bg1"/>
              </a:solidFill>
            </a:endParaRPr>
          </a:p>
          <a:p>
            <a:r>
              <a:rPr lang="en-US" dirty="0" smtClean="0">
                <a:solidFill>
                  <a:schemeClr val="bg1"/>
                </a:solidFill>
              </a:rPr>
              <a:t>The mean age of onset  is </a:t>
            </a:r>
            <a:r>
              <a:rPr lang="en-US" dirty="0" smtClean="0">
                <a:solidFill>
                  <a:srgbClr val="FFFF00"/>
                </a:solidFill>
              </a:rPr>
              <a:t>about </a:t>
            </a:r>
            <a:r>
              <a:rPr lang="en-US" b="1" dirty="0" smtClean="0">
                <a:solidFill>
                  <a:srgbClr val="FFFF00"/>
                </a:solidFill>
              </a:rPr>
              <a:t>40 years</a:t>
            </a:r>
            <a:r>
              <a:rPr lang="en-US" dirty="0" smtClean="0">
                <a:solidFill>
                  <a:schemeClr val="bg1"/>
                </a:solidFill>
              </a:rPr>
              <a:t>, with 50 percent of all patients having an onset between the ages of 20 and 50.</a:t>
            </a:r>
          </a:p>
          <a:p>
            <a:endParaRPr lang="en-US"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Epidemiology </a:t>
            </a:r>
            <a:endParaRPr lang="en-US" dirty="0"/>
          </a:p>
        </p:txBody>
      </p:sp>
      <p:sp>
        <p:nvSpPr>
          <p:cNvPr id="3" name="Content Placeholder 2"/>
          <p:cNvSpPr>
            <a:spLocks noGrp="1"/>
          </p:cNvSpPr>
          <p:nvPr>
            <p:ph idx="1"/>
          </p:nvPr>
        </p:nvSpPr>
        <p:spPr/>
        <p:txBody>
          <a:bodyPr/>
          <a:lstStyle/>
          <a:p>
            <a:r>
              <a:rPr lang="en-US" dirty="0" smtClean="0">
                <a:solidFill>
                  <a:schemeClr val="bg1"/>
                </a:solidFill>
              </a:rPr>
              <a:t>can also begin in childhood or in old age. </a:t>
            </a:r>
          </a:p>
          <a:p>
            <a:pPr>
              <a:buNone/>
            </a:pPr>
            <a:endParaRPr lang="en-US" dirty="0" smtClean="0">
              <a:solidFill>
                <a:schemeClr val="bg1"/>
              </a:solidFill>
            </a:endParaRPr>
          </a:p>
          <a:p>
            <a:r>
              <a:rPr lang="en-US" dirty="0" smtClean="0">
                <a:solidFill>
                  <a:schemeClr val="bg1"/>
                </a:solidFill>
              </a:rPr>
              <a:t>Recent epidemiological data suggest that the incidence of major depressive disorder may be increasing among people younger than 20 years of age and This may be related to the increased use of alcohol and drugs of abuse in this age group.</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solidFill>
                  <a:schemeClr val="bg1"/>
                </a:solidFill>
              </a:rPr>
              <a:t>According to DSM-IV-TR, a major depressive disorder occurs without a history of a manic, mixed, or </a:t>
            </a:r>
            <a:r>
              <a:rPr lang="en-US" dirty="0" err="1" smtClean="0">
                <a:solidFill>
                  <a:schemeClr val="bg1"/>
                </a:solidFill>
              </a:rPr>
              <a:t>hypomanic</a:t>
            </a:r>
            <a:r>
              <a:rPr lang="en-US" dirty="0" smtClean="0">
                <a:solidFill>
                  <a:schemeClr val="bg1"/>
                </a:solidFill>
              </a:rPr>
              <a:t> episode.</a:t>
            </a:r>
          </a:p>
          <a:p>
            <a:pPr>
              <a:buNone/>
            </a:pPr>
            <a:r>
              <a:rPr lang="en-US" dirty="0" smtClean="0">
                <a:solidFill>
                  <a:schemeClr val="bg1"/>
                </a:solidFill>
              </a:rPr>
              <a:t> </a:t>
            </a:r>
          </a:p>
          <a:p>
            <a:r>
              <a:rPr lang="en-US" dirty="0" smtClean="0">
                <a:solidFill>
                  <a:schemeClr val="bg1"/>
                </a:solidFill>
              </a:rPr>
              <a:t>A major depressive episode must last </a:t>
            </a:r>
            <a:r>
              <a:rPr lang="en-US" b="1" dirty="0" smtClean="0">
                <a:solidFill>
                  <a:schemeClr val="bg1"/>
                </a:solidFill>
              </a:rPr>
              <a:t>at least </a:t>
            </a:r>
            <a:r>
              <a:rPr lang="en-US" b="1" dirty="0" smtClean="0">
                <a:solidFill>
                  <a:srgbClr val="FF0000"/>
                </a:solidFill>
              </a:rPr>
              <a:t>2 weeks</a:t>
            </a:r>
            <a:r>
              <a:rPr lang="en-US" dirty="0" smtClean="0">
                <a:solidFill>
                  <a:schemeClr val="bg1"/>
                </a:solidFill>
              </a:rPr>
              <a:t>, and typically a person with a diagnosis of a major depressive episode also experiences at least five symptoms from a list that includes changes in appetite and weight, changes in sleep and activity, lack of energy, feelings of guilt, problems thinking and making decisions, and recurring thoughts of death or suicide.</a:t>
            </a:r>
            <a:endParaRPr lang="en-US"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CFFCC"/>
                </a:solidFill>
              </a:rPr>
              <a:t>Etiology </a:t>
            </a:r>
            <a:endParaRPr lang="en-US" dirty="0">
              <a:solidFill>
                <a:srgbClr val="CCFFCC"/>
              </a:solidFill>
            </a:endParaRPr>
          </a:p>
        </p:txBody>
      </p:sp>
      <p:sp>
        <p:nvSpPr>
          <p:cNvPr id="3" name="Content Placeholder 2"/>
          <p:cNvSpPr>
            <a:spLocks noGrp="1"/>
          </p:cNvSpPr>
          <p:nvPr>
            <p:ph idx="1"/>
          </p:nvPr>
        </p:nvSpPr>
        <p:spPr/>
        <p:txBody>
          <a:bodyPr/>
          <a:lstStyle/>
          <a:p>
            <a:r>
              <a:rPr lang="en-US" sz="2000" b="1" u="sng" dirty="0" smtClean="0">
                <a:solidFill>
                  <a:schemeClr val="bg1"/>
                </a:solidFill>
              </a:rPr>
              <a:t>Biological Factors</a:t>
            </a:r>
          </a:p>
          <a:p>
            <a:pPr lvl="1"/>
            <a:r>
              <a:rPr lang="en-US" sz="1600" dirty="0" err="1" smtClean="0">
                <a:solidFill>
                  <a:schemeClr val="bg1"/>
                </a:solidFill>
              </a:rPr>
              <a:t>Norepinephrine</a:t>
            </a:r>
            <a:endParaRPr lang="en-US" sz="1600" dirty="0" smtClean="0">
              <a:solidFill>
                <a:schemeClr val="bg1"/>
              </a:solidFill>
            </a:endParaRPr>
          </a:p>
          <a:p>
            <a:pPr lvl="1"/>
            <a:r>
              <a:rPr lang="en-US" sz="1600" dirty="0" smtClean="0">
                <a:solidFill>
                  <a:schemeClr val="bg1"/>
                </a:solidFill>
              </a:rPr>
              <a:t>Serotonin</a:t>
            </a:r>
          </a:p>
          <a:p>
            <a:pPr lvl="1"/>
            <a:r>
              <a:rPr lang="en-US" sz="1600" dirty="0" smtClean="0">
                <a:solidFill>
                  <a:schemeClr val="bg1"/>
                </a:solidFill>
              </a:rPr>
              <a:t>Dopamine</a:t>
            </a:r>
          </a:p>
          <a:p>
            <a:pPr>
              <a:buNone/>
            </a:pPr>
            <a:endParaRPr lang="en-US" sz="2000" dirty="0" smtClean="0">
              <a:solidFill>
                <a:schemeClr val="bg1"/>
              </a:solidFill>
            </a:endParaRPr>
          </a:p>
          <a:p>
            <a:r>
              <a:rPr lang="en-US" sz="2000" b="1" u="sng" dirty="0" smtClean="0">
                <a:solidFill>
                  <a:schemeClr val="bg1"/>
                </a:solidFill>
              </a:rPr>
              <a:t>Genetic Factors</a:t>
            </a:r>
          </a:p>
          <a:p>
            <a:pPr>
              <a:buNone/>
            </a:pPr>
            <a:endParaRPr lang="en-US" sz="2000" b="1" u="sng" dirty="0" smtClean="0">
              <a:solidFill>
                <a:schemeClr val="bg1"/>
              </a:solidFill>
            </a:endParaRPr>
          </a:p>
          <a:p>
            <a:r>
              <a:rPr lang="en-US" sz="2000" b="1" u="sng" dirty="0" smtClean="0">
                <a:solidFill>
                  <a:schemeClr val="bg1"/>
                </a:solidFill>
              </a:rPr>
              <a:t>Psychosocial Factors</a:t>
            </a:r>
          </a:p>
          <a:p>
            <a:endParaRPr lang="en-US"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CFFCC"/>
                </a:solidFill>
              </a:rPr>
              <a:t>Symptoms of depression </a:t>
            </a:r>
            <a:endParaRPr lang="en-US" dirty="0">
              <a:solidFill>
                <a:srgbClr val="CCFFCC"/>
              </a:solidFill>
            </a:endParaRPr>
          </a:p>
        </p:txBody>
      </p:sp>
      <p:sp>
        <p:nvSpPr>
          <p:cNvPr id="3" name="Content Placeholder 2"/>
          <p:cNvSpPr>
            <a:spLocks noGrp="1"/>
          </p:cNvSpPr>
          <p:nvPr>
            <p:ph idx="1"/>
          </p:nvPr>
        </p:nvSpPr>
        <p:spPr/>
        <p:txBody>
          <a:bodyPr>
            <a:normAutofit lnSpcReduction="10000"/>
          </a:bodyPr>
          <a:lstStyle/>
          <a:p>
            <a:pPr lvl="1"/>
            <a:r>
              <a:rPr lang="en-US" sz="1900" b="1" dirty="0" smtClean="0">
                <a:solidFill>
                  <a:srgbClr val="FFFF00"/>
                </a:solidFill>
              </a:rPr>
              <a:t>depressed mood</a:t>
            </a:r>
            <a:r>
              <a:rPr lang="en-US" sz="1900" b="1" dirty="0" smtClean="0">
                <a:solidFill>
                  <a:schemeClr val="bg1"/>
                </a:solidFill>
              </a:rPr>
              <a:t> </a:t>
            </a:r>
            <a:r>
              <a:rPr lang="en-US" sz="1900" dirty="0" smtClean="0">
                <a:solidFill>
                  <a:schemeClr val="bg1"/>
                </a:solidFill>
              </a:rPr>
              <a:t>most of the day, nearly every day, as indicated by either subjective report (e.g., feels sad or empty) or observation made by others (e.g., appears tearful). </a:t>
            </a:r>
            <a:r>
              <a:rPr lang="en-US" sz="1900" b="1" dirty="0" smtClean="0">
                <a:solidFill>
                  <a:schemeClr val="bg1"/>
                </a:solidFill>
              </a:rPr>
              <a:t>Note:</a:t>
            </a:r>
            <a:r>
              <a:rPr lang="en-US" sz="1900" dirty="0" smtClean="0">
                <a:solidFill>
                  <a:schemeClr val="bg1"/>
                </a:solidFill>
              </a:rPr>
              <a:t> In children and adolescents, can be irritable mood </a:t>
            </a:r>
          </a:p>
          <a:p>
            <a:pPr lvl="1">
              <a:buNone/>
            </a:pPr>
            <a:endParaRPr lang="en-US" sz="1900" dirty="0" smtClean="0">
              <a:solidFill>
                <a:schemeClr val="bg1"/>
              </a:solidFill>
            </a:endParaRPr>
          </a:p>
          <a:p>
            <a:pPr lvl="1"/>
            <a:r>
              <a:rPr lang="en-US" sz="1900" b="1" dirty="0" smtClean="0">
                <a:solidFill>
                  <a:srgbClr val="FFFF00"/>
                </a:solidFill>
              </a:rPr>
              <a:t>markedly diminished interest or pleasure </a:t>
            </a:r>
            <a:r>
              <a:rPr lang="en-US" sz="1900" dirty="0" smtClean="0">
                <a:solidFill>
                  <a:schemeClr val="bg1"/>
                </a:solidFill>
              </a:rPr>
              <a:t>in all, or almost all, activities most of the day, nearly every day (as indicated by either subjective account or observation made by others) </a:t>
            </a:r>
          </a:p>
          <a:p>
            <a:pPr lvl="1">
              <a:buNone/>
            </a:pPr>
            <a:endParaRPr lang="en-US" sz="1900" dirty="0" smtClean="0">
              <a:solidFill>
                <a:schemeClr val="bg1"/>
              </a:solidFill>
            </a:endParaRPr>
          </a:p>
          <a:p>
            <a:pPr lvl="1"/>
            <a:r>
              <a:rPr lang="en-US" sz="1900" dirty="0" smtClean="0">
                <a:solidFill>
                  <a:schemeClr val="bg1"/>
                </a:solidFill>
              </a:rPr>
              <a:t>significant </a:t>
            </a:r>
            <a:r>
              <a:rPr lang="en-US" sz="1900" b="1" dirty="0" smtClean="0">
                <a:solidFill>
                  <a:srgbClr val="FFFF00"/>
                </a:solidFill>
              </a:rPr>
              <a:t>weight loss </a:t>
            </a:r>
            <a:r>
              <a:rPr lang="en-US" sz="1900" dirty="0" smtClean="0">
                <a:solidFill>
                  <a:schemeClr val="bg1"/>
                </a:solidFill>
              </a:rPr>
              <a:t>when not dieting or weight gain (e.g., a change of more than 5% of body weight in a month), or decrease or increase in appetite nearly every day. </a:t>
            </a:r>
            <a:r>
              <a:rPr lang="en-US" sz="1900" b="1" dirty="0" smtClean="0">
                <a:solidFill>
                  <a:schemeClr val="bg1"/>
                </a:solidFill>
              </a:rPr>
              <a:t>Note:</a:t>
            </a:r>
            <a:r>
              <a:rPr lang="en-US" sz="1900" dirty="0" smtClean="0">
                <a:solidFill>
                  <a:schemeClr val="bg1"/>
                </a:solidFill>
              </a:rPr>
              <a:t> In children, consider failure to make expected weight gains. </a:t>
            </a:r>
          </a:p>
          <a:p>
            <a:pPr lvl="1">
              <a:buNone/>
            </a:pPr>
            <a:endParaRPr lang="en-US" sz="1900" dirty="0" smtClean="0">
              <a:solidFill>
                <a:schemeClr val="bg1"/>
              </a:solidFill>
            </a:endParaRPr>
          </a:p>
          <a:p>
            <a:pPr lvl="1"/>
            <a:r>
              <a:rPr lang="en-US" sz="1900" b="1" dirty="0" smtClean="0">
                <a:solidFill>
                  <a:srgbClr val="FFFF00"/>
                </a:solidFill>
              </a:rPr>
              <a:t>insomnia or </a:t>
            </a:r>
            <a:r>
              <a:rPr lang="en-US" sz="1900" b="1" dirty="0" err="1" smtClean="0">
                <a:solidFill>
                  <a:srgbClr val="FFFF00"/>
                </a:solidFill>
              </a:rPr>
              <a:t>hypersomnia</a:t>
            </a:r>
            <a:r>
              <a:rPr lang="en-US" sz="1900" b="1" dirty="0" smtClean="0">
                <a:solidFill>
                  <a:srgbClr val="FFFF00"/>
                </a:solidFill>
              </a:rPr>
              <a:t> </a:t>
            </a:r>
            <a:r>
              <a:rPr lang="en-US" sz="1900" dirty="0" smtClean="0">
                <a:solidFill>
                  <a:schemeClr val="bg1"/>
                </a:solidFill>
              </a:rPr>
              <a:t>nearly every day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CFFCC"/>
                </a:solidFill>
              </a:rPr>
              <a:t>Symptoms of depression </a:t>
            </a:r>
            <a:endParaRPr lang="en-US" dirty="0"/>
          </a:p>
        </p:txBody>
      </p:sp>
      <p:sp>
        <p:nvSpPr>
          <p:cNvPr id="3" name="Content Placeholder 2"/>
          <p:cNvSpPr>
            <a:spLocks noGrp="1"/>
          </p:cNvSpPr>
          <p:nvPr>
            <p:ph idx="1"/>
          </p:nvPr>
        </p:nvSpPr>
        <p:spPr/>
        <p:txBody>
          <a:bodyPr>
            <a:normAutofit lnSpcReduction="10000"/>
          </a:bodyPr>
          <a:lstStyle/>
          <a:p>
            <a:pPr lvl="1"/>
            <a:r>
              <a:rPr lang="en-US" sz="1800" b="1" dirty="0" smtClean="0">
                <a:solidFill>
                  <a:srgbClr val="FFFF00"/>
                </a:solidFill>
              </a:rPr>
              <a:t>psychomotor agitation or retardation </a:t>
            </a:r>
            <a:r>
              <a:rPr lang="en-US" sz="1800" dirty="0" smtClean="0">
                <a:solidFill>
                  <a:schemeClr val="bg1"/>
                </a:solidFill>
              </a:rPr>
              <a:t>nearly every day (observable by others, not merely subjective feelings of restlessness or being slowed down) </a:t>
            </a:r>
          </a:p>
          <a:p>
            <a:pPr lvl="1">
              <a:buNone/>
            </a:pPr>
            <a:endParaRPr lang="en-US" sz="1800" dirty="0" smtClean="0">
              <a:solidFill>
                <a:schemeClr val="bg1"/>
              </a:solidFill>
            </a:endParaRPr>
          </a:p>
          <a:p>
            <a:pPr lvl="1"/>
            <a:r>
              <a:rPr lang="en-US" sz="1800" b="1" dirty="0" smtClean="0">
                <a:solidFill>
                  <a:srgbClr val="FFFF00"/>
                </a:solidFill>
              </a:rPr>
              <a:t>fatigue or loss of energy </a:t>
            </a:r>
            <a:r>
              <a:rPr lang="en-US" sz="1800" dirty="0" smtClean="0">
                <a:solidFill>
                  <a:schemeClr val="bg1"/>
                </a:solidFill>
              </a:rPr>
              <a:t>nearly every day </a:t>
            </a:r>
          </a:p>
          <a:p>
            <a:pPr lvl="1">
              <a:buNone/>
            </a:pPr>
            <a:endParaRPr lang="en-US" sz="1800" dirty="0" smtClean="0">
              <a:solidFill>
                <a:schemeClr val="bg1"/>
              </a:solidFill>
            </a:endParaRPr>
          </a:p>
          <a:p>
            <a:pPr lvl="1"/>
            <a:r>
              <a:rPr lang="en-US" sz="1800" b="1" dirty="0" smtClean="0">
                <a:solidFill>
                  <a:srgbClr val="FFFF00"/>
                </a:solidFill>
              </a:rPr>
              <a:t>feelings of worthlessness or excessive or inappropriate guilt</a:t>
            </a:r>
            <a:r>
              <a:rPr lang="en-US" sz="1800" dirty="0" smtClean="0">
                <a:solidFill>
                  <a:srgbClr val="FFFF00"/>
                </a:solidFill>
              </a:rPr>
              <a:t> </a:t>
            </a:r>
            <a:r>
              <a:rPr lang="en-US" sz="1800" dirty="0" smtClean="0">
                <a:solidFill>
                  <a:schemeClr val="bg1"/>
                </a:solidFill>
              </a:rPr>
              <a:t>(which may be delusional) nearly every day (not merely self-reproach or guilt about being sick) </a:t>
            </a:r>
          </a:p>
          <a:p>
            <a:pPr lvl="1">
              <a:buNone/>
            </a:pPr>
            <a:endParaRPr lang="en-US" sz="1800" dirty="0" smtClean="0">
              <a:solidFill>
                <a:schemeClr val="bg1"/>
              </a:solidFill>
            </a:endParaRPr>
          </a:p>
          <a:p>
            <a:pPr lvl="1"/>
            <a:r>
              <a:rPr lang="en-US" sz="1800" b="1" dirty="0" smtClean="0">
                <a:solidFill>
                  <a:srgbClr val="FFFF00"/>
                </a:solidFill>
              </a:rPr>
              <a:t>diminished ability to think or concentrate</a:t>
            </a:r>
            <a:r>
              <a:rPr lang="en-US" sz="1800" dirty="0" smtClean="0">
                <a:solidFill>
                  <a:schemeClr val="bg1"/>
                </a:solidFill>
              </a:rPr>
              <a:t>, or indecisiveness, nearly every day (either by subjective account or as observed by others) </a:t>
            </a:r>
          </a:p>
          <a:p>
            <a:pPr lvl="1">
              <a:buNone/>
            </a:pPr>
            <a:endParaRPr lang="en-US" sz="1800" dirty="0" smtClean="0">
              <a:solidFill>
                <a:schemeClr val="bg1"/>
              </a:solidFill>
            </a:endParaRPr>
          </a:p>
          <a:p>
            <a:pPr lvl="1"/>
            <a:r>
              <a:rPr lang="en-US" sz="1800" b="1" dirty="0" smtClean="0">
                <a:solidFill>
                  <a:srgbClr val="FFFF00"/>
                </a:solidFill>
              </a:rPr>
              <a:t>recurrent thoughts of death </a:t>
            </a:r>
            <a:r>
              <a:rPr lang="en-US" sz="1800" dirty="0" smtClean="0">
                <a:solidFill>
                  <a:schemeClr val="bg1"/>
                </a:solidFill>
              </a:rPr>
              <a:t>(not just fear of dying), </a:t>
            </a:r>
            <a:r>
              <a:rPr lang="en-US" sz="1800" b="1" dirty="0" smtClean="0">
                <a:solidFill>
                  <a:srgbClr val="FFFF00"/>
                </a:solidFill>
              </a:rPr>
              <a:t>recurrent suicidal ideation </a:t>
            </a:r>
            <a:r>
              <a:rPr lang="en-US" sz="1800" dirty="0" smtClean="0">
                <a:solidFill>
                  <a:schemeClr val="bg1"/>
                </a:solidFill>
              </a:rPr>
              <a:t>without a specific plan, or a suicide attempt or a specific plan for committing suicide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235</TotalTime>
  <Words>945</Words>
  <Application>Microsoft Office PowerPoint</Application>
  <PresentationFormat>On-screen Show (4:3)</PresentationFormat>
  <Paragraphs>130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MOOD -AFFECT</vt:lpstr>
      <vt:lpstr>Epidemiology </vt:lpstr>
      <vt:lpstr>Epidemiology </vt:lpstr>
      <vt:lpstr>PowerPoint Presentation</vt:lpstr>
      <vt:lpstr>Etiology </vt:lpstr>
      <vt:lpstr>Symptoms of depression </vt:lpstr>
      <vt:lpstr>Symptoms of depression </vt:lpstr>
      <vt:lpstr>PowerPoint Presentation</vt:lpstr>
      <vt:lpstr>PowerPoint Presentation</vt:lpstr>
      <vt:lpstr>Differential Diagnosis </vt:lpstr>
      <vt:lpstr>Types of depression </vt:lpstr>
      <vt:lpstr>Differential Diagnosis</vt:lpstr>
      <vt:lpstr>Course </vt:lpstr>
      <vt:lpstr>Treatment </vt:lpstr>
      <vt:lpstr>Reference book and the relevant page numbers..</vt:lpstr>
      <vt:lpstr>Thank You 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3422</cp:lastModifiedBy>
  <cp:revision>32</cp:revision>
  <dcterms:created xsi:type="dcterms:W3CDTF">2012-09-29T20:59:16Z</dcterms:created>
  <dcterms:modified xsi:type="dcterms:W3CDTF">2013-10-09T07:10:25Z</dcterms:modified>
</cp:coreProperties>
</file>