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256" r:id="rId2"/>
    <p:sldId id="342" r:id="rId3"/>
    <p:sldId id="257" r:id="rId4"/>
    <p:sldId id="260" r:id="rId5"/>
    <p:sldId id="344" r:id="rId6"/>
    <p:sldId id="346" r:id="rId7"/>
    <p:sldId id="350" r:id="rId8"/>
    <p:sldId id="352" r:id="rId9"/>
    <p:sldId id="359" r:id="rId10"/>
    <p:sldId id="354" r:id="rId11"/>
    <p:sldId id="356" r:id="rId12"/>
    <p:sldId id="297" r:id="rId13"/>
    <p:sldId id="306" r:id="rId14"/>
    <p:sldId id="318" r:id="rId15"/>
    <p:sldId id="328" r:id="rId16"/>
    <p:sldId id="335" r:id="rId17"/>
    <p:sldId id="339" r:id="rId18"/>
    <p:sldId id="341" r:id="rId19"/>
    <p:sldId id="259" r:id="rId20"/>
    <p:sldId id="261" r:id="rId21"/>
    <p:sldId id="266" r:id="rId22"/>
    <p:sldId id="270" r:id="rId23"/>
    <p:sldId id="273" r:id="rId24"/>
    <p:sldId id="280" r:id="rId25"/>
    <p:sldId id="360" r:id="rId26"/>
    <p:sldId id="283" r:id="rId27"/>
    <p:sldId id="284" r:id="rId28"/>
    <p:sldId id="35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0000"/>
    <a:srgbClr val="0000FF"/>
    <a:srgbClr val="F40CCD"/>
    <a:srgbClr val="FF99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2" autoAdjust="0"/>
  </p:normalViewPr>
  <p:slideViewPr>
    <p:cSldViewPr snapToGrid="0">
      <p:cViewPr>
        <p:scale>
          <a:sx n="70" d="100"/>
          <a:sy n="70" d="100"/>
        </p:scale>
        <p:origin x="-7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F79CF9B-0E76-48CA-B551-A1E316C7E986}" type="datetimeFigureOut">
              <a:rPr lang="en-US"/>
              <a:pPr>
                <a:defRPr/>
              </a:pPr>
              <a:t>9/1/2013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D5A7CCE-096F-456A-A368-7CB46F7EB9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8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5AE96B-F41E-414D-A4BB-BB762C48E56F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564AC1-6335-4679-8154-55790F46F767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7E1FB-2D85-499F-A6A1-42D1339C5E91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AFB487-D61E-4259-ACFB-D12565B675C1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5BEDB-DF4A-4283-8B58-82F16A5617A7}" type="slidenum">
              <a:rPr lang="en-US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C737C-EDE8-4B4E-8B81-515135082BB5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6967CA-3F03-4ABD-8247-05CB882A592D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DCCF2D-F74E-4B3C-AE88-4130C6D78F76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5C8711-DFCB-4241-B0C6-756353A82D85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F81497-BA6F-4929-B3C8-A49F00324A88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BC159E-BE3E-4CB3-8DFA-61F1BE345915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7FBA6B-6BD9-4949-A74F-947BDD865485}" type="slidenum">
              <a:rPr lang="en-US" smtClean="0">
                <a:cs typeface="Arial" pitchFamily="34" charset="0"/>
              </a:rPr>
              <a:pPr/>
              <a:t>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5FA2DB-950B-4DAF-949B-37F8638C5EB6}" type="slidenum">
              <a:rPr lang="en-US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B0AC93-E56D-4E5E-881D-4DB6F7E54A02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89A6ED-1E08-45F5-AFA6-3D42A1DF44E5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8112F-93F1-4E6D-B4D1-EAABC2492EB8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63059A-1FBE-4449-9AE9-C743ABFF2E84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725E61-53B8-4B1D-9913-C366F0DA90F3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E14C-98CF-4F4E-BDC2-D8AC0668059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AD14-0C01-4DE9-9CBC-A3432E29D39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5C7F-2DC2-4E25-8CDE-7821521FBEB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CD33-2EA5-4E78-B73C-1FA2E5FC26E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0" y="1600200"/>
            <a:ext cx="1981200" cy="149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0"/>
            <a:ext cx="1981200" cy="149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4136-EC64-476E-B9DE-6D44B9550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E728-BE95-4F5C-A379-3C4D181F859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1CE7-676F-46DA-9E20-63DBEC385A8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BB81-63A0-419F-9F89-C4664D39371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F8F3-8327-42DB-87F8-DC2C0564D00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6093-1CD3-4A49-9EBC-E326674CF00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8132-51F2-469B-B12C-CC2E5DAFC23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9D04-D8A9-45A7-89B7-3817CB4F37F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89FE2-F2F0-411F-A821-C4AA567A692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3E7C1E2-DBAC-4C42-8451-EE1848FFF57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0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3050" y="792163"/>
            <a:ext cx="3862388" cy="1746250"/>
          </a:xfrm>
          <a:solidFill>
            <a:schemeClr val="bg2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Organization of The</a:t>
            </a:r>
            <a:br>
              <a:rPr lang="en-US" sz="3600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 Nervous System</a:t>
            </a:r>
          </a:p>
        </p:txBody>
      </p:sp>
      <p:pic>
        <p:nvPicPr>
          <p:cNvPr id="4" name="Picture 4" descr="prs140031"/>
          <p:cNvPicPr>
            <a:picLocks noChangeAspect="1" noChangeArrowheads="1"/>
          </p:cNvPicPr>
          <p:nvPr/>
        </p:nvPicPr>
        <p:blipFill>
          <a:blip r:embed="rId3" cstate="print"/>
          <a:srcRect l="28671" t="10736" r="20187"/>
          <a:stretch>
            <a:fillRect/>
          </a:stretch>
        </p:blipFill>
        <p:spPr bwMode="auto">
          <a:xfrm>
            <a:off x="4298950" y="204788"/>
            <a:ext cx="4625975" cy="5675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63513" y="4886325"/>
            <a:ext cx="40671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PROF. SAEED ABUEL MAKAREM</a:t>
            </a:r>
          </a:p>
          <a:p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sz="half" idx="4294967295"/>
          </p:nvPr>
        </p:nvSpPr>
        <p:spPr>
          <a:xfrm>
            <a:off x="1938338" y="177800"/>
            <a:ext cx="6018212" cy="381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>
                <a:effectLst/>
              </a:rPr>
              <a:t>Nervous tissue is organized as:</a:t>
            </a:r>
          </a:p>
        </p:txBody>
      </p:sp>
      <p:pic>
        <p:nvPicPr>
          <p:cNvPr id="1331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543" t="1021" b="12453"/>
          <a:stretch>
            <a:fillRect/>
          </a:stretch>
        </p:blipFill>
        <p:spPr>
          <a:xfrm>
            <a:off x="190500" y="2019300"/>
            <a:ext cx="8763000" cy="4640263"/>
          </a:xfrm>
          <a:noFill/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19075" y="614363"/>
            <a:ext cx="4038600" cy="137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Grey matter</a:t>
            </a:r>
            <a:r>
              <a:rPr lang="en-US" sz="2400" dirty="0">
                <a:solidFill>
                  <a:srgbClr val="FF6600"/>
                </a:solidFill>
                <a:latin typeface="Arial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Which contains 1- C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ell bodies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&amp;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2- P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rocesses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of the neurons,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3- N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euroglia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and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4- B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lood vessels.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4435475" y="614363"/>
            <a:ext cx="4462463" cy="137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White matter,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Which contains: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1- P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rocesses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of the neurons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</a:rPr>
              <a:t>2-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 N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euroglia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and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3-  B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</a:rPr>
              <a:t>lood vessels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u="sng" dirty="0">
                <a:solidFill>
                  <a:srgbClr val="FFFF00"/>
                </a:solidFill>
                <a:latin typeface="Arial" pitchFamily="34" charset="0"/>
              </a:rPr>
              <a:t>NO cell bodies </a:t>
            </a:r>
            <a:r>
              <a:rPr lang="en-US" sz="2000" b="1" u="sng" dirty="0">
                <a:solidFill>
                  <a:srgbClr val="FFFF00"/>
                </a:solidFill>
                <a:latin typeface="Arial" pitchFamily="34" charset="0"/>
              </a:rPr>
              <a:t>in the white matter.</a:t>
            </a:r>
            <a:endParaRPr lang="en-US" sz="2000" u="sng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6325" y="587375"/>
            <a:ext cx="1924050" cy="15827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Nucleus= </a:t>
            </a:r>
            <a:r>
              <a:rPr lang="en-US" sz="2400" dirty="0">
                <a:cs typeface="Arial" charset="0"/>
              </a:rPr>
              <a:t>A </a:t>
            </a:r>
            <a:r>
              <a:rPr lang="en-US" sz="2400" b="1" dirty="0">
                <a:cs typeface="Arial" charset="0"/>
              </a:rPr>
              <a:t>group of neurons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within</a:t>
            </a:r>
            <a:r>
              <a:rPr lang="en-US" sz="2400" dirty="0">
                <a:cs typeface="Arial" charset="0"/>
              </a:rPr>
              <a:t> the CNS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88" y="395288"/>
            <a:ext cx="2638425" cy="97948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FF00F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Ganglion= </a:t>
            </a:r>
            <a:r>
              <a:rPr lang="en-US" sz="2400" b="1" dirty="0">
                <a:cs typeface="Arial" charset="0"/>
              </a:rPr>
              <a:t>A group of neurons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outside </a:t>
            </a:r>
            <a:r>
              <a:rPr lang="en-US" sz="2400" b="1" dirty="0">
                <a:cs typeface="Arial" charset="0"/>
              </a:rPr>
              <a:t>the CNS</a:t>
            </a:r>
            <a:endParaRPr 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263" y="4067175"/>
            <a:ext cx="1514475" cy="21732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Tract =</a:t>
            </a:r>
            <a:r>
              <a:rPr lang="en-US" sz="2400" b="1" dirty="0">
                <a:cs typeface="Arial" charset="0"/>
              </a:rPr>
              <a:t>A group of nerve fibers (axons)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within</a:t>
            </a:r>
            <a:r>
              <a:rPr lang="en-US" sz="2400" b="1" dirty="0">
                <a:cs typeface="Arial" charset="0"/>
              </a:rPr>
              <a:t> the CNS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88" y="4940300"/>
            <a:ext cx="2154237" cy="15700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66FFF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Nerve =</a:t>
            </a:r>
            <a:r>
              <a:rPr lang="en-US" sz="2400" b="1" dirty="0">
                <a:cs typeface="Arial" charset="0"/>
              </a:rPr>
              <a:t>A group of nerve fibers (axons)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outside</a:t>
            </a:r>
            <a:r>
              <a:rPr lang="en-US" sz="2400" b="1" dirty="0">
                <a:cs typeface="Arial" charset="0"/>
              </a:rPr>
              <a:t> the CNS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4342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638" y="231775"/>
            <a:ext cx="3208337" cy="2333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43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582738"/>
            <a:ext cx="2665413" cy="27844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344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4" cstate="print"/>
          <a:srcRect l="8217" r="1393" b="6761"/>
          <a:stretch>
            <a:fillRect/>
          </a:stretch>
        </p:blipFill>
        <p:spPr bwMode="auto">
          <a:xfrm>
            <a:off x="2428875" y="4365625"/>
            <a:ext cx="2089150" cy="2232025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14345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8563" y="3001963"/>
            <a:ext cx="2674937" cy="379571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2947988" y="2852738"/>
            <a:ext cx="3097212" cy="6461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FF00"/>
                </a:solidFill>
                <a:latin typeface="Bauhaus 93" pitchFamily="82" charset="0"/>
                <a:cs typeface="Arial" charset="0"/>
              </a:rPr>
              <a:t>Remember…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570038" y="3835400"/>
            <a:ext cx="463550" cy="2587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570038" y="3262313"/>
            <a:ext cx="490537" cy="64135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 descr="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50" y="277813"/>
            <a:ext cx="4889500" cy="610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2588" y="490538"/>
            <a:ext cx="3506787" cy="3603625"/>
          </a:xfr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Most of the </a:t>
            </a:r>
            <a:r>
              <a:rPr lang="en-US" sz="2800" b="1" u="sng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processes of the cell body </a:t>
            </a:r>
            <a:r>
              <a:rPr lang="en-US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are short </a:t>
            </a:r>
            <a:r>
              <a:rPr lang="en-US" sz="2800" dirty="0" smtClean="0"/>
              <a:t>with variable numbers and are </a:t>
            </a:r>
            <a:r>
              <a:rPr lang="en-US" sz="2800" b="1" dirty="0" smtClean="0">
                <a:solidFill>
                  <a:srgbClr val="FFFF00"/>
                </a:solidFill>
              </a:rPr>
              <a:t>receptive</a:t>
            </a:r>
            <a:r>
              <a:rPr lang="en-US" sz="2800" dirty="0" smtClean="0"/>
              <a:t> in function.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sz="28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dirty="0" smtClean="0"/>
              <a:t>They </a:t>
            </a:r>
            <a:r>
              <a:rPr lang="en-US" sz="2800" b="1" dirty="0" smtClean="0">
                <a:solidFill>
                  <a:srgbClr val="99FF33"/>
                </a:solidFill>
              </a:rPr>
              <a:t>are known as </a:t>
            </a:r>
            <a:r>
              <a:rPr lang="en-US" b="1" dirty="0" smtClean="0">
                <a:solidFill>
                  <a:srgbClr val="99FF33"/>
                </a:solidFill>
              </a:rPr>
              <a:t>Dendrites</a:t>
            </a:r>
            <a:r>
              <a:rPr lang="en-US" sz="2800" b="1" dirty="0" smtClean="0">
                <a:solidFill>
                  <a:srgbClr val="99FF33"/>
                </a:solidFill>
              </a:rPr>
              <a:t>. </a:t>
            </a:r>
          </a:p>
        </p:txBody>
      </p:sp>
      <p:sp>
        <p:nvSpPr>
          <p:cNvPr id="444420" name="AutoShape 4"/>
          <p:cNvSpPr>
            <a:spLocks noChangeArrowheads="1"/>
          </p:cNvSpPr>
          <p:nvPr/>
        </p:nvSpPr>
        <p:spPr bwMode="auto">
          <a:xfrm>
            <a:off x="7618413" y="312738"/>
            <a:ext cx="1336675" cy="4349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4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 animBg="1"/>
      <p:bldP spid="4444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1800" y="504825"/>
            <a:ext cx="4711700" cy="5881688"/>
          </a:xfr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9900"/>
                </a:solidFill>
              </a:rPr>
              <a:t>One</a:t>
            </a:r>
            <a:r>
              <a:rPr lang="en-US" sz="2400" dirty="0" smtClean="0"/>
              <a:t> of these processes leaving the cell body is called the </a:t>
            </a:r>
            <a:r>
              <a:rPr lang="en-US" sz="2400" b="1" dirty="0" smtClean="0">
                <a:solidFill>
                  <a:schemeClr val="folHlink"/>
                </a:solidFill>
              </a:rPr>
              <a:t>axon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which carries information away from </a:t>
            </a:r>
            <a:r>
              <a:rPr lang="en-US" sz="2200" dirty="0" smtClean="0">
                <a:solidFill>
                  <a:srgbClr val="FFC000"/>
                </a:solidFill>
              </a:rPr>
              <a:t>the cell body. </a:t>
            </a:r>
          </a:p>
          <a:p>
            <a:pPr eaLnBrk="1" hangingPunct="1">
              <a:defRPr/>
            </a:pPr>
            <a:r>
              <a:rPr lang="en-US" sz="2400" dirty="0" smtClean="0"/>
              <a:t>Axons are highly variable in length and may divide into several branches or </a:t>
            </a:r>
            <a:r>
              <a:rPr lang="en-US" sz="2400" b="1" dirty="0" smtClean="0">
                <a:solidFill>
                  <a:schemeClr val="folHlink"/>
                </a:solidFill>
              </a:rPr>
              <a:t>collaterals</a:t>
            </a:r>
            <a:r>
              <a:rPr lang="en-US" sz="2400" dirty="0" smtClean="0"/>
              <a:t> through which information can be distributed to a number of different destinations.</a:t>
            </a:r>
          </a:p>
          <a:p>
            <a:pPr eaLnBrk="1" hangingPunct="1">
              <a:defRPr/>
            </a:pPr>
            <a:r>
              <a:rPr lang="en-US" sz="2400" dirty="0" smtClean="0"/>
              <a:t>At the end of the axon, specializations called </a:t>
            </a:r>
            <a:r>
              <a:rPr lang="en-US" sz="2400" b="1" dirty="0" smtClean="0">
                <a:solidFill>
                  <a:schemeClr val="folHlink"/>
                </a:solidFill>
              </a:rPr>
              <a:t>terminal buttons</a:t>
            </a:r>
            <a:r>
              <a:rPr lang="en-US" sz="2400" dirty="0" smtClean="0"/>
              <a:t> occur.</a:t>
            </a:r>
          </a:p>
          <a:p>
            <a:pPr eaLnBrk="1" hangingPunct="1">
              <a:defRPr/>
            </a:pPr>
            <a:r>
              <a:rPr lang="en-US" sz="2400" dirty="0" smtClean="0"/>
              <a:t>Here information is transferred to the dendrites of other neurones. </a:t>
            </a:r>
          </a:p>
        </p:txBody>
      </p:sp>
      <p:pic>
        <p:nvPicPr>
          <p:cNvPr id="134149" name="Picture 5" descr="structure_du_neuron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06388"/>
            <a:ext cx="3798887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1014413" y="3960813"/>
            <a:ext cx="501650" cy="2873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2522538" y="4332288"/>
            <a:ext cx="679450" cy="4095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496888" y="4883150"/>
            <a:ext cx="679450" cy="4095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1733267" y="1333500"/>
            <a:ext cx="232011" cy="30861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/>
      <p:bldP spid="134150" grpId="0" animBg="1"/>
      <p:bldP spid="134150" grpId="1" animBg="1"/>
      <p:bldP spid="134151" grpId="0" animBg="1"/>
      <p:bldP spid="134151" grpId="1" animBg="1"/>
      <p:bldP spid="1341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euroglia1"/>
          <p:cNvPicPr>
            <a:picLocks noChangeAspect="1" noChangeArrowheads="1"/>
          </p:cNvPicPr>
          <p:nvPr/>
        </p:nvPicPr>
        <p:blipFill>
          <a:blip r:embed="rId3" cstate="print"/>
          <a:srcRect t="13591" r="2637" b="12779"/>
          <a:stretch>
            <a:fillRect/>
          </a:stretch>
        </p:blipFill>
        <p:spPr bwMode="auto">
          <a:xfrm>
            <a:off x="22225" y="-23813"/>
            <a:ext cx="9144000" cy="691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4176713"/>
            <a:ext cx="8597900" cy="2224087"/>
          </a:xfrm>
          <a:solidFill>
            <a:schemeClr val="accent1"/>
          </a:solidFill>
          <a:ln>
            <a:solidFill>
              <a:schemeClr val="tx1"/>
            </a:solidFill>
          </a:ln>
          <a:effectLst>
            <a:outerShdw dist="107763" dir="13500000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</a:rPr>
              <a:t>Neuroglia, or </a:t>
            </a:r>
            <a:r>
              <a:rPr lang="en-US" sz="2000" b="1" dirty="0" smtClean="0">
                <a:solidFill>
                  <a:srgbClr val="FF0000"/>
                </a:solidFill>
                <a:effectLst/>
              </a:rPr>
              <a:t>glia</a:t>
            </a:r>
            <a:r>
              <a:rPr lang="en-US" sz="2000" b="1" dirty="0" smtClean="0">
                <a:solidFill>
                  <a:schemeClr val="folHlink"/>
                </a:solidFill>
                <a:effectLst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/>
              </a:rPr>
              <a:t>cells constitute the other major cellular component of the nervous tissue. 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</a:rPr>
              <a:t>It is a </a:t>
            </a:r>
            <a:r>
              <a:rPr lang="en-US" sz="2000" b="1" u="sng" dirty="0" smtClean="0">
                <a:solidFill>
                  <a:srgbClr val="0000FF"/>
                </a:solidFill>
                <a:effectLst/>
              </a:rPr>
              <a:t>specialized connective tissue supporting framework </a:t>
            </a:r>
            <a:r>
              <a:rPr lang="en-US" sz="2000" b="1" dirty="0" smtClean="0">
                <a:solidFill>
                  <a:srgbClr val="000000"/>
                </a:solidFill>
                <a:effectLst/>
              </a:rPr>
              <a:t>for the nervous system.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</a:rPr>
              <a:t>Unlike neurones, </a:t>
            </a:r>
            <a:r>
              <a:rPr lang="en-US" sz="2000" b="1" i="1" dirty="0" smtClean="0">
                <a:solidFill>
                  <a:srgbClr val="000000"/>
                </a:solidFill>
                <a:effectLst/>
              </a:rPr>
              <a:t>neuroglia </a:t>
            </a:r>
            <a:r>
              <a:rPr lang="en-US" sz="2000" b="1" i="1" u="sng" dirty="0" smtClean="0">
                <a:solidFill>
                  <a:srgbClr val="000000"/>
                </a:solidFill>
                <a:effectLst/>
              </a:rPr>
              <a:t>do not have a direct role </a:t>
            </a:r>
            <a:r>
              <a:rPr lang="en-US" sz="2000" b="1" i="1" dirty="0" smtClean="0">
                <a:solidFill>
                  <a:srgbClr val="000000"/>
                </a:solidFill>
                <a:effectLst/>
              </a:rPr>
              <a:t>in information processing</a:t>
            </a:r>
            <a:r>
              <a:rPr lang="en-US" sz="2000" b="1" dirty="0" smtClean="0">
                <a:solidFill>
                  <a:srgbClr val="000000"/>
                </a:solidFill>
                <a:effectLst/>
              </a:rPr>
              <a:t>  but </a:t>
            </a:r>
            <a:r>
              <a:rPr lang="en-US" sz="2000" b="1" dirty="0" smtClean="0">
                <a:solidFill>
                  <a:srgbClr val="0000FF"/>
                </a:solidFill>
                <a:effectLst/>
              </a:rPr>
              <a:t>they are essential for the normal functioning of the neuron.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9075" y="290513"/>
            <a:ext cx="7778750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40CCD"/>
                </a:solidFill>
              </a:rPr>
              <a:t>Neuroglia or glia or glial cells </a:t>
            </a:r>
            <a:r>
              <a:rPr lang="en-US" sz="48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35513" y="676275"/>
            <a:ext cx="4052887" cy="33083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Spinal nerves supplying the upper or lower limbs form</a:t>
            </a:r>
            <a:r>
              <a:rPr lang="en-US" sz="2400" b="1" dirty="0" smtClean="0">
                <a:solidFill>
                  <a:schemeClr val="folHlink"/>
                </a:solidFill>
              </a:rPr>
              <a:t> plexuses</a:t>
            </a:r>
            <a:r>
              <a:rPr lang="en-US" sz="2400" dirty="0" smtClean="0">
                <a:solidFill>
                  <a:schemeClr val="folHlink"/>
                </a:solidFill>
              </a:rPr>
              <a:t> e.g.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folHlink"/>
                </a:solidFill>
              </a:rPr>
              <a:t>brachial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chemeClr val="folHlink"/>
                </a:solidFill>
              </a:rPr>
              <a:t>lumbar plexus</a:t>
            </a:r>
            <a:r>
              <a:rPr lang="en-US" sz="2400" dirty="0" smtClean="0">
                <a:solidFill>
                  <a:schemeClr val="folHlink"/>
                </a:solidFill>
              </a:rPr>
              <a:t>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 Nerve cell bodies that are aggregated outside  the CNS are  called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GANGLIA</a:t>
            </a:r>
          </a:p>
        </p:txBody>
      </p:sp>
      <p:pic>
        <p:nvPicPr>
          <p:cNvPr id="466947" name="Picture 3" descr="Untitled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13"/>
            <a:ext cx="4500563" cy="682148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811463" y="1787525"/>
            <a:ext cx="1241425" cy="32861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179763" y="5062538"/>
            <a:ext cx="1050925" cy="423862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179763" y="3860800"/>
            <a:ext cx="1009650" cy="30162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69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69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69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66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66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build="p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6200" y="1009650"/>
            <a:ext cx="3759200" cy="50228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Neurones that detect changes and </a:t>
            </a:r>
            <a:r>
              <a:rPr lang="en-US" sz="2800" u="sng" dirty="0" smtClean="0"/>
              <a:t>control the activity of the viscera </a:t>
            </a:r>
            <a:r>
              <a:rPr lang="en-US" sz="2800" dirty="0" smtClean="0"/>
              <a:t>are collectively referred to as the </a:t>
            </a:r>
            <a:r>
              <a:rPr lang="en-US" sz="2800" b="1" dirty="0" smtClean="0">
                <a:solidFill>
                  <a:schemeClr val="folHlink"/>
                </a:solidFill>
              </a:rPr>
              <a:t>autonomic nervous system. </a:t>
            </a:r>
          </a:p>
          <a:p>
            <a:pPr eaLnBrk="1" hangingPunct="1">
              <a:defRPr/>
            </a:pPr>
            <a:r>
              <a:rPr lang="en-US" sz="2800" dirty="0" smtClean="0"/>
              <a:t>Its components are </a:t>
            </a:r>
            <a:r>
              <a:rPr lang="en-US" sz="2800" b="1" dirty="0" smtClean="0">
                <a:solidFill>
                  <a:srgbClr val="FFFF00"/>
                </a:solidFill>
              </a:rPr>
              <a:t>present in </a:t>
            </a:r>
            <a:r>
              <a:rPr lang="en-US" sz="2800" dirty="0" smtClean="0"/>
              <a:t>both the </a:t>
            </a:r>
            <a:r>
              <a:rPr lang="en-US" sz="2800" u="sng" dirty="0" smtClean="0"/>
              <a:t>central and peripheral nervous systems</a:t>
            </a:r>
            <a:r>
              <a:rPr lang="en-US" u="sng" dirty="0" smtClean="0"/>
              <a:t>. </a:t>
            </a:r>
          </a:p>
        </p:txBody>
      </p:sp>
      <p:pic>
        <p:nvPicPr>
          <p:cNvPr id="142340" name="Picture 4" descr="biol_03_img033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1016000"/>
            <a:ext cx="4557713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AutoShape 5"/>
          <p:cNvSpPr>
            <a:spLocks noChangeArrowheads="1"/>
          </p:cNvSpPr>
          <p:nvPr/>
        </p:nvSpPr>
        <p:spPr bwMode="auto">
          <a:xfrm>
            <a:off x="1473200" y="1092200"/>
            <a:ext cx="1685925" cy="2667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51100" y="273050"/>
            <a:ext cx="4775200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Eras Medium ITC" pitchFamily="34" charset="0"/>
              </a:rPr>
              <a:t>Autonomic Nervous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  <p:bldP spid="1423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19075"/>
            <a:ext cx="8734425" cy="900113"/>
          </a:xfrm>
          <a:ln w="38100"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SYMPATHETIC &amp; PARASYMPATHETIC SYSTEMS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228725"/>
            <a:ext cx="4367212" cy="5172075"/>
          </a:xfrm>
          <a:solidFill>
            <a:schemeClr val="bg2">
              <a:lumMod val="75000"/>
            </a:schemeClr>
          </a:solidFill>
          <a:ln w="38100"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smtClean="0"/>
              <a:t>The autonomic nervous system is divided into two anatomically and functionally distinct parts:</a:t>
            </a:r>
          </a:p>
          <a:p>
            <a:pPr>
              <a:defRPr/>
            </a:pPr>
            <a:r>
              <a:rPr lang="en-US" sz="2400" b="1" u="sng" dirty="0" smtClean="0"/>
              <a:t>Sympathetic:</a:t>
            </a:r>
            <a:r>
              <a:rPr lang="en-US" sz="2400" dirty="0" smtClean="0"/>
              <a:t> Or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Thoracolumbar outflow</a:t>
            </a:r>
          </a:p>
          <a:p>
            <a:pPr>
              <a:defRPr/>
            </a:pPr>
            <a:r>
              <a:rPr lang="en-US" sz="2400" b="1" u="sng" dirty="0" smtClean="0"/>
              <a:t>Parasympathetic</a:t>
            </a:r>
            <a:r>
              <a:rPr lang="en-US" sz="2400" dirty="0" smtClean="0"/>
              <a:t>: Or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Craniosacral outflow</a:t>
            </a:r>
            <a:r>
              <a:rPr lang="en-US" sz="24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Sympathetic</a:t>
            </a:r>
            <a:r>
              <a:rPr lang="en-US" sz="2000" dirty="0" smtClean="0">
                <a:solidFill>
                  <a:srgbClr val="FFFF00"/>
                </a:solidFill>
              </a:rPr>
              <a:t> and </a:t>
            </a:r>
            <a:r>
              <a:rPr lang="en-US" sz="2000" b="1" dirty="0" smtClean="0">
                <a:solidFill>
                  <a:srgbClr val="FFFF00"/>
                </a:solidFill>
              </a:rPr>
              <a:t>parasympathetic</a:t>
            </a:r>
            <a:r>
              <a:rPr lang="en-US" sz="2000" dirty="0" smtClean="0">
                <a:solidFill>
                  <a:srgbClr val="FFFF00"/>
                </a:solidFill>
              </a:rPr>
              <a:t> , divisions </a:t>
            </a:r>
            <a:r>
              <a:rPr lang="en-US" sz="2000" dirty="0" smtClean="0"/>
              <a:t>are generally have </a:t>
            </a:r>
            <a:r>
              <a:rPr lang="en-US" sz="2000" b="1" u="sng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antagonistic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effects on the structures that they innervate.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E.g. Sympathetic </a:t>
            </a:r>
            <a:r>
              <a:rPr lang="en-US" sz="2000" dirty="0" smtClean="0">
                <a:solidFill>
                  <a:srgbClr val="FFFF00"/>
                </a:solidFill>
              </a:rPr>
              <a:t>increases</a:t>
            </a:r>
            <a:r>
              <a:rPr lang="en-US" sz="2000" dirty="0" smtClean="0"/>
              <a:t> the heart rate, while the parasympathetic </a:t>
            </a:r>
            <a:r>
              <a:rPr lang="en-US" sz="2000" dirty="0" smtClean="0">
                <a:solidFill>
                  <a:srgbClr val="FFFF00"/>
                </a:solidFill>
              </a:rPr>
              <a:t>decreases</a:t>
            </a:r>
            <a:r>
              <a:rPr lang="en-US" sz="2000" dirty="0" smtClean="0"/>
              <a:t> the heart rate. 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5" name="Content Placeholder 4" descr="biol_03_img0336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8" y="1446213"/>
            <a:ext cx="4203700" cy="4649787"/>
          </a:xfr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7750" y="825500"/>
            <a:ext cx="2852738" cy="505618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autonomic nervous system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innervates: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Smooth muscles,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Cardiac muscle,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Secretory glands.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It is an important part of </a:t>
            </a:r>
            <a:r>
              <a:rPr lang="en-U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the homeostatic mechanisms </a:t>
            </a:r>
            <a:r>
              <a:rPr lang="en-US" sz="2400" dirty="0" smtClean="0"/>
              <a:t>that control the internal environment of the body with the endocrine system.</a:t>
            </a:r>
          </a:p>
        </p:txBody>
      </p:sp>
      <p:pic>
        <p:nvPicPr>
          <p:cNvPr id="40964" name="Picture 3" descr="biol_03_img0336a"/>
          <p:cNvPicPr>
            <a:picLocks noChangeAspect="1" noChangeArrowheads="1"/>
          </p:cNvPicPr>
          <p:nvPr/>
        </p:nvPicPr>
        <p:blipFill>
          <a:blip r:embed="rId3" cstate="print"/>
          <a:srcRect l="4185" t="2679" r="4817" b="3818"/>
          <a:stretch>
            <a:fillRect/>
          </a:stretch>
        </p:blipFill>
        <p:spPr bwMode="auto">
          <a:xfrm>
            <a:off x="177800" y="231775"/>
            <a:ext cx="5581650" cy="6169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571500"/>
            <a:ext cx="4368800" cy="6731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PARTS OF THE BRAIN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10300" y="1119188"/>
            <a:ext cx="2728913" cy="3957637"/>
          </a:xfr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FF00"/>
                </a:solidFill>
              </a:rPr>
              <a:t>The brain composed of 4 parts: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Cerebral hemispheres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Diencephalon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Cerebellum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</a:schemeClr>
                </a:solidFill>
              </a:rPr>
              <a:t>Brain stem</a:t>
            </a:r>
          </a:p>
        </p:txBody>
      </p:sp>
      <p:pic>
        <p:nvPicPr>
          <p:cNvPr id="16391" name="Picture 7" descr="File0516"/>
          <p:cNvPicPr>
            <a:picLocks noChangeAspect="1" noChangeArrowheads="1"/>
          </p:cNvPicPr>
          <p:nvPr/>
        </p:nvPicPr>
        <p:blipFill>
          <a:blip r:embed="rId3" cstate="print"/>
          <a:srcRect l="2515" t="7632" r="2454" b="13774"/>
          <a:stretch>
            <a:fillRect/>
          </a:stretch>
        </p:blipFill>
        <p:spPr bwMode="auto">
          <a:xfrm>
            <a:off x="287338" y="1446213"/>
            <a:ext cx="5786437" cy="44910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688" y="274638"/>
            <a:ext cx="4079875" cy="7493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214438"/>
            <a:ext cx="8351837" cy="4913312"/>
          </a:xfr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At the end of the lecture, the students should be able to:</a:t>
            </a:r>
          </a:p>
          <a:p>
            <a:pPr>
              <a:defRPr/>
            </a:pPr>
            <a:r>
              <a:rPr lang="en-US" dirty="0" smtClean="0">
                <a:effectLst/>
              </a:rPr>
              <a:t>List the parts of the nervous system.</a:t>
            </a:r>
          </a:p>
          <a:p>
            <a:pPr>
              <a:defRPr/>
            </a:pPr>
            <a:r>
              <a:rPr lang="en-US" dirty="0" smtClean="0">
                <a:effectLst/>
              </a:rPr>
              <a:t>List  the function of the nervous system.</a:t>
            </a:r>
          </a:p>
          <a:p>
            <a:pPr>
              <a:defRPr/>
            </a:pPr>
            <a:r>
              <a:rPr lang="en-US" dirty="0" smtClean="0">
                <a:effectLst/>
              </a:rPr>
              <a:t>Describe the Structural &amp; Functional Organizations.  </a:t>
            </a:r>
          </a:p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Define the terms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: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Nervous tissue, g</a:t>
            </a:r>
            <a:r>
              <a:rPr lang="en-US" dirty="0" smtClean="0">
                <a:effectLst/>
              </a:rPr>
              <a:t>rey matter, white matter, nucleus, ganglion, tract, nerve.</a:t>
            </a:r>
          </a:p>
          <a:p>
            <a:pPr>
              <a:defRPr/>
            </a:pPr>
            <a:r>
              <a:rPr lang="en-US" dirty="0" smtClean="0">
                <a:effectLst/>
              </a:rPr>
              <a:t>List the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parts</a:t>
            </a:r>
            <a:r>
              <a:rPr lang="en-US" dirty="0" smtClean="0">
                <a:effectLst/>
              </a:rPr>
              <a:t> of the brain.</a:t>
            </a:r>
          </a:p>
          <a:p>
            <a:pPr>
              <a:defRPr/>
            </a:pPr>
            <a:r>
              <a:rPr lang="en-US" dirty="0" smtClean="0">
                <a:effectLst/>
              </a:rPr>
              <a:t>List the structures protecting the central nervous system.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98500" y="274638"/>
            <a:ext cx="5283200" cy="5000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CEREBRAL HEMISPHERES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42075" y="406400"/>
            <a:ext cx="2538413" cy="5967413"/>
          </a:xfr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/>
              <a:t>The largest part of the brain.</a:t>
            </a:r>
          </a:p>
          <a:p>
            <a:pPr eaLnBrk="1" hangingPunct="1">
              <a:defRPr/>
            </a:pPr>
            <a:r>
              <a:rPr lang="en-US" sz="2000" b="1" dirty="0" smtClean="0"/>
              <a:t>They have elevations, called </a:t>
            </a:r>
            <a:r>
              <a:rPr lang="en-US" sz="2000" b="1" dirty="0" err="1" smtClean="0">
                <a:solidFill>
                  <a:srgbClr val="FFFF00"/>
                </a:solidFill>
              </a:rPr>
              <a:t>gyri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000" b="1" dirty="0" smtClean="0"/>
              <a:t>Gyri are separated by depressions called </a:t>
            </a:r>
            <a:r>
              <a:rPr lang="en-US" sz="2000" b="1" dirty="0" err="1" smtClean="0">
                <a:solidFill>
                  <a:srgbClr val="FFFF00"/>
                </a:solidFill>
              </a:rPr>
              <a:t>sulci</a:t>
            </a:r>
            <a:r>
              <a:rPr lang="en-US" sz="2000" b="1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000" b="1" dirty="0" smtClean="0"/>
              <a:t>Each hemisphere is divided into </a:t>
            </a:r>
            <a:r>
              <a:rPr lang="en-US" sz="2800" b="1" dirty="0" smtClean="0"/>
              <a:t>4 </a:t>
            </a:r>
            <a:r>
              <a:rPr lang="en-US" sz="2000" b="1" dirty="0" smtClean="0">
                <a:solidFill>
                  <a:srgbClr val="FFFF00"/>
                </a:solidFill>
              </a:rPr>
              <a:t>lobes named according to the bone above. </a:t>
            </a:r>
          </a:p>
          <a:p>
            <a:pPr eaLnBrk="1" hangingPunct="1">
              <a:defRPr/>
            </a:pPr>
            <a:r>
              <a:rPr lang="en-US" sz="2000" b="1" dirty="0" smtClean="0"/>
              <a:t>Lobes are separated by deeper grooves called </a:t>
            </a:r>
            <a:r>
              <a:rPr lang="en-US" sz="2000" b="1" dirty="0" smtClean="0">
                <a:solidFill>
                  <a:srgbClr val="FFFF00"/>
                </a:solidFill>
              </a:rPr>
              <a:t>fissures or sulci. </a:t>
            </a:r>
          </a:p>
          <a:p>
            <a:pPr eaLnBrk="1" hangingPunct="1">
              <a:defRPr/>
            </a:pPr>
            <a:endParaRPr lang="en-US" sz="1800" dirty="0" smtClean="0"/>
          </a:p>
        </p:txBody>
      </p:sp>
      <p:pic>
        <p:nvPicPr>
          <p:cNvPr id="19463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5903912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583238" y="2774950"/>
            <a:ext cx="528637" cy="36988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65150" y="3708400"/>
            <a:ext cx="1106488" cy="369888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5313363" y="4735513"/>
            <a:ext cx="833437" cy="3698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1282700" y="2336800"/>
            <a:ext cx="1576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FRONTAL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3530600" y="2108200"/>
            <a:ext cx="1927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PARIETAL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3022600" y="3492500"/>
            <a:ext cx="1354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TEMPORAL</a:t>
            </a: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4356100" y="3873500"/>
            <a:ext cx="1243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OCCIPITAL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build="p" animBg="1"/>
      <p:bldP spid="19464" grpId="0" animBg="1"/>
      <p:bldP spid="19465" grpId="0" animBg="1"/>
      <p:bldP spid="194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09575" y="188913"/>
            <a:ext cx="5567363" cy="649287"/>
          </a:xfr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BankGothic Lt BT" pitchFamily="34" charset="0"/>
              </a:rPr>
              <a:t>TISSUE OF THE CEREBRAL HEMISPHERES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9988" y="327025"/>
            <a:ext cx="2716212" cy="5610225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The outer layer is the  </a:t>
            </a:r>
            <a:r>
              <a:rPr lang="en-US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gray matter</a:t>
            </a:r>
            <a:r>
              <a:rPr lang="en-US" sz="2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or cortex</a:t>
            </a:r>
          </a:p>
          <a:p>
            <a:pPr eaLnBrk="1" hangingPunct="1">
              <a:defRPr/>
            </a:pPr>
            <a:r>
              <a:rPr lang="en-US" sz="2000" dirty="0" smtClean="0"/>
              <a:t>Deeper is located the </a:t>
            </a:r>
            <a:r>
              <a:rPr lang="en-US" sz="2000" b="1" dirty="0" smtClean="0">
                <a:solidFill>
                  <a:srgbClr val="FFFF00"/>
                </a:solidFill>
              </a:rPr>
              <a:t>white matter</a:t>
            </a:r>
            <a:r>
              <a:rPr lang="en-US" sz="2000" b="1" dirty="0" smtClean="0"/>
              <a:t>, </a:t>
            </a:r>
            <a:r>
              <a:rPr lang="en-US" sz="2000" dirty="0" smtClean="0"/>
              <a:t>composed of bundles of nerve fibers, carrying impulses </a:t>
            </a:r>
            <a:r>
              <a:rPr lang="en-US" sz="2000" b="1" dirty="0" smtClean="0">
                <a:solidFill>
                  <a:srgbClr val="FFFF00"/>
                </a:solidFill>
              </a:rPr>
              <a:t>to and from </a:t>
            </a:r>
            <a:r>
              <a:rPr lang="en-US" sz="2000" dirty="0" smtClean="0"/>
              <a:t>the cortex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99FF33"/>
                </a:solidFill>
              </a:rPr>
              <a:t>Basal nuclei </a:t>
            </a:r>
            <a:r>
              <a:rPr lang="en-US" sz="2000" dirty="0" smtClean="0"/>
              <a:t>are gray matter that  are located deep within the white matter</a:t>
            </a:r>
          </a:p>
          <a:p>
            <a:pPr eaLnBrk="1" hangingPunct="1">
              <a:defRPr/>
            </a:pPr>
            <a:r>
              <a:rPr lang="en-US" sz="2000" dirty="0" smtClean="0"/>
              <a:t>They help the motor cortex in regulation of </a:t>
            </a:r>
            <a:r>
              <a:rPr lang="en-US" sz="2400" b="1" i="1" dirty="0" smtClean="0">
                <a:solidFill>
                  <a:srgbClr val="FFC000"/>
                </a:solidFill>
              </a:rPr>
              <a:t>voluntary motor activities</a:t>
            </a:r>
            <a:r>
              <a:rPr lang="en-US" sz="2400" b="1" dirty="0" smtClean="0">
                <a:solidFill>
                  <a:srgbClr val="FFC000"/>
                </a:solidFill>
              </a:rPr>
              <a:t>.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pic>
        <p:nvPicPr>
          <p:cNvPr id="27655" name="Picture 7" descr="File05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6463"/>
            <a:ext cx="56864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File0525a"/>
          <p:cNvPicPr>
            <a:picLocks noChangeAspect="1" noChangeArrowheads="1"/>
          </p:cNvPicPr>
          <p:nvPr/>
        </p:nvPicPr>
        <p:blipFill>
          <a:blip r:embed="rId4" cstate="print"/>
          <a:srcRect t="15485" r="2110" b="15883"/>
          <a:stretch>
            <a:fillRect/>
          </a:stretch>
        </p:blipFill>
        <p:spPr bwMode="auto">
          <a:xfrm>
            <a:off x="219075" y="996950"/>
            <a:ext cx="56769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381500" y="3275013"/>
            <a:ext cx="927100" cy="355600"/>
          </a:xfrm>
          <a:prstGeom prst="roundRect">
            <a:avLst>
              <a:gd name="adj" fmla="val 16667"/>
            </a:avLst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4408488" y="3716338"/>
            <a:ext cx="1568450" cy="865187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3248025" y="3752850"/>
            <a:ext cx="150813" cy="260350"/>
          </a:xfrm>
          <a:custGeom>
            <a:avLst/>
            <a:gdLst>
              <a:gd name="T0" fmla="*/ 2147483647 w 100"/>
              <a:gd name="T1" fmla="*/ 2147483647 h 131"/>
              <a:gd name="T2" fmla="*/ 2147483647 w 100"/>
              <a:gd name="T3" fmla="*/ 2147483647 h 131"/>
              <a:gd name="T4" fmla="*/ 2147483647 w 100"/>
              <a:gd name="T5" fmla="*/ 2147483647 h 131"/>
              <a:gd name="T6" fmla="*/ 0 w 100"/>
              <a:gd name="T7" fmla="*/ 2147483647 h 131"/>
              <a:gd name="T8" fmla="*/ 2147483647 w 100"/>
              <a:gd name="T9" fmla="*/ 2147483647 h 131"/>
              <a:gd name="T10" fmla="*/ 2147483647 w 100"/>
              <a:gd name="T11" fmla="*/ 2147483647 h 131"/>
              <a:gd name="T12" fmla="*/ 2147483647 w 100"/>
              <a:gd name="T13" fmla="*/ 2147483647 h 131"/>
              <a:gd name="T14" fmla="*/ 2147483647 w 100"/>
              <a:gd name="T15" fmla="*/ 2147483647 h 131"/>
              <a:gd name="T16" fmla="*/ 2147483647 w 100"/>
              <a:gd name="T17" fmla="*/ 2147483647 h 131"/>
              <a:gd name="T18" fmla="*/ 2147483647 w 100"/>
              <a:gd name="T19" fmla="*/ 2147483647 h 131"/>
              <a:gd name="T20" fmla="*/ 2147483647 w 100"/>
              <a:gd name="T21" fmla="*/ 2147483647 h 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0"/>
              <a:gd name="T34" fmla="*/ 0 h 131"/>
              <a:gd name="T35" fmla="*/ 100 w 100"/>
              <a:gd name="T36" fmla="*/ 131 h 1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0" h="131">
                <a:moveTo>
                  <a:pt x="92" y="3"/>
                </a:moveTo>
                <a:cubicBezTo>
                  <a:pt x="70" y="7"/>
                  <a:pt x="51" y="11"/>
                  <a:pt x="32" y="23"/>
                </a:cubicBezTo>
                <a:cubicBezTo>
                  <a:pt x="24" y="35"/>
                  <a:pt x="16" y="47"/>
                  <a:pt x="8" y="59"/>
                </a:cubicBezTo>
                <a:cubicBezTo>
                  <a:pt x="3" y="66"/>
                  <a:pt x="0" y="83"/>
                  <a:pt x="0" y="83"/>
                </a:cubicBezTo>
                <a:cubicBezTo>
                  <a:pt x="4" y="105"/>
                  <a:pt x="1" y="119"/>
                  <a:pt x="20" y="131"/>
                </a:cubicBezTo>
                <a:cubicBezTo>
                  <a:pt x="42" y="127"/>
                  <a:pt x="56" y="118"/>
                  <a:pt x="76" y="111"/>
                </a:cubicBezTo>
                <a:cubicBezTo>
                  <a:pt x="89" y="92"/>
                  <a:pt x="82" y="104"/>
                  <a:pt x="92" y="75"/>
                </a:cubicBezTo>
                <a:cubicBezTo>
                  <a:pt x="95" y="67"/>
                  <a:pt x="100" y="51"/>
                  <a:pt x="100" y="51"/>
                </a:cubicBezTo>
                <a:cubicBezTo>
                  <a:pt x="99" y="43"/>
                  <a:pt x="99" y="35"/>
                  <a:pt x="96" y="27"/>
                </a:cubicBezTo>
                <a:cubicBezTo>
                  <a:pt x="95" y="23"/>
                  <a:pt x="82" y="10"/>
                  <a:pt x="84" y="3"/>
                </a:cubicBezTo>
                <a:cubicBezTo>
                  <a:pt x="85" y="0"/>
                  <a:pt x="89" y="3"/>
                  <a:pt x="92" y="3"/>
                </a:cubicBezTo>
                <a:close/>
              </a:path>
            </a:pathLst>
          </a:custGeom>
          <a:pattFill prst="wdUpDiag">
            <a:fgClr>
              <a:srgbClr val="CC99FF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0" name="Freeform 12"/>
          <p:cNvSpPr>
            <a:spLocks/>
          </p:cNvSpPr>
          <p:nvPr/>
        </p:nvSpPr>
        <p:spPr bwMode="auto">
          <a:xfrm>
            <a:off x="3084513" y="4216400"/>
            <a:ext cx="627062" cy="846138"/>
          </a:xfrm>
          <a:custGeom>
            <a:avLst/>
            <a:gdLst>
              <a:gd name="T0" fmla="*/ 2147483647 w 396"/>
              <a:gd name="T1" fmla="*/ 0 h 348"/>
              <a:gd name="T2" fmla="*/ 2147483647 w 396"/>
              <a:gd name="T3" fmla="*/ 2147483647 h 348"/>
              <a:gd name="T4" fmla="*/ 2147483647 w 396"/>
              <a:gd name="T5" fmla="*/ 2147483647 h 348"/>
              <a:gd name="T6" fmla="*/ 2147483647 w 396"/>
              <a:gd name="T7" fmla="*/ 2147483647 h 348"/>
              <a:gd name="T8" fmla="*/ 2147483647 w 396"/>
              <a:gd name="T9" fmla="*/ 2147483647 h 348"/>
              <a:gd name="T10" fmla="*/ 2147483647 w 396"/>
              <a:gd name="T11" fmla="*/ 2147483647 h 348"/>
              <a:gd name="T12" fmla="*/ 2147483647 w 396"/>
              <a:gd name="T13" fmla="*/ 2147483647 h 348"/>
              <a:gd name="T14" fmla="*/ 2147483647 w 396"/>
              <a:gd name="T15" fmla="*/ 2147483647 h 348"/>
              <a:gd name="T16" fmla="*/ 2147483647 w 396"/>
              <a:gd name="T17" fmla="*/ 2147483647 h 348"/>
              <a:gd name="T18" fmla="*/ 2147483647 w 396"/>
              <a:gd name="T19" fmla="*/ 2147483647 h 348"/>
              <a:gd name="T20" fmla="*/ 2147483647 w 396"/>
              <a:gd name="T21" fmla="*/ 2147483647 h 348"/>
              <a:gd name="T22" fmla="*/ 0 w 396"/>
              <a:gd name="T23" fmla="*/ 2147483647 h 348"/>
              <a:gd name="T24" fmla="*/ 2147483647 w 396"/>
              <a:gd name="T25" fmla="*/ 2147483647 h 348"/>
              <a:gd name="T26" fmla="*/ 2147483647 w 396"/>
              <a:gd name="T27" fmla="*/ 2147483647 h 348"/>
              <a:gd name="T28" fmla="*/ 2147483647 w 396"/>
              <a:gd name="T29" fmla="*/ 2147483647 h 348"/>
              <a:gd name="T30" fmla="*/ 2147483647 w 396"/>
              <a:gd name="T31" fmla="*/ 2147483647 h 348"/>
              <a:gd name="T32" fmla="*/ 2147483647 w 396"/>
              <a:gd name="T33" fmla="*/ 2147483647 h 348"/>
              <a:gd name="T34" fmla="*/ 2147483647 w 396"/>
              <a:gd name="T35" fmla="*/ 2147483647 h 348"/>
              <a:gd name="T36" fmla="*/ 2147483647 w 396"/>
              <a:gd name="T37" fmla="*/ 2147483647 h 348"/>
              <a:gd name="T38" fmla="*/ 2147483647 w 396"/>
              <a:gd name="T39" fmla="*/ 2147483647 h 348"/>
              <a:gd name="T40" fmla="*/ 2147483647 w 396"/>
              <a:gd name="T41" fmla="*/ 2147483647 h 348"/>
              <a:gd name="T42" fmla="*/ 2147483647 w 396"/>
              <a:gd name="T43" fmla="*/ 2147483647 h 348"/>
              <a:gd name="T44" fmla="*/ 2147483647 w 396"/>
              <a:gd name="T45" fmla="*/ 0 h 3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96"/>
              <a:gd name="T70" fmla="*/ 0 h 348"/>
              <a:gd name="T71" fmla="*/ 396 w 396"/>
              <a:gd name="T72" fmla="*/ 348 h 34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96" h="348">
                <a:moveTo>
                  <a:pt x="372" y="0"/>
                </a:moveTo>
                <a:cubicBezTo>
                  <a:pt x="345" y="9"/>
                  <a:pt x="324" y="20"/>
                  <a:pt x="300" y="36"/>
                </a:cubicBezTo>
                <a:cubicBezTo>
                  <a:pt x="287" y="44"/>
                  <a:pt x="279" y="55"/>
                  <a:pt x="264" y="60"/>
                </a:cubicBezTo>
                <a:cubicBezTo>
                  <a:pt x="253" y="76"/>
                  <a:pt x="235" y="83"/>
                  <a:pt x="220" y="96"/>
                </a:cubicBezTo>
                <a:cubicBezTo>
                  <a:pt x="220" y="96"/>
                  <a:pt x="190" y="126"/>
                  <a:pt x="184" y="132"/>
                </a:cubicBezTo>
                <a:cubicBezTo>
                  <a:pt x="175" y="141"/>
                  <a:pt x="148" y="148"/>
                  <a:pt x="148" y="148"/>
                </a:cubicBezTo>
                <a:cubicBezTo>
                  <a:pt x="136" y="166"/>
                  <a:pt x="111" y="175"/>
                  <a:pt x="92" y="188"/>
                </a:cubicBezTo>
                <a:cubicBezTo>
                  <a:pt x="84" y="193"/>
                  <a:pt x="68" y="204"/>
                  <a:pt x="68" y="204"/>
                </a:cubicBezTo>
                <a:cubicBezTo>
                  <a:pt x="65" y="208"/>
                  <a:pt x="63" y="213"/>
                  <a:pt x="60" y="216"/>
                </a:cubicBezTo>
                <a:cubicBezTo>
                  <a:pt x="57" y="219"/>
                  <a:pt x="51" y="220"/>
                  <a:pt x="48" y="224"/>
                </a:cubicBezTo>
                <a:cubicBezTo>
                  <a:pt x="36" y="238"/>
                  <a:pt x="26" y="257"/>
                  <a:pt x="16" y="272"/>
                </a:cubicBezTo>
                <a:cubicBezTo>
                  <a:pt x="9" y="283"/>
                  <a:pt x="0" y="308"/>
                  <a:pt x="0" y="308"/>
                </a:cubicBezTo>
                <a:cubicBezTo>
                  <a:pt x="3" y="316"/>
                  <a:pt x="1" y="327"/>
                  <a:pt x="8" y="332"/>
                </a:cubicBezTo>
                <a:cubicBezTo>
                  <a:pt x="16" y="337"/>
                  <a:pt x="32" y="348"/>
                  <a:pt x="32" y="348"/>
                </a:cubicBezTo>
                <a:cubicBezTo>
                  <a:pt x="81" y="332"/>
                  <a:pt x="137" y="334"/>
                  <a:pt x="188" y="328"/>
                </a:cubicBezTo>
                <a:cubicBezTo>
                  <a:pt x="206" y="334"/>
                  <a:pt x="229" y="326"/>
                  <a:pt x="248" y="324"/>
                </a:cubicBezTo>
                <a:cubicBezTo>
                  <a:pt x="273" y="316"/>
                  <a:pt x="296" y="304"/>
                  <a:pt x="320" y="296"/>
                </a:cubicBezTo>
                <a:cubicBezTo>
                  <a:pt x="354" y="262"/>
                  <a:pt x="378" y="228"/>
                  <a:pt x="388" y="180"/>
                </a:cubicBezTo>
                <a:cubicBezTo>
                  <a:pt x="383" y="153"/>
                  <a:pt x="391" y="135"/>
                  <a:pt x="396" y="108"/>
                </a:cubicBezTo>
                <a:cubicBezTo>
                  <a:pt x="393" y="76"/>
                  <a:pt x="390" y="57"/>
                  <a:pt x="380" y="28"/>
                </a:cubicBezTo>
                <a:cubicBezTo>
                  <a:pt x="379" y="24"/>
                  <a:pt x="380" y="17"/>
                  <a:pt x="376" y="16"/>
                </a:cubicBezTo>
                <a:cubicBezTo>
                  <a:pt x="372" y="15"/>
                  <a:pt x="365" y="16"/>
                  <a:pt x="364" y="12"/>
                </a:cubicBezTo>
                <a:cubicBezTo>
                  <a:pt x="363" y="7"/>
                  <a:pt x="369" y="4"/>
                  <a:pt x="372" y="0"/>
                </a:cubicBezTo>
                <a:close/>
              </a:path>
            </a:pathLst>
          </a:custGeom>
          <a:pattFill prst="wdUpDiag">
            <a:fgClr>
              <a:srgbClr val="CC99FF">
                <a:alpha val="39999"/>
              </a:srgbClr>
            </a:fgClr>
            <a:bgClr>
              <a:schemeClr val="bg1">
                <a:alpha val="39999"/>
              </a:schemeClr>
            </a:bgClr>
          </a:patt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2265363" y="3302000"/>
            <a:ext cx="1255712" cy="450850"/>
          </a:xfrm>
          <a:custGeom>
            <a:avLst/>
            <a:gdLst>
              <a:gd name="T0" fmla="*/ 2147483647 w 640"/>
              <a:gd name="T1" fmla="*/ 2147483647 h 173"/>
              <a:gd name="T2" fmla="*/ 2147483647 w 640"/>
              <a:gd name="T3" fmla="*/ 2147483647 h 173"/>
              <a:gd name="T4" fmla="*/ 2147483647 w 640"/>
              <a:gd name="T5" fmla="*/ 2147483647 h 173"/>
              <a:gd name="T6" fmla="*/ 2147483647 w 640"/>
              <a:gd name="T7" fmla="*/ 2147483647 h 173"/>
              <a:gd name="T8" fmla="*/ 2147483647 w 640"/>
              <a:gd name="T9" fmla="*/ 2147483647 h 173"/>
              <a:gd name="T10" fmla="*/ 2147483647 w 640"/>
              <a:gd name="T11" fmla="*/ 2147483647 h 173"/>
              <a:gd name="T12" fmla="*/ 2147483647 w 640"/>
              <a:gd name="T13" fmla="*/ 2147483647 h 173"/>
              <a:gd name="T14" fmla="*/ 2147483647 w 640"/>
              <a:gd name="T15" fmla="*/ 2147483647 h 173"/>
              <a:gd name="T16" fmla="*/ 2147483647 w 640"/>
              <a:gd name="T17" fmla="*/ 2147483647 h 173"/>
              <a:gd name="T18" fmla="*/ 2147483647 w 640"/>
              <a:gd name="T19" fmla="*/ 2147483647 h 173"/>
              <a:gd name="T20" fmla="*/ 2147483647 w 640"/>
              <a:gd name="T21" fmla="*/ 2147483647 h 173"/>
              <a:gd name="T22" fmla="*/ 2147483647 w 640"/>
              <a:gd name="T23" fmla="*/ 2147483647 h 173"/>
              <a:gd name="T24" fmla="*/ 2147483647 w 640"/>
              <a:gd name="T25" fmla="*/ 2147483647 h 173"/>
              <a:gd name="T26" fmla="*/ 0 w 640"/>
              <a:gd name="T27" fmla="*/ 2147483647 h 173"/>
              <a:gd name="T28" fmla="*/ 2147483647 w 640"/>
              <a:gd name="T29" fmla="*/ 2147483647 h 173"/>
              <a:gd name="T30" fmla="*/ 2147483647 w 640"/>
              <a:gd name="T31" fmla="*/ 2147483647 h 1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0"/>
              <a:gd name="T49" fmla="*/ 0 h 173"/>
              <a:gd name="T50" fmla="*/ 640 w 640"/>
              <a:gd name="T51" fmla="*/ 173 h 1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0" h="173">
                <a:moveTo>
                  <a:pt x="40" y="5"/>
                </a:moveTo>
                <a:cubicBezTo>
                  <a:pt x="136" y="69"/>
                  <a:pt x="189" y="105"/>
                  <a:pt x="308" y="113"/>
                </a:cubicBezTo>
                <a:cubicBezTo>
                  <a:pt x="346" y="104"/>
                  <a:pt x="385" y="100"/>
                  <a:pt x="424" y="97"/>
                </a:cubicBezTo>
                <a:cubicBezTo>
                  <a:pt x="467" y="86"/>
                  <a:pt x="514" y="53"/>
                  <a:pt x="548" y="25"/>
                </a:cubicBezTo>
                <a:cubicBezTo>
                  <a:pt x="562" y="13"/>
                  <a:pt x="581" y="11"/>
                  <a:pt x="596" y="1"/>
                </a:cubicBezTo>
                <a:cubicBezTo>
                  <a:pt x="618" y="4"/>
                  <a:pt x="633" y="0"/>
                  <a:pt x="640" y="21"/>
                </a:cubicBezTo>
                <a:cubicBezTo>
                  <a:pt x="627" y="61"/>
                  <a:pt x="599" y="62"/>
                  <a:pt x="572" y="89"/>
                </a:cubicBezTo>
                <a:cubicBezTo>
                  <a:pt x="545" y="116"/>
                  <a:pt x="514" y="116"/>
                  <a:pt x="488" y="133"/>
                </a:cubicBezTo>
                <a:cubicBezTo>
                  <a:pt x="435" y="168"/>
                  <a:pt x="344" y="168"/>
                  <a:pt x="284" y="173"/>
                </a:cubicBezTo>
                <a:cubicBezTo>
                  <a:pt x="213" y="165"/>
                  <a:pt x="147" y="143"/>
                  <a:pt x="80" y="121"/>
                </a:cubicBezTo>
                <a:cubicBezTo>
                  <a:pt x="62" y="115"/>
                  <a:pt x="73" y="110"/>
                  <a:pt x="56" y="101"/>
                </a:cubicBezTo>
                <a:cubicBezTo>
                  <a:pt x="49" y="97"/>
                  <a:pt x="39" y="98"/>
                  <a:pt x="32" y="93"/>
                </a:cubicBezTo>
                <a:cubicBezTo>
                  <a:pt x="28" y="90"/>
                  <a:pt x="24" y="88"/>
                  <a:pt x="20" y="85"/>
                </a:cubicBezTo>
                <a:cubicBezTo>
                  <a:pt x="2" y="57"/>
                  <a:pt x="7" y="70"/>
                  <a:pt x="0" y="49"/>
                </a:cubicBezTo>
                <a:cubicBezTo>
                  <a:pt x="7" y="29"/>
                  <a:pt x="7" y="16"/>
                  <a:pt x="28" y="9"/>
                </a:cubicBezTo>
                <a:cubicBezTo>
                  <a:pt x="43" y="14"/>
                  <a:pt x="40" y="17"/>
                  <a:pt x="40" y="5"/>
                </a:cubicBezTo>
                <a:close/>
              </a:path>
            </a:pathLst>
          </a:custGeom>
          <a:pattFill prst="dkHorz">
            <a:fgClr>
              <a:schemeClr val="accent1">
                <a:alpha val="41176"/>
              </a:schemeClr>
            </a:fgClr>
            <a:bgClr>
              <a:schemeClr val="bg1">
                <a:alpha val="41176"/>
              </a:schemeClr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518025" y="3933825"/>
            <a:ext cx="873125" cy="246063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Basal nuclei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3698875" y="4076700"/>
            <a:ext cx="944563" cy="441325"/>
          </a:xfrm>
          <a:prstGeom prst="line">
            <a:avLst/>
          </a:prstGeom>
          <a:noFill/>
          <a:ln w="9525">
            <a:solidFill>
              <a:srgbClr val="F40CC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 flipV="1">
            <a:off x="3357563" y="3916363"/>
            <a:ext cx="1285875" cy="160337"/>
          </a:xfrm>
          <a:prstGeom prst="line">
            <a:avLst/>
          </a:prstGeom>
          <a:noFill/>
          <a:ln w="9525">
            <a:solidFill>
              <a:srgbClr val="F40CC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6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4" grpId="0" build="p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63513"/>
            <a:ext cx="3835400" cy="623887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r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latin typeface="BankGothic Lt BT" pitchFamily="34" charset="0"/>
              </a:rPr>
              <a:t>DIENCEPHALON</a:t>
            </a:r>
          </a:p>
        </p:txBody>
      </p:sp>
      <p:pic>
        <p:nvPicPr>
          <p:cNvPr id="33795" name="Picture 3" descr="File0526"/>
          <p:cNvPicPr>
            <a:picLocks noChangeAspect="1" noChangeArrowheads="1"/>
          </p:cNvPicPr>
          <p:nvPr/>
        </p:nvPicPr>
        <p:blipFill>
          <a:blip r:embed="rId3" cstate="print"/>
          <a:srcRect t="2309" r="1833" b="8386"/>
          <a:stretch>
            <a:fillRect/>
          </a:stretch>
        </p:blipFill>
        <p:spPr bwMode="auto">
          <a:xfrm>
            <a:off x="468313" y="1052513"/>
            <a:ext cx="81375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306638" y="723900"/>
            <a:ext cx="4216400" cy="1016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cs typeface="Arial" charset="0"/>
              </a:rPr>
              <a:t>The diencephalon is located between the 2  cerebral hemispheres and is linked to them and to the brainstem.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588125" y="2708275"/>
            <a:ext cx="1800225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611188" y="3429000"/>
            <a:ext cx="1081087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588125" y="3141663"/>
            <a:ext cx="1512888" cy="28733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308600" y="5322888"/>
            <a:ext cx="3581400" cy="13223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Arial" charset="0"/>
              </a:rPr>
              <a:t>The major structures of the diencephalon are the</a:t>
            </a:r>
            <a:r>
              <a:rPr lang="en-US" sz="2000" b="1" dirty="0">
                <a:solidFill>
                  <a:srgbClr val="FF6600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Thalamus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Hypothalamus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, Subthalamus and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Epithalamus</a:t>
            </a:r>
            <a:r>
              <a:rPr lang="en-US" sz="2000" dirty="0">
                <a:cs typeface="Arial" charset="0"/>
              </a:rPr>
              <a:t>.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4148138" y="3562350"/>
            <a:ext cx="2439987" cy="2027238"/>
          </a:xfrm>
          <a:prstGeom prst="line">
            <a:avLst/>
          </a:prstGeom>
          <a:noFill/>
          <a:ln w="38100">
            <a:solidFill>
              <a:srgbClr val="F40CCD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6588125" y="1916113"/>
            <a:ext cx="1655763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3427413" y="3238500"/>
            <a:ext cx="1301750" cy="885825"/>
          </a:xfrm>
          <a:custGeom>
            <a:avLst/>
            <a:gdLst>
              <a:gd name="T0" fmla="*/ 2147483647 w 820"/>
              <a:gd name="T1" fmla="*/ 2147483647 h 558"/>
              <a:gd name="T2" fmla="*/ 2147483647 w 820"/>
              <a:gd name="T3" fmla="*/ 2147483647 h 558"/>
              <a:gd name="T4" fmla="*/ 2147483647 w 820"/>
              <a:gd name="T5" fmla="*/ 2147483647 h 558"/>
              <a:gd name="T6" fmla="*/ 2147483647 w 820"/>
              <a:gd name="T7" fmla="*/ 2147483647 h 558"/>
              <a:gd name="T8" fmla="*/ 2147483647 w 820"/>
              <a:gd name="T9" fmla="*/ 2147483647 h 558"/>
              <a:gd name="T10" fmla="*/ 2147483647 w 820"/>
              <a:gd name="T11" fmla="*/ 2147483647 h 558"/>
              <a:gd name="T12" fmla="*/ 2147483647 w 820"/>
              <a:gd name="T13" fmla="*/ 2147483647 h 558"/>
              <a:gd name="T14" fmla="*/ 2147483647 w 820"/>
              <a:gd name="T15" fmla="*/ 2147483647 h 558"/>
              <a:gd name="T16" fmla="*/ 2147483647 w 820"/>
              <a:gd name="T17" fmla="*/ 2147483647 h 558"/>
              <a:gd name="T18" fmla="*/ 2147483647 w 820"/>
              <a:gd name="T19" fmla="*/ 2147483647 h 558"/>
              <a:gd name="T20" fmla="*/ 2147483647 w 820"/>
              <a:gd name="T21" fmla="*/ 2147483647 h 558"/>
              <a:gd name="T22" fmla="*/ 2147483647 w 820"/>
              <a:gd name="T23" fmla="*/ 2147483647 h 558"/>
              <a:gd name="T24" fmla="*/ 2147483647 w 820"/>
              <a:gd name="T25" fmla="*/ 2147483647 h 558"/>
              <a:gd name="T26" fmla="*/ 2147483647 w 820"/>
              <a:gd name="T27" fmla="*/ 2147483647 h 558"/>
              <a:gd name="T28" fmla="*/ 2147483647 w 820"/>
              <a:gd name="T29" fmla="*/ 2147483647 h 558"/>
              <a:gd name="T30" fmla="*/ 2147483647 w 820"/>
              <a:gd name="T31" fmla="*/ 2147483647 h 558"/>
              <a:gd name="T32" fmla="*/ 2147483647 w 820"/>
              <a:gd name="T33" fmla="*/ 2147483647 h 558"/>
              <a:gd name="T34" fmla="*/ 2147483647 w 820"/>
              <a:gd name="T35" fmla="*/ 2147483647 h 558"/>
              <a:gd name="T36" fmla="*/ 2147483647 w 820"/>
              <a:gd name="T37" fmla="*/ 2147483647 h 558"/>
              <a:gd name="T38" fmla="*/ 2147483647 w 820"/>
              <a:gd name="T39" fmla="*/ 2147483647 h 558"/>
              <a:gd name="T40" fmla="*/ 2147483647 w 820"/>
              <a:gd name="T41" fmla="*/ 2147483647 h 558"/>
              <a:gd name="T42" fmla="*/ 2147483647 w 820"/>
              <a:gd name="T43" fmla="*/ 2147483647 h 558"/>
              <a:gd name="T44" fmla="*/ 2147483647 w 820"/>
              <a:gd name="T45" fmla="*/ 2147483647 h 558"/>
              <a:gd name="T46" fmla="*/ 2147483647 w 820"/>
              <a:gd name="T47" fmla="*/ 2147483647 h 558"/>
              <a:gd name="T48" fmla="*/ 2147483647 w 820"/>
              <a:gd name="T49" fmla="*/ 2147483647 h 558"/>
              <a:gd name="T50" fmla="*/ 2147483647 w 820"/>
              <a:gd name="T51" fmla="*/ 2147483647 h 558"/>
              <a:gd name="T52" fmla="*/ 2147483647 w 820"/>
              <a:gd name="T53" fmla="*/ 2147483647 h 558"/>
              <a:gd name="T54" fmla="*/ 2147483647 w 820"/>
              <a:gd name="T55" fmla="*/ 2147483647 h 558"/>
              <a:gd name="T56" fmla="*/ 2147483647 w 820"/>
              <a:gd name="T57" fmla="*/ 2147483647 h 558"/>
              <a:gd name="T58" fmla="*/ 2147483647 w 820"/>
              <a:gd name="T59" fmla="*/ 2147483647 h 558"/>
              <a:gd name="T60" fmla="*/ 2147483647 w 820"/>
              <a:gd name="T61" fmla="*/ 2147483647 h 558"/>
              <a:gd name="T62" fmla="*/ 2147483647 w 820"/>
              <a:gd name="T63" fmla="*/ 2147483647 h 558"/>
              <a:gd name="T64" fmla="*/ 2147483647 w 820"/>
              <a:gd name="T65" fmla="*/ 0 h 558"/>
              <a:gd name="T66" fmla="*/ 2147483647 w 820"/>
              <a:gd name="T67" fmla="*/ 2147483647 h 558"/>
              <a:gd name="T68" fmla="*/ 2147483647 w 820"/>
              <a:gd name="T69" fmla="*/ 2147483647 h 5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20"/>
              <a:gd name="T106" fmla="*/ 0 h 558"/>
              <a:gd name="T107" fmla="*/ 820 w 820"/>
              <a:gd name="T108" fmla="*/ 558 h 5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20" h="558">
                <a:moveTo>
                  <a:pt x="379" y="12"/>
                </a:moveTo>
                <a:cubicBezTo>
                  <a:pt x="319" y="32"/>
                  <a:pt x="263" y="49"/>
                  <a:pt x="211" y="84"/>
                </a:cubicBezTo>
                <a:cubicBezTo>
                  <a:pt x="186" y="122"/>
                  <a:pt x="160" y="148"/>
                  <a:pt x="145" y="192"/>
                </a:cubicBezTo>
                <a:cubicBezTo>
                  <a:pt x="143" y="198"/>
                  <a:pt x="133" y="195"/>
                  <a:pt x="127" y="198"/>
                </a:cubicBezTo>
                <a:cubicBezTo>
                  <a:pt x="114" y="205"/>
                  <a:pt x="91" y="222"/>
                  <a:pt x="91" y="222"/>
                </a:cubicBezTo>
                <a:cubicBezTo>
                  <a:pt x="99" y="256"/>
                  <a:pt x="109" y="249"/>
                  <a:pt x="127" y="276"/>
                </a:cubicBezTo>
                <a:cubicBezTo>
                  <a:pt x="115" y="313"/>
                  <a:pt x="112" y="320"/>
                  <a:pt x="79" y="342"/>
                </a:cubicBezTo>
                <a:cubicBezTo>
                  <a:pt x="60" y="371"/>
                  <a:pt x="65" y="403"/>
                  <a:pt x="49" y="432"/>
                </a:cubicBezTo>
                <a:cubicBezTo>
                  <a:pt x="38" y="451"/>
                  <a:pt x="25" y="468"/>
                  <a:pt x="13" y="486"/>
                </a:cubicBezTo>
                <a:cubicBezTo>
                  <a:pt x="11" y="489"/>
                  <a:pt x="0" y="527"/>
                  <a:pt x="1" y="528"/>
                </a:cubicBezTo>
                <a:cubicBezTo>
                  <a:pt x="7" y="534"/>
                  <a:pt x="17" y="524"/>
                  <a:pt x="25" y="522"/>
                </a:cubicBezTo>
                <a:cubicBezTo>
                  <a:pt x="37" y="518"/>
                  <a:pt x="61" y="510"/>
                  <a:pt x="61" y="510"/>
                </a:cubicBezTo>
                <a:cubicBezTo>
                  <a:pt x="99" y="523"/>
                  <a:pt x="81" y="547"/>
                  <a:pt x="115" y="558"/>
                </a:cubicBezTo>
                <a:cubicBezTo>
                  <a:pt x="127" y="550"/>
                  <a:pt x="139" y="542"/>
                  <a:pt x="151" y="534"/>
                </a:cubicBezTo>
                <a:cubicBezTo>
                  <a:pt x="156" y="530"/>
                  <a:pt x="153" y="521"/>
                  <a:pt x="157" y="516"/>
                </a:cubicBezTo>
                <a:cubicBezTo>
                  <a:pt x="162" y="510"/>
                  <a:pt x="168" y="507"/>
                  <a:pt x="175" y="504"/>
                </a:cubicBezTo>
                <a:cubicBezTo>
                  <a:pt x="215" y="486"/>
                  <a:pt x="260" y="470"/>
                  <a:pt x="301" y="456"/>
                </a:cubicBezTo>
                <a:cubicBezTo>
                  <a:pt x="332" y="446"/>
                  <a:pt x="358" y="410"/>
                  <a:pt x="391" y="402"/>
                </a:cubicBezTo>
                <a:cubicBezTo>
                  <a:pt x="411" y="397"/>
                  <a:pt x="431" y="398"/>
                  <a:pt x="451" y="396"/>
                </a:cubicBezTo>
                <a:cubicBezTo>
                  <a:pt x="476" y="404"/>
                  <a:pt x="529" y="390"/>
                  <a:pt x="529" y="390"/>
                </a:cubicBezTo>
                <a:cubicBezTo>
                  <a:pt x="535" y="386"/>
                  <a:pt x="542" y="383"/>
                  <a:pt x="547" y="378"/>
                </a:cubicBezTo>
                <a:cubicBezTo>
                  <a:pt x="552" y="373"/>
                  <a:pt x="553" y="365"/>
                  <a:pt x="559" y="360"/>
                </a:cubicBezTo>
                <a:cubicBezTo>
                  <a:pt x="578" y="345"/>
                  <a:pt x="617" y="347"/>
                  <a:pt x="643" y="330"/>
                </a:cubicBezTo>
                <a:cubicBezTo>
                  <a:pt x="647" y="319"/>
                  <a:pt x="649" y="300"/>
                  <a:pt x="667" y="300"/>
                </a:cubicBezTo>
                <a:cubicBezTo>
                  <a:pt x="680" y="300"/>
                  <a:pt x="703" y="312"/>
                  <a:pt x="703" y="312"/>
                </a:cubicBezTo>
                <a:cubicBezTo>
                  <a:pt x="732" y="356"/>
                  <a:pt x="744" y="341"/>
                  <a:pt x="805" y="336"/>
                </a:cubicBezTo>
                <a:cubicBezTo>
                  <a:pt x="818" y="316"/>
                  <a:pt x="820" y="300"/>
                  <a:pt x="799" y="282"/>
                </a:cubicBezTo>
                <a:cubicBezTo>
                  <a:pt x="788" y="273"/>
                  <a:pt x="763" y="258"/>
                  <a:pt x="763" y="258"/>
                </a:cubicBezTo>
                <a:cubicBezTo>
                  <a:pt x="773" y="219"/>
                  <a:pt x="778" y="241"/>
                  <a:pt x="799" y="210"/>
                </a:cubicBezTo>
                <a:cubicBezTo>
                  <a:pt x="785" y="167"/>
                  <a:pt x="805" y="219"/>
                  <a:pt x="775" y="174"/>
                </a:cubicBezTo>
                <a:cubicBezTo>
                  <a:pt x="754" y="142"/>
                  <a:pt x="759" y="133"/>
                  <a:pt x="721" y="108"/>
                </a:cubicBezTo>
                <a:cubicBezTo>
                  <a:pt x="702" y="80"/>
                  <a:pt x="667" y="69"/>
                  <a:pt x="637" y="54"/>
                </a:cubicBezTo>
                <a:cubicBezTo>
                  <a:pt x="564" y="17"/>
                  <a:pt x="537" y="7"/>
                  <a:pt x="451" y="0"/>
                </a:cubicBezTo>
                <a:cubicBezTo>
                  <a:pt x="435" y="2"/>
                  <a:pt x="419" y="3"/>
                  <a:pt x="403" y="6"/>
                </a:cubicBezTo>
                <a:cubicBezTo>
                  <a:pt x="395" y="7"/>
                  <a:pt x="379" y="12"/>
                  <a:pt x="379" y="12"/>
                </a:cubicBezTo>
                <a:close/>
              </a:path>
            </a:pathLst>
          </a:custGeom>
          <a:pattFill prst="wdUpDiag">
            <a:fgClr>
              <a:schemeClr val="accent1">
                <a:alpha val="39999"/>
              </a:schemeClr>
            </a:fgClr>
            <a:bgClr>
              <a:schemeClr val="bg1">
                <a:alpha val="39999"/>
              </a:schemeClr>
            </a:bgClr>
          </a:pattFill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6" grpId="0" animBg="1"/>
      <p:bldP spid="33797" grpId="0" animBg="1"/>
      <p:bldP spid="33798" grpId="0" animBg="1"/>
      <p:bldP spid="33799" grpId="0" animBg="1"/>
      <p:bldP spid="33801" grpId="0" animBg="1"/>
      <p:bldP spid="33802" grpId="0" animBg="1"/>
      <p:bldP spid="33805" grpId="0" animBg="1"/>
      <p:bldP spid="338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2755900" y="274638"/>
            <a:ext cx="3225800" cy="41751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latin typeface="BankGothic Lt BT" pitchFamily="34" charset="0"/>
              </a:rPr>
              <a:t>BRAIN STEM</a:t>
            </a:r>
          </a:p>
        </p:txBody>
      </p:sp>
      <p:pic>
        <p:nvPicPr>
          <p:cNvPr id="37894" name="Picture 6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44563"/>
            <a:ext cx="77755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59300" y="5346700"/>
            <a:ext cx="3429000" cy="1016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Arial" charset="0"/>
              </a:rPr>
              <a:t>The brainstem has three parts: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midbrain</a:t>
            </a:r>
            <a:r>
              <a:rPr lang="en-US" sz="2000" dirty="0">
                <a:cs typeface="Arial" charset="0"/>
              </a:rPr>
              <a:t>,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Pons</a:t>
            </a:r>
            <a:r>
              <a:rPr lang="en-US" sz="2000" dirty="0">
                <a:cs typeface="Arial" charset="0"/>
              </a:rPr>
              <a:t> and </a:t>
            </a:r>
            <a:r>
              <a:rPr lang="en-US" sz="2000" b="1" dirty="0">
                <a:solidFill>
                  <a:srgbClr val="FFFF00"/>
                </a:solidFill>
                <a:cs typeface="Arial" charset="0"/>
              </a:rPr>
              <a:t>medulla oblongata.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4176713" y="4352925"/>
            <a:ext cx="1763712" cy="1092200"/>
          </a:xfrm>
          <a:prstGeom prst="line">
            <a:avLst/>
          </a:prstGeom>
          <a:noFill/>
          <a:ln w="57150">
            <a:solidFill>
              <a:srgbClr val="00206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443663" y="3284538"/>
            <a:ext cx="1728787" cy="865187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2268538" y="5084763"/>
            <a:ext cx="1223962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2268538" y="4868863"/>
            <a:ext cx="358775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6443663" y="4076700"/>
            <a:ext cx="1296987" cy="4318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09613" y="5445125"/>
            <a:ext cx="3794125" cy="10096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It is connected to the cerebellum with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 paired peduncles </a:t>
            </a:r>
          </a:p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Superior, middle and inferior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11300" y="274638"/>
            <a:ext cx="4660900" cy="538162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  <a:latin typeface="BankGothic Lt BT" pitchFamily="34" charset="0"/>
              </a:rPr>
              <a:t>CEREBELLUM</a:t>
            </a:r>
          </a:p>
        </p:txBody>
      </p:sp>
      <p:pic>
        <p:nvPicPr>
          <p:cNvPr id="47109" name="Picture 5" descr="File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98525"/>
            <a:ext cx="78486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6516688" y="4941888"/>
            <a:ext cx="792162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1" name="Freeform 7" descr="Dark upward diagonal"/>
          <p:cNvSpPr>
            <a:spLocks/>
          </p:cNvSpPr>
          <p:nvPr/>
        </p:nvSpPr>
        <p:spPr bwMode="auto">
          <a:xfrm>
            <a:off x="4429125" y="3614738"/>
            <a:ext cx="1928813" cy="1628775"/>
          </a:xfrm>
          <a:custGeom>
            <a:avLst/>
            <a:gdLst>
              <a:gd name="T0" fmla="*/ 2147483647 w 1215"/>
              <a:gd name="T1" fmla="*/ 2147483647 h 1026"/>
              <a:gd name="T2" fmla="*/ 2147483647 w 1215"/>
              <a:gd name="T3" fmla="*/ 0 h 1026"/>
              <a:gd name="T4" fmla="*/ 2147483647 w 1215"/>
              <a:gd name="T5" fmla="*/ 2147483647 h 1026"/>
              <a:gd name="T6" fmla="*/ 2147483647 w 1215"/>
              <a:gd name="T7" fmla="*/ 2147483647 h 1026"/>
              <a:gd name="T8" fmla="*/ 2147483647 w 1215"/>
              <a:gd name="T9" fmla="*/ 2147483647 h 1026"/>
              <a:gd name="T10" fmla="*/ 2147483647 w 1215"/>
              <a:gd name="T11" fmla="*/ 2147483647 h 1026"/>
              <a:gd name="T12" fmla="*/ 2147483647 w 1215"/>
              <a:gd name="T13" fmla="*/ 2147483647 h 1026"/>
              <a:gd name="T14" fmla="*/ 2147483647 w 1215"/>
              <a:gd name="T15" fmla="*/ 2147483647 h 1026"/>
              <a:gd name="T16" fmla="*/ 2147483647 w 1215"/>
              <a:gd name="T17" fmla="*/ 2147483647 h 1026"/>
              <a:gd name="T18" fmla="*/ 2147483647 w 1215"/>
              <a:gd name="T19" fmla="*/ 2147483647 h 1026"/>
              <a:gd name="T20" fmla="*/ 2147483647 w 1215"/>
              <a:gd name="T21" fmla="*/ 2147483647 h 1026"/>
              <a:gd name="T22" fmla="*/ 2147483647 w 1215"/>
              <a:gd name="T23" fmla="*/ 2147483647 h 1026"/>
              <a:gd name="T24" fmla="*/ 0 w 1215"/>
              <a:gd name="T25" fmla="*/ 2147483647 h 1026"/>
              <a:gd name="T26" fmla="*/ 2147483647 w 1215"/>
              <a:gd name="T27" fmla="*/ 2147483647 h 1026"/>
              <a:gd name="T28" fmla="*/ 2147483647 w 1215"/>
              <a:gd name="T29" fmla="*/ 2147483647 h 1026"/>
              <a:gd name="T30" fmla="*/ 2147483647 w 1215"/>
              <a:gd name="T31" fmla="*/ 2147483647 h 1026"/>
              <a:gd name="T32" fmla="*/ 2147483647 w 1215"/>
              <a:gd name="T33" fmla="*/ 2147483647 h 1026"/>
              <a:gd name="T34" fmla="*/ 2147483647 w 1215"/>
              <a:gd name="T35" fmla="*/ 2147483647 h 1026"/>
              <a:gd name="T36" fmla="*/ 2147483647 w 1215"/>
              <a:gd name="T37" fmla="*/ 2147483647 h 1026"/>
              <a:gd name="T38" fmla="*/ 2147483647 w 1215"/>
              <a:gd name="T39" fmla="*/ 2147483647 h 1026"/>
              <a:gd name="T40" fmla="*/ 2147483647 w 1215"/>
              <a:gd name="T41" fmla="*/ 2147483647 h 1026"/>
              <a:gd name="T42" fmla="*/ 2147483647 w 1215"/>
              <a:gd name="T43" fmla="*/ 2147483647 h 1026"/>
              <a:gd name="T44" fmla="*/ 2147483647 w 1215"/>
              <a:gd name="T45" fmla="*/ 2147483647 h 1026"/>
              <a:gd name="T46" fmla="*/ 2147483647 w 1215"/>
              <a:gd name="T47" fmla="*/ 2147483647 h 1026"/>
              <a:gd name="T48" fmla="*/ 2147483647 w 1215"/>
              <a:gd name="T49" fmla="*/ 2147483647 h 1026"/>
              <a:gd name="T50" fmla="*/ 2147483647 w 1215"/>
              <a:gd name="T51" fmla="*/ 2147483647 h 1026"/>
              <a:gd name="T52" fmla="*/ 2147483647 w 1215"/>
              <a:gd name="T53" fmla="*/ 2147483647 h 1026"/>
              <a:gd name="T54" fmla="*/ 2147483647 w 1215"/>
              <a:gd name="T55" fmla="*/ 2147483647 h 1026"/>
              <a:gd name="T56" fmla="*/ 2147483647 w 1215"/>
              <a:gd name="T57" fmla="*/ 2147483647 h 1026"/>
              <a:gd name="T58" fmla="*/ 2147483647 w 1215"/>
              <a:gd name="T59" fmla="*/ 2147483647 h 1026"/>
              <a:gd name="T60" fmla="*/ 2147483647 w 1215"/>
              <a:gd name="T61" fmla="*/ 2147483647 h 1026"/>
              <a:gd name="T62" fmla="*/ 2147483647 w 1215"/>
              <a:gd name="T63" fmla="*/ 2147483647 h 1026"/>
              <a:gd name="T64" fmla="*/ 2147483647 w 1215"/>
              <a:gd name="T65" fmla="*/ 2147483647 h 1026"/>
              <a:gd name="T66" fmla="*/ 2147483647 w 1215"/>
              <a:gd name="T67" fmla="*/ 2147483647 h 1026"/>
              <a:gd name="T68" fmla="*/ 2147483647 w 1215"/>
              <a:gd name="T69" fmla="*/ 2147483647 h 1026"/>
              <a:gd name="T70" fmla="*/ 2147483647 w 1215"/>
              <a:gd name="T71" fmla="*/ 2147483647 h 1026"/>
              <a:gd name="T72" fmla="*/ 2147483647 w 1215"/>
              <a:gd name="T73" fmla="*/ 2147483647 h 1026"/>
              <a:gd name="T74" fmla="*/ 2147483647 w 1215"/>
              <a:gd name="T75" fmla="*/ 0 h 1026"/>
              <a:gd name="T76" fmla="*/ 2147483647 w 1215"/>
              <a:gd name="T77" fmla="*/ 2147483647 h 102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15"/>
              <a:gd name="T118" fmla="*/ 0 h 1026"/>
              <a:gd name="T119" fmla="*/ 1215 w 1215"/>
              <a:gd name="T120" fmla="*/ 1026 h 102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15" h="1026">
                <a:moveTo>
                  <a:pt x="558" y="27"/>
                </a:moveTo>
                <a:cubicBezTo>
                  <a:pt x="544" y="18"/>
                  <a:pt x="523" y="0"/>
                  <a:pt x="504" y="0"/>
                </a:cubicBezTo>
                <a:cubicBezTo>
                  <a:pt x="446" y="0"/>
                  <a:pt x="349" y="28"/>
                  <a:pt x="288" y="36"/>
                </a:cubicBezTo>
                <a:cubicBezTo>
                  <a:pt x="213" y="61"/>
                  <a:pt x="250" y="43"/>
                  <a:pt x="180" y="90"/>
                </a:cubicBezTo>
                <a:cubicBezTo>
                  <a:pt x="171" y="96"/>
                  <a:pt x="153" y="108"/>
                  <a:pt x="153" y="108"/>
                </a:cubicBezTo>
                <a:cubicBezTo>
                  <a:pt x="105" y="180"/>
                  <a:pt x="168" y="93"/>
                  <a:pt x="108" y="153"/>
                </a:cubicBezTo>
                <a:cubicBezTo>
                  <a:pt x="95" y="166"/>
                  <a:pt x="70" y="217"/>
                  <a:pt x="63" y="234"/>
                </a:cubicBezTo>
                <a:cubicBezTo>
                  <a:pt x="55" y="251"/>
                  <a:pt x="51" y="270"/>
                  <a:pt x="45" y="288"/>
                </a:cubicBezTo>
                <a:cubicBezTo>
                  <a:pt x="42" y="297"/>
                  <a:pt x="36" y="315"/>
                  <a:pt x="36" y="315"/>
                </a:cubicBezTo>
                <a:cubicBezTo>
                  <a:pt x="43" y="371"/>
                  <a:pt x="44" y="389"/>
                  <a:pt x="54" y="441"/>
                </a:cubicBezTo>
                <a:cubicBezTo>
                  <a:pt x="60" y="471"/>
                  <a:pt x="72" y="531"/>
                  <a:pt x="72" y="531"/>
                </a:cubicBezTo>
                <a:cubicBezTo>
                  <a:pt x="59" y="582"/>
                  <a:pt x="49" y="601"/>
                  <a:pt x="18" y="648"/>
                </a:cubicBezTo>
                <a:cubicBezTo>
                  <a:pt x="8" y="663"/>
                  <a:pt x="1" y="722"/>
                  <a:pt x="0" y="729"/>
                </a:cubicBezTo>
                <a:cubicBezTo>
                  <a:pt x="12" y="827"/>
                  <a:pt x="15" y="841"/>
                  <a:pt x="72" y="909"/>
                </a:cubicBezTo>
                <a:cubicBezTo>
                  <a:pt x="79" y="917"/>
                  <a:pt x="82" y="929"/>
                  <a:pt x="90" y="936"/>
                </a:cubicBezTo>
                <a:cubicBezTo>
                  <a:pt x="114" y="957"/>
                  <a:pt x="144" y="972"/>
                  <a:pt x="171" y="990"/>
                </a:cubicBezTo>
                <a:cubicBezTo>
                  <a:pt x="180" y="996"/>
                  <a:pt x="189" y="1002"/>
                  <a:pt x="198" y="1008"/>
                </a:cubicBezTo>
                <a:cubicBezTo>
                  <a:pt x="207" y="1014"/>
                  <a:pt x="225" y="1026"/>
                  <a:pt x="225" y="1026"/>
                </a:cubicBezTo>
                <a:cubicBezTo>
                  <a:pt x="293" y="1020"/>
                  <a:pt x="308" y="1024"/>
                  <a:pt x="360" y="1008"/>
                </a:cubicBezTo>
                <a:cubicBezTo>
                  <a:pt x="399" y="996"/>
                  <a:pt x="453" y="967"/>
                  <a:pt x="495" y="963"/>
                </a:cubicBezTo>
                <a:cubicBezTo>
                  <a:pt x="621" y="952"/>
                  <a:pt x="561" y="958"/>
                  <a:pt x="675" y="945"/>
                </a:cubicBezTo>
                <a:cubicBezTo>
                  <a:pt x="729" y="927"/>
                  <a:pt x="783" y="918"/>
                  <a:pt x="837" y="900"/>
                </a:cubicBezTo>
                <a:cubicBezTo>
                  <a:pt x="855" y="894"/>
                  <a:pt x="875" y="893"/>
                  <a:pt x="891" y="882"/>
                </a:cubicBezTo>
                <a:cubicBezTo>
                  <a:pt x="953" y="841"/>
                  <a:pt x="924" y="853"/>
                  <a:pt x="972" y="837"/>
                </a:cubicBezTo>
                <a:cubicBezTo>
                  <a:pt x="981" y="828"/>
                  <a:pt x="989" y="818"/>
                  <a:pt x="999" y="810"/>
                </a:cubicBezTo>
                <a:cubicBezTo>
                  <a:pt x="1016" y="797"/>
                  <a:pt x="1053" y="774"/>
                  <a:pt x="1053" y="774"/>
                </a:cubicBezTo>
                <a:cubicBezTo>
                  <a:pt x="1078" y="736"/>
                  <a:pt x="1115" y="711"/>
                  <a:pt x="1143" y="675"/>
                </a:cubicBezTo>
                <a:cubicBezTo>
                  <a:pt x="1156" y="658"/>
                  <a:pt x="1167" y="639"/>
                  <a:pt x="1179" y="621"/>
                </a:cubicBezTo>
                <a:cubicBezTo>
                  <a:pt x="1185" y="612"/>
                  <a:pt x="1197" y="594"/>
                  <a:pt x="1197" y="594"/>
                </a:cubicBezTo>
                <a:cubicBezTo>
                  <a:pt x="1215" y="505"/>
                  <a:pt x="1211" y="544"/>
                  <a:pt x="1197" y="396"/>
                </a:cubicBezTo>
                <a:cubicBezTo>
                  <a:pt x="1196" y="381"/>
                  <a:pt x="1186" y="343"/>
                  <a:pt x="1170" y="333"/>
                </a:cubicBezTo>
                <a:cubicBezTo>
                  <a:pt x="1139" y="314"/>
                  <a:pt x="1092" y="317"/>
                  <a:pt x="1062" y="297"/>
                </a:cubicBezTo>
                <a:cubicBezTo>
                  <a:pt x="1004" y="259"/>
                  <a:pt x="939" y="238"/>
                  <a:pt x="873" y="216"/>
                </a:cubicBezTo>
                <a:cubicBezTo>
                  <a:pt x="818" y="198"/>
                  <a:pt x="782" y="160"/>
                  <a:pt x="738" y="126"/>
                </a:cubicBezTo>
                <a:cubicBezTo>
                  <a:pt x="721" y="113"/>
                  <a:pt x="684" y="90"/>
                  <a:pt x="684" y="90"/>
                </a:cubicBezTo>
                <a:cubicBezTo>
                  <a:pt x="632" y="13"/>
                  <a:pt x="701" y="104"/>
                  <a:pt x="639" y="54"/>
                </a:cubicBezTo>
                <a:cubicBezTo>
                  <a:pt x="631" y="47"/>
                  <a:pt x="629" y="34"/>
                  <a:pt x="621" y="27"/>
                </a:cubicBezTo>
                <a:cubicBezTo>
                  <a:pt x="605" y="14"/>
                  <a:pt x="584" y="11"/>
                  <a:pt x="567" y="0"/>
                </a:cubicBezTo>
                <a:cubicBezTo>
                  <a:pt x="532" y="12"/>
                  <a:pt x="533" y="2"/>
                  <a:pt x="558" y="27"/>
                </a:cubicBezTo>
                <a:close/>
              </a:path>
            </a:pathLst>
          </a:custGeom>
          <a:pattFill prst="dkUpDiag">
            <a:fgClr>
              <a:schemeClr val="accent1">
                <a:alpha val="38823"/>
              </a:schemeClr>
            </a:fgClr>
            <a:bgClr>
              <a:schemeClr val="bg1">
                <a:alpha val="38823"/>
              </a:schemeClr>
            </a:bgClr>
          </a:pattFill>
          <a:ln w="28575">
            <a:solidFill>
              <a:srgbClr val="F40CCD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90500" y="5524500"/>
            <a:ext cx="8666163" cy="10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40CCD"/>
                </a:solidFill>
                <a:cs typeface="Arial" charset="0"/>
              </a:rPr>
              <a:t>Cerebellum </a:t>
            </a:r>
            <a:r>
              <a:rPr lang="en-US" sz="2000" dirty="0">
                <a:cs typeface="Arial" charset="0"/>
              </a:rPr>
              <a:t>has 2 cerebellar hemispheres with convoluted surface. </a:t>
            </a:r>
          </a:p>
          <a:p>
            <a:pPr>
              <a:defRPr/>
            </a:pPr>
            <a:r>
              <a:rPr lang="en-US" sz="2000" dirty="0">
                <a:cs typeface="Arial" charset="0"/>
              </a:rPr>
              <a:t>It has an outer cortex of gray matter and an inner region of white matter. </a:t>
            </a:r>
          </a:p>
          <a:p>
            <a:pPr>
              <a:defRPr/>
            </a:pPr>
            <a:r>
              <a:rPr lang="en-US" sz="2000" dirty="0">
                <a:cs typeface="Arial" charset="0"/>
              </a:rPr>
              <a:t>It provides precise </a:t>
            </a:r>
            <a:r>
              <a:rPr lang="en-US" sz="2000" u="sng" dirty="0">
                <a:cs typeface="Arial" charset="0"/>
              </a:rPr>
              <a:t>coordination for body movements </a:t>
            </a:r>
            <a:r>
              <a:rPr lang="en-US" sz="2000" dirty="0">
                <a:cs typeface="Arial" charset="0"/>
              </a:rPr>
              <a:t>and helps </a:t>
            </a:r>
            <a:r>
              <a:rPr lang="en-US" sz="2000" u="sng" dirty="0">
                <a:cs typeface="Arial" charset="0"/>
              </a:rPr>
              <a:t>maintain equilibrium.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2514600" y="4597400"/>
            <a:ext cx="2743200" cy="9779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0" grpId="0" animBg="1"/>
      <p:bldP spid="47111" grpId="0" animBg="1"/>
      <p:bldP spid="47112" grpId="0" animBg="1"/>
      <p:bldP spid="471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713" y="274638"/>
            <a:ext cx="4667250" cy="8858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FFFF00"/>
                </a:solidFill>
              </a:rPr>
              <a:t>MENINGES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065213"/>
            <a:ext cx="3644900" cy="5030787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There are three connective tissue membranes invest the brain and the spinal cord.</a:t>
            </a:r>
          </a:p>
          <a:p>
            <a:pPr>
              <a:defRPr/>
            </a:pPr>
            <a:r>
              <a:rPr lang="en-US" dirty="0" smtClean="0"/>
              <a:t>These are from outward to inward are:</a:t>
            </a:r>
          </a:p>
          <a:p>
            <a:pPr>
              <a:defRPr/>
            </a:pPr>
            <a:r>
              <a:rPr lang="en-US" dirty="0" smtClean="0"/>
              <a:t>1- </a:t>
            </a:r>
            <a:r>
              <a:rPr lang="en-US" dirty="0" smtClean="0">
                <a:solidFill>
                  <a:srgbClr val="FFFF00"/>
                </a:solidFill>
              </a:rPr>
              <a:t>Dura mater.</a:t>
            </a:r>
          </a:p>
          <a:p>
            <a:pPr>
              <a:defRPr/>
            </a:pPr>
            <a:r>
              <a:rPr lang="en-US" dirty="0" smtClean="0"/>
              <a:t>2- </a:t>
            </a:r>
            <a:r>
              <a:rPr lang="en-US" dirty="0" smtClean="0">
                <a:solidFill>
                  <a:srgbClr val="FFFF00"/>
                </a:solidFill>
              </a:rPr>
              <a:t>Arachnoid mater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3- </a:t>
            </a:r>
            <a:r>
              <a:rPr lang="en-US" dirty="0" smtClean="0">
                <a:solidFill>
                  <a:srgbClr val="FFFF00"/>
                </a:solidFill>
              </a:rPr>
              <a:t>Pia mater.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5" descr="9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2381"/>
          <a:stretch>
            <a:fillRect/>
          </a:stretch>
        </p:blipFill>
        <p:spPr>
          <a:xfrm>
            <a:off x="4176713" y="1255713"/>
            <a:ext cx="4776787" cy="4967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4000" y="558800"/>
            <a:ext cx="4648200" cy="9906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200" i="1" dirty="0" smtClean="0">
                <a:solidFill>
                  <a:srgbClr val="FFFF00"/>
                </a:solidFill>
                <a:latin typeface="BankGothic Lt BT" pitchFamily="34" charset="0"/>
              </a:rPr>
              <a:t>BRAIN VENTRICLES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13350" y="450850"/>
            <a:ext cx="3765550" cy="57451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Brain is bathed by the cerebrospinal fluid (CSF).</a:t>
            </a:r>
          </a:p>
          <a:p>
            <a:pPr eaLnBrk="1" hangingPunct="1">
              <a:defRPr/>
            </a:pPr>
            <a:r>
              <a:rPr lang="en-US" sz="2200" dirty="0" smtClean="0"/>
              <a:t>Inside the brain, there are </a:t>
            </a:r>
            <a:r>
              <a:rPr lang="en-US" sz="2400" b="1" dirty="0" smtClean="0">
                <a:solidFill>
                  <a:srgbClr val="FFFF00"/>
                </a:solidFill>
              </a:rPr>
              <a:t>4 </a:t>
            </a:r>
            <a:r>
              <a:rPr lang="en-US" sz="2200" b="1" dirty="0" smtClean="0">
                <a:solidFill>
                  <a:srgbClr val="FFFF00"/>
                </a:solidFill>
              </a:rPr>
              <a:t>ventricles</a:t>
            </a:r>
            <a:r>
              <a:rPr lang="en-US" sz="2200" dirty="0" smtClean="0"/>
              <a:t> filled with CSF.</a:t>
            </a:r>
          </a:p>
          <a:p>
            <a:pPr eaLnBrk="1" hangingPunct="1">
              <a:defRPr/>
            </a:pPr>
            <a:r>
              <a:rPr lang="en-US" sz="2200" u="sng" dirty="0" smtClean="0"/>
              <a:t>The 4 ventricles are: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FFFF00"/>
                </a:solidFill>
              </a:rPr>
              <a:t>2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lateral ventricles:</a:t>
            </a:r>
          </a:p>
          <a:p>
            <a:pPr lvl="1"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FFFF00"/>
                </a:solidFill>
              </a:rPr>
              <a:t>   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One in each hemispheres.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3</a:t>
            </a:r>
            <a:r>
              <a:rPr lang="en-US" sz="2200" b="1" baseline="30000" dirty="0" smtClean="0">
                <a:solidFill>
                  <a:srgbClr val="FFFF00"/>
                </a:solidFill>
              </a:rPr>
              <a:t>rd</a:t>
            </a:r>
            <a:r>
              <a:rPr lang="en-US" sz="2200" b="1" dirty="0" smtClean="0">
                <a:solidFill>
                  <a:srgbClr val="FFFF00"/>
                </a:solidFill>
              </a:rPr>
              <a:t> ventricle:</a:t>
            </a:r>
          </a:p>
          <a:p>
            <a:pPr lvl="1"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FFFF00"/>
                </a:solidFill>
              </a:rPr>
              <a:t>    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in the Diencephalon.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FF00"/>
                </a:solidFill>
              </a:rPr>
              <a:t>4</a:t>
            </a:r>
            <a:r>
              <a:rPr lang="en-US" sz="22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2200" b="1" dirty="0" smtClean="0">
                <a:solidFill>
                  <a:srgbClr val="FFFF00"/>
                </a:solidFill>
              </a:rPr>
              <a:t> ventricle:</a:t>
            </a:r>
          </a:p>
          <a:p>
            <a:pPr lvl="1"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FFFF00"/>
                </a:solidFill>
              </a:rPr>
              <a:t>    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between Pons, Medulla oblongata &amp; Cerebellum.</a:t>
            </a:r>
          </a:p>
          <a:p>
            <a:pPr lvl="1" eaLnBrk="1" hangingPunct="1">
              <a:buFontTx/>
              <a:buNone/>
              <a:defRPr/>
            </a:pPr>
            <a:r>
              <a:rPr lang="en-US" sz="2200" dirty="0" smtClean="0">
                <a:solidFill>
                  <a:srgbClr val="FFFF00"/>
                </a:solidFill>
              </a:rPr>
              <a:t>N.B. C</a:t>
            </a:r>
            <a:r>
              <a:rPr lang="en-US" sz="2200" b="1" dirty="0" smtClean="0">
                <a:solidFill>
                  <a:srgbClr val="FFFF00"/>
                </a:solidFill>
              </a:rPr>
              <a:t>erebral aqueduct: 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connects the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to the 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ventricle.</a:t>
            </a:r>
          </a:p>
        </p:txBody>
      </p:sp>
      <p:pic>
        <p:nvPicPr>
          <p:cNvPr id="61447" name="Picture 7" descr="File0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993900"/>
            <a:ext cx="4927600" cy="3538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670300" y="2101850"/>
            <a:ext cx="1282700" cy="6889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3644900" y="2870200"/>
            <a:ext cx="711200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3657600" y="4271963"/>
            <a:ext cx="635000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3657600" y="3665538"/>
            <a:ext cx="749300" cy="447675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6" grpId="0" build="p" animBg="1"/>
      <p:bldP spid="61448" grpId="0" animBg="1"/>
      <p:bldP spid="61449" grpId="0" animBg="1"/>
      <p:bldP spid="61450" grpId="0" animBg="1"/>
      <p:bldP spid="614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7638" y="211138"/>
            <a:ext cx="5008562" cy="404812"/>
          </a:xfr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algn="r" eaLnBrk="1" hangingPunct="1"/>
            <a:r>
              <a:rPr lang="en-US" sz="3200" smtClean="0">
                <a:solidFill>
                  <a:srgbClr val="000000"/>
                </a:solidFill>
                <a:effectLst/>
                <a:latin typeface="Franklin Gothic Book" pitchFamily="34" charset="0"/>
              </a:rPr>
              <a:t>CEREBROSPINAL FLUID</a:t>
            </a:r>
          </a:p>
        </p:txBody>
      </p:sp>
      <p:pic>
        <p:nvPicPr>
          <p:cNvPr id="63496" name="Picture 8" descr="File05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674688"/>
            <a:ext cx="6611937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77800" y="266700"/>
            <a:ext cx="3725863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40C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CSF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constantly </a:t>
            </a:r>
            <a:r>
              <a:rPr lang="en-US" sz="1600" b="1" dirty="0">
                <a:solidFill>
                  <a:srgbClr val="F40C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produced by 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1600" b="1" dirty="0">
                <a:solidFill>
                  <a:srgbClr val="F40CC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choroid plexuses </a:t>
            </a:r>
            <a:r>
              <a:rPr lang="en-US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inside the  ventricle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1800225" y="1214438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5708650" y="3908425"/>
            <a:ext cx="1071563" cy="2857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181100" y="4533900"/>
            <a:ext cx="306070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DejaVu Serif Condensed" pitchFamily="18" charset="0"/>
                <a:ea typeface="DejaVu Serif Condensed" pitchFamily="18" charset="0"/>
                <a:cs typeface="Arial" charset="0"/>
              </a:rPr>
              <a:t>Inside the brain, CSF flows from the lateral ventricles to the 3</a:t>
            </a:r>
            <a:r>
              <a:rPr lang="en-US" sz="1600" b="1" baseline="30000" dirty="0">
                <a:latin typeface="DejaVu Serif Condensed" pitchFamily="18" charset="0"/>
                <a:ea typeface="DejaVu Serif Condensed" pitchFamily="18" charset="0"/>
                <a:cs typeface="Arial" charset="0"/>
              </a:rPr>
              <a:t>rd</a:t>
            </a:r>
            <a:r>
              <a:rPr lang="en-US" sz="1600" b="1" dirty="0">
                <a:latin typeface="DejaVu Serif Condensed" pitchFamily="18" charset="0"/>
                <a:ea typeface="DejaVu Serif Condensed" pitchFamily="18" charset="0"/>
                <a:cs typeface="Arial" charset="0"/>
              </a:rPr>
              <a:t> and 4</a:t>
            </a:r>
            <a:r>
              <a:rPr lang="en-US" sz="1600" b="1" baseline="30000" dirty="0">
                <a:latin typeface="DejaVu Serif Condensed" pitchFamily="18" charset="0"/>
                <a:ea typeface="DejaVu Serif Condensed" pitchFamily="18" charset="0"/>
                <a:cs typeface="Arial" charset="0"/>
              </a:rPr>
              <a:t>th</a:t>
            </a:r>
            <a:r>
              <a:rPr lang="en-US" sz="1600" b="1" dirty="0">
                <a:latin typeface="DejaVu Serif Condensed" pitchFamily="18" charset="0"/>
                <a:ea typeface="DejaVu Serif Condensed" pitchFamily="18" charset="0"/>
                <a:cs typeface="Arial" charset="0"/>
              </a:rPr>
              <a:t> ventricles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155700" y="5473700"/>
            <a:ext cx="3213100" cy="8302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Eras Medium ITC" pitchFamily="34" charset="0"/>
              </a:rPr>
              <a:t>From the 4</a:t>
            </a:r>
            <a:r>
              <a:rPr lang="en-US" sz="1600" b="1" baseline="30000">
                <a:latin typeface="Eras Medium ITC" pitchFamily="34" charset="0"/>
              </a:rPr>
              <a:t>th </a:t>
            </a:r>
            <a:r>
              <a:rPr lang="en-US" sz="1600" b="1">
                <a:latin typeface="Eras Medium ITC" pitchFamily="34" charset="0"/>
              </a:rPr>
              <a:t>ventricle, part of the CSF flows down in the central canal of the spinal cord.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067300" y="4897438"/>
            <a:ext cx="267176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40CCD"/>
                </a:solidFill>
                <a:latin typeface="Franklin Gothic Book" pitchFamily="34" charset="0"/>
              </a:rPr>
              <a:t>Most of the CSF </a:t>
            </a:r>
            <a:r>
              <a:rPr lang="en-US" sz="1600" b="1">
                <a:latin typeface="Franklin Gothic Book" pitchFamily="34" charset="0"/>
              </a:rPr>
              <a:t>drains from the 4</a:t>
            </a:r>
            <a:r>
              <a:rPr lang="en-US" sz="1600" b="1" baseline="30000">
                <a:latin typeface="Franklin Gothic Book" pitchFamily="34" charset="0"/>
              </a:rPr>
              <a:t>th</a:t>
            </a:r>
            <a:r>
              <a:rPr lang="en-US" sz="1600" b="1">
                <a:latin typeface="Franklin Gothic Book" pitchFamily="34" charset="0"/>
              </a:rPr>
              <a:t> ventricle  to </a:t>
            </a:r>
            <a:r>
              <a:rPr lang="en-US" sz="1600" b="1">
                <a:solidFill>
                  <a:srgbClr val="F40CCD"/>
                </a:solidFill>
                <a:latin typeface="Franklin Gothic Book" pitchFamily="34" charset="0"/>
              </a:rPr>
              <a:t>distribute</a:t>
            </a:r>
            <a:r>
              <a:rPr lang="en-US" sz="1600" b="1">
                <a:latin typeface="Franklin Gothic Book" pitchFamily="34" charset="0"/>
              </a:rPr>
              <a:t> in the </a:t>
            </a:r>
            <a:r>
              <a:rPr lang="en-US" sz="1600" b="1">
                <a:solidFill>
                  <a:srgbClr val="F40CCD"/>
                </a:solidFill>
                <a:latin typeface="Franklin Gothic Book" pitchFamily="34" charset="0"/>
              </a:rPr>
              <a:t>subarachnoid space </a:t>
            </a:r>
            <a:r>
              <a:rPr lang="en-US" sz="1600" b="1">
                <a:latin typeface="Franklin Gothic Book" pitchFamily="34" charset="0"/>
              </a:rPr>
              <a:t>around the brain and returns to the </a:t>
            </a:r>
            <a:r>
              <a:rPr lang="en-US" sz="1600" b="1">
                <a:solidFill>
                  <a:srgbClr val="FF0000"/>
                </a:solidFill>
                <a:latin typeface="Franklin Gothic Book" pitchFamily="34" charset="0"/>
              </a:rPr>
              <a:t>dural sinuses </a:t>
            </a:r>
            <a:r>
              <a:rPr lang="en-US" sz="1600" b="1">
                <a:latin typeface="Franklin Gothic Book" pitchFamily="34" charset="0"/>
              </a:rPr>
              <a:t>through the </a:t>
            </a:r>
            <a:r>
              <a:rPr lang="en-US" sz="1600" b="1">
                <a:solidFill>
                  <a:srgbClr val="0070C0"/>
                </a:solidFill>
                <a:latin typeface="Franklin Gothic Book" pitchFamily="34" charset="0"/>
              </a:rPr>
              <a:t>arachnoids villi.</a:t>
            </a:r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5343525" y="4410075"/>
            <a:ext cx="904875" cy="40005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4686300" y="4071938"/>
            <a:ext cx="4763" cy="823912"/>
          </a:xfrm>
          <a:prstGeom prst="line">
            <a:avLst/>
          </a:prstGeom>
          <a:noFill/>
          <a:ln w="38100">
            <a:solidFill>
              <a:srgbClr val="F40CCD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6" name="Freeform 18"/>
          <p:cNvSpPr>
            <a:spLocks/>
          </p:cNvSpPr>
          <p:nvPr/>
        </p:nvSpPr>
        <p:spPr bwMode="auto">
          <a:xfrm>
            <a:off x="4732338" y="3833813"/>
            <a:ext cx="768350" cy="255587"/>
          </a:xfrm>
          <a:custGeom>
            <a:avLst/>
            <a:gdLst>
              <a:gd name="T0" fmla="*/ 2147483647 w 484"/>
              <a:gd name="T1" fmla="*/ 2147483647 h 161"/>
              <a:gd name="T2" fmla="*/ 2147483647 w 484"/>
              <a:gd name="T3" fmla="*/ 2147483647 h 161"/>
              <a:gd name="T4" fmla="*/ 2147483647 w 484"/>
              <a:gd name="T5" fmla="*/ 2147483647 h 161"/>
              <a:gd name="T6" fmla="*/ 2147483647 w 484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484"/>
              <a:gd name="T13" fmla="*/ 0 h 161"/>
              <a:gd name="T14" fmla="*/ 484 w 484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4" h="161">
                <a:moveTo>
                  <a:pt x="4" y="138"/>
                </a:moveTo>
                <a:cubicBezTo>
                  <a:pt x="2" y="149"/>
                  <a:pt x="0" y="161"/>
                  <a:pt x="43" y="156"/>
                </a:cubicBezTo>
                <a:cubicBezTo>
                  <a:pt x="86" y="151"/>
                  <a:pt x="192" y="131"/>
                  <a:pt x="265" y="105"/>
                </a:cubicBezTo>
                <a:cubicBezTo>
                  <a:pt x="338" y="79"/>
                  <a:pt x="449" y="20"/>
                  <a:pt x="484" y="0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7" name="Freeform 19"/>
          <p:cNvSpPr>
            <a:spLocks/>
          </p:cNvSpPr>
          <p:nvPr/>
        </p:nvSpPr>
        <p:spPr bwMode="auto">
          <a:xfrm>
            <a:off x="5700713" y="1671638"/>
            <a:ext cx="147637" cy="176212"/>
          </a:xfrm>
          <a:custGeom>
            <a:avLst/>
            <a:gdLst>
              <a:gd name="T0" fmla="*/ 0 w 93"/>
              <a:gd name="T1" fmla="*/ 0 h 111"/>
              <a:gd name="T2" fmla="*/ 2147483647 w 93"/>
              <a:gd name="T3" fmla="*/ 2147483647 h 111"/>
              <a:gd name="T4" fmla="*/ 2147483647 w 93"/>
              <a:gd name="T5" fmla="*/ 2147483647 h 111"/>
              <a:gd name="T6" fmla="*/ 0 60000 65536"/>
              <a:gd name="T7" fmla="*/ 0 60000 65536"/>
              <a:gd name="T8" fmla="*/ 0 60000 65536"/>
              <a:gd name="T9" fmla="*/ 0 w 93"/>
              <a:gd name="T10" fmla="*/ 0 h 111"/>
              <a:gd name="T11" fmla="*/ 93 w 93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111">
                <a:moveTo>
                  <a:pt x="0" y="0"/>
                </a:moveTo>
                <a:cubicBezTo>
                  <a:pt x="16" y="13"/>
                  <a:pt x="33" y="27"/>
                  <a:pt x="48" y="45"/>
                </a:cubicBezTo>
                <a:cubicBezTo>
                  <a:pt x="63" y="63"/>
                  <a:pt x="86" y="105"/>
                  <a:pt x="93" y="11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8" name="Freeform 20"/>
          <p:cNvSpPr>
            <a:spLocks/>
          </p:cNvSpPr>
          <p:nvPr/>
        </p:nvSpPr>
        <p:spPr bwMode="auto">
          <a:xfrm>
            <a:off x="4662488" y="1138238"/>
            <a:ext cx="209550" cy="33337"/>
          </a:xfrm>
          <a:custGeom>
            <a:avLst/>
            <a:gdLst>
              <a:gd name="T0" fmla="*/ 0 w 132"/>
              <a:gd name="T1" fmla="*/ 2147483647 h 21"/>
              <a:gd name="T2" fmla="*/ 2147483647 w 132"/>
              <a:gd name="T3" fmla="*/ 0 h 21"/>
              <a:gd name="T4" fmla="*/ 2147483647 w 132"/>
              <a:gd name="T5" fmla="*/ 2147483647 h 21"/>
              <a:gd name="T6" fmla="*/ 0 60000 65536"/>
              <a:gd name="T7" fmla="*/ 0 60000 65536"/>
              <a:gd name="T8" fmla="*/ 0 60000 65536"/>
              <a:gd name="T9" fmla="*/ 0 w 132"/>
              <a:gd name="T10" fmla="*/ 0 h 21"/>
              <a:gd name="T11" fmla="*/ 132 w 132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21">
                <a:moveTo>
                  <a:pt x="0" y="21"/>
                </a:moveTo>
                <a:cubicBezTo>
                  <a:pt x="10" y="10"/>
                  <a:pt x="20" y="0"/>
                  <a:pt x="42" y="0"/>
                </a:cubicBezTo>
                <a:cubicBezTo>
                  <a:pt x="64" y="0"/>
                  <a:pt x="120" y="17"/>
                  <a:pt x="132" y="2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3509" name="Freeform 21"/>
          <p:cNvSpPr>
            <a:spLocks/>
          </p:cNvSpPr>
          <p:nvPr/>
        </p:nvSpPr>
        <p:spPr bwMode="auto">
          <a:xfrm>
            <a:off x="4425950" y="2882900"/>
            <a:ext cx="209550" cy="596900"/>
          </a:xfrm>
          <a:custGeom>
            <a:avLst/>
            <a:gdLst>
              <a:gd name="T0" fmla="*/ 0 w 132"/>
              <a:gd name="T1" fmla="*/ 0 h 376"/>
              <a:gd name="T2" fmla="*/ 2147483647 w 132"/>
              <a:gd name="T3" fmla="*/ 2147483647 h 376"/>
              <a:gd name="T4" fmla="*/ 2147483647 w 132"/>
              <a:gd name="T5" fmla="*/ 2147483647 h 376"/>
              <a:gd name="T6" fmla="*/ 0 60000 65536"/>
              <a:gd name="T7" fmla="*/ 0 60000 65536"/>
              <a:gd name="T8" fmla="*/ 0 60000 65536"/>
              <a:gd name="T9" fmla="*/ 0 w 132"/>
              <a:gd name="T10" fmla="*/ 0 h 376"/>
              <a:gd name="T11" fmla="*/ 132 w 132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376">
                <a:moveTo>
                  <a:pt x="0" y="0"/>
                </a:moveTo>
                <a:cubicBezTo>
                  <a:pt x="21" y="60"/>
                  <a:pt x="42" y="121"/>
                  <a:pt x="64" y="184"/>
                </a:cubicBezTo>
                <a:cubicBezTo>
                  <a:pt x="86" y="247"/>
                  <a:pt x="122" y="345"/>
                  <a:pt x="132" y="376"/>
                </a:cubicBezTo>
              </a:path>
            </a:pathLst>
          </a:cu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7710488" y="831850"/>
            <a:ext cx="14335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FFFF00"/>
                </a:solidFill>
                <a:cs typeface="Arial" charset="0"/>
              </a:rPr>
              <a:t>Arachnoid villi </a:t>
            </a:r>
            <a:r>
              <a:rPr lang="en-US" sz="1800" dirty="0">
                <a:solidFill>
                  <a:schemeClr val="bg1">
                    <a:lumMod val="60000"/>
                    <a:lumOff val="40000"/>
                  </a:schemeClr>
                </a:solidFill>
                <a:cs typeface="Arial" charset="0"/>
              </a:rPr>
              <a:t>are small protrusions of the arachnoid 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(the  second layer covering the </a:t>
            </a:r>
            <a:r>
              <a:rPr lang="en-US" sz="1800" u="sng" dirty="0">
                <a:solidFill>
                  <a:schemeClr val="tx1"/>
                </a:solidFill>
                <a:cs typeface="Arial" charset="0"/>
                <a:hlinkClick r:id="" action="ppaction://hlinkfile"/>
              </a:rPr>
              <a:t>brain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) </a:t>
            </a:r>
            <a:r>
              <a:rPr lang="en-US" sz="1800" dirty="0">
                <a:solidFill>
                  <a:schemeClr val="bg1">
                    <a:lumMod val="60000"/>
                    <a:lumOff val="40000"/>
                  </a:schemeClr>
                </a:solidFill>
                <a:cs typeface="Arial" charset="0"/>
              </a:rPr>
              <a:t>through the dura.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err="1">
                <a:solidFill>
                  <a:schemeClr val="tx1"/>
                </a:solidFill>
                <a:cs typeface="Arial" charset="0"/>
              </a:rPr>
              <a:t>Villi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 absorb cerebrospinal fluid and return it to the </a:t>
            </a:r>
            <a:r>
              <a:rPr lang="en-US" sz="1800" b="1" dirty="0" err="1">
                <a:solidFill>
                  <a:srgbClr val="FFFF00"/>
                </a:solidFill>
                <a:cs typeface="Arial" charset="0"/>
              </a:rPr>
              <a:t>dural</a:t>
            </a:r>
            <a:r>
              <a:rPr lang="en-US" sz="1800" b="1" dirty="0">
                <a:solidFill>
                  <a:srgbClr val="FFFF00"/>
                </a:solidFill>
                <a:cs typeface="Arial" charset="0"/>
              </a:rPr>
              <a:t>  venous circulation.</a:t>
            </a: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6988175" y="2060575"/>
            <a:ext cx="69532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38" name="TextBox 19"/>
          <p:cNvSpPr txBox="1">
            <a:spLocks noChangeArrowheads="1"/>
          </p:cNvSpPr>
          <p:nvPr/>
        </p:nvSpPr>
        <p:spPr bwMode="auto">
          <a:xfrm>
            <a:off x="7000875" y="2374900"/>
            <a:ext cx="669925" cy="24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39" name="TextBox 20"/>
          <p:cNvSpPr txBox="1">
            <a:spLocks noChangeArrowheads="1"/>
          </p:cNvSpPr>
          <p:nvPr/>
        </p:nvSpPr>
        <p:spPr bwMode="auto">
          <a:xfrm>
            <a:off x="6346825" y="1843088"/>
            <a:ext cx="722313" cy="246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40" name="TextBox 21"/>
          <p:cNvSpPr txBox="1">
            <a:spLocks noChangeArrowheads="1"/>
          </p:cNvSpPr>
          <p:nvPr/>
        </p:nvSpPr>
        <p:spPr bwMode="auto">
          <a:xfrm>
            <a:off x="1487488" y="2019300"/>
            <a:ext cx="696912" cy="246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6" grpId="0" animBg="1"/>
      <p:bldP spid="63507" grpId="0" animBg="1"/>
      <p:bldP spid="63508" grpId="0" animBg="1"/>
      <p:bldP spid="63509" grpId="0" animBg="1"/>
      <p:bldP spid="327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938"/>
            <a:ext cx="8229600" cy="37671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8000" dirty="0" smtClean="0">
                <a:solidFill>
                  <a:srgbClr val="FFFF00"/>
                </a:solidFill>
                <a:latin typeface="Century Schoolbook" pitchFamily="18" charset="0"/>
              </a:rPr>
              <a:t>THANK YOU AND GOOD LUCK</a:t>
            </a:r>
            <a:endParaRPr lang="en-US" sz="8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73050" y="1023938"/>
            <a:ext cx="4067175" cy="1063625"/>
          </a:xfr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00"/>
                </a:solidFill>
                <a:effectLst/>
              </a:rPr>
              <a:t>How does the nervous system work ?</a:t>
            </a:r>
            <a:endParaRPr lang="en-US" sz="3200" smtClean="0">
              <a:solidFill>
                <a:srgbClr val="000000"/>
              </a:solidFill>
              <a:effectLst/>
              <a:latin typeface="BankGothic Md BT" pitchFamily="34" charset="0"/>
            </a:endParaRPr>
          </a:p>
        </p:txBody>
      </p:sp>
      <p:pic>
        <p:nvPicPr>
          <p:cNvPr id="12295" name="Picture 7" descr="File0514"/>
          <p:cNvPicPr>
            <a:picLocks noChangeAspect="1" noChangeArrowheads="1"/>
          </p:cNvPicPr>
          <p:nvPr/>
        </p:nvPicPr>
        <p:blipFill>
          <a:blip r:embed="rId3" cstate="print"/>
          <a:srcRect l="1675" t="5325" b="4445"/>
          <a:stretch>
            <a:fillRect/>
          </a:stretch>
        </p:blipFill>
        <p:spPr bwMode="auto">
          <a:xfrm>
            <a:off x="300038" y="2360613"/>
            <a:ext cx="4203700" cy="4298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54550" y="1009650"/>
            <a:ext cx="4284663" cy="5756275"/>
          </a:xfrm>
          <a:prstGeom prst="rect">
            <a:avLst/>
          </a:prstGeom>
          <a:solidFill>
            <a:schemeClr val="tx2">
              <a:lumMod val="25000"/>
            </a:schemeClr>
          </a:solidFill>
          <a:ln w="381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cs typeface="Arial" charset="0"/>
              </a:rPr>
              <a:t>The nervous system has three functions: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Collection of sensory input</a:t>
            </a:r>
            <a:r>
              <a:rPr lang="en-US" sz="2400" u="sng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: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Identifies changes occurring inside or outside the body </a:t>
            </a:r>
            <a:r>
              <a:rPr lang="en-US" sz="2400" dirty="0">
                <a:solidFill>
                  <a:srgbClr val="92D050"/>
                </a:solidFill>
                <a:cs typeface="Arial" charset="0"/>
              </a:rPr>
              <a:t>by </a:t>
            </a:r>
            <a:r>
              <a:rPr lang="en-US" sz="2400" dirty="0">
                <a:solidFill>
                  <a:srgbClr val="FFFF00"/>
                </a:solidFill>
                <a:cs typeface="Arial" charset="0"/>
              </a:rPr>
              <a:t>using sensory receptors</a:t>
            </a:r>
            <a:r>
              <a:rPr lang="en-US" sz="2400" dirty="0">
                <a:solidFill>
                  <a:srgbClr val="92D050"/>
                </a:solidFill>
                <a:cs typeface="Arial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These changes are called stimuli.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FFFF00"/>
                </a:solidFill>
                <a:cs typeface="Arial" charset="0"/>
              </a:rPr>
              <a:t>Integration</a:t>
            </a:r>
            <a:r>
              <a:rPr lang="en-US" sz="2400" u="sng" dirty="0">
                <a:solidFill>
                  <a:schemeClr val="tx1"/>
                </a:solidFill>
                <a:cs typeface="Arial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Processes, analyzes and interprets these changes and makes decisions.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cs typeface="Arial" charset="0"/>
              </a:rPr>
              <a:t>Motor output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, or 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response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by activating muscles or glands (effectors).</a:t>
            </a:r>
            <a:endParaRPr lang="en-US" sz="2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603" y="259307"/>
            <a:ext cx="8475259" cy="584775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INTRODUCTION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9950" y="287338"/>
            <a:ext cx="2989263" cy="600075"/>
          </a:xfrm>
          <a:solidFill>
            <a:schemeClr val="bg1">
              <a:lumMod val="50000"/>
            </a:schemeClr>
          </a:solidFill>
          <a:ln w="381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59450" y="1036638"/>
            <a:ext cx="3384550" cy="5651500"/>
          </a:xfrm>
          <a:solidFill>
            <a:schemeClr val="tx2">
              <a:lumMod val="90000"/>
            </a:schemeClr>
          </a:solidFill>
          <a:ln w="57150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   </a:t>
            </a:r>
            <a:r>
              <a:rPr lang="en-US" sz="2800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I- Anatomical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or </a:t>
            </a:r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structural classification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    1- Central NS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2- Peripheral NS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   </a:t>
            </a:r>
            <a:r>
              <a:rPr lang="en-US" sz="2800" u="sng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II- Physiological 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or </a:t>
            </a:r>
            <a:r>
              <a:rPr lang="en-US" sz="26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functional classification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Narrow" pitchFamily="34" charset="0"/>
              </a:rPr>
              <a:t>:</a:t>
            </a:r>
            <a:endParaRPr lang="en-US" sz="2800" b="1" u="sng" dirty="0" smtClean="0">
              <a:solidFill>
                <a:schemeClr val="accent4">
                  <a:lumMod val="10000"/>
                </a:schemeClr>
              </a:solidFill>
              <a:effectLst/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1-Sensory division (Afferent)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2-Motor division (Efferent)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Autonomic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Arial Narrow" pitchFamily="34" charset="0"/>
              </a:rPr>
              <a:t>Somatic</a:t>
            </a:r>
          </a:p>
        </p:txBody>
      </p:sp>
      <p:pic>
        <p:nvPicPr>
          <p:cNvPr id="18437" name="Picture 5" descr="File05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587375"/>
            <a:ext cx="42592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55638" y="1230313"/>
            <a:ext cx="4746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043363" y="2212975"/>
            <a:ext cx="587375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18443" name="Picture 11" descr="File0515"/>
          <p:cNvPicPr>
            <a:picLocks noChangeAspect="1" noChangeArrowheads="1"/>
          </p:cNvPicPr>
          <p:nvPr/>
        </p:nvPicPr>
        <p:blipFill>
          <a:blip r:embed="rId4" cstate="print"/>
          <a:srcRect l="12393" t="1343" r="12228" b="4073"/>
          <a:stretch>
            <a:fillRect/>
          </a:stretch>
        </p:blipFill>
        <p:spPr bwMode="auto">
          <a:xfrm>
            <a:off x="450850" y="273050"/>
            <a:ext cx="5145088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build="p" animBg="1"/>
      <p:bldP spid="18441" grpId="0" animBg="1"/>
      <p:bldP spid="184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5288" y="1125538"/>
            <a:ext cx="8424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9075" y="190500"/>
            <a:ext cx="3984625" cy="738188"/>
          </a:xfrm>
          <a:solidFill>
            <a:srgbClr val="FF0000"/>
          </a:solidFill>
        </p:spPr>
        <p:txBody>
          <a:bodyPr/>
          <a:lstStyle/>
          <a:p>
            <a:pPr algn="l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The Nervous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1077913"/>
            <a:ext cx="4271963" cy="5459412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It is the major </a:t>
            </a:r>
            <a:r>
              <a:rPr lang="en-US" sz="2400" dirty="0" smtClean="0">
                <a:effectLst/>
              </a:rPr>
              <a:t>controlling, regulatory &amp; communicating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system in the body</a:t>
            </a:r>
            <a:r>
              <a:rPr lang="en-US" sz="2400" dirty="0" smtClean="0">
                <a:effectLst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It is the</a:t>
            </a:r>
            <a:r>
              <a:rPr lang="en-US" sz="2400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center of all mental activity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2400" dirty="0" smtClean="0">
                <a:effectLst/>
              </a:rPr>
              <a:t>including: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Thought, 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Learning,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Behavior and </a:t>
            </a:r>
          </a:p>
          <a:p>
            <a:pPr>
              <a:defRPr/>
            </a:pPr>
            <a:r>
              <a:rPr lang="en-US" sz="2400" b="1" dirty="0" smtClean="0">
                <a:effectLst/>
              </a:rPr>
              <a:t>Memory</a:t>
            </a:r>
            <a:r>
              <a:rPr lang="en-US" sz="2400" dirty="0" smtClean="0">
                <a:effectLst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Together with the endocrine system</a:t>
            </a:r>
            <a:r>
              <a:rPr lang="en-US" sz="2400" dirty="0" smtClean="0">
                <a:effectLst/>
              </a:rPr>
              <a:t>, the nervous system is responsible for regulating and maintaining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homeostasis.</a:t>
            </a:r>
            <a:endParaRPr lang="en-US" sz="24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7" name="Picture 5" descr="neurone1"/>
          <p:cNvPicPr>
            <a:picLocks noChangeAspect="1" noChangeArrowheads="1"/>
          </p:cNvPicPr>
          <p:nvPr/>
        </p:nvPicPr>
        <p:blipFill>
          <a:blip r:embed="rId2" cstate="print"/>
          <a:srcRect b="8589"/>
          <a:stretch>
            <a:fillRect/>
          </a:stretch>
        </p:blipFill>
        <p:spPr bwMode="auto">
          <a:xfrm>
            <a:off x="4489450" y="450850"/>
            <a:ext cx="4408488" cy="608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73050"/>
            <a:ext cx="5008562" cy="9525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Structural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73200"/>
            <a:ext cx="5021263" cy="484505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Two subdivisions: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9900"/>
                </a:solidFill>
              </a:rPr>
              <a:t>Central Nervous System (CNS)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Consists of </a:t>
            </a:r>
            <a:r>
              <a:rPr lang="en-US" sz="2400" b="1" dirty="0" smtClean="0">
                <a:solidFill>
                  <a:srgbClr val="FF6600"/>
                </a:solidFill>
              </a:rPr>
              <a:t>Brain &amp; Spinal cord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Occupies the dorsal body cavity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Acts as the integrating and command centers.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9900"/>
                </a:solidFill>
              </a:rPr>
              <a:t>Peripheral Nervous System (PNS)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Consists of </a:t>
            </a:r>
            <a:r>
              <a:rPr lang="en-US" sz="2400" b="1" dirty="0" smtClean="0">
                <a:solidFill>
                  <a:srgbClr val="FF6600"/>
                </a:solidFill>
              </a:rPr>
              <a:t>nerves, ganglia, receptors.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6600"/>
                </a:solidFill>
              </a:rPr>
              <a:t> It is the </a:t>
            </a:r>
            <a:r>
              <a:rPr lang="en-US" sz="2400" dirty="0" smtClean="0"/>
              <a:t>part of the nervous system outside the CNS.</a:t>
            </a:r>
            <a:endParaRPr lang="en-US" sz="2400" b="1" dirty="0" smtClean="0">
              <a:solidFill>
                <a:srgbClr val="FF6600"/>
              </a:solidFill>
            </a:endParaRPr>
          </a:p>
        </p:txBody>
      </p:sp>
      <p:pic>
        <p:nvPicPr>
          <p:cNvPr id="4" name="Picture 4" descr="258241"/>
          <p:cNvPicPr>
            <a:picLocks noChangeAspect="1" noChangeArrowheads="1"/>
          </p:cNvPicPr>
          <p:nvPr/>
        </p:nvPicPr>
        <p:blipFill>
          <a:blip r:embed="rId2" cstate="print"/>
          <a:srcRect l="11920" t="3838" r="9602" b="4478"/>
          <a:stretch>
            <a:fillRect/>
          </a:stretch>
        </p:blipFill>
        <p:spPr bwMode="auto">
          <a:xfrm>
            <a:off x="5308600" y="355600"/>
            <a:ext cx="3644900" cy="62499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163513"/>
            <a:ext cx="4681538" cy="836612"/>
          </a:xfr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Functional Organization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092200"/>
            <a:ext cx="8078788" cy="5308600"/>
          </a:xfr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Two subdivisions: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 smtClean="0">
                <a:solidFill>
                  <a:srgbClr val="FF00FF"/>
                </a:solidFill>
              </a:rPr>
              <a:t>Sensory or afferent </a:t>
            </a:r>
            <a:r>
              <a:rPr lang="en-US" sz="2400" u="sng" dirty="0" smtClean="0"/>
              <a:t>division</a:t>
            </a:r>
            <a:r>
              <a:rPr lang="en-US" sz="2400" dirty="0" smtClean="0"/>
              <a:t>: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 smtClean="0"/>
              <a:t>  Consists of </a:t>
            </a:r>
            <a:r>
              <a:rPr lang="en-US" sz="2400" u="sng" dirty="0" smtClean="0"/>
              <a:t>nerve fibers </a:t>
            </a:r>
            <a:r>
              <a:rPr lang="en-US" sz="2400" dirty="0" smtClean="0"/>
              <a:t>that convey impulses </a:t>
            </a:r>
            <a:r>
              <a:rPr lang="en-US" sz="2400" u="sng" dirty="0" smtClean="0"/>
              <a:t>from receptors </a:t>
            </a:r>
            <a:r>
              <a:rPr lang="en-US" sz="2400" dirty="0" smtClean="0"/>
              <a:t>located in various parts of the body, </a:t>
            </a:r>
            <a:r>
              <a:rPr lang="en-US" sz="2400" u="sng" dirty="0" smtClean="0"/>
              <a:t>to the CNS.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Motor or efferent </a:t>
            </a:r>
            <a:r>
              <a:rPr lang="en-US" sz="2400" u="sng" dirty="0" smtClean="0"/>
              <a:t>division</a:t>
            </a:r>
            <a:r>
              <a:rPr lang="en-US" sz="2400" dirty="0" smtClean="0"/>
              <a:t>: 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 smtClean="0"/>
              <a:t> Consists of </a:t>
            </a:r>
            <a:r>
              <a:rPr lang="en-US" sz="2400" u="sng" dirty="0" smtClean="0"/>
              <a:t>nerve fibers </a:t>
            </a:r>
            <a:r>
              <a:rPr lang="en-US" sz="2400" dirty="0" smtClean="0"/>
              <a:t>that convey impulses </a:t>
            </a:r>
            <a:r>
              <a:rPr lang="en-US" sz="2400" u="sng" dirty="0" smtClean="0"/>
              <a:t>from the CNS to the effector organs, muscles and glands.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9900"/>
                </a:solidFill>
              </a:rPr>
              <a:t>Both sensory and motor subdivisions are further divided into: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 smtClean="0">
                <a:solidFill>
                  <a:srgbClr val="FFFF00"/>
                </a:solidFill>
              </a:rPr>
              <a:t>Somatic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division: concerned with skin, skeletal muscles and joints.</a:t>
            </a:r>
          </a:p>
          <a:p>
            <a:pPr lvl="1" eaLnBrk="1" hangingPunct="1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u="sng" dirty="0" smtClean="0">
                <a:solidFill>
                  <a:srgbClr val="FFFF00"/>
                </a:solidFill>
              </a:rPr>
              <a:t>Autonomic</a:t>
            </a:r>
            <a:r>
              <a:rPr lang="en-US" sz="2400" b="1" u="sng" dirty="0" smtClean="0"/>
              <a:t> </a:t>
            </a:r>
            <a:r>
              <a:rPr lang="en-US" sz="2400" dirty="0" smtClean="0"/>
              <a:t>division: concerned with the visceral organs.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409575"/>
            <a:ext cx="3848100" cy="860425"/>
          </a:xfrm>
          <a:solidFill>
            <a:srgbClr val="00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sz="3600" smtClean="0">
                <a:solidFill>
                  <a:srgbClr val="FFFF00"/>
                </a:solidFill>
                <a:effectLst/>
              </a:rPr>
              <a:t>Nervous Tissue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719263"/>
            <a:ext cx="3781425" cy="4476750"/>
          </a:xfr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Nervous system is composed of </a:t>
            </a:r>
            <a:r>
              <a:rPr lang="en-US" sz="2400" b="1" dirty="0" smtClean="0">
                <a:solidFill>
                  <a:srgbClr val="FFFF00"/>
                </a:solidFill>
              </a:rPr>
              <a:t>nervous tissue</a:t>
            </a:r>
            <a:r>
              <a:rPr lang="en-US" sz="2400" dirty="0" smtClean="0"/>
              <a:t>, which </a:t>
            </a:r>
            <a:r>
              <a:rPr lang="en-US" sz="2400" u="sng" dirty="0" smtClean="0"/>
              <a:t>contains two types of cells: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 smtClean="0"/>
              <a:t>1- Nerve cells or </a:t>
            </a:r>
            <a:r>
              <a:rPr lang="en-U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neurons</a:t>
            </a:r>
          </a:p>
          <a:p>
            <a:pPr lvl="1" eaLnBrk="1" hangingPunct="1">
              <a:buClr>
                <a:schemeClr val="hlink"/>
              </a:buClr>
              <a:buFontTx/>
              <a:buNone/>
              <a:defRPr/>
            </a:pPr>
            <a:r>
              <a:rPr lang="en-US" sz="2400" dirty="0" smtClean="0"/>
              <a:t>2- Supporting cells or </a:t>
            </a:r>
            <a:r>
              <a:rPr lang="en-U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neuroglia (glia).</a:t>
            </a:r>
          </a:p>
          <a:p>
            <a:pPr eaLnBrk="1" hangingPunct="1">
              <a:defRPr/>
            </a:pPr>
            <a:r>
              <a:rPr lang="en-US" sz="2400" dirty="0" smtClean="0"/>
              <a:t> Nervous system contains millions of </a:t>
            </a:r>
            <a:r>
              <a:rPr lang="en-US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neurons</a:t>
            </a:r>
            <a:r>
              <a:rPr lang="en-US" sz="2400" dirty="0" smtClean="0"/>
              <a:t> that vary in their shape, size, and number of processes.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11268" name="Picture 5" descr="http://shp.by.ru/spravka/neurosci/synap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963" y="258763"/>
            <a:ext cx="4625975" cy="4286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298950" y="4694238"/>
            <a:ext cx="4654550" cy="1939925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The junction site of two neurons is called a</a:t>
            </a:r>
            <a:r>
              <a:rPr lang="en-US" sz="2400" b="1">
                <a:solidFill>
                  <a:srgbClr val="FF0000"/>
                </a:solidFill>
              </a:rPr>
              <a:t> “synapse or relay”.</a:t>
            </a:r>
          </a:p>
          <a:p>
            <a:r>
              <a:rPr lang="en-US" sz="2400" b="1"/>
              <a:t>In the synapses</a:t>
            </a:r>
            <a:r>
              <a:rPr lang="en-US" sz="2400"/>
              <a:t> the membranes of adjacent cells are </a:t>
            </a:r>
            <a:r>
              <a:rPr lang="en-US" sz="2400" u="sng"/>
              <a:t>in close </a:t>
            </a:r>
            <a:r>
              <a:rPr lang="en-US" sz="2400" b="1" u="sng"/>
              <a:t>apposition</a:t>
            </a:r>
            <a:r>
              <a:rPr lang="en-US" sz="2400" u="sng"/>
              <a:t> </a:t>
            </a:r>
            <a:r>
              <a:rPr lang="en-US" sz="2400"/>
              <a:t>(</a:t>
            </a:r>
            <a:r>
              <a:rPr lang="en-US" sz="2400" b="1"/>
              <a:t>contiguity</a:t>
            </a:r>
            <a:r>
              <a:rPr lang="en-US" sz="1600"/>
              <a:t>=contact,</a:t>
            </a:r>
            <a:r>
              <a:rPr lang="en-US" sz="2400"/>
              <a:t> not </a:t>
            </a:r>
            <a:r>
              <a:rPr lang="en-US" sz="2400" b="1">
                <a:solidFill>
                  <a:srgbClr val="FF0000"/>
                </a:solidFill>
              </a:rPr>
              <a:t>continuity</a:t>
            </a:r>
            <a:r>
              <a:rPr lang="en-US" sz="240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11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2133600" cy="457200"/>
          </a:xfrm>
          <a:noFill/>
        </p:spPr>
        <p:txBody>
          <a:bodyPr/>
          <a:lstStyle/>
          <a:p>
            <a:pPr algn="l"/>
            <a:r>
              <a:rPr lang="en-US" smtClean="0">
                <a:cs typeface="Arial" pitchFamily="34" charset="0"/>
              </a:rPr>
              <a:t>Prof. Saeed Makarem</a:t>
            </a:r>
          </a:p>
        </p:txBody>
      </p:sp>
      <p:pic>
        <p:nvPicPr>
          <p:cNvPr id="12291" name="Picture 5" descr="Neuron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4845050"/>
            <a:ext cx="7575550" cy="139223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It is the basic structural  (anatomical), functional and embryological unit of the nervous system.</a:t>
            </a:r>
            <a:endParaRPr lang="en-US" sz="2400" dirty="0" smtClean="0">
              <a:solidFill>
                <a:schemeClr val="folHlink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/>
              <a:t>The human nervous system is estimated to contain about 10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. 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04788" y="165100"/>
            <a:ext cx="3070225" cy="7699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>
                <a:solidFill>
                  <a:srgbClr val="FFFF00"/>
                </a:solidFill>
              </a:rPr>
              <a:t>Neurons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" y="2120900"/>
            <a:ext cx="26543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What is neurone?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nimBg="1"/>
      <p:bldP spid="6" grpId="0" animBg="1"/>
    </p:bld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3092</TotalTime>
  <Words>1404</Words>
  <Application>Microsoft Office PowerPoint</Application>
  <PresentationFormat>On-screen Show (4:3)</PresentationFormat>
  <Paragraphs>191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Teamwork</vt:lpstr>
      <vt:lpstr>Organization of The  Nervous System</vt:lpstr>
      <vt:lpstr>Objectives</vt:lpstr>
      <vt:lpstr>How does the nervous system work ?</vt:lpstr>
      <vt:lpstr>CLASSIFICATION</vt:lpstr>
      <vt:lpstr> The Nervous System </vt:lpstr>
      <vt:lpstr>Structural Organization</vt:lpstr>
      <vt:lpstr>Functional Organization</vt:lpstr>
      <vt:lpstr>Nervous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SYMPATHETIC &amp; PARASYMPATHETIC SYSTEMS</vt:lpstr>
      <vt:lpstr>PowerPoint Presentation</vt:lpstr>
      <vt:lpstr>PARTS OF THE BRAIN</vt:lpstr>
      <vt:lpstr>CEREBRAL HEMISPHERES</vt:lpstr>
      <vt:lpstr>TISSUE OF THE CEREBRAL HEMISPHERES</vt:lpstr>
      <vt:lpstr>DIENCEPHALON</vt:lpstr>
      <vt:lpstr>BRAIN STEM</vt:lpstr>
      <vt:lpstr>CEREBELLUM</vt:lpstr>
      <vt:lpstr>MENINGES</vt:lpstr>
      <vt:lpstr>BRAIN VENTRICLES</vt:lpstr>
      <vt:lpstr>CEREBROSPINAL FLUID</vt:lpstr>
      <vt:lpstr>THANK YOU AND GOOD LUCK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Arnie Oranio Basas</cp:lastModifiedBy>
  <cp:revision>157</cp:revision>
  <dcterms:created xsi:type="dcterms:W3CDTF">2005-03-12T06:42:31Z</dcterms:created>
  <dcterms:modified xsi:type="dcterms:W3CDTF">2013-09-01T08:14:17Z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