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6" r:id="rId13"/>
    <p:sldId id="382" r:id="rId14"/>
    <p:sldId id="387" r:id="rId15"/>
    <p:sldId id="381" r:id="rId16"/>
    <p:sldId id="388" r:id="rId17"/>
    <p:sldId id="383" r:id="rId18"/>
    <p:sldId id="384" r:id="rId19"/>
    <p:sldId id="299" r:id="rId20"/>
    <p:sldId id="385" r:id="rId21"/>
    <p:sldId id="300" r:id="rId22"/>
    <p:sldId id="301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2" d="100"/>
          <a:sy n="62" d="100"/>
        </p:scale>
        <p:origin x="-137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60135-F1FD-4C95-9160-76D6A2A25EC5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3EC13-535A-4B8B-9464-20BCDA233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3EC13-535A-4B8B-9464-20BCDA2339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5867400" cy="19812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4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Anatomy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3886199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pPr algn="l"/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CEREBELLUM</a:t>
            </a:r>
            <a:b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ITS RELEVANT CONNECTIONS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MEDULLA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 FIBRES: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Most of efferent </a:t>
            </a:r>
            <a:r>
              <a:rPr lang="en-US" b="1" dirty="0" err="1" smtClean="0">
                <a:solidFill>
                  <a:srgbClr val="0070C0"/>
                </a:solidFill>
              </a:rPr>
              <a:t>fibres</a:t>
            </a:r>
            <a:r>
              <a:rPr lang="en-US" b="1" dirty="0" smtClean="0">
                <a:solidFill>
                  <a:srgbClr val="0070C0"/>
                </a:solidFill>
              </a:rPr>
              <a:t> are axons of deep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nuclei.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Main </a:t>
            </a:r>
            <a:r>
              <a:rPr lang="en-US" b="1" dirty="0" err="1" smtClean="0">
                <a:solidFill>
                  <a:srgbClr val="0070C0"/>
                </a:solidFill>
              </a:rPr>
              <a:t>efferents</a:t>
            </a:r>
            <a:r>
              <a:rPr lang="en-US" b="1" dirty="0" smtClean="0">
                <a:solidFill>
                  <a:srgbClr val="0070C0"/>
                </a:solidFill>
              </a:rPr>
              <a:t> go to: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nucleus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lateral nucleus of thalamus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514600"/>
            <a:ext cx="8405058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SUBDIVISIONS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CEREBELLUM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72892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ARCHICEREBELLUM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676400"/>
            <a:ext cx="49630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Purkinge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of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flocculonodular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lobe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3048000"/>
            <a:ext cx="234474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Fastigeal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800600"/>
            <a:ext cx="231024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2971800"/>
            <a:ext cx="2743200" cy="838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>
          <a:xfrm rot="10800000">
            <a:off x="2286000" y="2209801"/>
            <a:ext cx="990600" cy="28216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3810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629400" y="2209800"/>
            <a:ext cx="7620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 rot="5400000">
            <a:off x="5960519" y="3264146"/>
            <a:ext cx="1443335" cy="19343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0800" y="4038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ARCHICEREBELLUM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cerebellum: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flocculonodular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lobe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fastigeal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Afferents:</a:t>
            </a:r>
            <a:r>
              <a:rPr lang="en-US" b="1" dirty="0" smtClean="0">
                <a:solidFill>
                  <a:srgbClr val="0070C0"/>
                </a:solidFill>
              </a:rPr>
              <a:t> from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vestibular nuclei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(through ICP)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vestibular nuclei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(through ICP)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b="1" dirty="0" smtClean="0">
                <a:solidFill>
                  <a:srgbClr val="0070C0"/>
                </a:solidFill>
              </a:rPr>
              <a:t> controls balance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457200"/>
            <a:ext cx="475886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PALEOCEREBELLUM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981200"/>
            <a:ext cx="49942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Purkinge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of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vermis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paravermis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3352800"/>
            <a:ext cx="308783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Globose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emboliform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029200"/>
            <a:ext cx="159486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953000"/>
            <a:ext cx="172066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nucleus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181100" y="3009900"/>
            <a:ext cx="24384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057400" y="3048000"/>
            <a:ext cx="24384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91200" y="2438400"/>
            <a:ext cx="17526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705600" y="4572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09800" y="33528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3886200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3352800"/>
            <a:ext cx="2209800" cy="2057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POSTURE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MUSCLE TONE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4267200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/>
      <p:bldP spid="18" grpId="0"/>
      <p:bldP spid="19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PALEOCEREBELLUM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cerebellum: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vermis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paravermis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globose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emboliform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Afferents: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spinal cord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(dorsal &amp; ventral </a:t>
            </a:r>
            <a:r>
              <a:rPr lang="en-US" b="1" dirty="0" err="1" smtClean="0">
                <a:solidFill>
                  <a:srgbClr val="0070C0"/>
                </a:solidFill>
              </a:rPr>
              <a:t>spinocerebellar</a:t>
            </a:r>
            <a:r>
              <a:rPr lang="en-US" b="1" dirty="0" smtClean="0">
                <a:solidFill>
                  <a:srgbClr val="0070C0"/>
                </a:solidFill>
              </a:rPr>
              <a:t> tracts through ICP &amp; SCP, respectively)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red nucleus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(through SCP)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b="1" dirty="0" smtClean="0">
                <a:solidFill>
                  <a:srgbClr val="0070C0"/>
                </a:solidFill>
              </a:rPr>
              <a:t> influences posture &amp; muscle tone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381000"/>
            <a:ext cx="428899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NEOCEREBELLUM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600200"/>
            <a:ext cx="465614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Purkinge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of rest of cerebellum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667000"/>
            <a:ext cx="225600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Dentate nucleus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267200"/>
            <a:ext cx="8970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733800"/>
            <a:ext cx="320040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nucleus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lateral nucleus 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thalamus</a:t>
            </a: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6019800"/>
            <a:ext cx="186275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cortex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3600" y="3886200"/>
            <a:ext cx="327660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VOLUNTARY MOVEMENTS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5800" y="2209800"/>
            <a:ext cx="2590800" cy="1981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05600" y="2133600"/>
            <a:ext cx="685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048500" y="33909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0" idx="0"/>
          </p:cNvCxnSpPr>
          <p:nvPr/>
        </p:nvCxnSpPr>
        <p:spPr>
          <a:xfrm rot="5400000">
            <a:off x="7035885" y="5816685"/>
            <a:ext cx="347008" cy="59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800" y="3048000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NEOCEREBELLUM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cerebellum: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rest of cerebellum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dentate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Afferents:</a:t>
            </a:r>
            <a:r>
              <a:rPr lang="en-US" b="1" dirty="0" smtClean="0">
                <a:solidFill>
                  <a:srgbClr val="0070C0"/>
                </a:solidFill>
              </a:rPr>
              <a:t> from </a:t>
            </a:r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(through MCP)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red nucleus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but mostly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ventral lateral nucleus of thalamus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(through SCP) then to motor cortex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 </a:t>
            </a:r>
            <a:r>
              <a:rPr lang="en-US" b="1" dirty="0" smtClean="0">
                <a:solidFill>
                  <a:srgbClr val="0070C0"/>
                </a:solidFill>
              </a:rPr>
              <a:t>coordination of voluntary movements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LESIONS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609600" indent="-609600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MIDLINE LESION: </a:t>
            </a:r>
            <a:r>
              <a:rPr lang="en-US" b="1" dirty="0" smtClean="0">
                <a:solidFill>
                  <a:srgbClr val="0070C0"/>
                </a:solidFill>
              </a:rPr>
              <a:t>Loss of postural control</a:t>
            </a:r>
          </a:p>
          <a:p>
            <a:pPr marL="609600" indent="-609600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UNILATERAL LESION:  “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ataxia” </a:t>
            </a:r>
            <a:r>
              <a:rPr lang="en-US" b="1" dirty="0" smtClean="0">
                <a:solidFill>
                  <a:srgbClr val="0070C0"/>
                </a:solidFill>
              </a:rPr>
              <a:t>causes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ipsilateral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arm: </a:t>
            </a:r>
            <a:r>
              <a:rPr lang="en-US" b="1" dirty="0" smtClean="0">
                <a:solidFill>
                  <a:srgbClr val="0070C0"/>
                </a:solidFill>
              </a:rPr>
              <a:t>intention tremor (on performing voluntary movements)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leg: </a:t>
            </a:r>
            <a:r>
              <a:rPr lang="en-US" b="1" dirty="0" smtClean="0">
                <a:solidFill>
                  <a:srgbClr val="0070C0"/>
                </a:solidFill>
              </a:rPr>
              <a:t>unsteady gait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eye movements: </a:t>
            </a:r>
            <a:r>
              <a:rPr lang="en-US" b="1" dirty="0" err="1" smtClean="0">
                <a:solidFill>
                  <a:srgbClr val="0070C0"/>
                </a:solidFill>
              </a:rPr>
              <a:t>nystagmus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Slowness of speech: </a:t>
            </a:r>
            <a:r>
              <a:rPr lang="en-US" b="1" dirty="0" err="1" smtClean="0">
                <a:solidFill>
                  <a:srgbClr val="0070C0"/>
                </a:solidFill>
              </a:rPr>
              <a:t>dysarthria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Anatomically</a:t>
            </a:r>
            <a:r>
              <a:rPr lang="en-US" b="1" dirty="0" smtClean="0">
                <a:solidFill>
                  <a:srgbClr val="0070C0"/>
                </a:solidFill>
              </a:rPr>
              <a:t>, the cerebellum is divided into: anterior, posterior &amp; </a:t>
            </a:r>
            <a:r>
              <a:rPr lang="en-US" b="1" dirty="0" err="1" smtClean="0">
                <a:solidFill>
                  <a:srgbClr val="0070C0"/>
                </a:solidFill>
              </a:rPr>
              <a:t>flocculonodular</a:t>
            </a:r>
            <a:r>
              <a:rPr lang="en-US" b="1" dirty="0" smtClean="0">
                <a:solidFill>
                  <a:srgbClr val="0070C0"/>
                </a:solidFill>
              </a:rPr>
              <a:t> lobes.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Developmentally &amp; functionally</a:t>
            </a:r>
            <a:r>
              <a:rPr lang="en-US" b="1" dirty="0" smtClean="0">
                <a:solidFill>
                  <a:srgbClr val="0070C0"/>
                </a:solidFill>
              </a:rPr>
              <a:t>, it is divided into: </a:t>
            </a:r>
            <a:r>
              <a:rPr lang="en-US" b="1" dirty="0" err="1" smtClean="0">
                <a:solidFill>
                  <a:srgbClr val="0070C0"/>
                </a:solidFill>
              </a:rPr>
              <a:t>archi</a:t>
            </a:r>
            <a:r>
              <a:rPr lang="en-US" b="1" dirty="0" smtClean="0">
                <a:solidFill>
                  <a:srgbClr val="0070C0"/>
                </a:solidFill>
              </a:rPr>
              <a:t>- </a:t>
            </a:r>
            <a:r>
              <a:rPr lang="en-US" b="1" dirty="0" err="1" smtClean="0">
                <a:solidFill>
                  <a:srgbClr val="0070C0"/>
                </a:solidFill>
              </a:rPr>
              <a:t>paleo</a:t>
            </a:r>
            <a:r>
              <a:rPr lang="en-US" b="1" dirty="0" smtClean="0">
                <a:solidFill>
                  <a:srgbClr val="0070C0"/>
                </a:solidFill>
              </a:rPr>
              <a:t>- &amp; </a:t>
            </a:r>
            <a:r>
              <a:rPr lang="en-US" b="1" dirty="0" err="1" smtClean="0">
                <a:solidFill>
                  <a:srgbClr val="0070C0"/>
                </a:solidFill>
              </a:rPr>
              <a:t>neocerebellum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Archicerebellum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flocculonodular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lobe) </a:t>
            </a:r>
            <a:r>
              <a:rPr lang="en-US" b="1" dirty="0" smtClean="0">
                <a:solidFill>
                  <a:srgbClr val="0070C0"/>
                </a:solidFill>
              </a:rPr>
              <a:t>is the oldest part of cerebellum, related to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fastigeal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nucleus, connected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 </a:t>
            </a:r>
            <a:r>
              <a:rPr lang="en-US" b="1" dirty="0" smtClean="0">
                <a:solidFill>
                  <a:srgbClr val="0070C0"/>
                </a:solidFill>
              </a:rPr>
              <a:t>&amp; concerning for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of body balance.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external features </a:t>
            </a:r>
            <a:r>
              <a:rPr lang="en-US" sz="3600" b="1" dirty="0" smtClean="0">
                <a:solidFill>
                  <a:srgbClr val="0070C0"/>
                </a:solidFill>
              </a:rPr>
              <a:t>of the cerebellum (lobes, fissures).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briefly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internal structure </a:t>
            </a:r>
            <a:r>
              <a:rPr lang="en-US" sz="3600" b="1" dirty="0" smtClean="0">
                <a:solidFill>
                  <a:srgbClr val="0070C0"/>
                </a:solidFill>
              </a:rPr>
              <a:t>of the cerebellum.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List the name of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cerebellar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nuclei.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Relate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anatomical to the functional subdivisions </a:t>
            </a:r>
            <a:r>
              <a:rPr lang="en-US" sz="3600" b="1" dirty="0" smtClean="0">
                <a:solidFill>
                  <a:srgbClr val="0070C0"/>
                </a:solidFill>
              </a:rPr>
              <a:t>of the cerebellum.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important connections </a:t>
            </a:r>
            <a:r>
              <a:rPr lang="en-US" sz="3600" b="1" dirty="0" smtClean="0">
                <a:solidFill>
                  <a:srgbClr val="0070C0"/>
                </a:solidFill>
              </a:rPr>
              <a:t>of each subdivision.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briefly the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main effects </a:t>
            </a:r>
            <a:r>
              <a:rPr lang="en-US" sz="3600" b="1" dirty="0" smtClean="0">
                <a:solidFill>
                  <a:srgbClr val="0070C0"/>
                </a:solidFill>
              </a:rPr>
              <a:t>in case of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lesion of the cerebellum.</a:t>
            </a:r>
          </a:p>
          <a:p>
            <a:pPr>
              <a:buFont typeface="Wingdings" pitchFamily="2" charset="2"/>
              <a:buChar char="q"/>
            </a:pPr>
            <a:endParaRPr lang="en-US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181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Paleocerebellum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paravermis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0070C0"/>
                </a:solidFill>
              </a:rPr>
              <a:t>is related to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globose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emboliform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nucleus, connected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 &amp; red nucleus </a:t>
            </a:r>
            <a:r>
              <a:rPr lang="en-US" b="1" dirty="0" smtClean="0">
                <a:solidFill>
                  <a:srgbClr val="0070C0"/>
                </a:solidFill>
              </a:rPr>
              <a:t>&amp; concerning for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posture &amp; muscle tone.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Neocerebellum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(most of human cerebellum) </a:t>
            </a:r>
            <a:r>
              <a:rPr lang="en-US" b="1" dirty="0" smtClean="0">
                <a:solidFill>
                  <a:srgbClr val="0070C0"/>
                </a:solidFill>
              </a:rPr>
              <a:t>is related to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dentate </a:t>
            </a:r>
            <a:r>
              <a:rPr lang="en-US" b="1" dirty="0" smtClean="0">
                <a:solidFill>
                  <a:srgbClr val="0070C0"/>
                </a:solidFill>
              </a:rPr>
              <a:t>nucleus, connected to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, thalamus. Its final destination is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cortex</a:t>
            </a:r>
            <a:r>
              <a:rPr lang="en-US" b="1" dirty="0" smtClean="0">
                <a:solidFill>
                  <a:srgbClr val="0070C0"/>
                </a:solidFill>
              </a:rPr>
              <a:t>. It is concerned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 of voluntary movements.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lesions lead to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ipsilateral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(ataxia).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b="1" dirty="0" smtClean="0">
                <a:solidFill>
                  <a:srgbClr val="0070C0"/>
                </a:solidFill>
              </a:rPr>
              <a:t> of the following nucleus is related to </a:t>
            </a:r>
            <a:r>
              <a:rPr lang="en-US" b="1" dirty="0" err="1" smtClean="0">
                <a:solidFill>
                  <a:srgbClr val="0070C0"/>
                </a:solidFill>
              </a:rPr>
              <a:t>archicerebellum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Fastigeal</a:t>
            </a:r>
            <a:r>
              <a:rPr lang="en-US" b="1" dirty="0" smtClean="0">
                <a:solidFill>
                  <a:srgbClr val="0070C0"/>
                </a:solidFill>
              </a:rPr>
              <a:t>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Dentate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Globose</a:t>
            </a:r>
            <a:r>
              <a:rPr lang="en-US" b="1" dirty="0" smtClean="0">
                <a:solidFill>
                  <a:srgbClr val="0070C0"/>
                </a:solidFill>
              </a:rPr>
              <a:t>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Emboliform</a:t>
            </a:r>
            <a:r>
              <a:rPr lang="en-US" b="1" dirty="0" smtClean="0">
                <a:solidFill>
                  <a:srgbClr val="0070C0"/>
                </a:solidFill>
              </a:rPr>
              <a:t> nucleus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343400" y="28956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To which part of the CNS the </a:t>
            </a:r>
            <a:r>
              <a:rPr lang="en-US" b="1" dirty="0" err="1" smtClean="0">
                <a:solidFill>
                  <a:srgbClr val="0070C0"/>
                </a:solidFill>
              </a:rPr>
              <a:t>flocculonodular</a:t>
            </a:r>
            <a:r>
              <a:rPr lang="en-US" b="1" dirty="0" smtClean="0">
                <a:solidFill>
                  <a:srgbClr val="0070C0"/>
                </a:solidFill>
              </a:rPr>
              <a:t> lobe send its efferent fibers?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Red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Vestibular nuclei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Motor cortex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267200" y="40386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CEREBELLUM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724400"/>
            <a:ext cx="8686800" cy="1981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from hindbrain, separated from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&amp; medulla by fourth ventricle.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 TO BRAIN STEM: </a:t>
            </a:r>
            <a:r>
              <a:rPr lang="en-US" b="1" dirty="0" smtClean="0">
                <a:solidFill>
                  <a:srgbClr val="0070C0"/>
                </a:solidFill>
              </a:rPr>
              <a:t>by inferior, middle &amp; superior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5th &amp; 7th 0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990600"/>
            <a:ext cx="4191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6" descr="Brain stem 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066800"/>
            <a:ext cx="4495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FEATURES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3733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It consists of two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hemispheres joined in midline by the </a:t>
            </a:r>
            <a:r>
              <a:rPr lang="en-US" b="1" dirty="0" err="1" smtClean="0">
                <a:solidFill>
                  <a:srgbClr val="0070C0"/>
                </a:solidFill>
              </a:rPr>
              <a:t>vermis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Its surface is highly convoluted forming folia separated  by fissures.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9" name="Content Placeholder 8" descr="5th &amp; 7th 0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676400"/>
            <a:ext cx="4038600" cy="4460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 SUBDIVISION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486401"/>
            <a:ext cx="8305800" cy="13715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lobe: </a:t>
            </a:r>
            <a:r>
              <a:rPr lang="en-US" b="1" dirty="0" smtClean="0">
                <a:solidFill>
                  <a:srgbClr val="0070C0"/>
                </a:solidFill>
              </a:rPr>
              <a:t>in front of primary fissure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(middle) lobe: </a:t>
            </a:r>
            <a:r>
              <a:rPr lang="en-US" b="1" dirty="0" smtClean="0">
                <a:solidFill>
                  <a:srgbClr val="0070C0"/>
                </a:solidFill>
              </a:rPr>
              <a:t>behind primary fissure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Flocculonodular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lobe.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6" name="Picture 9" descr="WM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219200"/>
            <a:ext cx="4427537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8" descr="5th &amp; 7th 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1"/>
            <a:ext cx="4191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4419600"/>
            <a:ext cx="8686800" cy="2438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grey matter: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cortex.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white matter: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medulla.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Deeply seated nuclei in white matter: </a:t>
            </a:r>
            <a:r>
              <a:rPr lang="en-US" b="1" i="1" dirty="0" smtClean="0">
                <a:solidFill>
                  <a:srgbClr val="0070C0"/>
                </a:solidFill>
              </a:rPr>
              <a:t>from medial to lateral: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Fastigeal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nucleus: </a:t>
            </a:r>
            <a:r>
              <a:rPr lang="en-US" b="1" dirty="0" smtClean="0">
                <a:solidFill>
                  <a:srgbClr val="0070C0"/>
                </a:solidFill>
              </a:rPr>
              <a:t>smallest one.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Globose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Emboliform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Dentate nucleus: </a:t>
            </a:r>
            <a:r>
              <a:rPr lang="en-US" b="1" dirty="0" smtClean="0">
                <a:solidFill>
                  <a:srgbClr val="0070C0"/>
                </a:solidFill>
              </a:rPr>
              <a:t>largest one.</a:t>
            </a:r>
          </a:p>
          <a:p>
            <a:endParaRPr lang="en-US" dirty="0"/>
          </a:p>
        </p:txBody>
      </p:sp>
      <p:pic>
        <p:nvPicPr>
          <p:cNvPr id="8" name="Content Placeholder 7" descr="5th &amp; 7th 0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95400" y="914400"/>
            <a:ext cx="67056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CORTEX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5181600"/>
            <a:ext cx="5334000" cy="1524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533400" indent="-5334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Divided into 3 layers:</a:t>
            </a:r>
          </a:p>
          <a:p>
            <a:pPr marL="533400" indent="-5334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molecular layer</a:t>
            </a:r>
          </a:p>
          <a:p>
            <a:pPr marL="533400" indent="-5334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Purkinje cell layer</a:t>
            </a:r>
          </a:p>
          <a:p>
            <a:pPr marL="533400" indent="-5334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granular layer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7" descr="WM 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19200"/>
            <a:ext cx="7620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MEDULLA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None/>
            </a:pPr>
            <a:r>
              <a:rPr lang="en-US" sz="3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 FIBRES: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Climbing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olivary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u="sng" dirty="0" smtClean="0">
                <a:solidFill>
                  <a:srgbClr val="0070C0"/>
                </a:solidFill>
              </a:rPr>
              <a:t>relay to </a:t>
            </a:r>
            <a:r>
              <a:rPr lang="en-US" b="1" u="sng" dirty="0" err="1" smtClean="0">
                <a:solidFill>
                  <a:srgbClr val="0070C0"/>
                </a:solidFill>
              </a:rPr>
              <a:t>purkinge</a:t>
            </a:r>
            <a:r>
              <a:rPr lang="en-US" b="1" u="sng" dirty="0" smtClean="0">
                <a:solidFill>
                  <a:srgbClr val="0070C0"/>
                </a:solidFill>
              </a:rPr>
              <a:t> cells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Mossy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rest of </a:t>
            </a:r>
            <a:r>
              <a:rPr lang="en-US" b="1" dirty="0" err="1" smtClean="0">
                <a:solidFill>
                  <a:srgbClr val="0070C0"/>
                </a:solidFill>
              </a:rPr>
              <a:t>fibres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vestibular nuclei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spinal cord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/>
            <a:r>
              <a:rPr lang="en-US" b="1" dirty="0" smtClean="0">
                <a:solidFill>
                  <a:srgbClr val="0070C0"/>
                </a:solidFill>
              </a:rPr>
              <a:t>They relay to granule cells which in turn relay to </a:t>
            </a:r>
            <a:r>
              <a:rPr lang="en-US" b="1" dirty="0" err="1" smtClean="0">
                <a:solidFill>
                  <a:srgbClr val="0070C0"/>
                </a:solidFill>
              </a:rPr>
              <a:t>purkinge</a:t>
            </a:r>
            <a:r>
              <a:rPr lang="en-US" b="1" dirty="0" smtClean="0">
                <a:solidFill>
                  <a:srgbClr val="0070C0"/>
                </a:solidFill>
              </a:rPr>
              <a:t> cells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MEDULLA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Axons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purkinge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are the only axons to leave the cortex to medulla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great majority of axons do not leave cerebellum &amp; end in deep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nuclei.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Some of axons leave cerebellum as efferent </a:t>
            </a:r>
            <a:r>
              <a:rPr lang="en-US" b="1" dirty="0" err="1" smtClean="0">
                <a:solidFill>
                  <a:srgbClr val="0070C0"/>
                </a:solidFill>
              </a:rPr>
              <a:t>fibres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767</Words>
  <Application>Microsoft Office PowerPoint</Application>
  <PresentationFormat>On-screen Show (4:3)</PresentationFormat>
  <Paragraphs>136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CEREBELLUM &amp; ITS RELEVANT CONNECTIONS </vt:lpstr>
      <vt:lpstr>OBJECTIVES</vt:lpstr>
      <vt:lpstr>THE CEREBELLUM</vt:lpstr>
      <vt:lpstr>EXTERNAL FEATURES</vt:lpstr>
      <vt:lpstr>ANATOMICAL SUBDIVISION</vt:lpstr>
      <vt:lpstr>CONSTITUENTS</vt:lpstr>
      <vt:lpstr>CEREBELLAR CORTEX</vt:lpstr>
      <vt:lpstr>CEREBELLAR MEDULLA</vt:lpstr>
      <vt:lpstr>CEREBELLAR MEDULLA</vt:lpstr>
      <vt:lpstr>CEREBELLAR MEDULLA</vt:lpstr>
      <vt:lpstr>Slide 11</vt:lpstr>
      <vt:lpstr>Slide 12</vt:lpstr>
      <vt:lpstr>ARCHICEREBELLUM</vt:lpstr>
      <vt:lpstr>Slide 14</vt:lpstr>
      <vt:lpstr>PALEOCEREBELLUM</vt:lpstr>
      <vt:lpstr>Slide 16</vt:lpstr>
      <vt:lpstr>NEOCEREBELLUM</vt:lpstr>
      <vt:lpstr>CEREBELLAR LESIONS</vt:lpstr>
      <vt:lpstr>SUMMARY</vt:lpstr>
      <vt:lpstr>SUMMARY</vt:lpstr>
      <vt:lpstr>QUESTION 1</vt:lpstr>
      <vt:lpstr>QUESTION 2</vt:lpstr>
      <vt:lpstr>Slide 23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user1</cp:lastModifiedBy>
  <cp:revision>476</cp:revision>
  <dcterms:created xsi:type="dcterms:W3CDTF">2010-01-27T08:25:16Z</dcterms:created>
  <dcterms:modified xsi:type="dcterms:W3CDTF">2012-03-04T12:09:17Z</dcterms:modified>
</cp:coreProperties>
</file>