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AFFD-63DA-47FB-985E-16D99BCB076F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39AA-6A0B-40E4-9D6E-31B399B99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3AB0F-02E7-4FF6-8451-5B3F01B5547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39AA-6A0B-40E4-9D6E-31B399B999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D3D277-AD91-409D-9FBA-CB8B4A7AA54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2BAFC-F0C7-499B-AEFF-B8CEA771E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E139-9E43-4C46-A22C-EE06984A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2D56-3541-4E31-BAF3-8FEC9B103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CEREBRUM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cs typeface="Aharoni" pitchFamily="2" charset="-79"/>
              </a:rPr>
              <a:t>Dr. </a:t>
            </a:r>
            <a:r>
              <a:rPr lang="en-US" dirty="0" err="1" smtClean="0">
                <a:cs typeface="Aharoni" pitchFamily="2" charset="-79"/>
              </a:rPr>
              <a:t>Zeenat</a:t>
            </a:r>
            <a:r>
              <a:rPr lang="en-US" dirty="0" smtClean="0">
                <a:cs typeface="Aharoni" pitchFamily="2" charset="-79"/>
              </a:rPr>
              <a:t> </a:t>
            </a:r>
            <a:r>
              <a:rPr lang="en-US" dirty="0" err="1" smtClean="0">
                <a:cs typeface="Aharoni" pitchFamily="2" charset="-79"/>
              </a:rPr>
              <a:t>Zaidi</a:t>
            </a:r>
            <a:r>
              <a:rPr lang="en-US" dirty="0" smtClean="0">
                <a:cs typeface="Aharoni" pitchFamily="2" charset="-79"/>
              </a:rPr>
              <a:t>   </a:t>
            </a:r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-US" dirty="0" err="1" smtClean="0"/>
              <a:t>Essam</a:t>
            </a:r>
            <a:r>
              <a:rPr lang="en-US" dirty="0" smtClean="0"/>
              <a:t> </a:t>
            </a:r>
            <a:r>
              <a:rPr lang="en-US" dirty="0" err="1" smtClean="0"/>
              <a:t>Eldin</a:t>
            </a:r>
            <a:r>
              <a:rPr lang="en-US" dirty="0" smtClean="0"/>
              <a:t> </a:t>
            </a:r>
            <a:r>
              <a:rPr lang="en-US" dirty="0" smtClean="0"/>
              <a:t>Salam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Medial Surface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000125"/>
            <a:ext cx="8572500" cy="1071563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Sulci: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Parietooccipital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Calcarine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Cingulate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Gyri: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Cingulate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Parahippocampal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5" descr="G:\pic.new\xc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2214563"/>
            <a:ext cx="7072312" cy="3914775"/>
          </a:xfrm>
          <a:noFill/>
        </p:spPr>
      </p:pic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357813" y="3429000"/>
            <a:ext cx="774700" cy="1428750"/>
          </a:xfrm>
          <a:custGeom>
            <a:avLst/>
            <a:gdLst>
              <a:gd name="T0" fmla="*/ 2396041 w 633248"/>
              <a:gd name="T1" fmla="*/ 0 h 1421611"/>
              <a:gd name="T2" fmla="*/ 2284594 w 633248"/>
              <a:gd name="T3" fmla="*/ 48581 h 1421611"/>
              <a:gd name="T4" fmla="*/ 2396041 w 633248"/>
              <a:gd name="T5" fmla="*/ 161937 h 1421611"/>
              <a:gd name="T6" fmla="*/ 2451766 w 633248"/>
              <a:gd name="T7" fmla="*/ 291487 h 1421611"/>
              <a:gd name="T8" fmla="*/ 2563203 w 633248"/>
              <a:gd name="T9" fmla="*/ 340070 h 1421611"/>
              <a:gd name="T10" fmla="*/ 2396041 w 633248"/>
              <a:gd name="T11" fmla="*/ 550587 h 1421611"/>
              <a:gd name="T12" fmla="*/ 2340320 w 633248"/>
              <a:gd name="T13" fmla="*/ 599169 h 1421611"/>
              <a:gd name="T14" fmla="*/ 2284594 w 633248"/>
              <a:gd name="T15" fmla="*/ 647748 h 1421611"/>
              <a:gd name="T16" fmla="*/ 2117434 w 633248"/>
              <a:gd name="T17" fmla="*/ 663942 h 1421611"/>
              <a:gd name="T18" fmla="*/ 1894547 w 633248"/>
              <a:gd name="T19" fmla="*/ 761105 h 1421611"/>
              <a:gd name="T20" fmla="*/ 1838821 w 633248"/>
              <a:gd name="T21" fmla="*/ 874460 h 1421611"/>
              <a:gd name="T22" fmla="*/ 1727378 w 633248"/>
              <a:gd name="T23" fmla="*/ 987817 h 1421611"/>
              <a:gd name="T24" fmla="*/ 1560209 w 633248"/>
              <a:gd name="T25" fmla="*/ 1117367 h 1421611"/>
              <a:gd name="T26" fmla="*/ 1504496 w 633248"/>
              <a:gd name="T27" fmla="*/ 1165949 h 1421611"/>
              <a:gd name="T28" fmla="*/ 1393047 w 633248"/>
              <a:gd name="T29" fmla="*/ 1214529 h 1421611"/>
              <a:gd name="T30" fmla="*/ 1337329 w 633248"/>
              <a:gd name="T31" fmla="*/ 1506016 h 1421611"/>
              <a:gd name="T32" fmla="*/ 1170158 w 633248"/>
              <a:gd name="T33" fmla="*/ 1522211 h 1421611"/>
              <a:gd name="T34" fmla="*/ 612943 w 633248"/>
              <a:gd name="T35" fmla="*/ 1570791 h 1421611"/>
              <a:gd name="T36" fmla="*/ 334331 w 633248"/>
              <a:gd name="T37" fmla="*/ 1667953 h 1421611"/>
              <a:gd name="T38" fmla="*/ 167163 w 633248"/>
              <a:gd name="T39" fmla="*/ 1684147 h 1421611"/>
              <a:gd name="T40" fmla="*/ 0 w 633248"/>
              <a:gd name="T41" fmla="*/ 1684147 h 14216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33248"/>
              <a:gd name="T64" fmla="*/ 0 h 1421611"/>
              <a:gd name="T65" fmla="*/ 633248 w 633248"/>
              <a:gd name="T66" fmla="*/ 1421611 h 142161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33248" h="1421611">
                <a:moveTo>
                  <a:pt x="586854" y="0"/>
                </a:moveTo>
                <a:cubicBezTo>
                  <a:pt x="577755" y="13648"/>
                  <a:pt x="561878" y="24705"/>
                  <a:pt x="559558" y="40943"/>
                </a:cubicBezTo>
                <a:cubicBezTo>
                  <a:pt x="557844" y="52938"/>
                  <a:pt x="581733" y="121114"/>
                  <a:pt x="586854" y="136478"/>
                </a:cubicBezTo>
                <a:cubicBezTo>
                  <a:pt x="591403" y="172872"/>
                  <a:pt x="590852" y="210275"/>
                  <a:pt x="600502" y="245660"/>
                </a:cubicBezTo>
                <a:cubicBezTo>
                  <a:pt x="604818" y="261484"/>
                  <a:pt x="626165" y="270282"/>
                  <a:pt x="627797" y="286603"/>
                </a:cubicBezTo>
                <a:cubicBezTo>
                  <a:pt x="633248" y="341114"/>
                  <a:pt x="603599" y="413788"/>
                  <a:pt x="586854" y="464024"/>
                </a:cubicBezTo>
                <a:lnTo>
                  <a:pt x="573206" y="504967"/>
                </a:lnTo>
                <a:cubicBezTo>
                  <a:pt x="568657" y="518615"/>
                  <a:pt x="573206" y="541361"/>
                  <a:pt x="559558" y="545910"/>
                </a:cubicBezTo>
                <a:lnTo>
                  <a:pt x="518615" y="559558"/>
                </a:lnTo>
                <a:cubicBezTo>
                  <a:pt x="500418" y="586854"/>
                  <a:pt x="468663" y="608969"/>
                  <a:pt x="464024" y="641445"/>
                </a:cubicBezTo>
                <a:cubicBezTo>
                  <a:pt x="459475" y="673290"/>
                  <a:pt x="456130" y="705330"/>
                  <a:pt x="450376" y="736979"/>
                </a:cubicBezTo>
                <a:cubicBezTo>
                  <a:pt x="433355" y="830594"/>
                  <a:pt x="442572" y="754550"/>
                  <a:pt x="423081" y="832513"/>
                </a:cubicBezTo>
                <a:cubicBezTo>
                  <a:pt x="399470" y="926956"/>
                  <a:pt x="427071" y="874296"/>
                  <a:pt x="382137" y="941696"/>
                </a:cubicBezTo>
                <a:cubicBezTo>
                  <a:pt x="377588" y="955344"/>
                  <a:pt x="374924" y="969772"/>
                  <a:pt x="368490" y="982639"/>
                </a:cubicBezTo>
                <a:cubicBezTo>
                  <a:pt x="361155" y="997310"/>
                  <a:pt x="343514" y="1007344"/>
                  <a:pt x="341194" y="1023582"/>
                </a:cubicBezTo>
                <a:cubicBezTo>
                  <a:pt x="329595" y="1104771"/>
                  <a:pt x="344441" y="1188988"/>
                  <a:pt x="327546" y="1269242"/>
                </a:cubicBezTo>
                <a:cubicBezTo>
                  <a:pt x="324582" y="1283319"/>
                  <a:pt x="299470" y="1276456"/>
                  <a:pt x="286603" y="1282890"/>
                </a:cubicBezTo>
                <a:cubicBezTo>
                  <a:pt x="187299" y="1332542"/>
                  <a:pt x="323863" y="1299013"/>
                  <a:pt x="150126" y="1323833"/>
                </a:cubicBezTo>
                <a:cubicBezTo>
                  <a:pt x="129985" y="1354043"/>
                  <a:pt x="113411" y="1384703"/>
                  <a:pt x="81887" y="1405719"/>
                </a:cubicBezTo>
                <a:cubicBezTo>
                  <a:pt x="69917" y="1413699"/>
                  <a:pt x="55134" y="1417002"/>
                  <a:pt x="40943" y="1419367"/>
                </a:cubicBezTo>
                <a:cubicBezTo>
                  <a:pt x="27481" y="1421611"/>
                  <a:pt x="13648" y="1419367"/>
                  <a:pt x="0" y="1419367"/>
                </a:cubicBezTo>
              </a:path>
            </a:pathLst>
          </a:cu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5786438" y="4500563"/>
            <a:ext cx="1071562" cy="285750"/>
          </a:xfrm>
          <a:custGeom>
            <a:avLst/>
            <a:gdLst>
              <a:gd name="T0" fmla="*/ 0 w 836829"/>
              <a:gd name="T1" fmla="*/ 304233 h 277916"/>
              <a:gd name="T2" fmla="*/ 462020 w 836829"/>
              <a:gd name="T3" fmla="*/ 254532 h 277916"/>
              <a:gd name="T4" fmla="*/ 539011 w 836829"/>
              <a:gd name="T5" fmla="*/ 204829 h 277916"/>
              <a:gd name="T6" fmla="*/ 847022 w 836829"/>
              <a:gd name="T7" fmla="*/ 105425 h 277916"/>
              <a:gd name="T8" fmla="*/ 847022 w 836829"/>
              <a:gd name="T9" fmla="*/ 105425 h 277916"/>
              <a:gd name="T10" fmla="*/ 1309043 w 836829"/>
              <a:gd name="T11" fmla="*/ 22589 h 277916"/>
              <a:gd name="T12" fmla="*/ 1540044 w 836829"/>
              <a:gd name="T13" fmla="*/ 6023 h 277916"/>
              <a:gd name="T14" fmla="*/ 2002063 w 836829"/>
              <a:gd name="T15" fmla="*/ 72292 h 277916"/>
              <a:gd name="T16" fmla="*/ 2233061 w 836829"/>
              <a:gd name="T17" fmla="*/ 171697 h 277916"/>
              <a:gd name="T18" fmla="*/ 2464072 w 836829"/>
              <a:gd name="T19" fmla="*/ 155128 h 277916"/>
              <a:gd name="T20" fmla="*/ 2541067 w 836829"/>
              <a:gd name="T21" fmla="*/ 105425 h 277916"/>
              <a:gd name="T22" fmla="*/ 2695080 w 836829"/>
              <a:gd name="T23" fmla="*/ 55723 h 277916"/>
              <a:gd name="T24" fmla="*/ 3234090 w 836829"/>
              <a:gd name="T25" fmla="*/ 22589 h 277916"/>
              <a:gd name="T26" fmla="*/ 3388098 w 836829"/>
              <a:gd name="T27" fmla="*/ 237963 h 277916"/>
              <a:gd name="T28" fmla="*/ 3465100 w 836829"/>
              <a:gd name="T29" fmla="*/ 287666 h 277916"/>
              <a:gd name="T30" fmla="*/ 3773115 w 836829"/>
              <a:gd name="T31" fmla="*/ 304233 h 277916"/>
              <a:gd name="T32" fmla="*/ 4235120 w 836829"/>
              <a:gd name="T33" fmla="*/ 337368 h 277916"/>
              <a:gd name="T34" fmla="*/ 4466133 w 836829"/>
              <a:gd name="T35" fmla="*/ 320800 h 277916"/>
              <a:gd name="T36" fmla="*/ 4620142 w 836829"/>
              <a:gd name="T37" fmla="*/ 271097 h 2779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36829"/>
              <a:gd name="T58" fmla="*/ 0 h 277916"/>
              <a:gd name="T59" fmla="*/ 836829 w 836829"/>
              <a:gd name="T60" fmla="*/ 277916 h 2779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36829" h="277916">
                <a:moveTo>
                  <a:pt x="0" y="250621"/>
                </a:moveTo>
                <a:cubicBezTo>
                  <a:pt x="26972" y="241630"/>
                  <a:pt x="62646" y="233728"/>
                  <a:pt x="81887" y="209677"/>
                </a:cubicBezTo>
                <a:cubicBezTo>
                  <a:pt x="90874" y="198444"/>
                  <a:pt x="88548" y="181310"/>
                  <a:pt x="95534" y="168734"/>
                </a:cubicBezTo>
                <a:cubicBezTo>
                  <a:pt x="111465" y="140057"/>
                  <a:pt x="131928" y="114143"/>
                  <a:pt x="150125" y="86847"/>
                </a:cubicBezTo>
                <a:cubicBezTo>
                  <a:pt x="180309" y="56664"/>
                  <a:pt x="194010" y="37610"/>
                  <a:pt x="232012" y="18609"/>
                </a:cubicBezTo>
                <a:cubicBezTo>
                  <a:pt x="244879" y="12175"/>
                  <a:pt x="259307" y="9510"/>
                  <a:pt x="272955" y="4961"/>
                </a:cubicBezTo>
                <a:cubicBezTo>
                  <a:pt x="300251" y="23158"/>
                  <a:pt x="344468" y="28430"/>
                  <a:pt x="354842" y="59552"/>
                </a:cubicBezTo>
                <a:cubicBezTo>
                  <a:pt x="373677" y="116056"/>
                  <a:pt x="360510" y="88525"/>
                  <a:pt x="395785" y="141439"/>
                </a:cubicBezTo>
                <a:cubicBezTo>
                  <a:pt x="409433" y="136890"/>
                  <a:pt x="426556" y="137963"/>
                  <a:pt x="436728" y="127791"/>
                </a:cubicBezTo>
                <a:cubicBezTo>
                  <a:pt x="446901" y="117618"/>
                  <a:pt x="443942" y="99714"/>
                  <a:pt x="450376" y="86847"/>
                </a:cubicBezTo>
                <a:cubicBezTo>
                  <a:pt x="457712" y="72176"/>
                  <a:pt x="464864" y="56151"/>
                  <a:pt x="477672" y="45904"/>
                </a:cubicBezTo>
                <a:cubicBezTo>
                  <a:pt x="486574" y="38783"/>
                  <a:pt x="569636" y="19501"/>
                  <a:pt x="573206" y="18609"/>
                </a:cubicBezTo>
                <a:cubicBezTo>
                  <a:pt x="606057" y="117159"/>
                  <a:pt x="570343" y="0"/>
                  <a:pt x="600501" y="196030"/>
                </a:cubicBezTo>
                <a:cubicBezTo>
                  <a:pt x="602688" y="210249"/>
                  <a:pt x="602915" y="227986"/>
                  <a:pt x="614149" y="236973"/>
                </a:cubicBezTo>
                <a:cubicBezTo>
                  <a:pt x="628796" y="248690"/>
                  <a:pt x="650774" y="245231"/>
                  <a:pt x="668740" y="250621"/>
                </a:cubicBezTo>
                <a:cubicBezTo>
                  <a:pt x="696299" y="258889"/>
                  <a:pt x="750627" y="277916"/>
                  <a:pt x="750627" y="277916"/>
                </a:cubicBezTo>
                <a:cubicBezTo>
                  <a:pt x="764275" y="273367"/>
                  <a:pt x="781398" y="274440"/>
                  <a:pt x="791570" y="264268"/>
                </a:cubicBezTo>
                <a:cubicBezTo>
                  <a:pt x="836829" y="219009"/>
                  <a:pt x="781291" y="223325"/>
                  <a:pt x="818866" y="223325"/>
                </a:cubicBezTo>
              </a:path>
            </a:pathLst>
          </a:custGeom>
          <a:noFill/>
          <a:ln w="38100" algn="ctr">
            <a:solidFill>
              <a:srgbClr val="66FF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4857752" y="3933056"/>
            <a:ext cx="1874489" cy="674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203848" y="5430838"/>
            <a:ext cx="1439590" cy="143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2838450" y="3302000"/>
            <a:ext cx="2279650" cy="1528763"/>
          </a:xfrm>
          <a:custGeom>
            <a:avLst/>
            <a:gdLst>
              <a:gd name="T0" fmla="*/ 300624 w 2279176"/>
              <a:gd name="T1" fmla="*/ 1529833 h 1528549"/>
              <a:gd name="T2" fmla="*/ 259632 w 2279176"/>
              <a:gd name="T3" fmla="*/ 1502514 h 1528549"/>
              <a:gd name="T4" fmla="*/ 191309 w 2279176"/>
              <a:gd name="T5" fmla="*/ 1434221 h 1528549"/>
              <a:gd name="T6" fmla="*/ 95655 w 2279176"/>
              <a:gd name="T7" fmla="*/ 1324945 h 1528549"/>
              <a:gd name="T8" fmla="*/ 68323 w 2279176"/>
              <a:gd name="T9" fmla="*/ 1283970 h 1528549"/>
              <a:gd name="T10" fmla="*/ 27332 w 2279176"/>
              <a:gd name="T11" fmla="*/ 1256650 h 1528549"/>
              <a:gd name="T12" fmla="*/ 0 w 2279176"/>
              <a:gd name="T13" fmla="*/ 1174695 h 1528549"/>
              <a:gd name="T14" fmla="*/ 13666 w 2279176"/>
              <a:gd name="T15" fmla="*/ 1079079 h 1528549"/>
              <a:gd name="T16" fmla="*/ 27332 w 2279176"/>
              <a:gd name="T17" fmla="*/ 928828 h 1528549"/>
              <a:gd name="T18" fmla="*/ 95655 w 2279176"/>
              <a:gd name="T19" fmla="*/ 860529 h 1528549"/>
              <a:gd name="T20" fmla="*/ 122986 w 2279176"/>
              <a:gd name="T21" fmla="*/ 819556 h 1528549"/>
              <a:gd name="T22" fmla="*/ 163977 w 2279176"/>
              <a:gd name="T23" fmla="*/ 737597 h 1528549"/>
              <a:gd name="T24" fmla="*/ 204975 w 2279176"/>
              <a:gd name="T25" fmla="*/ 710278 h 1528549"/>
              <a:gd name="T26" fmla="*/ 273298 w 2279176"/>
              <a:gd name="T27" fmla="*/ 641985 h 1528549"/>
              <a:gd name="T28" fmla="*/ 355286 w 2279176"/>
              <a:gd name="T29" fmla="*/ 614665 h 1528549"/>
              <a:gd name="T30" fmla="*/ 478266 w 2279176"/>
              <a:gd name="T31" fmla="*/ 546373 h 1528549"/>
              <a:gd name="T32" fmla="*/ 601252 w 2279176"/>
              <a:gd name="T33" fmla="*/ 491734 h 1528549"/>
              <a:gd name="T34" fmla="*/ 642244 w 2279176"/>
              <a:gd name="T35" fmla="*/ 478074 h 1528549"/>
              <a:gd name="T36" fmla="*/ 710572 w 2279176"/>
              <a:gd name="T37" fmla="*/ 409775 h 1528549"/>
              <a:gd name="T38" fmla="*/ 778895 w 2279176"/>
              <a:gd name="T39" fmla="*/ 355142 h 1528549"/>
              <a:gd name="T40" fmla="*/ 819886 w 2279176"/>
              <a:gd name="T41" fmla="*/ 327822 h 1528549"/>
              <a:gd name="T42" fmla="*/ 860883 w 2279176"/>
              <a:gd name="T43" fmla="*/ 314163 h 1528549"/>
              <a:gd name="T44" fmla="*/ 929206 w 2279176"/>
              <a:gd name="T45" fmla="*/ 259524 h 1528549"/>
              <a:gd name="T46" fmla="*/ 970199 w 2279176"/>
              <a:gd name="T47" fmla="*/ 273183 h 1528549"/>
              <a:gd name="T48" fmla="*/ 1052192 w 2279176"/>
              <a:gd name="T49" fmla="*/ 286843 h 1528549"/>
              <a:gd name="T50" fmla="*/ 1093183 w 2279176"/>
              <a:gd name="T51" fmla="*/ 314163 h 1528549"/>
              <a:gd name="T52" fmla="*/ 1175172 w 2279176"/>
              <a:gd name="T53" fmla="*/ 341482 h 1528549"/>
              <a:gd name="T54" fmla="*/ 1216169 w 2279176"/>
              <a:gd name="T55" fmla="*/ 355142 h 1528549"/>
              <a:gd name="T56" fmla="*/ 1311821 w 2279176"/>
              <a:gd name="T57" fmla="*/ 382462 h 1528549"/>
              <a:gd name="T58" fmla="*/ 1516792 w 2279176"/>
              <a:gd name="T59" fmla="*/ 368802 h 1528549"/>
              <a:gd name="T60" fmla="*/ 1598780 w 2279176"/>
              <a:gd name="T61" fmla="*/ 341482 h 1528549"/>
              <a:gd name="T62" fmla="*/ 1721764 w 2279176"/>
              <a:gd name="T63" fmla="*/ 327822 h 1528549"/>
              <a:gd name="T64" fmla="*/ 1776423 w 2279176"/>
              <a:gd name="T65" fmla="*/ 314163 h 1528549"/>
              <a:gd name="T66" fmla="*/ 1940400 w 2279176"/>
              <a:gd name="T67" fmla="*/ 300503 h 1528549"/>
              <a:gd name="T68" fmla="*/ 1981394 w 2279176"/>
              <a:gd name="T69" fmla="*/ 273183 h 1528549"/>
              <a:gd name="T70" fmla="*/ 1995057 w 2279176"/>
              <a:gd name="T71" fmla="*/ 232204 h 1528549"/>
              <a:gd name="T72" fmla="*/ 2077046 w 2279176"/>
              <a:gd name="T73" fmla="*/ 204891 h 1528549"/>
              <a:gd name="T74" fmla="*/ 2186367 w 2279176"/>
              <a:gd name="T75" fmla="*/ 177571 h 1528549"/>
              <a:gd name="T76" fmla="*/ 2241028 w 2279176"/>
              <a:gd name="T77" fmla="*/ 95613 h 1528549"/>
              <a:gd name="T78" fmla="*/ 2268352 w 2279176"/>
              <a:gd name="T79" fmla="*/ 54639 h 1528549"/>
              <a:gd name="T80" fmla="*/ 2282020 w 2279176"/>
              <a:gd name="T81" fmla="*/ 0 h 152854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79176"/>
              <a:gd name="T124" fmla="*/ 0 h 1528549"/>
              <a:gd name="T125" fmla="*/ 2279176 w 2279176"/>
              <a:gd name="T126" fmla="*/ 1528549 h 152854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79176" h="1528549">
                <a:moveTo>
                  <a:pt x="300251" y="1528549"/>
                </a:moveTo>
                <a:cubicBezTo>
                  <a:pt x="286603" y="1519451"/>
                  <a:pt x="270906" y="1512852"/>
                  <a:pt x="259308" y="1501254"/>
                </a:cubicBezTo>
                <a:cubicBezTo>
                  <a:pt x="168319" y="1410266"/>
                  <a:pt x="300254" y="1505807"/>
                  <a:pt x="191069" y="1433015"/>
                </a:cubicBezTo>
                <a:cubicBezTo>
                  <a:pt x="127379" y="1337481"/>
                  <a:pt x="163773" y="1369326"/>
                  <a:pt x="95535" y="1323833"/>
                </a:cubicBezTo>
                <a:cubicBezTo>
                  <a:pt x="86436" y="1310185"/>
                  <a:pt x="79837" y="1294488"/>
                  <a:pt x="68239" y="1282890"/>
                </a:cubicBezTo>
                <a:cubicBezTo>
                  <a:pt x="56641" y="1271292"/>
                  <a:pt x="35989" y="1269503"/>
                  <a:pt x="27296" y="1255594"/>
                </a:cubicBezTo>
                <a:cubicBezTo>
                  <a:pt x="12047" y="1231196"/>
                  <a:pt x="0" y="1173708"/>
                  <a:pt x="0" y="1173708"/>
                </a:cubicBezTo>
                <a:cubicBezTo>
                  <a:pt x="4549" y="1141863"/>
                  <a:pt x="10096" y="1110145"/>
                  <a:pt x="13648" y="1078173"/>
                </a:cubicBezTo>
                <a:cubicBezTo>
                  <a:pt x="19197" y="1028232"/>
                  <a:pt x="16768" y="977181"/>
                  <a:pt x="27296" y="928048"/>
                </a:cubicBezTo>
                <a:cubicBezTo>
                  <a:pt x="34878" y="892665"/>
                  <a:pt x="69756" y="876995"/>
                  <a:pt x="95535" y="859809"/>
                </a:cubicBezTo>
                <a:cubicBezTo>
                  <a:pt x="104633" y="846161"/>
                  <a:pt x="115495" y="833537"/>
                  <a:pt x="122830" y="818866"/>
                </a:cubicBezTo>
                <a:cubicBezTo>
                  <a:pt x="145028" y="774469"/>
                  <a:pt x="124664" y="776088"/>
                  <a:pt x="163773" y="736979"/>
                </a:cubicBezTo>
                <a:cubicBezTo>
                  <a:pt x="175371" y="725381"/>
                  <a:pt x="191069" y="718782"/>
                  <a:pt x="204717" y="709684"/>
                </a:cubicBezTo>
                <a:cubicBezTo>
                  <a:pt x="229618" y="672331"/>
                  <a:pt x="229857" y="660600"/>
                  <a:pt x="272956" y="641445"/>
                </a:cubicBezTo>
                <a:cubicBezTo>
                  <a:pt x="299248" y="629759"/>
                  <a:pt x="330902" y="630109"/>
                  <a:pt x="354842" y="614149"/>
                </a:cubicBezTo>
                <a:cubicBezTo>
                  <a:pt x="448699" y="551578"/>
                  <a:pt x="405607" y="569931"/>
                  <a:pt x="477672" y="545911"/>
                </a:cubicBezTo>
                <a:cubicBezTo>
                  <a:pt x="542556" y="502654"/>
                  <a:pt x="503053" y="523803"/>
                  <a:pt x="600502" y="491320"/>
                </a:cubicBezTo>
                <a:lnTo>
                  <a:pt x="641445" y="477672"/>
                </a:lnTo>
                <a:cubicBezTo>
                  <a:pt x="714237" y="368487"/>
                  <a:pt x="618696" y="500422"/>
                  <a:pt x="709684" y="409433"/>
                </a:cubicBezTo>
                <a:cubicBezTo>
                  <a:pt x="771415" y="347701"/>
                  <a:pt x="698214" y="381412"/>
                  <a:pt x="777923" y="354842"/>
                </a:cubicBezTo>
                <a:cubicBezTo>
                  <a:pt x="791571" y="345743"/>
                  <a:pt x="804195" y="334881"/>
                  <a:pt x="818866" y="327546"/>
                </a:cubicBezTo>
                <a:cubicBezTo>
                  <a:pt x="831733" y="321112"/>
                  <a:pt x="848576" y="322886"/>
                  <a:pt x="859809" y="313899"/>
                </a:cubicBezTo>
                <a:cubicBezTo>
                  <a:pt x="947997" y="243349"/>
                  <a:pt x="825138" y="293610"/>
                  <a:pt x="928048" y="259308"/>
                </a:cubicBezTo>
                <a:cubicBezTo>
                  <a:pt x="941696" y="263857"/>
                  <a:pt x="954948" y="269834"/>
                  <a:pt x="968991" y="272955"/>
                </a:cubicBezTo>
                <a:cubicBezTo>
                  <a:pt x="996004" y="278958"/>
                  <a:pt x="1024626" y="277852"/>
                  <a:pt x="1050878" y="286603"/>
                </a:cubicBezTo>
                <a:cubicBezTo>
                  <a:pt x="1066439" y="291790"/>
                  <a:pt x="1076832" y="307237"/>
                  <a:pt x="1091821" y="313899"/>
                </a:cubicBezTo>
                <a:cubicBezTo>
                  <a:pt x="1118113" y="325584"/>
                  <a:pt x="1146412" y="332096"/>
                  <a:pt x="1173708" y="341194"/>
                </a:cubicBezTo>
                <a:cubicBezTo>
                  <a:pt x="1187356" y="345743"/>
                  <a:pt x="1200695" y="351353"/>
                  <a:pt x="1214651" y="354842"/>
                </a:cubicBezTo>
                <a:cubicBezTo>
                  <a:pt x="1283198" y="371979"/>
                  <a:pt x="1251448" y="362558"/>
                  <a:pt x="1310185" y="382138"/>
                </a:cubicBezTo>
                <a:cubicBezTo>
                  <a:pt x="1378424" y="377589"/>
                  <a:pt x="1447199" y="378162"/>
                  <a:pt x="1514902" y="368490"/>
                </a:cubicBezTo>
                <a:cubicBezTo>
                  <a:pt x="1543385" y="364421"/>
                  <a:pt x="1568192" y="344371"/>
                  <a:pt x="1596788" y="341194"/>
                </a:cubicBezTo>
                <a:lnTo>
                  <a:pt x="1719618" y="327546"/>
                </a:lnTo>
                <a:cubicBezTo>
                  <a:pt x="1737815" y="322997"/>
                  <a:pt x="1755597" y="316225"/>
                  <a:pt x="1774209" y="313899"/>
                </a:cubicBezTo>
                <a:cubicBezTo>
                  <a:pt x="1828566" y="307104"/>
                  <a:pt x="1884266" y="310994"/>
                  <a:pt x="1937982" y="300251"/>
                </a:cubicBezTo>
                <a:cubicBezTo>
                  <a:pt x="1954066" y="297034"/>
                  <a:pt x="1965278" y="282054"/>
                  <a:pt x="1978926" y="272955"/>
                </a:cubicBezTo>
                <a:cubicBezTo>
                  <a:pt x="1983475" y="259307"/>
                  <a:pt x="1980867" y="240374"/>
                  <a:pt x="1992573" y="232012"/>
                </a:cubicBezTo>
                <a:cubicBezTo>
                  <a:pt x="2015986" y="215289"/>
                  <a:pt x="2046247" y="210360"/>
                  <a:pt x="2074460" y="204717"/>
                </a:cubicBezTo>
                <a:cubicBezTo>
                  <a:pt x="2156806" y="188248"/>
                  <a:pt x="2120693" y="198405"/>
                  <a:pt x="2183642" y="177421"/>
                </a:cubicBezTo>
                <a:lnTo>
                  <a:pt x="2238233" y="95535"/>
                </a:lnTo>
                <a:lnTo>
                  <a:pt x="2265529" y="54591"/>
                </a:lnTo>
                <a:lnTo>
                  <a:pt x="2279176" y="0"/>
                </a:lnTo>
              </a:path>
            </a:pathLst>
          </a:cu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6216" y="314096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20272" y="4437112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04248" y="3789040"/>
            <a:ext cx="936104" cy="50405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59632" y="3573016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624" y="5373216"/>
            <a:ext cx="1872208" cy="50405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br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961" y="1857375"/>
            <a:ext cx="4717728" cy="3817938"/>
          </a:xfrm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50825" y="4076700"/>
            <a:ext cx="3857625" cy="1323439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Brodmann's numbering of these cortical locations has become one of the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ways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which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clinicians identify brain areas. 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23850" y="1989138"/>
            <a:ext cx="3714750" cy="132343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basis of Brodmann's cortical localization is its subdivision into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'areas'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similar cellular and laminar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285750" y="333375"/>
            <a:ext cx="842962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Brodmann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produced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numbered, cytological map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cerebral cortex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upon its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regional histological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32772" grpId="0" animBg="1"/>
      <p:bldP spid="327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643063"/>
            <a:ext cx="7962900" cy="2286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Functional Areas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Cerebral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Frontal Lobe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276600" y="1844675"/>
          <a:ext cx="5111750" cy="3911600"/>
        </p:xfrm>
        <a:graphic>
          <a:graphicData uri="http://schemas.openxmlformats.org/presentationml/2006/ole">
            <p:oleObj spid="_x0000_s2050" name="Photo Editor Photo" r:id="rId3" imgW="3809524" imgH="2914286" progId="">
              <p:embed/>
            </p:oleObj>
          </a:graphicData>
        </a:graphic>
      </p:graphicFrame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932363" y="981075"/>
            <a:ext cx="388937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Primary motor cortex: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gyrus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 area 4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79388" y="765175"/>
            <a:ext cx="424815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Premotor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cortex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in the region immediately anterior to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gyrus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6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763713" y="5876925"/>
            <a:ext cx="7129462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Frontal eye field: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in the middle frontal gyrus immediately in front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premotor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cortex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8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179388" y="3284538"/>
            <a:ext cx="2663825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Broca’s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(motor speech) area: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in the inferior frontal gyrus of the dominant hemisphere, usually left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44 &amp;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79388" y="1844675"/>
            <a:ext cx="2663825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Prefrontal cortex: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Extensive region of the  frontal lobe anterior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premotor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7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5183187" y="1952626"/>
            <a:ext cx="5048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58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5219700" y="2420938"/>
            <a:ext cx="863600" cy="4318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59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3924300" y="1844675"/>
            <a:ext cx="1152525" cy="115252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60" name="Straight Arrow Connector 20"/>
          <p:cNvCxnSpPr>
            <a:cxnSpLocks noChangeShapeType="1"/>
          </p:cNvCxnSpPr>
          <p:nvPr/>
        </p:nvCxnSpPr>
        <p:spPr bwMode="auto">
          <a:xfrm flipV="1">
            <a:off x="3851275" y="4076700"/>
            <a:ext cx="1152525" cy="36036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61" name="Straight Arrow Connector 21"/>
          <p:cNvCxnSpPr>
            <a:cxnSpLocks noChangeShapeType="1"/>
          </p:cNvCxnSpPr>
          <p:nvPr/>
        </p:nvCxnSpPr>
        <p:spPr bwMode="auto">
          <a:xfrm>
            <a:off x="3635375" y="3573463"/>
            <a:ext cx="504825" cy="158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62" name="Straight Connector 25"/>
          <p:cNvCxnSpPr>
            <a:cxnSpLocks noChangeShapeType="1"/>
          </p:cNvCxnSpPr>
          <p:nvPr/>
        </p:nvCxnSpPr>
        <p:spPr bwMode="auto">
          <a:xfrm rot="16200000" flipV="1">
            <a:off x="2806700" y="2744788"/>
            <a:ext cx="865188" cy="792162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2063" name="Straight Connector 36"/>
          <p:cNvCxnSpPr>
            <a:cxnSpLocks noChangeShapeType="1"/>
          </p:cNvCxnSpPr>
          <p:nvPr/>
        </p:nvCxnSpPr>
        <p:spPr bwMode="auto">
          <a:xfrm rot="10800000">
            <a:off x="2843213" y="4149725"/>
            <a:ext cx="1008062" cy="287338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2064" name="Oval 38"/>
          <p:cNvSpPr>
            <a:spLocks noChangeArrowheads="1"/>
          </p:cNvSpPr>
          <p:nvPr/>
        </p:nvSpPr>
        <p:spPr bwMode="auto">
          <a:xfrm>
            <a:off x="5364163" y="2852738"/>
            <a:ext cx="287337" cy="288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065" name="Straight Arrow Connector 19"/>
          <p:cNvCxnSpPr>
            <a:cxnSpLocks noChangeShapeType="1"/>
            <a:stCxn id="2054" idx="0"/>
          </p:cNvCxnSpPr>
          <p:nvPr/>
        </p:nvCxnSpPr>
        <p:spPr bwMode="auto">
          <a:xfrm rot="5400000" flipH="1" flipV="1">
            <a:off x="3978275" y="4346575"/>
            <a:ext cx="2879725" cy="1809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 animBg="1"/>
      <p:bldP spid="2053" grpId="0" animBg="1"/>
      <p:bldP spid="2054" grpId="0" animBg="1"/>
      <p:bldP spid="2055" grpId="0" animBg="1"/>
      <p:bldP spid="2056" grpId="0" animBg="1"/>
      <p:bldP spid="20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580063" y="188913"/>
            <a:ext cx="2232025" cy="6477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Parietal lobe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692150"/>
            <a:ext cx="4464050" cy="237648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somatosensory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cortex: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located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gyrus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1, 2, 3).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Parietal association cortex: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located posterior to primary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somatosensory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cortex.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8" descr="b5"/>
          <p:cNvPicPr>
            <a:picLocks noChangeAspect="1" noChangeArrowheads="1"/>
          </p:cNvPicPr>
          <p:nvPr/>
        </p:nvPicPr>
        <p:blipFill>
          <a:blip r:embed="rId4" cstate="print"/>
          <a:srcRect l="28975" t="50000" r="2689" b="4462"/>
          <a:stretch>
            <a:fillRect/>
          </a:stretch>
        </p:blipFill>
        <p:spPr bwMode="auto">
          <a:xfrm>
            <a:off x="395288" y="3933825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50825" y="404813"/>
          <a:ext cx="4048125" cy="3095625"/>
        </p:xfrm>
        <a:graphic>
          <a:graphicData uri="http://schemas.openxmlformats.org/presentationml/2006/ole">
            <p:oleObj spid="_x0000_s3074" name="Photo Editor Photo" r:id="rId5" imgW="3809524" imgH="2914286" progId="">
              <p:embed/>
            </p:oleObj>
          </a:graphicData>
        </a:graphic>
      </p:graphicFrame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00563" y="3933825"/>
            <a:ext cx="4464050" cy="24479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u="sng" kern="0" dirty="0">
                <a:latin typeface="Times New Roman" pitchFamily="18" charset="0"/>
                <a:cs typeface="Times New Roman" pitchFamily="18" charset="0"/>
              </a:rPr>
              <a:t>Primary visual cortex: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located on the medial surface of the hemisphere, in the gyri surrounding the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calcarine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17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kern="0" dirty="0">
                <a:latin typeface="Times New Roman" pitchFamily="18" charset="0"/>
                <a:cs typeface="Times New Roman" pitchFamily="18" charset="0"/>
              </a:rPr>
              <a:t>Visual association cortex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: 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ocated around the primary visual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cortex. </a:t>
            </a:r>
            <a:endParaRPr lang="en-US" sz="2400" u="sng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364163" y="3357563"/>
            <a:ext cx="2592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Occipital lobe</a:t>
            </a:r>
          </a:p>
        </p:txBody>
      </p:sp>
      <p:cxnSp>
        <p:nvCxnSpPr>
          <p:cNvPr id="3080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2484438" y="982663"/>
            <a:ext cx="2016125" cy="1428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1" name="Straight Arrow Connector 15"/>
          <p:cNvCxnSpPr>
            <a:cxnSpLocks noChangeShapeType="1"/>
          </p:cNvCxnSpPr>
          <p:nvPr/>
        </p:nvCxnSpPr>
        <p:spPr bwMode="auto">
          <a:xfrm rot="10800000">
            <a:off x="3203575" y="1412875"/>
            <a:ext cx="1296988" cy="6477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2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2519363" y="5842000"/>
            <a:ext cx="936625" cy="1428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3" name="Straight Arrow Connector 18"/>
          <p:cNvCxnSpPr>
            <a:cxnSpLocks noChangeShapeType="1"/>
          </p:cNvCxnSpPr>
          <p:nvPr/>
        </p:nvCxnSpPr>
        <p:spPr bwMode="auto">
          <a:xfrm rot="5400000" flipH="1" flipV="1">
            <a:off x="2807495" y="6130131"/>
            <a:ext cx="360362" cy="1428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4" name="Straight Arrow Connector 21"/>
          <p:cNvCxnSpPr>
            <a:cxnSpLocks noChangeShapeType="1"/>
          </p:cNvCxnSpPr>
          <p:nvPr/>
        </p:nvCxnSpPr>
        <p:spPr bwMode="auto">
          <a:xfrm rot="5400000">
            <a:off x="3039269" y="4387056"/>
            <a:ext cx="1698625" cy="122396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5" name="Straight Connector 31"/>
          <p:cNvCxnSpPr>
            <a:cxnSpLocks noChangeShapeType="1"/>
          </p:cNvCxnSpPr>
          <p:nvPr/>
        </p:nvCxnSpPr>
        <p:spPr bwMode="auto">
          <a:xfrm rot="10800000" flipV="1">
            <a:off x="2916238" y="5661025"/>
            <a:ext cx="1800225" cy="720725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716463" y="188913"/>
          <a:ext cx="4048125" cy="3095625"/>
        </p:xfrm>
        <a:graphic>
          <a:graphicData uri="http://schemas.openxmlformats.org/presentationml/2006/ole">
            <p:oleObj spid="_x0000_s4098" name="Photo Editor Photo" r:id="rId3" imgW="3809524" imgH="2914286" progId="">
              <p:embed/>
            </p:oleObj>
          </a:graphicData>
        </a:graphic>
      </p:graphicFrame>
      <p:sp>
        <p:nvSpPr>
          <p:cNvPr id="40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2938" y="260350"/>
            <a:ext cx="3281362" cy="587375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Temporal Lobe</a:t>
            </a:r>
          </a:p>
        </p:txBody>
      </p:sp>
      <p:sp>
        <p:nvSpPr>
          <p:cNvPr id="64522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928688"/>
            <a:ext cx="4286250" cy="14922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Primary auditory cortex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located in the superior surface of the superior temporal gyrus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41, 42)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51520" y="2636912"/>
            <a:ext cx="4249738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Auditory association cortex: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immediately around the primary auditory cortex (also includes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Wernick’s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area)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0825" y="4077071"/>
            <a:ext cx="4248150" cy="23046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000" u="sng" kern="0" dirty="0" err="1">
                <a:latin typeface="Times New Roman" pitchFamily="18" charset="0"/>
                <a:cs typeface="Times New Roman" pitchFamily="18" charset="0"/>
              </a:rPr>
              <a:t>Parahippocampal</a:t>
            </a:r>
            <a:r>
              <a:rPr lang="en-US" sz="2000" u="sng" kern="0" dirty="0">
                <a:latin typeface="Times New Roman" pitchFamily="18" charset="0"/>
                <a:cs typeface="Times New Roman" pitchFamily="18" charset="0"/>
              </a:rPr>
              <a:t> gyrus: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located in the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inferomedial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part of temporal lobe. Deep to this gyrus lies the hippocampus and the amygdala, which are parts of limbic system</a:t>
            </a:r>
          </a:p>
        </p:txBody>
      </p:sp>
      <p:pic>
        <p:nvPicPr>
          <p:cNvPr id="4103" name="Picture 6" descr="b5"/>
          <p:cNvPicPr>
            <a:picLocks noChangeAspect="1" noChangeArrowheads="1"/>
          </p:cNvPicPr>
          <p:nvPr/>
        </p:nvPicPr>
        <p:blipFill>
          <a:blip r:embed="rId4" cstate="print"/>
          <a:srcRect l="28975" t="50000" r="2689" b="4462"/>
          <a:stretch>
            <a:fillRect/>
          </a:stretch>
        </p:blipFill>
        <p:spPr bwMode="auto">
          <a:xfrm>
            <a:off x="4788024" y="3429000"/>
            <a:ext cx="40179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04" name="Straight Arrow Connector 12"/>
          <p:cNvCxnSpPr>
            <a:cxnSpLocks noChangeShapeType="1"/>
          </p:cNvCxnSpPr>
          <p:nvPr/>
        </p:nvCxnSpPr>
        <p:spPr bwMode="auto">
          <a:xfrm>
            <a:off x="4500563" y="1412875"/>
            <a:ext cx="2374900" cy="36036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105" name="Straight Arrow Connector 13"/>
          <p:cNvCxnSpPr>
            <a:cxnSpLocks noChangeShapeType="1"/>
          </p:cNvCxnSpPr>
          <p:nvPr/>
        </p:nvCxnSpPr>
        <p:spPr bwMode="auto">
          <a:xfrm>
            <a:off x="4500563" y="5373688"/>
            <a:ext cx="2159000" cy="28733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106" name="Straight Arrow Connector 14"/>
          <p:cNvCxnSpPr>
            <a:cxnSpLocks noChangeShapeType="1"/>
          </p:cNvCxnSpPr>
          <p:nvPr/>
        </p:nvCxnSpPr>
        <p:spPr bwMode="auto">
          <a:xfrm flipV="1">
            <a:off x="4500563" y="1772816"/>
            <a:ext cx="2663725" cy="158474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107" name="Straight Arrow Connector 30"/>
          <p:cNvCxnSpPr>
            <a:cxnSpLocks noChangeShapeType="1"/>
          </p:cNvCxnSpPr>
          <p:nvPr/>
        </p:nvCxnSpPr>
        <p:spPr bwMode="auto">
          <a:xfrm flipV="1">
            <a:off x="4500563" y="2060575"/>
            <a:ext cx="2016125" cy="129698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4631"/>
          <a:stretch>
            <a:fillRect/>
          </a:stretch>
        </p:blipFill>
        <p:spPr>
          <a:xfrm>
            <a:off x="395288" y="549275"/>
            <a:ext cx="8382000" cy="5688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428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Language Area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392613" cy="5832475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Organized around the lateral fissure.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Broca’s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concerned with expressive aspects of language.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Wernick’s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responsible for comprehension of the spoken words.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Nearby regions of temporal lobe and parietal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lobe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(angular gyrus &amp;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supramarginal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gyrus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inferior parietal lobule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 in naming, reading, writing, and calculation. 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773238"/>
          <a:ext cx="4397375" cy="3527425"/>
        </p:xfrm>
        <a:graphic>
          <a:graphicData uri="http://schemas.openxmlformats.org/presentationml/2006/ole">
            <p:oleObj spid="_x0000_s5122" name="Photo Editor Photo" r:id="rId4" imgW="6400000" imgH="5133333" progId="">
              <p:embed/>
            </p:oleObj>
          </a:graphicData>
        </a:graphic>
      </p:graphicFrame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5724525" y="3357563"/>
            <a:ext cx="214313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6804025" y="3357563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6659563" y="2997200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8" name="Oval 7"/>
          <p:cNvSpPr>
            <a:spLocks noChangeArrowheads="1"/>
          </p:cNvSpPr>
          <p:nvPr/>
        </p:nvSpPr>
        <p:spPr bwMode="auto">
          <a:xfrm>
            <a:off x="7164388" y="3141663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 animBg="1"/>
      <p:bldP spid="5126" grpId="0" animBg="1"/>
      <p:bldP spid="5127" grpId="0" animBg="1"/>
      <p:bldP spid="51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4752975" cy="79216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Hemispheric Dominance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125538"/>
            <a:ext cx="4679950" cy="511175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localization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speech centers &amp; mathematical ability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criterion for defining the dominant cerebral hemisphere.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96% of normal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right-handed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individuals and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70% of normal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left-handed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individuals,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left hemisphere contains the language centers. These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 hemisphere dominant.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Cerebral dominance becomes established during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first few years after birth.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125538"/>
            <a:ext cx="3810000" cy="3311525"/>
          </a:xfrm>
          <a:noFill/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5003800" y="3716338"/>
            <a:ext cx="1071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Verbal Memory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7885113" y="3716338"/>
            <a:ext cx="996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Shape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8625" y="4581525"/>
            <a:ext cx="28543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</a:rPr>
              <a:t>Hemispheres communicate via the corpus </a:t>
            </a:r>
            <a:r>
              <a:rPr lang="en-US" b="1" dirty="0">
                <a:solidFill>
                  <a:srgbClr val="FF0000"/>
                </a:solidFill>
              </a:rPr>
              <a:t>callosum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154627" grpId="0" build="p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White Matter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3663950" cy="482441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Underlies the cortex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Contains:</a:t>
            </a:r>
          </a:p>
          <a:p>
            <a:pPr lvl="2" algn="l" rtl="0"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Nerve fibers.</a:t>
            </a:r>
          </a:p>
          <a:p>
            <a:pPr lvl="2" algn="l" rtl="0"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8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Neuroglia</a:t>
            </a: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cells.</a:t>
            </a:r>
          </a:p>
          <a:p>
            <a:pPr lvl="2" algn="l" rtl="0"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Blood vessels.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 nerve fibers originate, terminate or sometimes both, within the cortex.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179763" y="2060575"/>
          <a:ext cx="4784725" cy="3097213"/>
        </p:xfrm>
        <a:graphic>
          <a:graphicData uri="http://schemas.openxmlformats.org/presentationml/2006/ole">
            <p:oleObj spid="_x0000_s6146" name="Photo Editor Photo" r:id="rId3" imgW="4361905" imgH="419158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0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388" y="609600"/>
            <a:ext cx="8736012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381635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At the end of the lecture, the student should be able to: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List the parts of the cerebral hemisphere (cortex, medulla, basal nuclei, lateral ventricle).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 the subdivision of a cerebral hemisphere into lobes.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List the important sulci and gyri of each lobe.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 different types of fibers in cerebral medulla (association, projection and commissural) and give example of each type.</a:t>
            </a:r>
          </a:p>
          <a:p>
            <a:pPr algn="l" rtl="0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140200" y="1268413"/>
          <a:ext cx="4662488" cy="3357562"/>
        </p:xfrm>
        <a:graphic>
          <a:graphicData uri="http://schemas.openxmlformats.org/presentationml/2006/ole">
            <p:oleObj spid="_x0000_s7170" name="Photo Editor Photo" r:id="rId3" imgW="10790476" imgH="7314286" progId="">
              <p:embed/>
            </p:oleObj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260350"/>
            <a:ext cx="8713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Depending on their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origin &amp; termination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these nerve fibers are classified into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three types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1412875"/>
            <a:ext cx="381635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Association fibers: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Unite different parts of the same hemisphere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0825" y="2924175"/>
            <a:ext cx="3816350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Commissural fibers: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Connect the corresponding regions of the two hemispheres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763688" y="4941888"/>
            <a:ext cx="5976664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Projection fibers: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onsisting of </a:t>
            </a:r>
          </a:p>
          <a:p>
            <a:pPr algn="l" rtl="0">
              <a:lnSpc>
                <a:spcPct val="80000"/>
              </a:lnSpc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Afferent fibers conveying impulses to the cerebral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cortex.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Efferent fibers conveying impulses away from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cortex.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 flipV="1">
            <a:off x="4067175" y="2636838"/>
            <a:ext cx="1944688" cy="9366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6" name="Straight Arrow Connector 10"/>
          <p:cNvCxnSpPr>
            <a:cxnSpLocks noChangeShapeType="1"/>
          </p:cNvCxnSpPr>
          <p:nvPr/>
        </p:nvCxnSpPr>
        <p:spPr bwMode="auto">
          <a:xfrm>
            <a:off x="4067175" y="3573463"/>
            <a:ext cx="1944688" cy="714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7" name="Straight Arrow Connector 13"/>
          <p:cNvCxnSpPr>
            <a:cxnSpLocks noChangeShapeType="1"/>
          </p:cNvCxnSpPr>
          <p:nvPr/>
        </p:nvCxnSpPr>
        <p:spPr bwMode="auto">
          <a:xfrm>
            <a:off x="3851275" y="1628775"/>
            <a:ext cx="1944688" cy="5048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8" name="Straight Arrow Connector 15"/>
          <p:cNvCxnSpPr>
            <a:cxnSpLocks noChangeShapeType="1"/>
          </p:cNvCxnSpPr>
          <p:nvPr/>
        </p:nvCxnSpPr>
        <p:spPr bwMode="auto">
          <a:xfrm>
            <a:off x="3924300" y="1700213"/>
            <a:ext cx="1584325" cy="9366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9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5436394" y="3285331"/>
            <a:ext cx="1944688" cy="13684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Association Fibers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392612" cy="545782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Unite different parts of the same hemisphere.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of two kinds: </a:t>
            </a:r>
          </a:p>
          <a:p>
            <a:pPr lvl="1" algn="l" rtl="0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Those connecting adjacent gyri,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association fibers</a:t>
            </a:r>
          </a:p>
          <a:p>
            <a:pPr lvl="1" algn="l" rtl="0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Those connecting more distant parts,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association fibers.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428554" y="1773238"/>
          <a:ext cx="4679950" cy="3311525"/>
        </p:xfrm>
        <a:graphic>
          <a:graphicData uri="http://schemas.openxmlformats.org/presentationml/2006/ole">
            <p:oleObj spid="_x0000_s8194" name="Photo Editor Photo" r:id="rId3" imgW="2371429" imgH="1457143" progId="">
              <p:embed/>
            </p:oleObj>
          </a:graphicData>
        </a:graphic>
      </p:graphicFrame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076825" y="908050"/>
            <a:ext cx="3240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Short association fibers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932363" y="5589588"/>
            <a:ext cx="3240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Long association fibers</a:t>
            </a:r>
          </a:p>
        </p:txBody>
      </p:sp>
      <p:cxnSp>
        <p:nvCxnSpPr>
          <p:cNvPr id="8199" name="Straight Arrow Connector 8"/>
          <p:cNvCxnSpPr>
            <a:cxnSpLocks noChangeShapeType="1"/>
          </p:cNvCxnSpPr>
          <p:nvPr/>
        </p:nvCxnSpPr>
        <p:spPr bwMode="auto">
          <a:xfrm rot="5400000">
            <a:off x="5904473" y="1664481"/>
            <a:ext cx="720079" cy="21667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0" name="Straight Arrow Connector 9"/>
          <p:cNvCxnSpPr>
            <a:cxnSpLocks noChangeShapeType="1"/>
          </p:cNvCxnSpPr>
          <p:nvPr/>
        </p:nvCxnSpPr>
        <p:spPr bwMode="auto">
          <a:xfrm rot="16200000" flipH="1">
            <a:off x="6048226" y="1736873"/>
            <a:ext cx="936007" cy="288009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1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5003006" y="3572669"/>
            <a:ext cx="2665413" cy="13684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2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407150" y="4976813"/>
            <a:ext cx="1081088" cy="1444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  <p:bldP spid="81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125538"/>
            <a:ext cx="3960812" cy="5399087"/>
          </a:xfrm>
        </p:spPr>
        <p:txBody>
          <a:bodyPr>
            <a:normAutofit fontScale="92500" lnSpcReduction="10000"/>
          </a:bodyPr>
          <a:lstStyle/>
          <a:p>
            <a:pPr marL="457200" indent="-457200" algn="l" rtl="0" eaLnBrk="1" hangingPunct="1">
              <a:lnSpc>
                <a:spcPct val="90000"/>
              </a:lnSpc>
              <a:buClr>
                <a:srgbClr val="FFFF00"/>
              </a:buClr>
              <a:buBlip>
                <a:blip r:embed="rId3"/>
              </a:buBlip>
              <a:defRPr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Uncinate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fasciculus: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connects frontal to temporal lobe.</a:t>
            </a: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Superior longitudinal fasciculus: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connects the frontal, occipital, parietal, and temporal lobes.</a:t>
            </a: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Arcuate fasciculus: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connect gyri in frontal to temporal lobes. </a:t>
            </a: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Inferior longitudinal fasciculus: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connects occipital to temporal pole.</a:t>
            </a: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Cingulum: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connects frontal &amp; parietal lobes to the para-hippocampal gyrus and adjacent temporal gyri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4355976" y="1340768"/>
          <a:ext cx="4643437" cy="3003550"/>
        </p:xfrm>
        <a:graphic>
          <a:graphicData uri="http://schemas.openxmlformats.org/presentationml/2006/ole">
            <p:oleObj spid="_x0000_s9218" name="Photo Editor Photo" r:id="rId4" imgW="2371429" imgH="1457143" progId="">
              <p:embed/>
            </p:oleObj>
          </a:graphicData>
        </a:graphic>
      </p:graphicFrame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364163" y="3284538"/>
            <a:ext cx="360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7524750" y="2708275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6156325" y="2060575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6875463" y="3573463"/>
            <a:ext cx="360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5651500" y="2349500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1979613" y="260350"/>
            <a:ext cx="5108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Long Association Fibers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  <p:bldP spid="92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Commissural Fibers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464050" cy="489743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 the corresponding regions of the two hemispheres.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lvl="1"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Corpus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callosum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Hippocampal commissure (commissure of fornix).</a:t>
            </a:r>
          </a:p>
          <a:p>
            <a:pPr lvl="1"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932363" y="1341438"/>
          <a:ext cx="3736975" cy="4464050"/>
        </p:xfrm>
        <a:graphic>
          <a:graphicData uri="http://schemas.openxmlformats.org/presentationml/2006/ole">
            <p:oleObj spid="_x0000_s10242" name="Photo Editor Photo" r:id="rId3" imgW="2933333" imgH="3505689" progId="">
              <p:embed/>
            </p:oleObj>
          </a:graphicData>
        </a:graphic>
      </p:graphicFrame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7596188" y="1844675"/>
            <a:ext cx="71437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6588125" y="3429000"/>
            <a:ext cx="71438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7308850" y="3429000"/>
            <a:ext cx="2873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658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Corpus Callosum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859338" cy="59499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Connects the corresponding regions of the two hemispheres except the temporal lobes, that are connected by anterior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shorter craniocaudally than is the hemisphere.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callosal fibers linking the frontal poles, curve forward forming anterior forceps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(forceps minor).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callosal fibers linking the occipital poles, curve backward forming posterior forceps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(forceps major).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V="1">
            <a:off x="5148263" y="4292600"/>
            <a:ext cx="287337" cy="9366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8677" name="Picture 4" descr="G:\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r="1889" b="2899"/>
          <a:stretch>
            <a:fillRect/>
          </a:stretch>
        </p:blipFill>
        <p:spPr>
          <a:xfrm>
            <a:off x="5084763" y="1746250"/>
            <a:ext cx="3216275" cy="3986213"/>
          </a:xfrm>
          <a:noFill/>
        </p:spPr>
      </p:pic>
      <p:sp>
        <p:nvSpPr>
          <p:cNvPr id="28678" name="TextBox 47"/>
          <p:cNvSpPr txBox="1">
            <a:spLocks noChangeArrowheads="1"/>
          </p:cNvSpPr>
          <p:nvPr/>
        </p:nvSpPr>
        <p:spPr bwMode="auto">
          <a:xfrm>
            <a:off x="5940425" y="4941888"/>
            <a:ext cx="360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8679" name="TextBox 47"/>
          <p:cNvSpPr txBox="1">
            <a:spLocks noChangeArrowheads="1"/>
          </p:cNvSpPr>
          <p:nvPr/>
        </p:nvSpPr>
        <p:spPr bwMode="auto">
          <a:xfrm>
            <a:off x="5867400" y="2205038"/>
            <a:ext cx="36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8680" name="TextBox 47"/>
          <p:cNvSpPr txBox="1">
            <a:spLocks noChangeArrowheads="1"/>
          </p:cNvSpPr>
          <p:nvPr/>
        </p:nvSpPr>
        <p:spPr bwMode="auto">
          <a:xfrm>
            <a:off x="5651500" y="3573463"/>
            <a:ext cx="36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688" y="3141663"/>
            <a:ext cx="358775" cy="1014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>
              <a:defRPr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8682" name="TextBox 50"/>
          <p:cNvSpPr txBox="1">
            <a:spLocks noChangeArrowheads="1"/>
          </p:cNvSpPr>
          <p:nvPr/>
        </p:nvSpPr>
        <p:spPr bwMode="auto">
          <a:xfrm>
            <a:off x="7308850" y="1125538"/>
            <a:ext cx="89058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Anterior forceps</a:t>
            </a:r>
          </a:p>
        </p:txBody>
      </p:sp>
      <p:sp>
        <p:nvSpPr>
          <p:cNvPr id="28683" name="TextBox 50"/>
          <p:cNvSpPr txBox="1">
            <a:spLocks noChangeArrowheads="1"/>
          </p:cNvSpPr>
          <p:nvPr/>
        </p:nvSpPr>
        <p:spPr bwMode="auto">
          <a:xfrm>
            <a:off x="7380288" y="5805488"/>
            <a:ext cx="100806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Posterior forceps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73070" y="1802606"/>
            <a:ext cx="925512" cy="720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654800" y="4864100"/>
            <a:ext cx="1306513" cy="576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2" grpId="0" animBg="1"/>
      <p:bldP spid="286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587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Parts of Corpus Callosum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627313" y="1196975"/>
          <a:ext cx="4157662" cy="4967288"/>
        </p:xfrm>
        <a:graphic>
          <a:graphicData uri="http://schemas.openxmlformats.org/presentationml/2006/ole">
            <p:oleObj spid="_x0000_s11266" name="Photo Editor Photo" r:id="rId3" imgW="2933333" imgH="3505689" progId="">
              <p:embed/>
            </p:oleObj>
          </a:graphicData>
        </a:graphic>
      </p:graphicFrame>
      <p:sp>
        <p:nvSpPr>
          <p:cNvPr id="11268" name="Line 13"/>
          <p:cNvSpPr>
            <a:spLocks noChangeShapeType="1"/>
          </p:cNvSpPr>
          <p:nvPr/>
        </p:nvSpPr>
        <p:spPr bwMode="auto">
          <a:xfrm flipV="1">
            <a:off x="2268538" y="3284538"/>
            <a:ext cx="2016125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6875463" y="3789363"/>
            <a:ext cx="134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Unicode MS" pitchFamily="34" charset="-128"/>
              </a:rPr>
              <a:t>Rostrum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6948488" y="2781300"/>
            <a:ext cx="938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itchFamily="34" charset="-128"/>
              </a:rPr>
              <a:t>Genu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1547813" y="1628775"/>
            <a:ext cx="887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Unicode MS" pitchFamily="34" charset="-128"/>
              </a:rPr>
              <a:t>Body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900113" y="3284538"/>
            <a:ext cx="1470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itchFamily="34" charset="-128"/>
              </a:rPr>
              <a:t>Splenium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H="1">
            <a:off x="5868988" y="2997200"/>
            <a:ext cx="1150937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 flipV="1">
            <a:off x="5508625" y="3429000"/>
            <a:ext cx="1366838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>
            <a:off x="2411413" y="1916113"/>
            <a:ext cx="2592387" cy="1152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animBg="1"/>
      <p:bldP spid="11269" grpId="0"/>
      <p:bldP spid="11270" grpId="0"/>
      <p:bldP spid="11271" grpId="0"/>
      <p:bldP spid="11272" grpId="0"/>
      <p:bldP spid="11273" grpId="0" animBg="1"/>
      <p:bldP spid="11274" grpId="0" animBg="1"/>
      <p:bldP spid="112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2376487" cy="42481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Anterior commissure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connects the inferior and middle temporal gyri &amp; the olfactory regions of the two hemispheres</a:t>
            </a:r>
          </a:p>
        </p:txBody>
      </p:sp>
      <p:pic>
        <p:nvPicPr>
          <p:cNvPr id="29699" name="Picture 13" descr="Picture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r="1712"/>
          <a:stretch>
            <a:fillRect/>
          </a:stretch>
        </p:blipFill>
        <p:spPr>
          <a:xfrm>
            <a:off x="2627313" y="188913"/>
            <a:ext cx="3240087" cy="2952750"/>
          </a:xfrm>
          <a:noFill/>
        </p:spPr>
      </p:pic>
      <p:sp>
        <p:nvSpPr>
          <p:cNvPr id="29700" name="Line 17"/>
          <p:cNvSpPr>
            <a:spLocks noChangeShapeType="1"/>
          </p:cNvSpPr>
          <p:nvPr/>
        </p:nvSpPr>
        <p:spPr bwMode="auto">
          <a:xfrm flipH="1" flipV="1">
            <a:off x="5724525" y="1989138"/>
            <a:ext cx="144463" cy="2873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915816" y="3501008"/>
            <a:ext cx="2376909" cy="30236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Hippocampal Commissure: </a:t>
            </a:r>
            <a:endParaRPr lang="en-US" sz="2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onnect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the two hippocampi with each other</a:t>
            </a:r>
          </a:p>
        </p:txBody>
      </p:sp>
      <p:pic>
        <p:nvPicPr>
          <p:cNvPr id="29702" name="Picture 6" descr="Insert13"/>
          <p:cNvPicPr>
            <a:picLocks noChangeAspect="1" noChangeArrowheads="1"/>
          </p:cNvPicPr>
          <p:nvPr/>
        </p:nvPicPr>
        <p:blipFill>
          <a:blip r:embed="rId3" cstate="print"/>
          <a:srcRect l="11879" r="11879"/>
          <a:stretch>
            <a:fillRect/>
          </a:stretch>
        </p:blipFill>
        <p:spPr bwMode="auto">
          <a:xfrm>
            <a:off x="5364163" y="3429000"/>
            <a:ext cx="3219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67400" y="188913"/>
            <a:ext cx="3097213" cy="2879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Posterior Commissure: </a:t>
            </a:r>
            <a:endParaRPr lang="en-US" sz="2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connects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the left and right midbrain </a:t>
            </a:r>
            <a:endParaRPr lang="en-US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in the bilateral pupillary reflex</a:t>
            </a:r>
          </a:p>
        </p:txBody>
      </p:sp>
      <p:cxnSp>
        <p:nvCxnSpPr>
          <p:cNvPr id="29704" name="Straight Arrow Connector 13"/>
          <p:cNvCxnSpPr>
            <a:cxnSpLocks noChangeShapeType="1"/>
          </p:cNvCxnSpPr>
          <p:nvPr/>
        </p:nvCxnSpPr>
        <p:spPr bwMode="auto">
          <a:xfrm>
            <a:off x="6732588" y="5949950"/>
            <a:ext cx="360362" cy="158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5" name="Straight Arrow Connector 14"/>
          <p:cNvCxnSpPr>
            <a:cxnSpLocks noChangeShapeType="1"/>
          </p:cNvCxnSpPr>
          <p:nvPr/>
        </p:nvCxnSpPr>
        <p:spPr bwMode="auto">
          <a:xfrm flipV="1">
            <a:off x="7380288" y="4941888"/>
            <a:ext cx="287337" cy="1428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7236619" y="5301457"/>
            <a:ext cx="288925" cy="158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7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7200106" y="5625307"/>
            <a:ext cx="287337" cy="2159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8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7633494" y="5049044"/>
            <a:ext cx="358775" cy="14446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9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7596188" y="5445125"/>
            <a:ext cx="288925" cy="2159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10" name="Straight Arrow Connector 25"/>
          <p:cNvCxnSpPr>
            <a:cxnSpLocks noChangeShapeType="1"/>
          </p:cNvCxnSpPr>
          <p:nvPr/>
        </p:nvCxnSpPr>
        <p:spPr bwMode="auto">
          <a:xfrm rot="10800000">
            <a:off x="7092950" y="5516563"/>
            <a:ext cx="215900" cy="7302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11" name="Straight Arrow Connector 15"/>
          <p:cNvCxnSpPr>
            <a:cxnSpLocks noChangeShapeType="1"/>
            <a:stCxn id="10244" idx="3"/>
          </p:cNvCxnSpPr>
          <p:nvPr/>
        </p:nvCxnSpPr>
        <p:spPr bwMode="auto">
          <a:xfrm flipV="1">
            <a:off x="2555875" y="1844675"/>
            <a:ext cx="1079500" cy="4683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9712" name="Straight Arrow Connector 16"/>
          <p:cNvCxnSpPr>
            <a:cxnSpLocks noChangeShapeType="1"/>
          </p:cNvCxnSpPr>
          <p:nvPr/>
        </p:nvCxnSpPr>
        <p:spPr bwMode="auto">
          <a:xfrm rot="5400000">
            <a:off x="4895056" y="1016794"/>
            <a:ext cx="1081088" cy="863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Projection Fibers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4392612" cy="5688013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Consist of:</a:t>
            </a:r>
          </a:p>
          <a:p>
            <a:pPr lvl="1" algn="l" rt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Afferent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conveying impulses to the cerebral cortex.</a:t>
            </a:r>
          </a:p>
          <a:p>
            <a:pPr lvl="1" algn="l" rt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Efferent fibers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conveying impulses away from the cortex.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Deeper to the cortex, these fibers are arranged radially as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 radiata.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the fibers converge downward, form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capsule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between thalamus and basal ganglia.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Continue in the crus cerebri of the midbrain, basilar part of pons, &amp; pyramid of medulla oblongata. </a:t>
            </a:r>
          </a:p>
        </p:txBody>
      </p:sp>
      <p:sp>
        <p:nvSpPr>
          <p:cNvPr id="30724" name="Line 8"/>
          <p:cNvSpPr>
            <a:spLocks noChangeShapeType="1"/>
          </p:cNvSpPr>
          <p:nvPr/>
        </p:nvSpPr>
        <p:spPr bwMode="auto">
          <a:xfrm flipH="1" flipV="1">
            <a:off x="6443663" y="4581525"/>
            <a:ext cx="649287" cy="714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11" descr="Picture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7441" b="11739"/>
          <a:stretch>
            <a:fillRect/>
          </a:stretch>
        </p:blipFill>
        <p:spPr>
          <a:xfrm>
            <a:off x="4932363" y="1341438"/>
            <a:ext cx="3235325" cy="5111750"/>
          </a:xfrm>
          <a:noFill/>
        </p:spPr>
      </p:pic>
      <p:sp>
        <p:nvSpPr>
          <p:cNvPr id="30726" name="Line 12"/>
          <p:cNvSpPr>
            <a:spLocks noChangeShapeType="1"/>
          </p:cNvSpPr>
          <p:nvPr/>
        </p:nvSpPr>
        <p:spPr bwMode="auto">
          <a:xfrm flipH="1" flipV="1">
            <a:off x="7235825" y="1989138"/>
            <a:ext cx="1081088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15"/>
          <p:cNvSpPr>
            <a:spLocks noChangeShapeType="1"/>
          </p:cNvSpPr>
          <p:nvPr/>
        </p:nvSpPr>
        <p:spPr bwMode="auto">
          <a:xfrm>
            <a:off x="6588125" y="4941888"/>
            <a:ext cx="3603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8180388" y="3716338"/>
            <a:ext cx="963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crus cerebri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8208963" y="29972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capsule</a:t>
            </a:r>
          </a:p>
        </p:txBody>
      </p:sp>
      <p:sp>
        <p:nvSpPr>
          <p:cNvPr id="30730" name="Text Box 18"/>
          <p:cNvSpPr txBox="1">
            <a:spLocks noChangeArrowheads="1"/>
          </p:cNvSpPr>
          <p:nvPr/>
        </p:nvSpPr>
        <p:spPr bwMode="auto">
          <a:xfrm>
            <a:off x="8243888" y="2205038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 radiata</a:t>
            </a:r>
          </a:p>
        </p:txBody>
      </p:sp>
      <p:sp>
        <p:nvSpPr>
          <p:cNvPr id="30731" name="Text Box 19"/>
          <p:cNvSpPr txBox="1">
            <a:spLocks noChangeArrowheads="1"/>
          </p:cNvSpPr>
          <p:nvPr/>
        </p:nvSpPr>
        <p:spPr bwMode="auto">
          <a:xfrm>
            <a:off x="6877050" y="4724400"/>
            <a:ext cx="1511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pyramidal </a:t>
            </a:r>
            <a:r>
              <a:rPr lang="en-US" sz="1400" dirty="0" err="1">
                <a:solidFill>
                  <a:schemeClr val="bg1"/>
                </a:solidFill>
              </a:rPr>
              <a:t>decussation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732" name="Line 20"/>
          <p:cNvSpPr>
            <a:spLocks noChangeShapeType="1"/>
          </p:cNvSpPr>
          <p:nvPr/>
        </p:nvSpPr>
        <p:spPr bwMode="auto">
          <a:xfrm flipH="1" flipV="1">
            <a:off x="7092950" y="2636838"/>
            <a:ext cx="11509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21"/>
          <p:cNvSpPr>
            <a:spLocks noChangeShapeType="1"/>
          </p:cNvSpPr>
          <p:nvPr/>
        </p:nvSpPr>
        <p:spPr bwMode="auto">
          <a:xfrm flipH="1" flipV="1">
            <a:off x="6732588" y="3213100"/>
            <a:ext cx="12954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6" grpId="0" animBg="1"/>
      <p:bldP spid="30728" grpId="0"/>
      <p:bldP spid="30729" grpId="0"/>
      <p:bldP spid="30730" grpId="0"/>
      <p:bldP spid="30732" grpId="0" animBg="1"/>
      <p:bldP spid="307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C:\Documents and Settings\Free User\My Documents\My Pictures\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3021013" cy="6858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3886200" cy="555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Internal Capsule</a:t>
            </a:r>
            <a:endParaRPr lang="en-US" sz="4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21"/>
          <p:cNvSpPr>
            <a:spLocks/>
          </p:cNvSpPr>
          <p:nvPr/>
        </p:nvSpPr>
        <p:spPr bwMode="auto">
          <a:xfrm rot="-228579">
            <a:off x="5002213" y="1731963"/>
            <a:ext cx="1008062" cy="2146300"/>
          </a:xfrm>
          <a:custGeom>
            <a:avLst/>
            <a:gdLst>
              <a:gd name="T0" fmla="*/ 0 w 412"/>
              <a:gd name="T1" fmla="*/ 2147483647 h 1016"/>
              <a:gd name="T2" fmla="*/ 2147483647 w 412"/>
              <a:gd name="T3" fmla="*/ 2147483647 h 1016"/>
              <a:gd name="T4" fmla="*/ 2147483647 w 412"/>
              <a:gd name="T5" fmla="*/ 2147483647 h 1016"/>
              <a:gd name="T6" fmla="*/ 2147483647 w 412"/>
              <a:gd name="T7" fmla="*/ 2147483647 h 1016"/>
              <a:gd name="T8" fmla="*/ 2147483647 w 412"/>
              <a:gd name="T9" fmla="*/ 2147483647 h 1016"/>
              <a:gd name="T10" fmla="*/ 2147483647 w 412"/>
              <a:gd name="T11" fmla="*/ 2147483647 h 1016"/>
              <a:gd name="T12" fmla="*/ 2147483647 w 412"/>
              <a:gd name="T13" fmla="*/ 2147483647 h 1016"/>
              <a:gd name="T14" fmla="*/ 0 w 412"/>
              <a:gd name="T15" fmla="*/ 2147483647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2"/>
              <a:gd name="T25" fmla="*/ 0 h 1016"/>
              <a:gd name="T26" fmla="*/ 412 w 412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2" h="1016">
                <a:moveTo>
                  <a:pt x="0" y="440"/>
                </a:moveTo>
                <a:cubicBezTo>
                  <a:pt x="152" y="728"/>
                  <a:pt x="192" y="1016"/>
                  <a:pt x="192" y="1016"/>
                </a:cubicBezTo>
                <a:lnTo>
                  <a:pt x="288" y="968"/>
                </a:lnTo>
                <a:cubicBezTo>
                  <a:pt x="301" y="937"/>
                  <a:pt x="296" y="912"/>
                  <a:pt x="272" y="832"/>
                </a:cubicBezTo>
                <a:cubicBezTo>
                  <a:pt x="248" y="752"/>
                  <a:pt x="125" y="593"/>
                  <a:pt x="144" y="488"/>
                </a:cubicBezTo>
                <a:lnTo>
                  <a:pt x="384" y="200"/>
                </a:lnTo>
                <a:cubicBezTo>
                  <a:pt x="412" y="125"/>
                  <a:pt x="376" y="0"/>
                  <a:pt x="312" y="40"/>
                </a:cubicBezTo>
                <a:cubicBezTo>
                  <a:pt x="248" y="80"/>
                  <a:pt x="208" y="232"/>
                  <a:pt x="0" y="440"/>
                </a:cubicBezTo>
                <a:close/>
              </a:path>
            </a:pathLst>
          </a:custGeom>
          <a:solidFill>
            <a:srgbClr val="07FF07"/>
          </a:solidFill>
          <a:ln w="38100">
            <a:solidFill>
              <a:srgbClr val="07FF0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57250" y="1285875"/>
            <a:ext cx="3643313" cy="4806950"/>
          </a:xfrm>
          <a:ln>
            <a:solidFill>
              <a:srgbClr val="FF0000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Bundle of projection fibers, </a:t>
            </a:r>
          </a:p>
          <a:p>
            <a:pPr algn="l" rtl="0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passes through the interval between </a:t>
            </a:r>
          </a:p>
          <a:p>
            <a:pPr algn="l" rtl="0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thalamus and </a:t>
            </a:r>
          </a:p>
          <a:p>
            <a:pPr algn="l" rtl="0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basal ganglia (caudate &amp;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lentiform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nuclei)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7596188" y="571500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Caudate n.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724525" y="2565400"/>
            <a:ext cx="1943100" cy="2873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292725" y="1628775"/>
            <a:ext cx="431800" cy="43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7524750" y="4437063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Thalamus</a:t>
            </a:r>
          </a:p>
        </p:txBody>
      </p:sp>
      <p:cxnSp>
        <p:nvCxnSpPr>
          <p:cNvPr id="11" name="Straight Arrow Connector 10"/>
          <p:cNvCxnSpPr>
            <a:stCxn id="31753" idx="1"/>
          </p:cNvCxnSpPr>
          <p:nvPr/>
        </p:nvCxnSpPr>
        <p:spPr>
          <a:xfrm rot="10800000">
            <a:off x="5148263" y="3789363"/>
            <a:ext cx="2376487" cy="847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5" name="TextBox 7"/>
          <p:cNvSpPr txBox="1">
            <a:spLocks noChangeArrowheads="1"/>
          </p:cNvSpPr>
          <p:nvPr/>
        </p:nvSpPr>
        <p:spPr bwMode="auto">
          <a:xfrm>
            <a:off x="7667625" y="2420938"/>
            <a:ext cx="169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Lentiform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cxnSp>
        <p:nvCxnSpPr>
          <p:cNvPr id="31756" name="Straight Connector 22"/>
          <p:cNvCxnSpPr>
            <a:cxnSpLocks noChangeShapeType="1"/>
            <a:endCxn id="31750" idx="1"/>
          </p:cNvCxnSpPr>
          <p:nvPr/>
        </p:nvCxnSpPr>
        <p:spPr bwMode="auto">
          <a:xfrm flipV="1">
            <a:off x="5724525" y="771525"/>
            <a:ext cx="1871663" cy="85725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8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686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C:\Documents and Settings\Free User\My Documents\My Pictures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0"/>
            <a:ext cx="27146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reeform 21"/>
          <p:cNvSpPr>
            <a:spLocks/>
          </p:cNvSpPr>
          <p:nvPr/>
        </p:nvSpPr>
        <p:spPr bwMode="auto">
          <a:xfrm>
            <a:off x="6286500" y="1857375"/>
            <a:ext cx="857250" cy="1714500"/>
          </a:xfrm>
          <a:custGeom>
            <a:avLst/>
            <a:gdLst>
              <a:gd name="T0" fmla="*/ 0 w 412"/>
              <a:gd name="T1" fmla="*/ 2147483647 h 1016"/>
              <a:gd name="T2" fmla="*/ 2147483647 w 412"/>
              <a:gd name="T3" fmla="*/ 2147483647 h 1016"/>
              <a:gd name="T4" fmla="*/ 2147483647 w 412"/>
              <a:gd name="T5" fmla="*/ 2147483647 h 1016"/>
              <a:gd name="T6" fmla="*/ 2147483647 w 412"/>
              <a:gd name="T7" fmla="*/ 2147483647 h 1016"/>
              <a:gd name="T8" fmla="*/ 2147483647 w 412"/>
              <a:gd name="T9" fmla="*/ 2147483647 h 1016"/>
              <a:gd name="T10" fmla="*/ 2147483647 w 412"/>
              <a:gd name="T11" fmla="*/ 2147483647 h 1016"/>
              <a:gd name="T12" fmla="*/ 2147483647 w 412"/>
              <a:gd name="T13" fmla="*/ 2147483647 h 1016"/>
              <a:gd name="T14" fmla="*/ 0 w 412"/>
              <a:gd name="T15" fmla="*/ 2147483647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2"/>
              <a:gd name="T25" fmla="*/ 0 h 1016"/>
              <a:gd name="T26" fmla="*/ 412 w 412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2" h="1016">
                <a:moveTo>
                  <a:pt x="0" y="440"/>
                </a:moveTo>
                <a:cubicBezTo>
                  <a:pt x="152" y="728"/>
                  <a:pt x="192" y="1016"/>
                  <a:pt x="192" y="1016"/>
                </a:cubicBezTo>
                <a:lnTo>
                  <a:pt x="288" y="968"/>
                </a:lnTo>
                <a:cubicBezTo>
                  <a:pt x="301" y="937"/>
                  <a:pt x="296" y="912"/>
                  <a:pt x="272" y="832"/>
                </a:cubicBezTo>
                <a:cubicBezTo>
                  <a:pt x="248" y="752"/>
                  <a:pt x="125" y="593"/>
                  <a:pt x="144" y="488"/>
                </a:cubicBezTo>
                <a:lnTo>
                  <a:pt x="384" y="200"/>
                </a:lnTo>
                <a:cubicBezTo>
                  <a:pt x="412" y="125"/>
                  <a:pt x="376" y="0"/>
                  <a:pt x="312" y="40"/>
                </a:cubicBezTo>
                <a:cubicBezTo>
                  <a:pt x="248" y="80"/>
                  <a:pt x="208" y="232"/>
                  <a:pt x="0" y="440"/>
                </a:cubicBezTo>
                <a:close/>
              </a:path>
            </a:pathLst>
          </a:custGeom>
          <a:solidFill>
            <a:srgbClr val="07FF07"/>
          </a:solidFill>
          <a:ln w="38100">
            <a:solidFill>
              <a:srgbClr val="07FF0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788" y="2492375"/>
            <a:ext cx="271462" cy="2936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5125" y="3571875"/>
            <a:ext cx="357188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5" name="TextBox 44"/>
          <p:cNvSpPr txBox="1">
            <a:spLocks noChangeArrowheads="1"/>
          </p:cNvSpPr>
          <p:nvPr/>
        </p:nvSpPr>
        <p:spPr bwMode="auto">
          <a:xfrm>
            <a:off x="6443663" y="1773238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37896" name="TextBox 45"/>
          <p:cNvSpPr txBox="1">
            <a:spLocks noChangeArrowheads="1"/>
          </p:cNvSpPr>
          <p:nvPr/>
        </p:nvSpPr>
        <p:spPr bwMode="auto">
          <a:xfrm>
            <a:off x="6084888" y="306863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37897" name="TextBox 46"/>
          <p:cNvSpPr txBox="1">
            <a:spLocks noChangeArrowheads="1"/>
          </p:cNvSpPr>
          <p:nvPr/>
        </p:nvSpPr>
        <p:spPr bwMode="auto">
          <a:xfrm>
            <a:off x="6858000" y="257175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32777" name="TextBox 13"/>
          <p:cNvSpPr txBox="1">
            <a:spLocks noChangeArrowheads="1"/>
          </p:cNvSpPr>
          <p:nvPr/>
        </p:nvSpPr>
        <p:spPr bwMode="auto">
          <a:xfrm>
            <a:off x="6643688" y="207168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778" name="TextBox 14"/>
          <p:cNvSpPr txBox="1">
            <a:spLocks noChangeArrowheads="1"/>
          </p:cNvSpPr>
          <p:nvPr/>
        </p:nvSpPr>
        <p:spPr bwMode="auto">
          <a:xfrm>
            <a:off x="6300788" y="24209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6500813" y="29289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2780" name="TextBox 19"/>
          <p:cNvSpPr txBox="1">
            <a:spLocks noChangeArrowheads="1"/>
          </p:cNvSpPr>
          <p:nvPr/>
        </p:nvSpPr>
        <p:spPr bwMode="auto">
          <a:xfrm>
            <a:off x="6715125" y="35004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55650" y="404813"/>
            <a:ext cx="5040313" cy="5976937"/>
          </a:xfrm>
          <a:prstGeom prst="rect">
            <a:avLst/>
          </a:prstGeom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Has 5 parts:</a:t>
            </a: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limb: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Thalamocortical &amp;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Frontopontine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fibers</a:t>
            </a: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Genu:</a:t>
            </a:r>
            <a:r>
              <a:rPr lang="en-US" sz="24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orticobulbar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fibers </a:t>
            </a: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limb: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Corticospinal, Corticobulbar &amp; Thalamocortical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fibers. 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Retrolenticular</a:t>
            </a: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part: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Geniculocalcarine fibers </a:t>
            </a: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Sublenticular part: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eniculo-temporal fibers. 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96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Cerebrum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752975" cy="4803775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Largest part of the forebrain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Divided into two halves,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cerebral hemipheres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separated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median longitudinal fissure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 lodges the falx cerebri.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depth of the fissure, the hemispheres are connected by a bundle of fibers called the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corpus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callosum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2" name="Picture 8" descr="C:\Documents and Settings\user\My Documents\My Pictures\corpus 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252538"/>
            <a:ext cx="35718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5572125" y="6000750"/>
            <a:ext cx="321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Median longitudinal fissure</a:t>
            </a: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6143625" y="642938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Corpus callosum</a:t>
            </a:r>
          </a:p>
        </p:txBody>
      </p:sp>
      <p:cxnSp>
        <p:nvCxnSpPr>
          <p:cNvPr id="17415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572251" y="5715000"/>
            <a:ext cx="571500" cy="1428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6" name="Straight Arrow Connector 15"/>
          <p:cNvCxnSpPr>
            <a:cxnSpLocks noChangeShapeType="1"/>
          </p:cNvCxnSpPr>
          <p:nvPr/>
        </p:nvCxnSpPr>
        <p:spPr bwMode="auto">
          <a:xfrm rot="5400000">
            <a:off x="6143625" y="1643063"/>
            <a:ext cx="1928813" cy="642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6875463" y="2924175"/>
            <a:ext cx="178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   Right hemisphere</a:t>
            </a:r>
          </a:p>
        </p:txBody>
      </p:sp>
      <p:sp>
        <p:nvSpPr>
          <p:cNvPr id="17418" name="TextBox 20"/>
          <p:cNvSpPr txBox="1">
            <a:spLocks noChangeArrowheads="1"/>
          </p:cNvSpPr>
          <p:nvPr/>
        </p:nvSpPr>
        <p:spPr bwMode="auto">
          <a:xfrm>
            <a:off x="5000625" y="2928938"/>
            <a:ext cx="178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        Left hemisphere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/>
      <p:bldP spid="17414" grpId="0"/>
      <p:bldP spid="17417" grpId="0"/>
      <p:bldP spid="174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6"/>
          <p:cNvSpPr>
            <a:spLocks noChangeArrowheads="1" noChangeShapeType="1" noTextEdit="1"/>
          </p:cNvSpPr>
          <p:nvPr/>
        </p:nvSpPr>
        <p:spPr bwMode="auto">
          <a:xfrm>
            <a:off x="1835696" y="1988840"/>
            <a:ext cx="5544616" cy="187220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Rockwell Condensed"/>
              </a:rPr>
              <a:t>Thank U &amp; Good Luck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C:\Documents and Settings\user\Desktop\wm.gm.jpg"/>
          <p:cNvPicPr>
            <a:picLocks noChangeAspect="1" noChangeArrowheads="1"/>
          </p:cNvPicPr>
          <p:nvPr/>
        </p:nvPicPr>
        <p:blipFill>
          <a:blip r:embed="rId2" cstate="print"/>
          <a:srcRect l="9285" t="7585" r="7146" b="6448"/>
          <a:stretch>
            <a:fillRect/>
          </a:stretch>
        </p:blipFill>
        <p:spPr bwMode="auto">
          <a:xfrm>
            <a:off x="4788669" y="1052513"/>
            <a:ext cx="38877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913"/>
            <a:ext cx="4787900" cy="64801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 of cerebral hemipheres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includes:</a:t>
            </a:r>
          </a:p>
          <a:p>
            <a:pPr lvl="1"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Superficial layer of grey matter, the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cerebral cortex.</a:t>
            </a:r>
          </a:p>
          <a:p>
            <a:pPr lvl="1"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Deeper to the cortex, axons running to and from the cells of the cortex form an extensive mass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white matter (WM).</a:t>
            </a:r>
          </a:p>
          <a:p>
            <a:pPr lvl="1"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Burried within the white matter lie a number of nuclear masses (caudate, putamen, globus pallidus) collectively known as the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basal ganglia.</a:t>
            </a:r>
          </a:p>
          <a:p>
            <a:pPr lvl="1"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cavity of hemisphere is called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ventricle. </a:t>
            </a:r>
          </a:p>
          <a:p>
            <a:pPr lvl="1" algn="l" rtl="0" eaLnBrk="1" hangingPunct="1">
              <a:buFont typeface="Wingdings" pitchFamily="2" charset="2"/>
              <a:buNone/>
              <a:defRPr/>
            </a:pPr>
            <a:endParaRPr lang="en-US" sz="2000" b="1" u="sng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714875" y="785813"/>
            <a:ext cx="1071563" cy="3968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Cortex</a:t>
            </a:r>
          </a:p>
        </p:txBody>
      </p:sp>
      <p:sp>
        <p:nvSpPr>
          <p:cNvPr id="18437" name="Line 14"/>
          <p:cNvSpPr>
            <a:spLocks noChangeShapeType="1"/>
          </p:cNvSpPr>
          <p:nvPr/>
        </p:nvSpPr>
        <p:spPr bwMode="auto">
          <a:xfrm>
            <a:off x="5286375" y="1143000"/>
            <a:ext cx="571500" cy="285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7786688" y="928688"/>
            <a:ext cx="1071562" cy="708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Basal ganglia</a:t>
            </a:r>
          </a:p>
        </p:txBody>
      </p:sp>
      <p:sp>
        <p:nvSpPr>
          <p:cNvPr id="18439" name="Line 14"/>
          <p:cNvSpPr>
            <a:spLocks noChangeShapeType="1"/>
          </p:cNvSpPr>
          <p:nvPr/>
        </p:nvSpPr>
        <p:spPr bwMode="auto">
          <a:xfrm flipH="1">
            <a:off x="7286625" y="1643063"/>
            <a:ext cx="928688" cy="10715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0" name="Line 14"/>
          <p:cNvSpPr>
            <a:spLocks noChangeShapeType="1"/>
          </p:cNvSpPr>
          <p:nvPr/>
        </p:nvSpPr>
        <p:spPr bwMode="auto">
          <a:xfrm flipH="1">
            <a:off x="7072313" y="1643063"/>
            <a:ext cx="1143000" cy="7143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>
            <a:off x="5311775" y="1143000"/>
            <a:ext cx="46038" cy="857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29250" y="2214563"/>
            <a:ext cx="857250" cy="36988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15000" y="4857750"/>
            <a:ext cx="642938" cy="36988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7956550" y="5084763"/>
            <a:ext cx="1187450" cy="708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Lateral ventricle</a:t>
            </a:r>
          </a:p>
        </p:txBody>
      </p:sp>
      <p:cxnSp>
        <p:nvCxnSpPr>
          <p:cNvPr id="18445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7272338" y="4113213"/>
            <a:ext cx="1079500" cy="863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46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6264275" y="3105151"/>
            <a:ext cx="2447925" cy="15113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7" grpId="0" animBg="1"/>
      <p:bldP spid="12" grpId="0" animBg="1"/>
      <p:bldP spid="184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3357563"/>
            <a:ext cx="4536182" cy="324008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superficial layer of grey matter is highly convoluted to form a complex pattern of ridges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(gyri)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grooves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(sulci).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arrangement maximize the surface area of the cerebral cortex (about 70% is hidden within the depths of sulci).</a:t>
            </a:r>
          </a:p>
        </p:txBody>
      </p:sp>
      <p:pic>
        <p:nvPicPr>
          <p:cNvPr id="1028" name="Picture 9" descr="f15-1ap-443_the_human_b_cb"/>
          <p:cNvPicPr>
            <a:picLocks noChangeAspect="1" noChangeArrowheads="1"/>
          </p:cNvPicPr>
          <p:nvPr/>
        </p:nvPicPr>
        <p:blipFill>
          <a:blip r:embed="rId3" cstate="print"/>
          <a:srcRect t="2264" b="10600"/>
          <a:stretch>
            <a:fillRect/>
          </a:stretch>
        </p:blipFill>
        <p:spPr bwMode="auto">
          <a:xfrm>
            <a:off x="5003800" y="3500438"/>
            <a:ext cx="3865563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6300788" y="5157788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6732588" y="41497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5795963" y="4365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cxnSp>
        <p:nvCxnSpPr>
          <p:cNvPr id="1032" name="Straight Arrow Connector 8"/>
          <p:cNvCxnSpPr>
            <a:cxnSpLocks noChangeShapeType="1"/>
          </p:cNvCxnSpPr>
          <p:nvPr/>
        </p:nvCxnSpPr>
        <p:spPr bwMode="auto">
          <a:xfrm rot="5400000">
            <a:off x="6624638" y="4687887"/>
            <a:ext cx="433388" cy="74613"/>
          </a:xfrm>
          <a:prstGeom prst="straightConnector1">
            <a:avLst/>
          </a:prstGeom>
          <a:noFill/>
          <a:ln w="38100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1033" name="Straight Arrow Connector 9"/>
          <p:cNvCxnSpPr>
            <a:cxnSpLocks noChangeShapeType="1"/>
            <a:stCxn id="1030" idx="3"/>
          </p:cNvCxnSpPr>
          <p:nvPr/>
        </p:nvCxnSpPr>
        <p:spPr bwMode="auto">
          <a:xfrm flipV="1">
            <a:off x="7018338" y="4078289"/>
            <a:ext cx="357187" cy="256102"/>
          </a:xfrm>
          <a:prstGeom prst="straightConnector1">
            <a:avLst/>
          </a:prstGeom>
          <a:noFill/>
          <a:ln w="38100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1034" name="Straight Arrow Connector 10"/>
          <p:cNvCxnSpPr>
            <a:cxnSpLocks noChangeShapeType="1"/>
            <a:stCxn id="1030" idx="1"/>
          </p:cNvCxnSpPr>
          <p:nvPr/>
        </p:nvCxnSpPr>
        <p:spPr bwMode="auto">
          <a:xfrm rot="10800000">
            <a:off x="6372226" y="4221163"/>
            <a:ext cx="360362" cy="113228"/>
          </a:xfrm>
          <a:prstGeom prst="straightConnector1">
            <a:avLst/>
          </a:prstGeom>
          <a:noFill/>
          <a:ln w="38100" algn="ctr">
            <a:solidFill>
              <a:schemeClr val="accent6"/>
            </a:solidFill>
            <a:round/>
            <a:headEnd/>
            <a:tailEnd type="arrow" w="med" len="med"/>
          </a:ln>
        </p:spPr>
      </p:cxnSp>
      <p:sp>
        <p:nvSpPr>
          <p:cNvPr id="1035" name="TextBox 8"/>
          <p:cNvSpPr txBox="1">
            <a:spLocks noChangeArrowheads="1"/>
          </p:cNvSpPr>
          <p:nvPr/>
        </p:nvSpPr>
        <p:spPr bwMode="auto">
          <a:xfrm>
            <a:off x="7740650" y="42926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611188" y="333375"/>
          <a:ext cx="3133725" cy="2605088"/>
        </p:xfrm>
        <a:graphic>
          <a:graphicData uri="http://schemas.openxmlformats.org/presentationml/2006/ole">
            <p:oleObj spid="_x0000_s1026" name="Photo Editor Photo" r:id="rId4" imgW="4923810" imgH="4095238" progId="">
              <p:embed/>
            </p:oleObj>
          </a:graphicData>
        </a:graphic>
      </p:graphicFrame>
      <p:pic>
        <p:nvPicPr>
          <p:cNvPr id="1036" name="Picture 13" descr="C:\Documents and Settings\user\My Documents\My Pictures\Picture1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76250"/>
            <a:ext cx="352901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Box 14"/>
          <p:cNvSpPr txBox="1">
            <a:spLocks noChangeArrowheads="1"/>
          </p:cNvSpPr>
          <p:nvPr/>
        </p:nvSpPr>
        <p:spPr bwMode="auto">
          <a:xfrm>
            <a:off x="3779912" y="188913"/>
            <a:ext cx="2088232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SURFACES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1196975"/>
            <a:ext cx="2428875" cy="95410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Superiolateral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6325" y="981075"/>
            <a:ext cx="1285875" cy="5238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04025" y="1989138"/>
            <a:ext cx="1428750" cy="5238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Inferior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  <p:bldP spid="1031" grpId="0"/>
      <p:bldP spid="1035" grpId="0"/>
      <p:bldP spid="1037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C:\Documents and Settings\user\My Documents\My Pictures\figure5-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5853"/>
          <a:stretch>
            <a:fillRect/>
          </a:stretch>
        </p:blipFill>
        <p:spPr>
          <a:xfrm>
            <a:off x="2555776" y="2060848"/>
            <a:ext cx="4286250" cy="3929062"/>
          </a:xfrm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850" y="188913"/>
            <a:ext cx="86407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Three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sulci, consistent in their position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(central, lateral &amp; parieto-occipital)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used to divide each hemisphere into lobes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hemisphere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divided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lobes (named after overlying bones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4313" y="2348880"/>
            <a:ext cx="2214562" cy="120032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motor function, motivation, aggression, smell and mood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876256" y="2420888"/>
            <a:ext cx="2000250" cy="120032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reception and evaluation of sensory information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85750" y="5143500"/>
            <a:ext cx="2214563" cy="92333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smell, hearing, memory and abstract thought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804248" y="5013176"/>
            <a:ext cx="1766316" cy="36933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visual processing</a:t>
            </a:r>
          </a:p>
        </p:txBody>
      </p:sp>
      <p:cxnSp>
        <p:nvCxnSpPr>
          <p:cNvPr id="19467" name="Straight Arrow Connector 12"/>
          <p:cNvCxnSpPr>
            <a:cxnSpLocks noChangeShapeType="1"/>
          </p:cNvCxnSpPr>
          <p:nvPr/>
        </p:nvCxnSpPr>
        <p:spPr bwMode="auto">
          <a:xfrm flipH="1" flipV="1">
            <a:off x="2000251" y="2857501"/>
            <a:ext cx="1419621" cy="211459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19468" name="Straight Arrow Connector 13"/>
          <p:cNvCxnSpPr>
            <a:cxnSpLocks noChangeShapeType="1"/>
          </p:cNvCxnSpPr>
          <p:nvPr/>
        </p:nvCxnSpPr>
        <p:spPr bwMode="auto">
          <a:xfrm flipV="1">
            <a:off x="5868144" y="2786064"/>
            <a:ext cx="1132731" cy="354904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19469" name="Straight Arrow Connector 14"/>
          <p:cNvCxnSpPr>
            <a:cxnSpLocks noChangeShapeType="1"/>
          </p:cNvCxnSpPr>
          <p:nvPr/>
        </p:nvCxnSpPr>
        <p:spPr bwMode="auto">
          <a:xfrm>
            <a:off x="6588224" y="4581128"/>
            <a:ext cx="428625" cy="3571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19470" name="Straight Arrow Connector 15"/>
          <p:cNvCxnSpPr>
            <a:cxnSpLocks noChangeShapeType="1"/>
          </p:cNvCxnSpPr>
          <p:nvPr/>
        </p:nvCxnSpPr>
        <p:spPr bwMode="auto">
          <a:xfrm flipH="1">
            <a:off x="2483769" y="4869160"/>
            <a:ext cx="1512167" cy="85725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18" name="Rectangle 17"/>
          <p:cNvSpPr/>
          <p:nvPr/>
        </p:nvSpPr>
        <p:spPr>
          <a:xfrm>
            <a:off x="3131840" y="3140968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5076056" y="2996952"/>
            <a:ext cx="7200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Rectangle 19"/>
          <p:cNvSpPr/>
          <p:nvPr/>
        </p:nvSpPr>
        <p:spPr>
          <a:xfrm>
            <a:off x="4427984" y="407707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5940152" y="4221088"/>
            <a:ext cx="86409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00063" y="3643313"/>
            <a:ext cx="8143875" cy="23066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responsible for:</a:t>
            </a:r>
          </a:p>
          <a:p>
            <a:pPr lvl="1" algn="l" rtl="0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Establishing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emotional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states</a:t>
            </a:r>
          </a:p>
          <a:p>
            <a:pPr lvl="1" algn="l" rtl="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Linking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conscious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intellectual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functions with the unconscious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autonomic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functions </a:t>
            </a:r>
          </a:p>
          <a:p>
            <a:pPr lvl="1" algn="l" rtl="0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Facilitating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storage.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7" descr="C:\Documents and Settings\user\My Documents\My Pictures\Picture1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500063"/>
            <a:ext cx="5029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5750" y="928688"/>
            <a:ext cx="3286125" cy="181588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Functionally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hemisphere contains a ‘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limbic lobe’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the medial surface. </a:t>
            </a: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4791075" y="1373188"/>
            <a:ext cx="2355850" cy="1549400"/>
          </a:xfrm>
          <a:custGeom>
            <a:avLst/>
            <a:gdLst>
              <a:gd name="T0" fmla="*/ 532263 w 2356514"/>
              <a:gd name="T1" fmla="*/ 1246495 h 1549020"/>
              <a:gd name="T2" fmla="*/ 518615 w 2356514"/>
              <a:gd name="T3" fmla="*/ 1041779 h 1549020"/>
              <a:gd name="T4" fmla="*/ 245660 w 2356514"/>
              <a:gd name="T5" fmla="*/ 891653 h 1549020"/>
              <a:gd name="T6" fmla="*/ 13648 w 2356514"/>
              <a:gd name="T7" fmla="*/ 686937 h 1549020"/>
              <a:gd name="T8" fmla="*/ 163773 w 2356514"/>
              <a:gd name="T9" fmla="*/ 345743 h 1549020"/>
              <a:gd name="T10" fmla="*/ 450376 w 2356514"/>
              <a:gd name="T11" fmla="*/ 72788 h 1549020"/>
              <a:gd name="T12" fmla="*/ 859809 w 2356514"/>
              <a:gd name="T13" fmla="*/ 59140 h 1549020"/>
              <a:gd name="T14" fmla="*/ 1173708 w 2356514"/>
              <a:gd name="T15" fmla="*/ 4549 h 1549020"/>
              <a:gd name="T16" fmla="*/ 1610436 w 2356514"/>
              <a:gd name="T17" fmla="*/ 86435 h 1549020"/>
              <a:gd name="T18" fmla="*/ 1978926 w 2356514"/>
              <a:gd name="T19" fmla="*/ 195618 h 1549020"/>
              <a:gd name="T20" fmla="*/ 2210936 w 2356514"/>
              <a:gd name="T21" fmla="*/ 373038 h 1549020"/>
              <a:gd name="T22" fmla="*/ 2292824 w 2356514"/>
              <a:gd name="T23" fmla="*/ 809767 h 1549020"/>
              <a:gd name="T24" fmla="*/ 1828800 w 2356514"/>
              <a:gd name="T25" fmla="*/ 1164609 h 1549020"/>
              <a:gd name="T26" fmla="*/ 1583140 w 2356514"/>
              <a:gd name="T27" fmla="*/ 1355677 h 1549020"/>
              <a:gd name="T28" fmla="*/ 1337481 w 2356514"/>
              <a:gd name="T29" fmla="*/ 1505803 h 1549020"/>
              <a:gd name="T30" fmla="*/ 1009935 w 2356514"/>
              <a:gd name="T31" fmla="*/ 1546746 h 1549020"/>
              <a:gd name="T32" fmla="*/ 818866 w 2356514"/>
              <a:gd name="T33" fmla="*/ 1519450 h 1549020"/>
              <a:gd name="T34" fmla="*/ 614149 w 2356514"/>
              <a:gd name="T35" fmla="*/ 1437564 h 1549020"/>
              <a:gd name="T36" fmla="*/ 627797 w 2356514"/>
              <a:gd name="T37" fmla="*/ 1205552 h 1549020"/>
              <a:gd name="T38" fmla="*/ 873457 w 2356514"/>
              <a:gd name="T39" fmla="*/ 1164609 h 1549020"/>
              <a:gd name="T40" fmla="*/ 1091821 w 2356514"/>
              <a:gd name="T41" fmla="*/ 1082722 h 1549020"/>
              <a:gd name="T42" fmla="*/ 1323833 w 2356514"/>
              <a:gd name="T43" fmla="*/ 1055426 h 1549020"/>
              <a:gd name="T44" fmla="*/ 1378424 w 2356514"/>
              <a:gd name="T45" fmla="*/ 1069074 h 1549020"/>
              <a:gd name="T46" fmla="*/ 1419367 w 2356514"/>
              <a:gd name="T47" fmla="*/ 1096370 h 1549020"/>
              <a:gd name="T48" fmla="*/ 1473958 w 2356514"/>
              <a:gd name="T49" fmla="*/ 1110018 h 1549020"/>
              <a:gd name="T50" fmla="*/ 1856096 w 2356514"/>
              <a:gd name="T51" fmla="*/ 905301 h 1549020"/>
              <a:gd name="T52" fmla="*/ 2129050 w 2356514"/>
              <a:gd name="T53" fmla="*/ 755176 h 1549020"/>
              <a:gd name="T54" fmla="*/ 2033517 w 2356514"/>
              <a:gd name="T55" fmla="*/ 454925 h 1549020"/>
              <a:gd name="T56" fmla="*/ 1651379 w 2356514"/>
              <a:gd name="T57" fmla="*/ 263856 h 1549020"/>
              <a:gd name="T58" fmla="*/ 1310185 w 2356514"/>
              <a:gd name="T59" fmla="*/ 209265 h 1549020"/>
              <a:gd name="T60" fmla="*/ 614149 w 2356514"/>
              <a:gd name="T61" fmla="*/ 236561 h 1549020"/>
              <a:gd name="T62" fmla="*/ 313899 w 2356514"/>
              <a:gd name="T63" fmla="*/ 386686 h 1549020"/>
              <a:gd name="T64" fmla="*/ 232012 w 2356514"/>
              <a:gd name="T65" fmla="*/ 591403 h 1549020"/>
              <a:gd name="T66" fmla="*/ 177421 w 2356514"/>
              <a:gd name="T67" fmla="*/ 686937 h 1549020"/>
              <a:gd name="T68" fmla="*/ 286603 w 2356514"/>
              <a:gd name="T69" fmla="*/ 796119 h 1549020"/>
              <a:gd name="T70" fmla="*/ 491320 w 2356514"/>
              <a:gd name="T71" fmla="*/ 809767 h 1549020"/>
              <a:gd name="T72" fmla="*/ 614149 w 2356514"/>
              <a:gd name="T73" fmla="*/ 768824 h 1549020"/>
              <a:gd name="T74" fmla="*/ 764275 w 2356514"/>
              <a:gd name="T75" fmla="*/ 878006 h 1549020"/>
              <a:gd name="T76" fmla="*/ 791570 w 2356514"/>
              <a:gd name="T77" fmla="*/ 973540 h 1549020"/>
              <a:gd name="T78" fmla="*/ 791570 w 2356514"/>
              <a:gd name="T79" fmla="*/ 1082722 h 1549020"/>
              <a:gd name="T80" fmla="*/ 723332 w 2356514"/>
              <a:gd name="T81" fmla="*/ 1164609 h 1549020"/>
              <a:gd name="T82" fmla="*/ 532263 w 2356514"/>
              <a:gd name="T83" fmla="*/ 1246495 h 15490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56514" h="1549020">
                <a:moveTo>
                  <a:pt x="532263" y="1246495"/>
                </a:moveTo>
                <a:cubicBezTo>
                  <a:pt x="498144" y="1226023"/>
                  <a:pt x="566382" y="1100919"/>
                  <a:pt x="518615" y="1041779"/>
                </a:cubicBezTo>
                <a:cubicBezTo>
                  <a:pt x="470848" y="982639"/>
                  <a:pt x="329821" y="950793"/>
                  <a:pt x="245660" y="891653"/>
                </a:cubicBezTo>
                <a:cubicBezTo>
                  <a:pt x="161499" y="832513"/>
                  <a:pt x="27296" y="777922"/>
                  <a:pt x="13648" y="686937"/>
                </a:cubicBezTo>
                <a:cubicBezTo>
                  <a:pt x="0" y="595952"/>
                  <a:pt x="90985" y="448101"/>
                  <a:pt x="163773" y="345743"/>
                </a:cubicBezTo>
                <a:cubicBezTo>
                  <a:pt x="236561" y="243385"/>
                  <a:pt x="334370" y="120555"/>
                  <a:pt x="450376" y="72788"/>
                </a:cubicBezTo>
                <a:cubicBezTo>
                  <a:pt x="566382" y="25021"/>
                  <a:pt x="739254" y="70513"/>
                  <a:pt x="859809" y="59140"/>
                </a:cubicBezTo>
                <a:cubicBezTo>
                  <a:pt x="980364" y="47767"/>
                  <a:pt x="1048604" y="0"/>
                  <a:pt x="1173708" y="4549"/>
                </a:cubicBezTo>
                <a:cubicBezTo>
                  <a:pt x="1298812" y="9098"/>
                  <a:pt x="1476233" y="54590"/>
                  <a:pt x="1610436" y="86435"/>
                </a:cubicBezTo>
                <a:cubicBezTo>
                  <a:pt x="1744639" y="118280"/>
                  <a:pt x="1878843" y="147851"/>
                  <a:pt x="1978926" y="195618"/>
                </a:cubicBezTo>
                <a:cubicBezTo>
                  <a:pt x="2079010" y="243385"/>
                  <a:pt x="2158621" y="270680"/>
                  <a:pt x="2210937" y="373038"/>
                </a:cubicBezTo>
                <a:cubicBezTo>
                  <a:pt x="2263253" y="475396"/>
                  <a:pt x="2356514" y="677839"/>
                  <a:pt x="2292824" y="809767"/>
                </a:cubicBezTo>
                <a:cubicBezTo>
                  <a:pt x="2229135" y="941696"/>
                  <a:pt x="1828800" y="1164609"/>
                  <a:pt x="1828800" y="1164609"/>
                </a:cubicBezTo>
                <a:cubicBezTo>
                  <a:pt x="1710519" y="1255594"/>
                  <a:pt x="1665027" y="1298811"/>
                  <a:pt x="1583140" y="1355677"/>
                </a:cubicBezTo>
                <a:cubicBezTo>
                  <a:pt x="1501253" y="1412543"/>
                  <a:pt x="1433015" y="1473958"/>
                  <a:pt x="1337481" y="1505803"/>
                </a:cubicBezTo>
                <a:cubicBezTo>
                  <a:pt x="1241947" y="1537648"/>
                  <a:pt x="1096371" y="1544472"/>
                  <a:pt x="1009935" y="1546746"/>
                </a:cubicBezTo>
                <a:cubicBezTo>
                  <a:pt x="923499" y="1549020"/>
                  <a:pt x="884830" y="1537647"/>
                  <a:pt x="818866" y="1519450"/>
                </a:cubicBezTo>
                <a:cubicBezTo>
                  <a:pt x="752902" y="1501253"/>
                  <a:pt x="645994" y="1489880"/>
                  <a:pt x="614149" y="1437564"/>
                </a:cubicBezTo>
                <a:cubicBezTo>
                  <a:pt x="582304" y="1385248"/>
                  <a:pt x="584579" y="1251044"/>
                  <a:pt x="627797" y="1205552"/>
                </a:cubicBezTo>
                <a:cubicBezTo>
                  <a:pt x="671015" y="1160060"/>
                  <a:pt x="796120" y="1185081"/>
                  <a:pt x="873457" y="1164609"/>
                </a:cubicBezTo>
                <a:cubicBezTo>
                  <a:pt x="950794" y="1144137"/>
                  <a:pt x="1016758" y="1100919"/>
                  <a:pt x="1091821" y="1082722"/>
                </a:cubicBezTo>
                <a:cubicBezTo>
                  <a:pt x="1166884" y="1064525"/>
                  <a:pt x="1276066" y="1057701"/>
                  <a:pt x="1323833" y="1055426"/>
                </a:cubicBezTo>
                <a:cubicBezTo>
                  <a:pt x="1371600" y="1053151"/>
                  <a:pt x="1362502" y="1062250"/>
                  <a:pt x="1378424" y="1069074"/>
                </a:cubicBezTo>
                <a:cubicBezTo>
                  <a:pt x="1394346" y="1075898"/>
                  <a:pt x="1403445" y="1089546"/>
                  <a:pt x="1419367" y="1096370"/>
                </a:cubicBezTo>
                <a:cubicBezTo>
                  <a:pt x="1435289" y="1103194"/>
                  <a:pt x="1401170" y="1141863"/>
                  <a:pt x="1473958" y="1110018"/>
                </a:cubicBezTo>
                <a:cubicBezTo>
                  <a:pt x="1546746" y="1078173"/>
                  <a:pt x="1856096" y="905301"/>
                  <a:pt x="1856096" y="905301"/>
                </a:cubicBezTo>
                <a:cubicBezTo>
                  <a:pt x="1965278" y="846161"/>
                  <a:pt x="2099481" y="830239"/>
                  <a:pt x="2129051" y="755176"/>
                </a:cubicBezTo>
                <a:cubicBezTo>
                  <a:pt x="2158621" y="680113"/>
                  <a:pt x="2113129" y="536812"/>
                  <a:pt x="2033517" y="454925"/>
                </a:cubicBezTo>
                <a:cubicBezTo>
                  <a:pt x="1953905" y="373038"/>
                  <a:pt x="1771934" y="304799"/>
                  <a:pt x="1651379" y="263856"/>
                </a:cubicBezTo>
                <a:cubicBezTo>
                  <a:pt x="1530824" y="222913"/>
                  <a:pt x="1483057" y="213814"/>
                  <a:pt x="1310185" y="209265"/>
                </a:cubicBezTo>
                <a:cubicBezTo>
                  <a:pt x="1137313" y="204716"/>
                  <a:pt x="780197" y="206991"/>
                  <a:pt x="614149" y="236561"/>
                </a:cubicBezTo>
                <a:cubicBezTo>
                  <a:pt x="448101" y="266131"/>
                  <a:pt x="377588" y="327546"/>
                  <a:pt x="313899" y="386686"/>
                </a:cubicBezTo>
                <a:cubicBezTo>
                  <a:pt x="250210" y="445826"/>
                  <a:pt x="254758" y="541361"/>
                  <a:pt x="232012" y="591403"/>
                </a:cubicBezTo>
                <a:cubicBezTo>
                  <a:pt x="209266" y="641445"/>
                  <a:pt x="168323" y="652818"/>
                  <a:pt x="177421" y="686937"/>
                </a:cubicBezTo>
                <a:cubicBezTo>
                  <a:pt x="186519" y="721056"/>
                  <a:pt x="234287" y="775647"/>
                  <a:pt x="286603" y="796119"/>
                </a:cubicBezTo>
                <a:cubicBezTo>
                  <a:pt x="338919" y="816591"/>
                  <a:pt x="436729" y="814316"/>
                  <a:pt x="491320" y="809767"/>
                </a:cubicBezTo>
                <a:cubicBezTo>
                  <a:pt x="545911" y="805218"/>
                  <a:pt x="568657" y="757451"/>
                  <a:pt x="614149" y="768824"/>
                </a:cubicBezTo>
                <a:cubicBezTo>
                  <a:pt x="659641" y="780197"/>
                  <a:pt x="734705" y="843887"/>
                  <a:pt x="764275" y="878006"/>
                </a:cubicBezTo>
                <a:cubicBezTo>
                  <a:pt x="793845" y="912125"/>
                  <a:pt x="787021" y="939421"/>
                  <a:pt x="791570" y="973540"/>
                </a:cubicBezTo>
                <a:cubicBezTo>
                  <a:pt x="796119" y="1007659"/>
                  <a:pt x="802943" y="1050877"/>
                  <a:pt x="791570" y="1082722"/>
                </a:cubicBezTo>
                <a:cubicBezTo>
                  <a:pt x="780197" y="1114567"/>
                  <a:pt x="771099" y="1144137"/>
                  <a:pt x="723332" y="1164609"/>
                </a:cubicBezTo>
                <a:cubicBezTo>
                  <a:pt x="675565" y="1185081"/>
                  <a:pt x="566382" y="1266967"/>
                  <a:pt x="532263" y="1246495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0486" name="Straight Arrow Connector 8"/>
          <p:cNvCxnSpPr>
            <a:cxnSpLocks noChangeShapeType="1"/>
            <a:endCxn id="20485" idx="2"/>
          </p:cNvCxnSpPr>
          <p:nvPr/>
        </p:nvCxnSpPr>
        <p:spPr bwMode="auto">
          <a:xfrm flipV="1">
            <a:off x="4356100" y="2265363"/>
            <a:ext cx="679450" cy="155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428625"/>
            <a:ext cx="4000500" cy="60007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Frontal lobe: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gyrus.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&amp; inferior frontal sulci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divide the lobe into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superior, middle &amp; inferior frontal gyri.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Parietal lobe: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gyrus.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Intraparietal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dividing the lobe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 superior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&amp; inferior parietal lobules.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Oval 7"/>
          <p:cNvSpPr>
            <a:spLocks noChangeArrowheads="1"/>
          </p:cNvSpPr>
          <p:nvPr/>
        </p:nvSpPr>
        <p:spPr bwMode="auto">
          <a:xfrm>
            <a:off x="7924800" y="2743200"/>
            <a:ext cx="5334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>
            <a:off x="5105400" y="31242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5105400" y="3505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5105400" y="3886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>
            <a:off x="7924800" y="36576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 flipH="1">
            <a:off x="7086600" y="30480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 flipH="1" flipV="1">
            <a:off x="7086600" y="3581400"/>
            <a:ext cx="381000" cy="152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1514" name="Picture 9" descr="f15-1ap-443_the_human_b_cb"/>
          <p:cNvPicPr>
            <a:picLocks noChangeAspect="1" noChangeArrowheads="1"/>
          </p:cNvPicPr>
          <p:nvPr/>
        </p:nvPicPr>
        <p:blipFill>
          <a:blip r:embed="rId2" cstate="print"/>
          <a:srcRect t="2264" b="10600"/>
          <a:stretch>
            <a:fillRect/>
          </a:stretch>
        </p:blipFill>
        <p:spPr bwMode="auto">
          <a:xfrm>
            <a:off x="4714875" y="1785938"/>
            <a:ext cx="42148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Freeform 15"/>
          <p:cNvSpPr>
            <a:spLocks noChangeArrowheads="1"/>
          </p:cNvSpPr>
          <p:nvPr/>
        </p:nvSpPr>
        <p:spPr bwMode="auto">
          <a:xfrm>
            <a:off x="6443663" y="1901825"/>
            <a:ext cx="644525" cy="1527175"/>
          </a:xfrm>
          <a:custGeom>
            <a:avLst/>
            <a:gdLst>
              <a:gd name="T0" fmla="*/ 786780 w 612022"/>
              <a:gd name="T1" fmla="*/ 0 h 1436800"/>
              <a:gd name="T2" fmla="*/ 729115 w 612022"/>
              <a:gd name="T3" fmla="*/ 261444 h 1436800"/>
              <a:gd name="T4" fmla="*/ 671450 w 612022"/>
              <a:gd name="T5" fmla="*/ 281554 h 1436800"/>
              <a:gd name="T6" fmla="*/ 613787 w 612022"/>
              <a:gd name="T7" fmla="*/ 321775 h 1436800"/>
              <a:gd name="T8" fmla="*/ 556125 w 612022"/>
              <a:gd name="T9" fmla="*/ 341889 h 1436800"/>
              <a:gd name="T10" fmla="*/ 536902 w 612022"/>
              <a:gd name="T11" fmla="*/ 402222 h 1436800"/>
              <a:gd name="T12" fmla="*/ 460017 w 612022"/>
              <a:gd name="T13" fmla="*/ 522887 h 1436800"/>
              <a:gd name="T14" fmla="*/ 517681 w 612022"/>
              <a:gd name="T15" fmla="*/ 643551 h 1436800"/>
              <a:gd name="T16" fmla="*/ 536902 w 612022"/>
              <a:gd name="T17" fmla="*/ 703884 h 1436800"/>
              <a:gd name="T18" fmla="*/ 440798 w 612022"/>
              <a:gd name="T19" fmla="*/ 864776 h 1436800"/>
              <a:gd name="T20" fmla="*/ 383135 w 612022"/>
              <a:gd name="T21" fmla="*/ 884887 h 1436800"/>
              <a:gd name="T22" fmla="*/ 267805 w 612022"/>
              <a:gd name="T23" fmla="*/ 1126219 h 1436800"/>
              <a:gd name="T24" fmla="*/ 210144 w 612022"/>
              <a:gd name="T25" fmla="*/ 1146333 h 1436800"/>
              <a:gd name="T26" fmla="*/ 171703 w 612022"/>
              <a:gd name="T27" fmla="*/ 1206662 h 1436800"/>
              <a:gd name="T28" fmla="*/ 133260 w 612022"/>
              <a:gd name="T29" fmla="*/ 1427885 h 1436800"/>
              <a:gd name="T30" fmla="*/ 94821 w 612022"/>
              <a:gd name="T31" fmla="*/ 1488222 h 1436800"/>
              <a:gd name="T32" fmla="*/ 75596 w 612022"/>
              <a:gd name="T33" fmla="*/ 1669219 h 1436800"/>
              <a:gd name="T34" fmla="*/ 37153 w 612022"/>
              <a:gd name="T35" fmla="*/ 1870329 h 1436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2022"/>
              <a:gd name="T55" fmla="*/ 0 h 1436800"/>
              <a:gd name="T56" fmla="*/ 612022 w 612022"/>
              <a:gd name="T57" fmla="*/ 1436800 h 1436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2022" h="1436800">
                <a:moveTo>
                  <a:pt x="603696" y="0"/>
                </a:moveTo>
                <a:cubicBezTo>
                  <a:pt x="599252" y="44436"/>
                  <a:pt x="612022" y="149672"/>
                  <a:pt x="559451" y="191729"/>
                </a:cubicBezTo>
                <a:cubicBezTo>
                  <a:pt x="547311" y="201441"/>
                  <a:pt x="529954" y="201561"/>
                  <a:pt x="515205" y="206477"/>
                </a:cubicBezTo>
                <a:cubicBezTo>
                  <a:pt x="500457" y="216309"/>
                  <a:pt x="486814" y="228047"/>
                  <a:pt x="470960" y="235974"/>
                </a:cubicBezTo>
                <a:cubicBezTo>
                  <a:pt x="457055" y="242927"/>
                  <a:pt x="437708" y="239730"/>
                  <a:pt x="426715" y="250723"/>
                </a:cubicBezTo>
                <a:cubicBezTo>
                  <a:pt x="415722" y="261716"/>
                  <a:pt x="419517" y="281378"/>
                  <a:pt x="411967" y="294968"/>
                </a:cubicBezTo>
                <a:cubicBezTo>
                  <a:pt x="394751" y="325957"/>
                  <a:pt x="352973" y="383458"/>
                  <a:pt x="352973" y="383458"/>
                </a:cubicBezTo>
                <a:cubicBezTo>
                  <a:pt x="390045" y="494670"/>
                  <a:pt x="340038" y="357587"/>
                  <a:pt x="397218" y="471948"/>
                </a:cubicBezTo>
                <a:cubicBezTo>
                  <a:pt x="404170" y="485853"/>
                  <a:pt x="407051" y="501445"/>
                  <a:pt x="411967" y="516193"/>
                </a:cubicBezTo>
                <a:cubicBezTo>
                  <a:pt x="385065" y="596900"/>
                  <a:pt x="403666" y="601461"/>
                  <a:pt x="338225" y="634181"/>
                </a:cubicBezTo>
                <a:cubicBezTo>
                  <a:pt x="324320" y="641133"/>
                  <a:pt x="308728" y="644013"/>
                  <a:pt x="293980" y="648929"/>
                </a:cubicBezTo>
                <a:cubicBezTo>
                  <a:pt x="282527" y="683287"/>
                  <a:pt x="248374" y="811615"/>
                  <a:pt x="205489" y="825910"/>
                </a:cubicBezTo>
                <a:lnTo>
                  <a:pt x="161244" y="840658"/>
                </a:lnTo>
                <a:cubicBezTo>
                  <a:pt x="151412" y="855406"/>
                  <a:pt x="137352" y="868087"/>
                  <a:pt x="131747" y="884903"/>
                </a:cubicBezTo>
                <a:cubicBezTo>
                  <a:pt x="115181" y="934602"/>
                  <a:pt x="120933" y="997315"/>
                  <a:pt x="102251" y="1047135"/>
                </a:cubicBezTo>
                <a:cubicBezTo>
                  <a:pt x="96027" y="1063732"/>
                  <a:pt x="82586" y="1076632"/>
                  <a:pt x="72754" y="1091381"/>
                </a:cubicBezTo>
                <a:cubicBezTo>
                  <a:pt x="107842" y="1301913"/>
                  <a:pt x="93760" y="1093013"/>
                  <a:pt x="58005" y="1224116"/>
                </a:cubicBezTo>
                <a:cubicBezTo>
                  <a:pt x="0" y="1436800"/>
                  <a:pt x="72601" y="1283413"/>
                  <a:pt x="28509" y="137160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6" name="Freeform 18"/>
          <p:cNvSpPr>
            <a:spLocks noChangeArrowheads="1"/>
          </p:cNvSpPr>
          <p:nvPr/>
        </p:nvSpPr>
        <p:spPr bwMode="auto">
          <a:xfrm>
            <a:off x="5205413" y="2020888"/>
            <a:ext cx="974725" cy="736600"/>
          </a:xfrm>
          <a:custGeom>
            <a:avLst/>
            <a:gdLst>
              <a:gd name="T0" fmla="*/ 986795 w 973393"/>
              <a:gd name="T1" fmla="*/ 0 h 737419"/>
              <a:gd name="T2" fmla="*/ 882135 w 973393"/>
              <a:gd name="T3" fmla="*/ 29169 h 737419"/>
              <a:gd name="T4" fmla="*/ 837281 w 973393"/>
              <a:gd name="T5" fmla="*/ 58343 h 737419"/>
              <a:gd name="T6" fmla="*/ 747573 w 973393"/>
              <a:gd name="T7" fmla="*/ 87512 h 737419"/>
              <a:gd name="T8" fmla="*/ 568154 w 973393"/>
              <a:gd name="T9" fmla="*/ 145854 h 737419"/>
              <a:gd name="T10" fmla="*/ 478446 w 973393"/>
              <a:gd name="T11" fmla="*/ 175025 h 737419"/>
              <a:gd name="T12" fmla="*/ 403689 w 973393"/>
              <a:gd name="T13" fmla="*/ 277124 h 737419"/>
              <a:gd name="T14" fmla="*/ 224271 w 973393"/>
              <a:gd name="T15" fmla="*/ 335465 h 737419"/>
              <a:gd name="T16" fmla="*/ 209320 w 973393"/>
              <a:gd name="T17" fmla="*/ 379220 h 737419"/>
              <a:gd name="T18" fmla="*/ 74757 w 973393"/>
              <a:gd name="T19" fmla="*/ 393806 h 737419"/>
              <a:gd name="T20" fmla="*/ 59806 w 973393"/>
              <a:gd name="T21" fmla="*/ 641758 h 737419"/>
              <a:gd name="T22" fmla="*/ 14948 w 973393"/>
              <a:gd name="T23" fmla="*/ 685514 h 737419"/>
              <a:gd name="T24" fmla="*/ 0 w 973393"/>
              <a:gd name="T25" fmla="*/ 729270 h 7374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3393"/>
              <a:gd name="T40" fmla="*/ 0 h 737419"/>
              <a:gd name="T41" fmla="*/ 973393 w 973393"/>
              <a:gd name="T42" fmla="*/ 737419 h 7374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3393" h="737419">
                <a:moveTo>
                  <a:pt x="973393" y="0"/>
                </a:moveTo>
                <a:cubicBezTo>
                  <a:pt x="954488" y="4726"/>
                  <a:pt x="891315" y="18917"/>
                  <a:pt x="870154" y="29497"/>
                </a:cubicBezTo>
                <a:cubicBezTo>
                  <a:pt x="854300" y="37424"/>
                  <a:pt x="842107" y="51795"/>
                  <a:pt x="825909" y="58994"/>
                </a:cubicBezTo>
                <a:cubicBezTo>
                  <a:pt x="797497" y="71622"/>
                  <a:pt x="737419" y="88490"/>
                  <a:pt x="737419" y="88490"/>
                </a:cubicBezTo>
                <a:cubicBezTo>
                  <a:pt x="676567" y="179769"/>
                  <a:pt x="736568" y="114460"/>
                  <a:pt x="560438" y="147484"/>
                </a:cubicBezTo>
                <a:cubicBezTo>
                  <a:pt x="529878" y="153214"/>
                  <a:pt x="471948" y="176981"/>
                  <a:pt x="471948" y="176981"/>
                </a:cubicBezTo>
                <a:cubicBezTo>
                  <a:pt x="437535" y="280219"/>
                  <a:pt x="471948" y="255639"/>
                  <a:pt x="398206" y="280219"/>
                </a:cubicBezTo>
                <a:cubicBezTo>
                  <a:pt x="361662" y="389856"/>
                  <a:pt x="415096" y="274590"/>
                  <a:pt x="221225" y="339213"/>
                </a:cubicBezTo>
                <a:cubicBezTo>
                  <a:pt x="206477" y="344129"/>
                  <a:pt x="220911" y="377684"/>
                  <a:pt x="206477" y="383458"/>
                </a:cubicBezTo>
                <a:cubicBezTo>
                  <a:pt x="165144" y="399991"/>
                  <a:pt x="117987" y="393290"/>
                  <a:pt x="73742" y="398206"/>
                </a:cubicBezTo>
                <a:cubicBezTo>
                  <a:pt x="68826" y="481780"/>
                  <a:pt x="75412" y="566836"/>
                  <a:pt x="58993" y="648929"/>
                </a:cubicBezTo>
                <a:cubicBezTo>
                  <a:pt x="54903" y="669381"/>
                  <a:pt x="26317" y="675820"/>
                  <a:pt x="14748" y="693174"/>
                </a:cubicBezTo>
                <a:cubicBezTo>
                  <a:pt x="6125" y="706109"/>
                  <a:pt x="0" y="737419"/>
                  <a:pt x="0" y="737419"/>
                </a:cubicBezTo>
              </a:path>
            </a:pathLst>
          </a:custGeom>
          <a:noFill/>
          <a:ln w="38100" algn="ctr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7" name="Freeform 19"/>
          <p:cNvSpPr>
            <a:spLocks noChangeArrowheads="1"/>
          </p:cNvSpPr>
          <p:nvPr/>
        </p:nvSpPr>
        <p:spPr bwMode="auto">
          <a:xfrm>
            <a:off x="5280025" y="2500313"/>
            <a:ext cx="1149350" cy="552450"/>
          </a:xfrm>
          <a:custGeom>
            <a:avLst/>
            <a:gdLst>
              <a:gd name="T0" fmla="*/ 1144920 w 1150374"/>
              <a:gd name="T1" fmla="*/ 0 h 546233"/>
              <a:gd name="T2" fmla="*/ 1056849 w 1150374"/>
              <a:gd name="T3" fmla="*/ 31906 h 546233"/>
              <a:gd name="T4" fmla="*/ 968777 w 1150374"/>
              <a:gd name="T5" fmla="*/ 79766 h 546233"/>
              <a:gd name="T6" fmla="*/ 689888 w 1150374"/>
              <a:gd name="T7" fmla="*/ 143577 h 546233"/>
              <a:gd name="T8" fmla="*/ 660530 w 1150374"/>
              <a:gd name="T9" fmla="*/ 191433 h 546233"/>
              <a:gd name="T10" fmla="*/ 601816 w 1150374"/>
              <a:gd name="T11" fmla="*/ 255244 h 546233"/>
              <a:gd name="T12" fmla="*/ 587138 w 1150374"/>
              <a:gd name="T13" fmla="*/ 303105 h 546233"/>
              <a:gd name="T14" fmla="*/ 499067 w 1150374"/>
              <a:gd name="T15" fmla="*/ 382869 h 546233"/>
              <a:gd name="T16" fmla="*/ 410995 w 1150374"/>
              <a:gd name="T17" fmla="*/ 414775 h 546233"/>
              <a:gd name="T18" fmla="*/ 366961 w 1150374"/>
              <a:gd name="T19" fmla="*/ 462633 h 546233"/>
              <a:gd name="T20" fmla="*/ 293569 w 1150374"/>
              <a:gd name="T21" fmla="*/ 542396 h 546233"/>
              <a:gd name="T22" fmla="*/ 190820 w 1150374"/>
              <a:gd name="T23" fmla="*/ 558348 h 546233"/>
              <a:gd name="T24" fmla="*/ 146783 w 1150374"/>
              <a:gd name="T25" fmla="*/ 574302 h 546233"/>
              <a:gd name="T26" fmla="*/ 0 w 1150374"/>
              <a:gd name="T27" fmla="*/ 590254 h 5462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50374"/>
              <a:gd name="T43" fmla="*/ 0 h 546233"/>
              <a:gd name="T44" fmla="*/ 1150374 w 1150374"/>
              <a:gd name="T45" fmla="*/ 546233 h 5462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50374" h="546233">
                <a:moveTo>
                  <a:pt x="1150374" y="0"/>
                </a:moveTo>
                <a:cubicBezTo>
                  <a:pt x="1120877" y="9832"/>
                  <a:pt x="1087754" y="12250"/>
                  <a:pt x="1061883" y="29497"/>
                </a:cubicBezTo>
                <a:cubicBezTo>
                  <a:pt x="1004703" y="67616"/>
                  <a:pt x="1034453" y="53388"/>
                  <a:pt x="973393" y="73742"/>
                </a:cubicBezTo>
                <a:cubicBezTo>
                  <a:pt x="928077" y="209694"/>
                  <a:pt x="988662" y="73638"/>
                  <a:pt x="693174" y="132735"/>
                </a:cubicBezTo>
                <a:cubicBezTo>
                  <a:pt x="675793" y="136211"/>
                  <a:pt x="673509" y="162232"/>
                  <a:pt x="663677" y="176980"/>
                </a:cubicBezTo>
                <a:cubicBezTo>
                  <a:pt x="624350" y="294967"/>
                  <a:pt x="683341" y="157317"/>
                  <a:pt x="604683" y="235974"/>
                </a:cubicBezTo>
                <a:cubicBezTo>
                  <a:pt x="593690" y="246967"/>
                  <a:pt x="598558" y="267284"/>
                  <a:pt x="589935" y="280219"/>
                </a:cubicBezTo>
                <a:cubicBezTo>
                  <a:pt x="575312" y="302154"/>
                  <a:pt x="527219" y="342506"/>
                  <a:pt x="501445" y="353961"/>
                </a:cubicBezTo>
                <a:cubicBezTo>
                  <a:pt x="473032" y="366589"/>
                  <a:pt x="412954" y="383458"/>
                  <a:pt x="412954" y="383458"/>
                </a:cubicBezTo>
                <a:cubicBezTo>
                  <a:pt x="398206" y="398206"/>
                  <a:pt x="382062" y="411680"/>
                  <a:pt x="368709" y="427703"/>
                </a:cubicBezTo>
                <a:cubicBezTo>
                  <a:pt x="340305" y="461787"/>
                  <a:pt x="343035" y="487025"/>
                  <a:pt x="294967" y="501445"/>
                </a:cubicBezTo>
                <a:cubicBezTo>
                  <a:pt x="261671" y="511434"/>
                  <a:pt x="226142" y="511277"/>
                  <a:pt x="191729" y="516193"/>
                </a:cubicBezTo>
                <a:cubicBezTo>
                  <a:pt x="176980" y="521109"/>
                  <a:pt x="162818" y="528386"/>
                  <a:pt x="147483" y="530942"/>
                </a:cubicBezTo>
                <a:cubicBezTo>
                  <a:pt x="55738" y="546233"/>
                  <a:pt x="54199" y="545690"/>
                  <a:pt x="0" y="545690"/>
                </a:cubicBezTo>
              </a:path>
            </a:pathLst>
          </a:custGeom>
          <a:noFill/>
          <a:ln w="38100" algn="ctr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8" name="Freeform 20"/>
          <p:cNvSpPr>
            <a:spLocks noChangeArrowheads="1"/>
          </p:cNvSpPr>
          <p:nvPr/>
        </p:nvSpPr>
        <p:spPr bwMode="auto">
          <a:xfrm>
            <a:off x="7477125" y="2271713"/>
            <a:ext cx="663575" cy="633412"/>
          </a:xfrm>
          <a:custGeom>
            <a:avLst/>
            <a:gdLst>
              <a:gd name="T0" fmla="*/ 0 w 663678"/>
              <a:gd name="T1" fmla="*/ 0 h 634180"/>
              <a:gd name="T2" fmla="*/ 147254 w 663678"/>
              <a:gd name="T3" fmla="*/ 14568 h 634180"/>
              <a:gd name="T4" fmla="*/ 294508 w 663678"/>
              <a:gd name="T5" fmla="*/ 58283 h 634180"/>
              <a:gd name="T6" fmla="*/ 353412 w 663678"/>
              <a:gd name="T7" fmla="*/ 72854 h 634180"/>
              <a:gd name="T8" fmla="*/ 397587 w 663678"/>
              <a:gd name="T9" fmla="*/ 101994 h 634180"/>
              <a:gd name="T10" fmla="*/ 485939 w 663678"/>
              <a:gd name="T11" fmla="*/ 131136 h 634180"/>
              <a:gd name="T12" fmla="*/ 515394 w 663678"/>
              <a:gd name="T13" fmla="*/ 233132 h 634180"/>
              <a:gd name="T14" fmla="*/ 544841 w 663678"/>
              <a:gd name="T15" fmla="*/ 276844 h 634180"/>
              <a:gd name="T16" fmla="*/ 559569 w 663678"/>
              <a:gd name="T17" fmla="*/ 393409 h 634180"/>
              <a:gd name="T18" fmla="*/ 589024 w 663678"/>
              <a:gd name="T19" fmla="*/ 480834 h 634180"/>
              <a:gd name="T20" fmla="*/ 603744 w 663678"/>
              <a:gd name="T21" fmla="*/ 568259 h 634180"/>
              <a:gd name="T22" fmla="*/ 647919 w 663678"/>
              <a:gd name="T23" fmla="*/ 597401 h 634180"/>
              <a:gd name="T24" fmla="*/ 662648 w 663678"/>
              <a:gd name="T25" fmla="*/ 626542 h 6341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3678"/>
              <a:gd name="T40" fmla="*/ 0 h 634180"/>
              <a:gd name="T41" fmla="*/ 663678 w 663678"/>
              <a:gd name="T42" fmla="*/ 634180 h 6341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3678" h="634180">
                <a:moveTo>
                  <a:pt x="0" y="0"/>
                </a:moveTo>
                <a:cubicBezTo>
                  <a:pt x="49161" y="4916"/>
                  <a:pt x="98574" y="7761"/>
                  <a:pt x="147484" y="14748"/>
                </a:cubicBezTo>
                <a:cubicBezTo>
                  <a:pt x="202108" y="22551"/>
                  <a:pt x="240220" y="45306"/>
                  <a:pt x="294968" y="58993"/>
                </a:cubicBezTo>
                <a:lnTo>
                  <a:pt x="353962" y="73742"/>
                </a:lnTo>
                <a:cubicBezTo>
                  <a:pt x="368710" y="83574"/>
                  <a:pt x="382010" y="96039"/>
                  <a:pt x="398207" y="103238"/>
                </a:cubicBezTo>
                <a:cubicBezTo>
                  <a:pt x="426619" y="115866"/>
                  <a:pt x="486697" y="132735"/>
                  <a:pt x="486697" y="132735"/>
                </a:cubicBezTo>
                <a:cubicBezTo>
                  <a:pt x="491424" y="151643"/>
                  <a:pt x="505613" y="214812"/>
                  <a:pt x="516194" y="235974"/>
                </a:cubicBezTo>
                <a:cubicBezTo>
                  <a:pt x="524121" y="251828"/>
                  <a:pt x="535859" y="265471"/>
                  <a:pt x="545691" y="280219"/>
                </a:cubicBezTo>
                <a:cubicBezTo>
                  <a:pt x="550607" y="319548"/>
                  <a:pt x="552134" y="359451"/>
                  <a:pt x="560439" y="398206"/>
                </a:cubicBezTo>
                <a:cubicBezTo>
                  <a:pt x="566954" y="428608"/>
                  <a:pt x="589936" y="486696"/>
                  <a:pt x="589936" y="486696"/>
                </a:cubicBezTo>
                <a:cubicBezTo>
                  <a:pt x="594852" y="516193"/>
                  <a:pt x="591311" y="548440"/>
                  <a:pt x="604684" y="575187"/>
                </a:cubicBezTo>
                <a:cubicBezTo>
                  <a:pt x="612611" y="591041"/>
                  <a:pt x="636395" y="592150"/>
                  <a:pt x="648929" y="604683"/>
                </a:cubicBezTo>
                <a:cubicBezTo>
                  <a:pt x="656702" y="612456"/>
                  <a:pt x="658762" y="624348"/>
                  <a:pt x="663678" y="634180"/>
                </a:cubicBezTo>
              </a:path>
            </a:pathLst>
          </a:custGeom>
          <a:noFill/>
          <a:ln w="38100" algn="ctr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9" name="TextBox 22"/>
          <p:cNvSpPr txBox="1">
            <a:spLocks noChangeArrowheads="1"/>
          </p:cNvSpPr>
          <p:nvPr/>
        </p:nvSpPr>
        <p:spPr bwMode="auto">
          <a:xfrm>
            <a:off x="3563888" y="404664"/>
            <a:ext cx="2357437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Superior , middle &amp; inferior frontal gyri</a:t>
            </a:r>
          </a:p>
        </p:txBody>
      </p:sp>
      <p:sp>
        <p:nvSpPr>
          <p:cNvPr id="21520" name="TextBox 24"/>
          <p:cNvSpPr txBox="1">
            <a:spLocks noChangeArrowheads="1"/>
          </p:cNvSpPr>
          <p:nvPr/>
        </p:nvSpPr>
        <p:spPr bwMode="auto">
          <a:xfrm>
            <a:off x="6084168" y="404664"/>
            <a:ext cx="1224136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gyrus</a:t>
            </a:r>
          </a:p>
        </p:txBody>
      </p:sp>
      <p:sp>
        <p:nvSpPr>
          <p:cNvPr id="21521" name="TextBox 27"/>
          <p:cNvSpPr txBox="1">
            <a:spLocks noChangeArrowheads="1"/>
          </p:cNvSpPr>
          <p:nvPr/>
        </p:nvSpPr>
        <p:spPr bwMode="auto">
          <a:xfrm>
            <a:off x="8001000" y="5429250"/>
            <a:ext cx="1143000" cy="1016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Superior parietal lobule</a:t>
            </a:r>
          </a:p>
        </p:txBody>
      </p:sp>
      <p:sp>
        <p:nvSpPr>
          <p:cNvPr id="21522" name="TextBox 28"/>
          <p:cNvSpPr txBox="1">
            <a:spLocks noChangeArrowheads="1"/>
          </p:cNvSpPr>
          <p:nvPr/>
        </p:nvSpPr>
        <p:spPr bwMode="auto">
          <a:xfrm>
            <a:off x="4857750" y="5429250"/>
            <a:ext cx="1000125" cy="1016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Inferior parietal lobule</a:t>
            </a:r>
          </a:p>
        </p:txBody>
      </p:sp>
      <p:sp>
        <p:nvSpPr>
          <p:cNvPr id="21523" name="TextBox 29"/>
          <p:cNvSpPr txBox="1">
            <a:spLocks noChangeArrowheads="1"/>
          </p:cNvSpPr>
          <p:nvPr/>
        </p:nvSpPr>
        <p:spPr bwMode="auto">
          <a:xfrm>
            <a:off x="7668344" y="1124744"/>
            <a:ext cx="1331640" cy="708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gyrus</a:t>
            </a:r>
          </a:p>
        </p:txBody>
      </p:sp>
      <p:cxnSp>
        <p:nvCxnSpPr>
          <p:cNvPr id="21524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5286375" y="1500188"/>
            <a:ext cx="642938" cy="500062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1525" name="Straight Arrow Connector 34"/>
          <p:cNvCxnSpPr>
            <a:cxnSpLocks noChangeShapeType="1"/>
          </p:cNvCxnSpPr>
          <p:nvPr/>
        </p:nvCxnSpPr>
        <p:spPr bwMode="auto">
          <a:xfrm rot="16200000" flipH="1">
            <a:off x="5107781" y="1678782"/>
            <a:ext cx="1000125" cy="500062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1526" name="Straight Arrow Connector 35"/>
          <p:cNvCxnSpPr>
            <a:cxnSpLocks noChangeShapeType="1"/>
          </p:cNvCxnSpPr>
          <p:nvPr/>
        </p:nvCxnSpPr>
        <p:spPr bwMode="auto">
          <a:xfrm>
            <a:off x="5292082" y="1124746"/>
            <a:ext cx="494356" cy="2018504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1527" name="Straight Arrow Connector 36"/>
          <p:cNvCxnSpPr>
            <a:cxnSpLocks noChangeShapeType="1"/>
          </p:cNvCxnSpPr>
          <p:nvPr/>
        </p:nvCxnSpPr>
        <p:spPr bwMode="auto">
          <a:xfrm rot="16200000" flipH="1">
            <a:off x="6429376" y="1785937"/>
            <a:ext cx="500062" cy="214313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1528" name="Straight Arrow Connector 46"/>
          <p:cNvCxnSpPr>
            <a:cxnSpLocks noChangeShapeType="1"/>
          </p:cNvCxnSpPr>
          <p:nvPr/>
        </p:nvCxnSpPr>
        <p:spPr bwMode="auto">
          <a:xfrm rot="10800000" flipV="1">
            <a:off x="7215188" y="1785938"/>
            <a:ext cx="785812" cy="428625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21529" name="Straight Arrow Connector 49"/>
          <p:cNvCxnSpPr>
            <a:cxnSpLocks noChangeShapeType="1"/>
          </p:cNvCxnSpPr>
          <p:nvPr/>
        </p:nvCxnSpPr>
        <p:spPr bwMode="auto">
          <a:xfrm rot="5400000" flipH="1" flipV="1">
            <a:off x="5179219" y="3178969"/>
            <a:ext cx="2714625" cy="1928813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21530" name="Straight Arrow Connector 50"/>
          <p:cNvCxnSpPr>
            <a:cxnSpLocks noChangeShapeType="1"/>
          </p:cNvCxnSpPr>
          <p:nvPr/>
        </p:nvCxnSpPr>
        <p:spPr bwMode="auto">
          <a:xfrm rot="10800000">
            <a:off x="7858125" y="2286000"/>
            <a:ext cx="714375" cy="71438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sp>
        <p:nvSpPr>
          <p:cNvPr id="21531" name="TextBox 55"/>
          <p:cNvSpPr txBox="1">
            <a:spLocks noChangeArrowheads="1"/>
          </p:cNvSpPr>
          <p:nvPr/>
        </p:nvSpPr>
        <p:spPr bwMode="auto">
          <a:xfrm>
            <a:off x="6429375" y="5857875"/>
            <a:ext cx="1500188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Intraparietal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sulcus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32" name="Straight Arrow Connector 56"/>
          <p:cNvCxnSpPr>
            <a:cxnSpLocks noChangeShapeType="1"/>
            <a:endCxn id="21518" idx="9"/>
          </p:cNvCxnSpPr>
          <p:nvPr/>
        </p:nvCxnSpPr>
        <p:spPr bwMode="auto">
          <a:xfrm rot="5400000" flipH="1" flipV="1">
            <a:off x="6089650" y="3952875"/>
            <a:ext cx="3173413" cy="7794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33" name="TextBox 31"/>
          <p:cNvSpPr txBox="1">
            <a:spLocks noChangeArrowheads="1"/>
          </p:cNvSpPr>
          <p:nvPr/>
        </p:nvSpPr>
        <p:spPr bwMode="auto">
          <a:xfrm>
            <a:off x="4932363" y="198913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sfs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534" name="TextBox 32"/>
          <p:cNvSpPr txBox="1">
            <a:spLocks noChangeArrowheads="1"/>
          </p:cNvSpPr>
          <p:nvPr/>
        </p:nvSpPr>
        <p:spPr bwMode="auto">
          <a:xfrm>
            <a:off x="4857750" y="2857500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ifs</a:t>
            </a:r>
          </a:p>
        </p:txBody>
      </p:sp>
      <p:cxnSp>
        <p:nvCxnSpPr>
          <p:cNvPr id="21535" name="Straight Connector 39"/>
          <p:cNvCxnSpPr>
            <a:cxnSpLocks noChangeShapeType="1"/>
          </p:cNvCxnSpPr>
          <p:nvPr/>
        </p:nvCxnSpPr>
        <p:spPr bwMode="auto">
          <a:xfrm rot="16200000" flipH="1">
            <a:off x="7072313" y="3857625"/>
            <a:ext cx="3143250" cy="142875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21536" name="Straight Arrow Connector 36"/>
          <p:cNvCxnSpPr>
            <a:cxnSpLocks noChangeShapeType="1"/>
          </p:cNvCxnSpPr>
          <p:nvPr/>
        </p:nvCxnSpPr>
        <p:spPr bwMode="auto">
          <a:xfrm flipH="1">
            <a:off x="6515101" y="1196752"/>
            <a:ext cx="73123" cy="1579786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7596336" y="260648"/>
            <a:ext cx="9361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Central </a:t>
            </a:r>
            <a:r>
              <a:rPr lang="en-US" dirty="0" err="1" smtClean="0"/>
              <a:t>sulcus</a:t>
            </a:r>
            <a:endParaRPr lang="ar-SA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092280" y="980728"/>
            <a:ext cx="504056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animBg="1"/>
      <p:bldP spid="21520" grpId="0" animBg="1"/>
      <p:bldP spid="21521" grpId="0" animBg="1"/>
      <p:bldP spid="21522" grpId="0" animBg="1"/>
      <p:bldP spid="21523" grpId="0" animBg="1"/>
      <p:bldP spid="21531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 descr="C:\Documents and Settings\user\Desktop\insula.jpg"/>
          <p:cNvPicPr>
            <a:picLocks noChangeAspect="1" noChangeArrowheads="1"/>
          </p:cNvPicPr>
          <p:nvPr/>
        </p:nvPicPr>
        <p:blipFill>
          <a:blip r:embed="rId2" cstate="print"/>
          <a:srcRect l="2148" t="3635" r="50977" b="6023"/>
          <a:stretch>
            <a:fillRect/>
          </a:stretch>
        </p:blipFill>
        <p:spPr bwMode="auto">
          <a:xfrm>
            <a:off x="4214813" y="4000500"/>
            <a:ext cx="342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2" y="357188"/>
            <a:ext cx="3853631" cy="6072187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Temporal lobe: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&amp; inferior temporal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sulci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giving rise to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superior, middle &amp; inferior temporal gyri.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 gyri in the depth of lateral fissure,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covered by parts of frontal, parietal &amp; temporal lobes called the opercula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(removed in lower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.).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9" descr="f15-1ap-443_the_human_b_cb"/>
          <p:cNvPicPr>
            <a:picLocks noChangeAspect="1" noChangeArrowheads="1"/>
          </p:cNvPicPr>
          <p:nvPr/>
        </p:nvPicPr>
        <p:blipFill>
          <a:blip r:embed="rId3" cstate="print"/>
          <a:srcRect t="2264" b="10600"/>
          <a:stretch>
            <a:fillRect/>
          </a:stretch>
        </p:blipFill>
        <p:spPr bwMode="auto">
          <a:xfrm>
            <a:off x="4071938" y="642938"/>
            <a:ext cx="3929062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Freeform 9"/>
          <p:cNvSpPr>
            <a:spLocks noChangeArrowheads="1"/>
          </p:cNvSpPr>
          <p:nvPr/>
        </p:nvSpPr>
        <p:spPr bwMode="auto">
          <a:xfrm>
            <a:off x="5643563" y="2000250"/>
            <a:ext cx="1377950" cy="619125"/>
          </a:xfrm>
          <a:custGeom>
            <a:avLst/>
            <a:gdLst>
              <a:gd name="T0" fmla="*/ 1368043 w 1378202"/>
              <a:gd name="T1" fmla="*/ 0 h 619433"/>
              <a:gd name="T2" fmla="*/ 1264992 w 1378202"/>
              <a:gd name="T3" fmla="*/ 73373 h 619433"/>
              <a:gd name="T4" fmla="*/ 1176667 w 1378202"/>
              <a:gd name="T5" fmla="*/ 102729 h 619433"/>
              <a:gd name="T6" fmla="*/ 1132501 w 1378202"/>
              <a:gd name="T7" fmla="*/ 117400 h 619433"/>
              <a:gd name="T8" fmla="*/ 1044171 w 1378202"/>
              <a:gd name="T9" fmla="*/ 205454 h 619433"/>
              <a:gd name="T10" fmla="*/ 1000006 w 1378202"/>
              <a:gd name="T11" fmla="*/ 249479 h 619433"/>
              <a:gd name="T12" fmla="*/ 955841 w 1378202"/>
              <a:gd name="T13" fmla="*/ 264153 h 619433"/>
              <a:gd name="T14" fmla="*/ 926394 w 1378202"/>
              <a:gd name="T15" fmla="*/ 308179 h 619433"/>
              <a:gd name="T16" fmla="*/ 838071 w 1378202"/>
              <a:gd name="T17" fmla="*/ 352206 h 619433"/>
              <a:gd name="T18" fmla="*/ 690857 w 1378202"/>
              <a:gd name="T19" fmla="*/ 322855 h 619433"/>
              <a:gd name="T20" fmla="*/ 646695 w 1378202"/>
              <a:gd name="T21" fmla="*/ 337530 h 619433"/>
              <a:gd name="T22" fmla="*/ 573083 w 1378202"/>
              <a:gd name="T23" fmla="*/ 396231 h 619433"/>
              <a:gd name="T24" fmla="*/ 484752 w 1378202"/>
              <a:gd name="T25" fmla="*/ 454932 h 619433"/>
              <a:gd name="T26" fmla="*/ 440587 w 1378202"/>
              <a:gd name="T27" fmla="*/ 484282 h 619433"/>
              <a:gd name="T28" fmla="*/ 381704 w 1378202"/>
              <a:gd name="T29" fmla="*/ 513632 h 619433"/>
              <a:gd name="T30" fmla="*/ 337538 w 1378202"/>
              <a:gd name="T31" fmla="*/ 484282 h 619433"/>
              <a:gd name="T32" fmla="*/ 293373 w 1378202"/>
              <a:gd name="T33" fmla="*/ 513632 h 619433"/>
              <a:gd name="T34" fmla="*/ 205043 w 1378202"/>
              <a:gd name="T35" fmla="*/ 542985 h 619433"/>
              <a:gd name="T36" fmla="*/ 160888 w 1378202"/>
              <a:gd name="T37" fmla="*/ 557658 h 619433"/>
              <a:gd name="T38" fmla="*/ 13664 w 1378202"/>
              <a:gd name="T39" fmla="*/ 572333 h 619433"/>
              <a:gd name="T40" fmla="*/ 13664 w 1378202"/>
              <a:gd name="T41" fmla="*/ 616359 h 6194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78202"/>
              <a:gd name="T64" fmla="*/ 0 h 619433"/>
              <a:gd name="T65" fmla="*/ 1378202 w 1378202"/>
              <a:gd name="T66" fmla="*/ 619433 h 6194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78202" h="619433">
                <a:moveTo>
                  <a:pt x="1370546" y="0"/>
                </a:moveTo>
                <a:cubicBezTo>
                  <a:pt x="1346910" y="94541"/>
                  <a:pt x="1378202" y="46018"/>
                  <a:pt x="1267307" y="73742"/>
                </a:cubicBezTo>
                <a:cubicBezTo>
                  <a:pt x="1237143" y="81283"/>
                  <a:pt x="1208314" y="93407"/>
                  <a:pt x="1178817" y="103239"/>
                </a:cubicBezTo>
                <a:lnTo>
                  <a:pt x="1134571" y="117987"/>
                </a:lnTo>
                <a:lnTo>
                  <a:pt x="1046081" y="206478"/>
                </a:lnTo>
                <a:cubicBezTo>
                  <a:pt x="1031333" y="221226"/>
                  <a:pt x="1021623" y="244127"/>
                  <a:pt x="1001836" y="250723"/>
                </a:cubicBezTo>
                <a:lnTo>
                  <a:pt x="957591" y="265471"/>
                </a:lnTo>
                <a:cubicBezTo>
                  <a:pt x="947759" y="280219"/>
                  <a:pt x="940628" y="297182"/>
                  <a:pt x="928094" y="309716"/>
                </a:cubicBezTo>
                <a:cubicBezTo>
                  <a:pt x="899504" y="338306"/>
                  <a:pt x="875589" y="341966"/>
                  <a:pt x="839604" y="353962"/>
                </a:cubicBezTo>
                <a:cubicBezTo>
                  <a:pt x="785116" y="335799"/>
                  <a:pt x="759910" y="324465"/>
                  <a:pt x="692120" y="324465"/>
                </a:cubicBezTo>
                <a:cubicBezTo>
                  <a:pt x="676574" y="324465"/>
                  <a:pt x="662623" y="334297"/>
                  <a:pt x="647875" y="339213"/>
                </a:cubicBezTo>
                <a:cubicBezTo>
                  <a:pt x="593374" y="420963"/>
                  <a:pt x="649560" y="356303"/>
                  <a:pt x="574133" y="398207"/>
                </a:cubicBezTo>
                <a:cubicBezTo>
                  <a:pt x="543143" y="415423"/>
                  <a:pt x="515139" y="437536"/>
                  <a:pt x="485642" y="457200"/>
                </a:cubicBezTo>
                <a:cubicBezTo>
                  <a:pt x="470894" y="467032"/>
                  <a:pt x="457251" y="478770"/>
                  <a:pt x="441397" y="486697"/>
                </a:cubicBezTo>
                <a:lnTo>
                  <a:pt x="382404" y="516194"/>
                </a:lnTo>
                <a:cubicBezTo>
                  <a:pt x="367655" y="506362"/>
                  <a:pt x="355884" y="486697"/>
                  <a:pt x="338158" y="486697"/>
                </a:cubicBezTo>
                <a:cubicBezTo>
                  <a:pt x="320433" y="486697"/>
                  <a:pt x="310111" y="508995"/>
                  <a:pt x="293913" y="516194"/>
                </a:cubicBezTo>
                <a:cubicBezTo>
                  <a:pt x="265501" y="528822"/>
                  <a:pt x="234920" y="535859"/>
                  <a:pt x="205423" y="545691"/>
                </a:cubicBezTo>
                <a:cubicBezTo>
                  <a:pt x="190675" y="550607"/>
                  <a:pt x="176647" y="558892"/>
                  <a:pt x="161178" y="560439"/>
                </a:cubicBezTo>
                <a:cubicBezTo>
                  <a:pt x="112017" y="565355"/>
                  <a:pt x="59567" y="556838"/>
                  <a:pt x="13694" y="575187"/>
                </a:cubicBezTo>
                <a:cubicBezTo>
                  <a:pt x="0" y="580665"/>
                  <a:pt x="13694" y="604684"/>
                  <a:pt x="13694" y="619433"/>
                </a:cubicBezTo>
              </a:path>
            </a:pathLst>
          </a:custGeom>
          <a:noFill/>
          <a:ln w="38100" cap="rnd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4" name="Freeform 10"/>
          <p:cNvSpPr>
            <a:spLocks noChangeArrowheads="1"/>
          </p:cNvSpPr>
          <p:nvPr/>
        </p:nvSpPr>
        <p:spPr bwMode="auto">
          <a:xfrm>
            <a:off x="5572125" y="2357438"/>
            <a:ext cx="1500188" cy="571500"/>
          </a:xfrm>
          <a:custGeom>
            <a:avLst/>
            <a:gdLst>
              <a:gd name="T0" fmla="*/ 904319 w 1578078"/>
              <a:gd name="T1" fmla="*/ 0 h 376842"/>
              <a:gd name="T2" fmla="*/ 878964 w 1578078"/>
              <a:gd name="T3" fmla="*/ 2878748 h 376842"/>
              <a:gd name="T4" fmla="*/ 836705 w 1578078"/>
              <a:gd name="T5" fmla="*/ 1439314 h 376842"/>
              <a:gd name="T6" fmla="*/ 802897 w 1578078"/>
              <a:gd name="T7" fmla="*/ 2878748 h 376842"/>
              <a:gd name="T8" fmla="*/ 769092 w 1578078"/>
              <a:gd name="T9" fmla="*/ 10075605 h 376842"/>
              <a:gd name="T10" fmla="*/ 718384 w 1578078"/>
              <a:gd name="T11" fmla="*/ 14393766 h 376842"/>
              <a:gd name="T12" fmla="*/ 693028 w 1578078"/>
              <a:gd name="T13" fmla="*/ 17272433 h 376842"/>
              <a:gd name="T14" fmla="*/ 676126 w 1578078"/>
              <a:gd name="T15" fmla="*/ 21590634 h 376842"/>
              <a:gd name="T16" fmla="*/ 650771 w 1578078"/>
              <a:gd name="T17" fmla="*/ 23029925 h 376842"/>
              <a:gd name="T18" fmla="*/ 549352 w 1578078"/>
              <a:gd name="T19" fmla="*/ 24469277 h 376842"/>
              <a:gd name="T20" fmla="*/ 405674 w 1578078"/>
              <a:gd name="T21" fmla="*/ 24469277 h 376842"/>
              <a:gd name="T22" fmla="*/ 388772 w 1578078"/>
              <a:gd name="T23" fmla="*/ 28787483 h 376842"/>
              <a:gd name="T24" fmla="*/ 363416 w 1578078"/>
              <a:gd name="T25" fmla="*/ 30226799 h 376842"/>
              <a:gd name="T26" fmla="*/ 278903 w 1578078"/>
              <a:gd name="T27" fmla="*/ 31666187 h 376842"/>
              <a:gd name="T28" fmla="*/ 253546 w 1578078"/>
              <a:gd name="T29" fmla="*/ 34544987 h 376842"/>
              <a:gd name="T30" fmla="*/ 92968 w 1578078"/>
              <a:gd name="T31" fmla="*/ 30226799 h 376842"/>
              <a:gd name="T32" fmla="*/ 67614 w 1578078"/>
              <a:gd name="T33" fmla="*/ 33105551 h 376842"/>
              <a:gd name="T34" fmla="*/ 0 w 1578078"/>
              <a:gd name="T35" fmla="*/ 34544987 h 3768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78078"/>
              <a:gd name="T55" fmla="*/ 0 h 376842"/>
              <a:gd name="T56" fmla="*/ 1578078 w 1578078"/>
              <a:gd name="T57" fmla="*/ 376842 h 37684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78078" h="376842">
                <a:moveTo>
                  <a:pt x="1578078" y="0"/>
                </a:moveTo>
                <a:cubicBezTo>
                  <a:pt x="1563330" y="9832"/>
                  <a:pt x="1551421" y="27298"/>
                  <a:pt x="1533833" y="29497"/>
                </a:cubicBezTo>
                <a:cubicBezTo>
                  <a:pt x="1508959" y="32606"/>
                  <a:pt x="1485158" y="14748"/>
                  <a:pt x="1460091" y="14748"/>
                </a:cubicBezTo>
                <a:cubicBezTo>
                  <a:pt x="1439821" y="14748"/>
                  <a:pt x="1420762" y="24581"/>
                  <a:pt x="1401097" y="29497"/>
                </a:cubicBezTo>
                <a:cubicBezTo>
                  <a:pt x="1274295" y="114029"/>
                  <a:pt x="1423520" y="1469"/>
                  <a:pt x="1342104" y="103239"/>
                </a:cubicBezTo>
                <a:cubicBezTo>
                  <a:pt x="1313929" y="138457"/>
                  <a:pt x="1289233" y="129674"/>
                  <a:pt x="1253613" y="147484"/>
                </a:cubicBezTo>
                <a:cubicBezTo>
                  <a:pt x="1237759" y="155411"/>
                  <a:pt x="1224116" y="167148"/>
                  <a:pt x="1209368" y="176980"/>
                </a:cubicBezTo>
                <a:cubicBezTo>
                  <a:pt x="1199536" y="191729"/>
                  <a:pt x="1193712" y="210153"/>
                  <a:pt x="1179871" y="221226"/>
                </a:cubicBezTo>
                <a:cubicBezTo>
                  <a:pt x="1167732" y="230938"/>
                  <a:pt x="1151036" y="233919"/>
                  <a:pt x="1135626" y="235974"/>
                </a:cubicBezTo>
                <a:cubicBezTo>
                  <a:pt x="1076947" y="243798"/>
                  <a:pt x="1017639" y="245806"/>
                  <a:pt x="958645" y="250722"/>
                </a:cubicBezTo>
                <a:cubicBezTo>
                  <a:pt x="864250" y="219258"/>
                  <a:pt x="861950" y="212215"/>
                  <a:pt x="707923" y="250722"/>
                </a:cubicBezTo>
                <a:cubicBezTo>
                  <a:pt x="690727" y="255021"/>
                  <a:pt x="692267" y="283895"/>
                  <a:pt x="678426" y="294968"/>
                </a:cubicBezTo>
                <a:cubicBezTo>
                  <a:pt x="666287" y="304680"/>
                  <a:pt x="649546" y="307352"/>
                  <a:pt x="634181" y="309716"/>
                </a:cubicBezTo>
                <a:cubicBezTo>
                  <a:pt x="585349" y="317228"/>
                  <a:pt x="535858" y="319548"/>
                  <a:pt x="486697" y="324464"/>
                </a:cubicBezTo>
                <a:cubicBezTo>
                  <a:pt x="471949" y="334296"/>
                  <a:pt x="460153" y="353029"/>
                  <a:pt x="442452" y="353961"/>
                </a:cubicBezTo>
                <a:cubicBezTo>
                  <a:pt x="229389" y="365175"/>
                  <a:pt x="262921" y="376842"/>
                  <a:pt x="162233" y="309716"/>
                </a:cubicBezTo>
                <a:cubicBezTo>
                  <a:pt x="147484" y="319548"/>
                  <a:pt x="134279" y="332231"/>
                  <a:pt x="117987" y="339213"/>
                </a:cubicBezTo>
                <a:cubicBezTo>
                  <a:pt x="72446" y="358730"/>
                  <a:pt x="47704" y="353961"/>
                  <a:pt x="0" y="353961"/>
                </a:cubicBezTo>
              </a:path>
            </a:pathLst>
          </a:custGeom>
          <a:noFill/>
          <a:ln w="38100" cap="rnd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2535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502150" y="2500313"/>
            <a:ext cx="998538" cy="5699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6572250" y="0"/>
            <a:ext cx="2571750" cy="708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Superior, middle &amp; inferior temporal gyri</a:t>
            </a:r>
          </a:p>
        </p:txBody>
      </p:sp>
      <p:cxnSp>
        <p:nvCxnSpPr>
          <p:cNvPr id="22537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6443663" y="765175"/>
            <a:ext cx="1500187" cy="1428750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22538" name="Straight Arrow Connector 17"/>
          <p:cNvCxnSpPr>
            <a:cxnSpLocks noChangeShapeType="1"/>
          </p:cNvCxnSpPr>
          <p:nvPr/>
        </p:nvCxnSpPr>
        <p:spPr bwMode="auto">
          <a:xfrm rot="5400000">
            <a:off x="6393657" y="964406"/>
            <a:ext cx="1714500" cy="1357313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22539" name="Straight Arrow Connector 18"/>
          <p:cNvCxnSpPr>
            <a:cxnSpLocks noChangeShapeType="1"/>
          </p:cNvCxnSpPr>
          <p:nvPr/>
        </p:nvCxnSpPr>
        <p:spPr bwMode="auto">
          <a:xfrm rot="5400000">
            <a:off x="6286500" y="1285876"/>
            <a:ext cx="2143125" cy="1143000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sp>
        <p:nvSpPr>
          <p:cNvPr id="22540" name="TextBox 29"/>
          <p:cNvSpPr txBox="1">
            <a:spLocks noChangeArrowheads="1"/>
          </p:cNvSpPr>
          <p:nvPr/>
        </p:nvSpPr>
        <p:spPr bwMode="auto">
          <a:xfrm>
            <a:off x="4286250" y="3214688"/>
            <a:ext cx="928688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insula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4786313" y="3643313"/>
            <a:ext cx="1500187" cy="1357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42" name="TextBox 20"/>
          <p:cNvSpPr txBox="1">
            <a:spLocks noChangeArrowheads="1"/>
          </p:cNvSpPr>
          <p:nvPr/>
        </p:nvSpPr>
        <p:spPr bwMode="auto">
          <a:xfrm>
            <a:off x="5286375" y="2357438"/>
            <a:ext cx="571500" cy="406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sts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543" name="TextBox 21"/>
          <p:cNvSpPr txBox="1">
            <a:spLocks noChangeArrowheads="1"/>
          </p:cNvSpPr>
          <p:nvPr/>
        </p:nvSpPr>
        <p:spPr bwMode="auto">
          <a:xfrm>
            <a:off x="5214938" y="264318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its</a:t>
            </a:r>
          </a:p>
        </p:txBody>
      </p:sp>
      <p:sp>
        <p:nvSpPr>
          <p:cNvPr id="22544" name="Oval 22"/>
          <p:cNvSpPr>
            <a:spLocks noChangeArrowheads="1"/>
          </p:cNvSpPr>
          <p:nvPr/>
        </p:nvSpPr>
        <p:spPr bwMode="auto">
          <a:xfrm flipH="1">
            <a:off x="5643563" y="4572000"/>
            <a:ext cx="1428750" cy="785813"/>
          </a:xfrm>
          <a:prstGeom prst="ellipse">
            <a:avLst/>
          </a:prstGeom>
          <a:noFill/>
          <a:ln w="57150" cap="rnd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40" grpId="0" animBg="1"/>
      <p:bldP spid="22541" grpId="0" animBg="1"/>
      <p:bldP spid="22542" grpId="0"/>
      <p:bldP spid="2254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1468</Words>
  <Application>Microsoft Office PowerPoint</Application>
  <PresentationFormat>On-screen Show (4:3)</PresentationFormat>
  <Paragraphs>220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سمة Office</vt:lpstr>
      <vt:lpstr>Photo Editor Photo</vt:lpstr>
      <vt:lpstr>CEREBRUM</vt:lpstr>
      <vt:lpstr>Objectives</vt:lpstr>
      <vt:lpstr>Cerebrum</vt:lpstr>
      <vt:lpstr>Slide 4</vt:lpstr>
      <vt:lpstr>Slide 5</vt:lpstr>
      <vt:lpstr>Slide 6</vt:lpstr>
      <vt:lpstr>Slide 7</vt:lpstr>
      <vt:lpstr>Slide 8</vt:lpstr>
      <vt:lpstr>Slide 9</vt:lpstr>
      <vt:lpstr>Medial Surface</vt:lpstr>
      <vt:lpstr>Slide 11</vt:lpstr>
      <vt:lpstr>Functional Areas  of the   Cerebral Cortex</vt:lpstr>
      <vt:lpstr>Frontal Lobe</vt:lpstr>
      <vt:lpstr>Parietal lobe</vt:lpstr>
      <vt:lpstr>Temporal Lobe</vt:lpstr>
      <vt:lpstr>Slide 16</vt:lpstr>
      <vt:lpstr>Language Area</vt:lpstr>
      <vt:lpstr>Hemispheric Dominance</vt:lpstr>
      <vt:lpstr>White Matter</vt:lpstr>
      <vt:lpstr>Slide 20</vt:lpstr>
      <vt:lpstr>Association Fibers</vt:lpstr>
      <vt:lpstr>Slide 22</vt:lpstr>
      <vt:lpstr>Commissural Fibers</vt:lpstr>
      <vt:lpstr>Corpus Callosum</vt:lpstr>
      <vt:lpstr>Parts of Corpus Callosum</vt:lpstr>
      <vt:lpstr>Slide 26</vt:lpstr>
      <vt:lpstr>Projection Fibers</vt:lpstr>
      <vt:lpstr>Internal Capsule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CEREBRUM</dc:title>
  <cp:lastModifiedBy>user</cp:lastModifiedBy>
  <cp:revision>36</cp:revision>
  <dcterms:modified xsi:type="dcterms:W3CDTF">2013-09-28T20:06:31Z</dcterms:modified>
</cp:coreProperties>
</file>