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sldIdLst>
    <p:sldId id="256" r:id="rId2"/>
    <p:sldId id="387" r:id="rId3"/>
    <p:sldId id="344" r:id="rId4"/>
    <p:sldId id="350" r:id="rId5"/>
    <p:sldId id="351" r:id="rId6"/>
    <p:sldId id="365" r:id="rId7"/>
    <p:sldId id="366" r:id="rId8"/>
    <p:sldId id="367" r:id="rId9"/>
    <p:sldId id="369" r:id="rId10"/>
    <p:sldId id="368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88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9" r:id="rId29"/>
    <p:sldId id="38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  <a:srgbClr val="3333FF"/>
    <a:srgbClr val="FF9900"/>
    <a:srgbClr val="006600"/>
    <a:srgbClr val="009900"/>
    <a:srgbClr val="F40CCD"/>
    <a:srgbClr val="FFCC99"/>
    <a:srgbClr val="66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6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70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kecenter.org/education/ais_images/ais49a-lg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strokecenter.org/education/ais_images/ais49b-lg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strokecenter.org/education/ais_images/ais49c-lg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e/Circle_of_Willis_en.sv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Cerebral Blood </a:t>
            </a:r>
            <a:endParaRPr lang="en-US" sz="4800" b="1" kern="0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Circulation</a:t>
            </a:r>
          </a:p>
        </p:txBody>
      </p:sp>
      <p:pic>
        <p:nvPicPr>
          <p:cNvPr id="51212" name="Picture 12" descr="http://3.bp.blogspot.com/-INBCwUMRujY/TesK-vXocsI/AAAAAAAAAFk/R9HE6lK_Zuo/s1600/stroke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4885" y="1841500"/>
            <a:ext cx="7250114" cy="3390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79800" y="5219700"/>
            <a:ext cx="2514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Khaleel Alyahya, PhD, MEd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@khaleelya</a:t>
            </a:r>
            <a:endParaRPr lang="ar-SA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POSTERIOR PERFORATING ARTERIES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50800" y="1370013"/>
            <a:ext cx="5308600" cy="3913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Arise from: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Posterior cerebral artery 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Posterior communicating artery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Enter brain through: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 Posterior Perforated substance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Supply: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  <a:cs typeface="Estrangelo Edessa" pitchFamily="66" charset="0"/>
              </a:rPr>
              <a:t>Ventral portion of Midbrain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  <a:cs typeface="Estrangelo Edessa" pitchFamily="66" charset="0"/>
              </a:rPr>
              <a:t>Parts of Subthalamus and Hypothalamus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" name="Picture 4" descr="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67202" y="1282700"/>
            <a:ext cx="3676798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Documents and Settings\Jamila\My Documents\My Pictures\Pict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0" y="3873499"/>
            <a:ext cx="2976525" cy="22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035800" y="5359400"/>
            <a:ext cx="254000" cy="22860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ANTERIOR CEREBRAL </a:t>
            </a: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1204913"/>
            <a:ext cx="7835900" cy="839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Supplies</a:t>
            </a:r>
            <a:r>
              <a:rPr lang="en-US" sz="2400" dirty="0" smtClean="0"/>
              <a:t>: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Orbital and medial surfaces of frontal and parietal lobes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6" name="Picture 4" descr="Anterior Cerebral Arte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0184"/>
          <a:stretch>
            <a:fillRect/>
          </a:stretch>
        </p:blipFill>
        <p:spPr bwMode="auto">
          <a:xfrm>
            <a:off x="5595178" y="2946400"/>
            <a:ext cx="3409122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29765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MIDDLE CEREBRAL </a:t>
            </a: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874713"/>
            <a:ext cx="7835900" cy="2541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Supplies: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Entire Superolateral surface: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0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err="1" smtClean="0">
                <a:solidFill>
                  <a:srgbClr val="006600"/>
                </a:solidFill>
                <a:latin typeface="Calibri" pitchFamily="34" charset="0"/>
              </a:rPr>
              <a:t>Somatosensory</a:t>
            </a: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 Cortex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Motor Cortex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Broca's Area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linked to speech production.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Heschl’s </a:t>
            </a:r>
            <a:r>
              <a:rPr lang="en-US" sz="1800" dirty="0" err="1" smtClean="0">
                <a:solidFill>
                  <a:srgbClr val="006600"/>
                </a:solidFill>
                <a:latin typeface="Calibri" pitchFamily="34" charset="0"/>
              </a:rPr>
              <a:t>Gyrus</a:t>
            </a:r>
            <a:endParaRPr lang="en-US" sz="18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 to process incoming auditory information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Wernicke’s Area 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 It is involved in the understanding of written and spoken language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4210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028" descr="Middle Cerebral Arte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5579"/>
          <a:stretch>
            <a:fillRect/>
          </a:stretch>
        </p:blipFill>
        <p:spPr>
          <a:xfrm>
            <a:off x="5562600" y="3771900"/>
            <a:ext cx="3505200" cy="290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POSTERIOR CEREBRAL </a:t>
            </a: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14300" y="696913"/>
            <a:ext cx="6819900" cy="269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Supplies: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Anterior and inferior temporal lobes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Uncus</a:t>
            </a:r>
          </a:p>
          <a:p>
            <a:pPr marL="1188720" lvl="2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Calibri" pitchFamily="34" charset="0"/>
              </a:rPr>
              <a:t>Located on the tip end of the medial surface of the </a:t>
            </a:r>
            <a:r>
              <a:rPr lang="en-US" sz="1400" dirty="0" err="1" smtClean="0">
                <a:latin typeface="Calibri" pitchFamily="34" charset="0"/>
              </a:rPr>
              <a:t>parahippocampal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gyrus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 marL="1188720" lvl="2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Calibri" pitchFamily="34" charset="0"/>
              </a:rPr>
              <a:t>Part of the olfactory cortex that processes information from the sense of smell.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Inferior temporal gyri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Inferior and Medial Occipital lobe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4210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Posterior Cerebral Arte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528" b="3949"/>
          <a:stretch>
            <a:fillRect/>
          </a:stretch>
        </p:blipFill>
        <p:spPr>
          <a:xfrm>
            <a:off x="5718756" y="3721100"/>
            <a:ext cx="3196644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://antranik.org/wp-content/uploads/2011/11/olfactory-pathway-bulb-tract-cortex-unc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408112"/>
            <a:ext cx="2182812" cy="230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DISTRIBUTION OF CEREBRAL ARTERIES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2" descr="C:\Documents and Settings\user\My Documents\My Pictures\brain_struc_stroke.png"/>
          <p:cNvPicPr>
            <a:picLocks noChangeAspect="1" noChangeArrowheads="1"/>
          </p:cNvPicPr>
          <p:nvPr/>
        </p:nvPicPr>
        <p:blipFill>
          <a:blip r:embed="rId3" cstate="print"/>
          <a:srcRect b="5717"/>
          <a:stretch>
            <a:fillRect/>
          </a:stretch>
        </p:blipFill>
        <p:spPr>
          <a:xfrm>
            <a:off x="838200" y="1219200"/>
            <a:ext cx="746442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927100" y="5448301"/>
            <a:ext cx="1066800" cy="461665"/>
            <a:chOff x="1143000" y="5511801"/>
            <a:chExt cx="1066800" cy="461665"/>
          </a:xfrm>
        </p:grpSpPr>
        <p:sp>
          <p:nvSpPr>
            <p:cNvPr id="9" name="Rounded Rectangle 8"/>
            <p:cNvSpPr/>
            <p:nvPr/>
          </p:nvSpPr>
          <p:spPr>
            <a:xfrm>
              <a:off x="1143000" y="5562600"/>
              <a:ext cx="1066800" cy="381000"/>
            </a:xfrm>
            <a:prstGeom prst="roundRect">
              <a:avLst/>
            </a:prstGeom>
            <a:solidFill>
              <a:srgbClr val="00CCF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7300" y="5511801"/>
              <a:ext cx="838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ACA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9700" y="5473700"/>
            <a:ext cx="1079500" cy="461963"/>
            <a:chOff x="3962400" y="5511800"/>
            <a:chExt cx="1079500" cy="461963"/>
          </a:xfrm>
        </p:grpSpPr>
        <p:sp>
          <p:nvSpPr>
            <p:cNvPr id="10" name="Rounded Rectangle 9"/>
            <p:cNvSpPr/>
            <p:nvPr/>
          </p:nvSpPr>
          <p:spPr>
            <a:xfrm>
              <a:off x="3962400" y="5562600"/>
              <a:ext cx="1066800" cy="381000"/>
            </a:xfrm>
            <a:prstGeom prst="round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64000" y="5511800"/>
              <a:ext cx="977900" cy="461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MCA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24700" y="5461000"/>
            <a:ext cx="1066800" cy="461963"/>
            <a:chOff x="6858000" y="5511800"/>
            <a:chExt cx="1066800" cy="461963"/>
          </a:xfrm>
        </p:grpSpPr>
        <p:sp>
          <p:nvSpPr>
            <p:cNvPr id="11" name="Rounded Rectangle 10"/>
            <p:cNvSpPr/>
            <p:nvPr/>
          </p:nvSpPr>
          <p:spPr>
            <a:xfrm>
              <a:off x="6858000" y="5562600"/>
              <a:ext cx="1066800" cy="381000"/>
            </a:xfrm>
            <a:prstGeom prst="round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400" y="5511800"/>
              <a:ext cx="8382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PCA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ARTERIAL DISORDER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01600" y="1687513"/>
            <a:ext cx="4813300" cy="3836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Stroke</a:t>
            </a: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Calibri" pitchFamily="34" charset="0"/>
              </a:rPr>
              <a:t>Sudden occlusion</a:t>
            </a: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Calibri" pitchFamily="34" charset="0"/>
              </a:rPr>
              <a:t>Hemorrhage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Aneurysm</a:t>
            </a:r>
          </a:p>
          <a:p>
            <a:pPr marL="640080" lvl="1" indent="-246888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Calibri" pitchFamily="34" charset="0"/>
              </a:rPr>
              <a:t>localized, blood-filled balloon-like bulge in the wall of a blood vessel.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Angioma</a:t>
            </a:r>
          </a:p>
          <a:p>
            <a:pPr marL="640080" lvl="1" indent="-246888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Calibri" pitchFamily="34" charset="0"/>
              </a:rPr>
              <a:t>is benign tumors derived from cells of the vascular or lymphatic vessel walls (epithelium) or derived from cells of the tissues surrounding these vessels.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Picture 7" descr="D4843261"/>
          <p:cNvPicPr>
            <a:picLocks noChangeAspect="1" noChangeArrowheads="1"/>
          </p:cNvPicPr>
          <p:nvPr/>
        </p:nvPicPr>
        <p:blipFill>
          <a:blip r:embed="rId3" cstate="print"/>
          <a:srcRect l="70059" t="3117" r="812" b="64873"/>
          <a:stretch>
            <a:fillRect/>
          </a:stretch>
        </p:blipFill>
        <p:spPr>
          <a:xfrm>
            <a:off x="4978400" y="1701800"/>
            <a:ext cx="4089400" cy="283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635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ACCLUSION OF ACA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953000" y="1346200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91100" cy="3786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Manifestations:</a:t>
            </a:r>
          </a:p>
          <a:p>
            <a:pPr marL="800100" lvl="1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Motor disturbance in contralateral distal leg</a:t>
            </a:r>
          </a:p>
          <a:p>
            <a:pPr marL="800100" lvl="1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Difficulty in Prefrontal lobe Functions: 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Cognitive thinking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Judgment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Motor initiation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Self monitoring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ACCLUSION OF MCA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876800" y="1308100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9926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Manifestations: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Contralateral weakness of: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face, arm, and hand more than legs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Contralateral sensory loss of: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face, arm, and hand more than legs 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visual field cut (damage to optic radiation)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Aphasia: language disturbances 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Broca's: production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Wernicke's: comprehension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ACCLUSION OF PCA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876800" y="1308100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3151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Manifestations:</a:t>
            </a:r>
          </a:p>
          <a:p>
            <a:pPr marL="731520" lvl="1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Visual disturbances</a:t>
            </a:r>
          </a:p>
          <a:p>
            <a:pPr marL="1097280" lvl="2" indent="-246888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Contralateral homonymous hemianopsia </a:t>
            </a:r>
          </a:p>
          <a:p>
            <a:pPr marL="1097280" lvl="2" indent="-246888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Bilateral lesions: cortical blindness </a:t>
            </a:r>
          </a:p>
          <a:p>
            <a:pPr lvl="3" indent="-246888" fontAlgn="auto"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patients unaware they cannot see (Anton's syndrome)</a:t>
            </a:r>
          </a:p>
          <a:p>
            <a:pPr marL="731520" lvl="1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Memory impairment </a:t>
            </a:r>
          </a:p>
          <a:p>
            <a:pPr marL="1188720" lvl="2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If temporal lobe is affected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HOW WE ARE DOING ..?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927100"/>
            <a:ext cx="8699500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Which statement(s) of the following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 is NOT Wrong?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FF6600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397000"/>
            <a:ext cx="8750300" cy="27559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Anterior cerebral arteries supply Broca's and Wernicke’s Area..!!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Occlusion of MCA causes difficulty in Prefrontal lobe’s functions..!!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Middle cerebral arteries are part of Willis Circle..!!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Aneurysm is benign tumors derived from cells of the vascular or lymphatic vessel walls..!! 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Posterior cerebral arteries supply anterior and inferior temporal lobes..!!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2000" kern="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3730" name="Picture 2" descr="http://www.esriblog.info/wp-content/uploads/2012/12/confused-bab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237" y="4419600"/>
            <a:ext cx="2208060" cy="210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-lm.com/static/uploads/comics/1327726356_4605266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49" y="1257300"/>
            <a:ext cx="5950857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CEREBRAL VENOUS DRAINAGE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154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82880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It involves: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Superficial (cortical) veins: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rgbClr val="3333FF"/>
                </a:solidFill>
                <a:latin typeface="Calibri" pitchFamily="34" charset="0"/>
              </a:rPr>
              <a:t> Drain the cortical surface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Deep veins: 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rgbClr val="3333FF"/>
                </a:solidFill>
                <a:latin typeface="Calibri" pitchFamily="34" charset="0"/>
              </a:rPr>
              <a:t>Drain the deep structures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These veins ultimately drain into: 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Dural Venous Sinuses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 Veins  are thin walled and are devoid of valves.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Picture 6" descr="E761A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1463675"/>
            <a:ext cx="3400425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3074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Lie on the brain surface, in the Subarchnoid space.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They are divided into: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Superior cerebral veins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3333FF"/>
                </a:solidFill>
                <a:latin typeface="Calibri" pitchFamily="34" charset="0"/>
              </a:rPr>
              <a:t>Inferior cerebral veins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6600"/>
                </a:solidFill>
                <a:latin typeface="Calibri" pitchFamily="34" charset="0"/>
              </a:rPr>
              <a:t>Superficial middle cerebral vein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2" descr="C:\Documents and Settings\Free User\My Documents\My Pictures\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31036" y="1435100"/>
            <a:ext cx="4233203" cy="351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6876535" y="1275687"/>
            <a:ext cx="1084649" cy="22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70800" y="1854200"/>
            <a:ext cx="1409700" cy="2462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6807200" y="4686300"/>
            <a:ext cx="1409700" cy="246221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4787900" y="4660901"/>
            <a:ext cx="1866900" cy="246221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699000" cy="2401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Superior Cerebral Veins </a:t>
            </a:r>
          </a:p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endParaRPr lang="en-US" sz="22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31520" lvl="2" indent="-27432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6 to 12 veins</a:t>
            </a:r>
          </a:p>
          <a:p>
            <a:pPr marL="731520" lvl="2" indent="-27432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Drain lateral surface of brain above the lateral sulcus</a:t>
            </a:r>
          </a:p>
          <a:p>
            <a:pPr marL="731520" lvl="2" indent="-27432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Terminate mainly into the </a:t>
            </a:r>
            <a:r>
              <a:rPr lang="en-US" sz="2000" dirty="0" smtClean="0">
                <a:solidFill>
                  <a:srgbClr val="92D050"/>
                </a:solidFill>
                <a:latin typeface="Calibri" pitchFamily="34" charset="0"/>
              </a:rPr>
              <a:t>Superior Sagittal sinus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, and partly into </a:t>
            </a:r>
            <a:r>
              <a:rPr lang="en-US" sz="2000" dirty="0" smtClean="0">
                <a:solidFill>
                  <a:srgbClr val="FF9900"/>
                </a:solidFill>
                <a:latin typeface="Calibri" pitchFamily="34" charset="0"/>
              </a:rPr>
              <a:t>superficial middle cerebral vein.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2" descr="C:\Documents and Settings\Free User\My Documents\My Pictures\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78400" y="1219200"/>
            <a:ext cx="3806439" cy="316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6008816" y="2235958"/>
            <a:ext cx="488092" cy="1694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407589" y="1795336"/>
            <a:ext cx="564866" cy="5423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094595" y="1501633"/>
            <a:ext cx="4705" cy="4033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133127" y="3677493"/>
            <a:ext cx="564866" cy="542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5FF04F5D"/>
          <p:cNvPicPr>
            <a:picLocks noChangeAspect="1" noChangeArrowheads="1"/>
          </p:cNvPicPr>
          <p:nvPr/>
        </p:nvPicPr>
        <p:blipFill>
          <a:blip r:embed="rId4" cstate="print"/>
          <a:srcRect l="31987" r="20528" b="59529"/>
          <a:stretch>
            <a:fillRect/>
          </a:stretch>
        </p:blipFill>
        <p:spPr>
          <a:xfrm>
            <a:off x="7377056" y="3478663"/>
            <a:ext cx="1614544" cy="152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6876535" y="1275687"/>
            <a:ext cx="1084649" cy="22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94600" y="1574801"/>
            <a:ext cx="1155700" cy="2462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6845300" y="1308101"/>
            <a:ext cx="1155700" cy="24622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5016500" y="4076701"/>
            <a:ext cx="1587500" cy="246221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13300" y="1498600"/>
            <a:ext cx="4127500" cy="3136900"/>
            <a:chOff x="3505200" y="1295400"/>
            <a:chExt cx="5257800" cy="3429000"/>
          </a:xfrm>
        </p:grpSpPr>
        <p:pic>
          <p:nvPicPr>
            <p:cNvPr id="14" name="ClipArt Placeholder 5" descr="b4"/>
            <p:cNvPicPr>
              <a:picLocks noChangeAspect="1" noChangeArrowheads="1"/>
            </p:cNvPicPr>
            <p:nvPr/>
          </p:nvPicPr>
          <p:blipFill>
            <a:blip r:embed="rId3" cstate="print"/>
            <a:srcRect t="2003" r="48000" b="5075"/>
            <a:stretch>
              <a:fillRect/>
            </a:stretch>
          </p:blipFill>
          <p:spPr>
            <a:xfrm>
              <a:off x="3505200" y="1295400"/>
              <a:ext cx="5257800" cy="342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6325394" y="38854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5486400" y="3048000"/>
              <a:ext cx="1143000" cy="1143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6210301" y="4076700"/>
              <a:ext cx="990600" cy="31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4584700" cy="2655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Inferior Cerebral Veins </a:t>
            </a:r>
          </a:p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endParaRPr lang="en-US" sz="22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Run below  the lateral sulcus</a:t>
            </a: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Drain the lateral surface of the temporal lobe</a:t>
            </a: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Terminate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mainly into </a:t>
            </a:r>
            <a:r>
              <a:rPr lang="en-US" sz="2000" dirty="0" smtClean="0">
                <a:solidFill>
                  <a:srgbClr val="FF9900"/>
                </a:solidFill>
                <a:latin typeface="Calibri" pitchFamily="34" charset="0"/>
              </a:rPr>
              <a:t>superficial middle cerebral vein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&amp; partly into </a:t>
            </a:r>
            <a:r>
              <a:rPr lang="en-US" sz="2000" dirty="0" smtClean="0">
                <a:solidFill>
                  <a:srgbClr val="92D050"/>
                </a:solidFill>
                <a:latin typeface="Calibri" pitchFamily="34" charset="0"/>
              </a:rPr>
              <a:t>Transverse sinus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4500" y="4394201"/>
            <a:ext cx="1155700" cy="24622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4762500" y="3568701"/>
            <a:ext cx="1358900" cy="400110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4584700" cy="30622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Superficial Middle Cerebral Vein </a:t>
            </a:r>
          </a:p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defRPr/>
            </a:pPr>
            <a:endParaRPr lang="en-US" sz="22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Runs along  the lateral sulcus</a:t>
            </a: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 Terminates into the </a:t>
            </a:r>
            <a:r>
              <a:rPr lang="en-US" sz="2000" dirty="0" smtClean="0">
                <a:solidFill>
                  <a:srgbClr val="92D050"/>
                </a:solidFill>
                <a:latin typeface="Calibri" pitchFamily="34" charset="0"/>
              </a:rPr>
              <a:t>Cavernous sinus</a:t>
            </a: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 Connected posteriorly by </a:t>
            </a:r>
            <a:r>
              <a:rPr lang="en-US" sz="2000" dirty="0" smtClean="0">
                <a:solidFill>
                  <a:srgbClr val="FF9900"/>
                </a:solidFill>
                <a:latin typeface="Calibri" pitchFamily="34" charset="0"/>
              </a:rPr>
              <a:t>Superior &amp; Inferior anastomotic veins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to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Superior Sagittal &amp; Transverse sinuses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respectively.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13300" y="1371600"/>
            <a:ext cx="4330700" cy="2971800"/>
            <a:chOff x="4191000" y="1371600"/>
            <a:chExt cx="4953000" cy="3429000"/>
          </a:xfrm>
        </p:grpSpPr>
        <p:pic>
          <p:nvPicPr>
            <p:cNvPr id="9" name="ClipArt Placeholder 5" descr="b4"/>
            <p:cNvPicPr>
              <a:picLocks noChangeAspect="1" noChangeArrowheads="1"/>
            </p:cNvPicPr>
            <p:nvPr/>
          </p:nvPicPr>
          <p:blipFill>
            <a:blip r:embed="rId3" cstate="print"/>
            <a:srcRect t="2003" r="48000" b="5075"/>
            <a:stretch>
              <a:fillRect/>
            </a:stretch>
          </p:blipFill>
          <p:spPr>
            <a:xfrm>
              <a:off x="4191000" y="1371600"/>
              <a:ext cx="4953000" cy="342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0" name="Straight Arrow Connector 9"/>
            <p:cNvCxnSpPr/>
            <p:nvPr/>
          </p:nvCxnSpPr>
          <p:spPr>
            <a:xfrm rot="10800000" flipV="1">
              <a:off x="5486400" y="3276600"/>
              <a:ext cx="609600" cy="53340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696200" y="1447800"/>
              <a:ext cx="12192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05600" y="4648200"/>
              <a:ext cx="10668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26000" y="3327401"/>
            <a:ext cx="1231900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5194300" y="3746501"/>
            <a:ext cx="1397000" cy="400110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5080000" y="1282701"/>
            <a:ext cx="1587500" cy="400110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DEEP CEREBRAL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230313"/>
            <a:ext cx="4559300" cy="36972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They drain the internal structures;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Basal ganglia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Internal capsule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Thalamus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They merge to form the Internal Cerebral Veins.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The two veins unite in the midline to form the 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</a:rPr>
              <a:t>Great Cerebral vein.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This short vessel is continuous with the 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Straight Sinus.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3" name="Picture 5" descr="b4"/>
          <p:cNvPicPr>
            <a:picLocks noChangeAspect="1" noChangeArrowheads="1"/>
          </p:cNvPicPr>
          <p:nvPr/>
        </p:nvPicPr>
        <p:blipFill>
          <a:blip r:embed="rId3" cstate="print"/>
          <a:srcRect l="50977" t="10492" b="5075"/>
          <a:stretch>
            <a:fillRect/>
          </a:stretch>
        </p:blipFill>
        <p:spPr bwMode="auto">
          <a:xfrm>
            <a:off x="4622800" y="1447800"/>
            <a:ext cx="4343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7734300" y="2095500"/>
            <a:ext cx="1079500" cy="4572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78800" y="2717800"/>
            <a:ext cx="6731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DURAL VENOUS SINUSES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3" name="Picture 6" descr="BD49ABF9"/>
          <p:cNvPicPr>
            <a:picLocks noChangeAspect="1" noChangeArrowheads="1"/>
          </p:cNvPicPr>
          <p:nvPr/>
        </p:nvPicPr>
        <p:blipFill>
          <a:blip r:embed="rId3" cstate="print"/>
          <a:srcRect l="11310" r="27144" b="53531"/>
          <a:stretch>
            <a:fillRect/>
          </a:stretch>
        </p:blipFill>
        <p:spPr>
          <a:xfrm>
            <a:off x="1587500" y="2082800"/>
            <a:ext cx="58801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 flipV="1">
            <a:off x="1638300" y="2082800"/>
            <a:ext cx="1352881" cy="25061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672055" y="3252329"/>
            <a:ext cx="930106" cy="25061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756610" y="3502942"/>
            <a:ext cx="760996" cy="167076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22584" y="3920630"/>
            <a:ext cx="852916" cy="244969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72055" y="4421858"/>
            <a:ext cx="760996" cy="25061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2055" y="2667564"/>
            <a:ext cx="845551" cy="167076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72055" y="4756009"/>
            <a:ext cx="702845" cy="24779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46900" y="2082800"/>
            <a:ext cx="2146300" cy="1323439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Superior </a:t>
            </a: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sagittal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Inferior </a:t>
            </a: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sagittal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Straight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Occipital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6946900" y="1562100"/>
            <a:ext cx="2146300" cy="461963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Single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" y="1968501"/>
            <a:ext cx="1498600" cy="1323439"/>
          </a:xfrm>
          <a:prstGeom prst="rect">
            <a:avLst/>
          </a:prstGeom>
          <a:solidFill>
            <a:srgbClr val="3333FF"/>
          </a:solidFill>
          <a:ln w="1905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Transverse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Sigmoid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Cavernous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Petrosal 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76200" y="1447800"/>
            <a:ext cx="1511300" cy="461963"/>
          </a:xfrm>
          <a:prstGeom prst="rect">
            <a:avLst/>
          </a:prstGeom>
          <a:solidFill>
            <a:srgbClr val="3333FF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Paired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35100" y="6032500"/>
            <a:ext cx="5994400" cy="40011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Blood flows from transverse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&amp; sigmoid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sinuses into IJV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84755" y="4051301"/>
            <a:ext cx="931445" cy="2921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VENOUS DISORDER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929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Infarction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refers to tissue death (necrosis) that is caused by a local lack of oxygen due to obstruction of the tissue's blood supply</a:t>
            </a:r>
            <a:endParaRPr lang="en-US" sz="14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Sinus thrombosis: 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SSS thrombosis</a:t>
            </a:r>
          </a:p>
          <a:p>
            <a:pPr lvl="2" algn="just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Superior Sagittal Sinus </a:t>
            </a:r>
          </a:p>
          <a:p>
            <a:pPr lvl="2" algn="just">
              <a:buFont typeface="Wingdings" pitchFamily="2" charset="2"/>
              <a:buChar char="ü"/>
              <a:defRPr/>
            </a:pPr>
            <a:r>
              <a:rPr lang="en-US" sz="18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Can complicates ear infection</a:t>
            </a:r>
            <a:endParaRPr lang="en-US" sz="18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Cavernous Sinus thrombosis</a:t>
            </a:r>
          </a:p>
          <a:p>
            <a:pPr lvl="2" algn="just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As a complication of infection in the dangerous area of the face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Obstruction of venous drainage of the brain leads to Cerebral swelling (edema) and raised Intracranial Pressure.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3" name="Content Placeholder 4" descr="662C11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10188" y="1400175"/>
            <a:ext cx="3400425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ALSO, HOW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WE ARE DOING ..?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927100"/>
            <a:ext cx="8699500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Which statement(s) of the following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 is Wrong?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FF6600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397000"/>
            <a:ext cx="8750300" cy="2946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Superior Cerebral Veins terminate mainly into the Superior Sagittal sinus, and partly into superficial middle cerebral vein..!!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Infarction refers to tissue death (necrosis)..!!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Superior Cerebral Veins drain lateral surface of brain above the lateral sulcus..!!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Inferior Cerebral Veins terminate </a:t>
            </a: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mainly </a:t>
            </a: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into superficial middle cerebral vein &amp; partly into Transverse sinus..!! 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Superficial Middle Cerebral Vein drains the lateral surface of the temporal lobe..!!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2000" kern="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3730" name="Picture 2" descr="http://www.esriblog.info/wp-content/uploads/2012/12/confused-bab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237" y="4419600"/>
            <a:ext cx="2208060" cy="210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Calibri" pitchFamily="34" charset="0"/>
              </a:rPr>
              <a:t>QUESTION</a:t>
            </a:r>
            <a:r>
              <a:rPr lang="en-US" sz="4000" b="1" dirty="0">
                <a:solidFill>
                  <a:srgbClr val="3333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608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3333FF"/>
                </a:solidFill>
                <a:latin typeface="Calibri" pitchFamily="34" charset="0"/>
              </a:rPr>
              <a:t>OBJECTIVES</a:t>
            </a:r>
          </a:p>
        </p:txBody>
      </p:sp>
      <p:pic>
        <p:nvPicPr>
          <p:cNvPr id="51202" name="Picture 2" descr="http://www.langevin.com/wp-content/uploads/2010/06/Objecti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4864100"/>
            <a:ext cx="2569013" cy="1951038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4788" y="1163639"/>
            <a:ext cx="8785225" cy="396716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List the cerebral arteries.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cerebral arterial supply regarding the origin, distribution and branches.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arterial Circle of Willis 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cerebral venous drainage and its termination.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arterial &amp; venous vascular disorders and their clinical manifestations.  </a:t>
            </a:r>
          </a:p>
          <a:p>
            <a:pPr lvl="1"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125" y="955675"/>
            <a:ext cx="8435975" cy="17113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Large mass of nervous tissue located in the cranial cavity.</a:t>
            </a:r>
          </a:p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Has four major regions.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740401" y="1814513"/>
            <a:ext cx="2844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Cerebrum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Cerebral hemispheres)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92863" y="5084763"/>
            <a:ext cx="1443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44488" y="5876925"/>
            <a:ext cx="63373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Brainstem: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392863" y="3182938"/>
            <a:ext cx="230505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Diencephalon: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Thalamus, Hypothalamus, Subthalamus &amp;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Epithalamus</a:t>
            </a:r>
            <a:endParaRPr lang="en-US" sz="2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2497138"/>
            <a:ext cx="340995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5241925" y="2459038"/>
            <a:ext cx="1079500" cy="57626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2638" y="3683000"/>
            <a:ext cx="1728787" cy="71438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57825" y="4402138"/>
            <a:ext cx="935038" cy="792162"/>
          </a:xfrm>
          <a:prstGeom prst="line">
            <a:avLst/>
          </a:prstGeom>
          <a:ln w="28575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089400" y="5338763"/>
            <a:ext cx="1079500" cy="2159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53569" y="4690269"/>
            <a:ext cx="1584325" cy="10080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5075" y="4043363"/>
            <a:ext cx="2016125" cy="19431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Review: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Review: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71613"/>
            <a:ext cx="4559300" cy="3252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largest part of the brain, and has two hemispheres.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surface shows elevations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gyri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separated by depressions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sulci.</a:t>
            </a: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Each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hemispheres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kern="0" dirty="0" err="1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di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vided into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four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lobes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by deeper grooves.</a:t>
            </a: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Lobs are separated by deep grooves called fissures.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8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849" y="1577975"/>
            <a:ext cx="4470476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CEREBRAL ARTERIAL SUPPLY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547813"/>
            <a:ext cx="5207000" cy="2008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It is Provided by Two Systems:</a:t>
            </a: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Carotid System</a:t>
            </a: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Vertebro-Basilar System</a:t>
            </a: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5058" name="Picture 2" descr="http://www.uptomed.ir/Digimed.ir/cecil/Cecil/HTML/f4-u1.0-B978-1-4160-2805-5..50435-3..g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1473200"/>
            <a:ext cx="3490913" cy="382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CEREBRAL ARTERIAL SUPPLY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687513"/>
            <a:ext cx="4965700" cy="3036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The two Systems join at Circle of Willis,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It is Located on the base of the brain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It Encircles: </a:t>
            </a:r>
          </a:p>
          <a:p>
            <a:pPr marL="731520" lvl="1" indent="-274320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Optic chiasma</a:t>
            </a:r>
          </a:p>
          <a:p>
            <a:pPr marL="731520" lvl="1" indent="-274320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Hypothalamus</a:t>
            </a:r>
          </a:p>
          <a:p>
            <a:pPr marL="731520" lvl="1" indent="-274320"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Midbrain</a:t>
            </a: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Content Placeholder 7" descr="C:\Documents and Settings\jfridrik\My Documents\My Pictures\Circle of Willis.jpg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5041900" y="1663700"/>
            <a:ext cx="4038599" cy="346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CIRCULUS ARTERIOSUS </a:t>
            </a:r>
            <a:r>
              <a:rPr lang="en-US" sz="36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(OF WILLIS)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0" y="1141413"/>
            <a:ext cx="5308600" cy="4446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It is Formed by: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Two Anterior cerebral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Two Internal carotid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Two Posterior cerebral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40CCD"/>
                </a:solidFill>
                <a:latin typeface="Calibri" pitchFamily="34" charset="0"/>
              </a:rPr>
              <a:t>Two  Posterior communicating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One Anterior communicating artery</a:t>
            </a: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It Gives numerous small vessels that penetrate the surface of the brain</a:t>
            </a:r>
            <a:endParaRPr lang="en-US" sz="2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Perforating arteries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They are divided into: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Anterior perforating arteries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Posterior perforating arteries</a:t>
            </a: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62418" y="1358900"/>
            <a:ext cx="480141" cy="492721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59318" y="3060700"/>
            <a:ext cx="678282" cy="37842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16600" y="2692400"/>
            <a:ext cx="843260" cy="378421"/>
          </a:xfrm>
          <a:prstGeom prst="rect">
            <a:avLst/>
          </a:prstGeom>
          <a:noFill/>
          <a:ln>
            <a:solidFill>
              <a:srgbClr val="F40CC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33718" y="1270000"/>
            <a:ext cx="784942" cy="469900"/>
          </a:xfrm>
          <a:prstGeom prst="rect">
            <a:avLst/>
          </a:prstGeom>
          <a:noFill/>
          <a:ln>
            <a:solidFill>
              <a:srgbClr val="0099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0373" y="638890"/>
            <a:ext cx="5395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Named after Thomas Willis (1621–1675), an English physician</a:t>
            </a:r>
            <a:endParaRPr lang="ar-SA" sz="16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8914" name="Picture 2" descr="File:Circle of Willis e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1341437"/>
            <a:ext cx="2782888" cy="443337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6929018" y="2273300"/>
            <a:ext cx="652882" cy="403821"/>
          </a:xfrm>
          <a:prstGeom prst="rect">
            <a:avLst/>
          </a:prstGeom>
          <a:noFill/>
          <a:ln>
            <a:solidFill>
              <a:srgbClr val="3333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ANTERIOR PERFORATING </a:t>
            </a: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ARTERIES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0" y="1192213"/>
            <a:ext cx="5308600" cy="4548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Arise from: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Anterior cerebral artery, 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Anterior communicating artery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Middle cerebral artery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Enter brain through: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Anterior perforated substance</a:t>
            </a:r>
          </a:p>
          <a:p>
            <a:pPr marL="1188720" lvl="2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 irregularly quadrilateral area in front of the optic tract and behind the olfactory trigone.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Supply: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Large part of basal ganglia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Optic chiasma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Internal capsule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Hypothalamus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" name="Picture 4" descr="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6402" y="1193800"/>
            <a:ext cx="3676798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Documents and Settings\Jamila\My Documents\My Pictures\Pict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200" y="3784599"/>
            <a:ext cx="2976525" cy="22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001000" y="4991101"/>
            <a:ext cx="901700" cy="27939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5245</TotalTime>
  <Words>1078</Words>
  <Application>Microsoft Office PowerPoint</Application>
  <PresentationFormat>On-screen Show (4:3)</PresentationFormat>
  <Paragraphs>304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Teamwork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Arnie Oranio Basas</cp:lastModifiedBy>
  <cp:revision>128</cp:revision>
  <dcterms:created xsi:type="dcterms:W3CDTF">2005-03-12T06:42:31Z</dcterms:created>
  <dcterms:modified xsi:type="dcterms:W3CDTF">2013-09-30T11:51:54Z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