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  <p:sldMasterId id="2147484104" r:id="rId2"/>
  </p:sldMasterIdLst>
  <p:notesMasterIdLst>
    <p:notesMasterId r:id="rId33"/>
  </p:notesMasterIdLst>
  <p:sldIdLst>
    <p:sldId id="335" r:id="rId3"/>
    <p:sldId id="299" r:id="rId4"/>
    <p:sldId id="265" r:id="rId5"/>
    <p:sldId id="267" r:id="rId6"/>
    <p:sldId id="268" r:id="rId7"/>
    <p:sldId id="269" r:id="rId8"/>
    <p:sldId id="270" r:id="rId9"/>
    <p:sldId id="324" r:id="rId10"/>
    <p:sldId id="327" r:id="rId11"/>
    <p:sldId id="273" r:id="rId12"/>
    <p:sldId id="341" r:id="rId13"/>
    <p:sldId id="318" r:id="rId14"/>
    <p:sldId id="271" r:id="rId15"/>
    <p:sldId id="272" r:id="rId16"/>
    <p:sldId id="325" r:id="rId17"/>
    <p:sldId id="337" r:id="rId18"/>
    <p:sldId id="339" r:id="rId19"/>
    <p:sldId id="295" r:id="rId20"/>
    <p:sldId id="296" r:id="rId21"/>
    <p:sldId id="292" r:id="rId22"/>
    <p:sldId id="298" r:id="rId23"/>
    <p:sldId id="297" r:id="rId24"/>
    <p:sldId id="312" r:id="rId25"/>
    <p:sldId id="305" r:id="rId26"/>
    <p:sldId id="329" r:id="rId27"/>
    <p:sldId id="330" r:id="rId28"/>
    <p:sldId id="320" r:id="rId29"/>
    <p:sldId id="331" r:id="rId30"/>
    <p:sldId id="333" r:id="rId31"/>
    <p:sldId id="340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3300"/>
    <a:srgbClr val="FFCC00"/>
    <a:srgbClr val="FF00FF"/>
    <a:srgbClr val="FFFFFF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00" autoAdjust="0"/>
    <p:restoredTop sz="94574" autoAdjust="0"/>
  </p:normalViewPr>
  <p:slideViewPr>
    <p:cSldViewPr>
      <p:cViewPr>
        <p:scale>
          <a:sx n="90" d="100"/>
          <a:sy n="90" d="100"/>
        </p:scale>
        <p:origin x="-76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C91F713-8A9C-4D09-AF1F-7B7B09281EED}" type="datetimeFigureOut">
              <a:rPr lang="en-US"/>
              <a:pPr>
                <a:defRPr/>
              </a:pPr>
              <a:t>9/1/2013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DFF3258-8C6B-4940-9C96-EC1BA68BF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9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BF0A903-8220-40C3-9273-BB450B086811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7E14-5829-46BE-A46C-4AB81A4F23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B4CF-50CA-4AB5-8DED-6E28F50263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ADBE-82F1-439F-AF15-2E1C671B4C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2A97-D40D-4DA9-833F-28F46BBC3B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301B-0696-41E9-B0B5-8899FDB1E36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9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31FD-7DA9-40A0-A22C-0D7FD522A1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8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5126-1C54-425D-AC5A-D89073C5A74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9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E4BAB-3B23-4E87-9A2D-1DBD2408C1D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87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D291-1D0B-4170-852B-532B4965B6E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42F6-AC74-4AF8-85EB-9ABD6A3C3B5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30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5725-118A-4D91-9D42-A15F2ADE08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D5EF-8F8F-4306-A5D7-63905E1445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06D39-CB8B-4B87-9416-620BAA2524B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7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0032-1FE9-4D5F-B3A3-E3091D5A7DA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4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9BA4-8548-4157-BC93-415A7A48FF6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52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2D1E-A9F3-49EA-89D4-6A0B2FCAAA9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F434E-4010-4042-8995-D77FAEF36D1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587B-CB15-4945-A1F4-9D3AE56B2B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0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A895-4886-4DF4-96D8-8F2A1F1988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0A3C-9E93-4D1D-B811-31F64E81E5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5611-5243-4E29-B86F-8FD94EFE32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CB88-8B01-43EE-AE83-AF6ABA5294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6430-E30F-4A02-8A71-4E4BC619CA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C71C6-2FA9-4812-B3E4-99294887D3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CEA169C1-986A-4D4B-8B2F-717CC9E4A8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A1D7B76-ADA6-4C09-86DD-EEC01EAB65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6895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median+nerve+in+the+arm&amp;source=images&amp;cd=&amp;cad=rja&amp;docid=GGdRCf7cjIo6OM&amp;tbnid=CvUJiVxApT37AM:&amp;ved=0CAUQjRw&amp;url=http%3A%2F%2Fwww.webmd.com%2Fbrain%2Fnerves-of-the-arm&amp;ei=QlsgUoCBLdCGswa4zIG4Cw&amp;psig=AFQjCNFiHidGVb3KfaS8Mz8grIo0RJJvFg&amp;ust=137793859136594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.sa/url?sa=i&amp;rct=j&amp;q=median+nerve+in+the+arm&amp;source=images&amp;cd=&amp;cad=rja&amp;docid=GGdRCf7cjIo6OM&amp;tbnid=CvUJiVxApT37AM:&amp;ved=0CAUQjRw&amp;url=http%3A%2F%2Fwww.webmd.com%2Fbrain%2Fnerves-of-the-arm&amp;ei=QlsgUoCBLdCGswa4zIG4Cw&amp;psig=AFQjCNFiHidGVb3KfaS8Mz8grIo0RJJvFg&amp;ust=1377938591365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rct=j&amp;q=radial+nerve+in+the+forearm+between+brachialis+and+brachioradialis&amp;source=images&amp;cd=&amp;cad=rja&amp;docid=xxuiZDB65BOwFM&amp;tbnid=BiFZsT0nVIE3NM:&amp;ved=0CAUQjRw&amp;url=http%3A%2F%2Fquizlet.com%2F4497654%2Ffamiliarize%2Fembedv2%3F%26m&amp;ei=7mMgUt-yGITNtQbKu4C4Aw&amp;psig=AFQjCNHfE34vvRHRKvCTWCObfKnLUYzWjA&amp;ust=1377940766985853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sa/url?sa=i&amp;rct=j&amp;q=radial+nerve+in+the+arm&amp;source=images&amp;cd=&amp;cad=rja&amp;docid=T1UYNSKSaUsduM&amp;tbnid=fqFmognjSYFZYM:&amp;ved=0CAUQjRw&amp;url=http://www.eorthopod.com/content/elbow-anatomy&amp;ei=9F8gUvrpG4vcsgaKmYDwDg&amp;psig=AFQjCNGU4vkMl-hOGZIKfeycvAgzyL4zXg&amp;ust=137793934717060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sa/url?sa=i&amp;rct=j&amp;q=radial+nerve+in+the+forearm+between+brachialis+and+brachioradialis&amp;source=images&amp;cd=&amp;cad=rja&amp;docid=xxuiZDB65BOwFM&amp;tbnid=BiFZsT0nVIE3NM:&amp;ved=0CAUQjRw&amp;url=http%3A%2F%2Fquizlet.com%2F4497654%2Ffamiliarize%2Fembedv2%3F%26m&amp;ei=7mMgUt-yGITNtQbKu4C4Aw&amp;psig=AFQjCNHfE34vvRHRKvCTWCObfKnLUYzWjA&amp;ust=13779407669858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sa/url?sa=i&amp;rct=j&amp;q=radial+nerve+in+the+forearm+between+brachialis+and+brachioradialis&amp;source=images&amp;cd=&amp;cad=rja&amp;docid=xxuiZDB65BOwFM&amp;tbnid=BiFZsT0nVIE3NM:&amp;ved=0CAUQjRw&amp;url=http%3A%2F%2Fquizlet.com%2F4497654%2Ffamiliarize%2Fembedv2%3F%26m&amp;ei=7mMgUt-yGITNtQbKu4C4Aw&amp;psig=AFQjCNHfE34vvRHRKvCTWCObfKnLUYzWjA&amp;ust=137794076698585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sa/url?sa=i&amp;rct=j&amp;q=partial+claw+hand-ulnar+nerve+injury&amp;source=images&amp;cd=&amp;cad=rja&amp;docid=VPFb31z3seTjPM&amp;tbnid=GiBWVNsWt-shiM:&amp;ved=0CAUQjRw&amp;url=http%3A%2F%2Feverlastingelephants.blogspot.com%2F2009_09_01_archive.html&amp;ei=CMQgUoWlB-PS0QWQ9YHYBQ&amp;psig=AFQjCNHroDmZgNVicjK0jjhLh7f8g4Z2Tw&amp;ust=1377965295591216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65802" y="1361893"/>
            <a:ext cx="7412396" cy="1282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rPr>
              <a:t>Brachial Plexus &amp; Radial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9053" y="3643836"/>
            <a:ext cx="64858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Dr. Saeed Vohra </a:t>
            </a:r>
          </a:p>
          <a:p>
            <a:pPr algn="ctr">
              <a:defRPr/>
            </a:pPr>
            <a:r>
              <a:rPr lang="en-US" sz="60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  <a:cs typeface="+mn-cs"/>
              </a:rPr>
              <a:t>&amp; </a:t>
            </a:r>
          </a:p>
          <a:p>
            <a:pPr algn="ctr">
              <a:defRPr/>
            </a:pPr>
            <a:r>
              <a:rPr lang="en-US" sz="6000" b="1" kern="1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Dr.Sanaa</a:t>
            </a:r>
            <a:r>
              <a:rPr lang="en-US" sz="6000" b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 </a:t>
            </a:r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ush Script MT" pitchFamily="66" charset="0"/>
              </a:rPr>
              <a:t>Alshaarawy</a:t>
            </a:r>
            <a:endParaRPr lang="en-US" sz="60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ush Script MT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BRANCHES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785813"/>
            <a:ext cx="3570287" cy="2500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(A) From Roots:</a:t>
            </a:r>
            <a:endParaRPr lang="en-US" sz="2400" b="1" dirty="0" smtClean="0">
              <a:solidFill>
                <a:srgbClr val="33CC33"/>
              </a:solidFill>
            </a:endParaRP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</a:rPr>
              <a:t>1. C5:</a:t>
            </a:r>
            <a:r>
              <a:rPr lang="en-US" sz="2000" dirty="0" smtClean="0"/>
              <a:t> </a:t>
            </a:r>
            <a:r>
              <a:rPr lang="en-US" sz="2000" b="1" dirty="0" smtClean="0"/>
              <a:t>Nerve to</a:t>
            </a:r>
            <a:r>
              <a:rPr lang="en-US" sz="2000" dirty="0" smtClean="0"/>
              <a:t> </a:t>
            </a:r>
            <a:r>
              <a:rPr lang="en-US" sz="2000" b="1" dirty="0" smtClean="0"/>
              <a:t>rhomboids (</a:t>
            </a:r>
            <a:r>
              <a:rPr lang="en-US" sz="2000" b="1" dirty="0" smtClean="0">
                <a:solidFill>
                  <a:srgbClr val="FFCC00"/>
                </a:solidFill>
              </a:rPr>
              <a:t>dorsal scapular nerve</a:t>
            </a:r>
            <a:r>
              <a:rPr lang="en-US" sz="2000" b="1" dirty="0" smtClean="0"/>
              <a:t>).</a:t>
            </a: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	2. C5,6 &amp;7: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3399"/>
                </a:solidFill>
              </a:rPr>
              <a:t>Long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3399"/>
                </a:solidFill>
              </a:rPr>
              <a:t>thoracic nerve</a:t>
            </a:r>
            <a:endParaRPr lang="en-US" sz="2000" b="1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429250" y="3643313"/>
            <a:ext cx="3714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(B) From Trunk (upper trunk):                              </a:t>
            </a:r>
            <a:endParaRPr lang="en-US" sz="20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to </a:t>
            </a:r>
            <a:r>
              <a:rPr lang="en-US" sz="2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subclavius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sz="2000" b="1" kern="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000" b="1" kern="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Suprascapular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(supplies </a:t>
            </a:r>
            <a:r>
              <a:rPr lang="en-US" sz="20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supraspinatus</a:t>
            </a:r>
            <a:r>
              <a:rPr lang="en-U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&amp; </a:t>
            </a:r>
            <a:r>
              <a:rPr lang="en-US" sz="2000" i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infraspinatus</a:t>
            </a:r>
            <a:r>
              <a:rPr lang="en-U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kern="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3" name="Picture 2" descr="E:\dad\Student Gray\7. Upper limb\F66122-007-f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852" b="56732"/>
          <a:stretch>
            <a:fillRect/>
          </a:stretch>
        </p:blipFill>
        <p:spPr bwMode="auto">
          <a:xfrm>
            <a:off x="365745" y="1357313"/>
            <a:ext cx="5286375" cy="3657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17700" y="92075"/>
            <a:ext cx="530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FF00"/>
                </a:solidFill>
              </a:rPr>
              <a:t>The Brachial Plexus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927475" y="1241425"/>
            <a:ext cx="5103813" cy="2389188"/>
            <a:chOff x="2474" y="551"/>
            <a:chExt cx="3215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300 h 2221"/>
                  <a:gd name="T2" fmla="*/ 842 w 2083"/>
                  <a:gd name="T3" fmla="*/ 157 h 2221"/>
                  <a:gd name="T4" fmla="*/ 1313 w 2083"/>
                  <a:gd name="T5" fmla="*/ 98 h 2221"/>
                  <a:gd name="T6" fmla="*/ 1306 w 2083"/>
                  <a:gd name="T7" fmla="*/ 743 h 2221"/>
                  <a:gd name="T8" fmla="*/ 1306 w 2083"/>
                  <a:gd name="T9" fmla="*/ 81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 cmpd="sng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1632 h 598"/>
                  <a:gd name="T2" fmla="*/ 798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 cmpd="sng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40" y="783"/>
              <a:ext cx="144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</a:t>
              </a: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ateral </a:t>
              </a: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Cord</a:t>
              </a:r>
            </a:p>
            <a:p>
              <a:pPr algn="l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76 h 853"/>
                  <a:gd name="T2" fmla="*/ 322 w 194"/>
                  <a:gd name="T3" fmla="*/ 269 h 853"/>
                  <a:gd name="T4" fmla="*/ 366 w 194"/>
                  <a:gd name="T5" fmla="*/ 1691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 cmpd="sng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272" y="2803"/>
              <a:ext cx="13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</a:t>
              </a: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edial </a:t>
              </a: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Cord</a:t>
              </a:r>
            </a:p>
            <a:p>
              <a:pPr algn="l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3910013" y="2581275"/>
            <a:ext cx="5046663" cy="3238500"/>
            <a:chOff x="2463" y="1395"/>
            <a:chExt cx="3179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1147 w 1271"/>
                  <a:gd name="T3" fmla="*/ 22 h 641"/>
                  <a:gd name="T4" fmla="*/ 1475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 cmpd="sng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3954" y="2279"/>
              <a:ext cx="168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</a:t>
              </a: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osterior </a:t>
              </a: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Cord</a:t>
              </a:r>
            </a:p>
            <a:p>
              <a:pPr algn="l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(ULTRA)</a:t>
              </a:r>
            </a:p>
          </p:txBody>
        </p:sp>
      </p:grp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572882" y="1560513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roots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2387600" y="1385888"/>
            <a:ext cx="1030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</a:rPr>
              <a:t>upper</a:t>
            </a:r>
          </a:p>
          <a:p>
            <a:pPr algn="l"/>
            <a:r>
              <a:rPr 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2446338" y="2393950"/>
            <a:ext cx="116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</a:rPr>
              <a:t>middle</a:t>
            </a:r>
          </a:p>
          <a:p>
            <a:pPr algn="l"/>
            <a:r>
              <a:rPr 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2492375" y="3489325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</a:rPr>
              <a:t>lower</a:t>
            </a:r>
          </a:p>
          <a:p>
            <a:pPr algn="l"/>
            <a:r>
              <a:rPr 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430213" y="1316038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498475" y="1592263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430213" y="1522413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151953" y="622074"/>
            <a:ext cx="1795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Thoracic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447675" y="1104900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45464" y="980728"/>
            <a:ext cx="2004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Dorsal Scapular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987824" y="692696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Nerve to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Subclavius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275856" y="134076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Suprascapular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5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82" grpId="0" animBg="1"/>
      <p:bldP spid="7191" grpId="0" animBg="1"/>
      <p:bldP spid="7210" grpId="0" animBg="1"/>
      <p:bldP spid="7252" grpId="0"/>
      <p:bldP spid="7253" grpId="0"/>
      <p:bldP spid="7254" grpId="0"/>
      <p:bldP spid="7255" grpId="0"/>
      <p:bldP spid="7256" grpId="0"/>
      <p:bldP spid="7175" grpId="0" animBg="1"/>
      <p:bldP spid="7188" grpId="0" animBg="1"/>
      <p:bldP spid="7207" grpId="0" animBg="1"/>
      <p:bldP spid="7259" grpId="0"/>
      <p:bldP spid="7260" grpId="0"/>
      <p:bldP spid="7261" grpId="0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/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7"/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8"/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/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61" name="Oval 25"/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62" name="Oval 26"/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3325" name="Group 27"/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38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3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40"/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2186949 h 853"/>
                <a:gd name="T2" fmla="*/ 9081804 w 194"/>
                <a:gd name="T3" fmla="*/ 7731523 h 853"/>
                <a:gd name="T4" fmla="*/ 10330866 w 194"/>
                <a:gd name="T5" fmla="*/ 48526829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3328" name="Freeform 45"/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5508625" y="692150"/>
            <a:ext cx="3455988" cy="20621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00FF00"/>
                </a:solidFill>
              </a:rPr>
              <a:t>Lateral Cord</a:t>
            </a:r>
          </a:p>
          <a:p>
            <a:pPr algn="l" eaLnBrk="1" hangingPunct="1"/>
            <a:r>
              <a:rPr lang="en-US" sz="2000" b="1">
                <a:solidFill>
                  <a:srgbClr val="FFFF00"/>
                </a:solidFill>
              </a:rPr>
              <a:t>(2LM)</a:t>
            </a:r>
            <a:r>
              <a:rPr lang="en-US" sz="2000" b="1">
                <a:solidFill>
                  <a:srgbClr val="993300"/>
                </a:solidFill>
              </a:rPr>
              <a:t> </a:t>
            </a:r>
            <a:endParaRPr lang="en-US" sz="2000" b="1">
              <a:solidFill>
                <a:srgbClr val="FFFF00"/>
              </a:solidFill>
            </a:endParaRPr>
          </a:p>
          <a:p>
            <a:pPr algn="l" eaLnBrk="1" hangingPunct="1"/>
            <a:r>
              <a:rPr lang="en-US" sz="2000" b="1"/>
              <a:t>.Lateral pectoral n</a:t>
            </a:r>
          </a:p>
          <a:p>
            <a:pPr algn="l" eaLnBrk="1" hangingPunct="1"/>
            <a:r>
              <a:rPr lang="en-US" sz="2000" b="1"/>
              <a:t>.Lateral root to median n</a:t>
            </a:r>
          </a:p>
          <a:p>
            <a:pPr algn="l" eaLnBrk="1" hangingPunct="1"/>
            <a:r>
              <a:rPr lang="en-US" sz="2000" b="1"/>
              <a:t>.Musculocutaneous n</a:t>
            </a:r>
          </a:p>
        </p:txBody>
      </p:sp>
      <p:grpSp>
        <p:nvGrpSpPr>
          <p:cNvPr id="13331" name="Group 70"/>
          <p:cNvGrpSpPr>
            <a:grpSpLocks/>
          </p:cNvGrpSpPr>
          <p:nvPr/>
        </p:nvGrpSpPr>
        <p:grpSpPr bwMode="auto">
          <a:xfrm>
            <a:off x="3235325" y="1922463"/>
            <a:ext cx="2352675" cy="2493962"/>
            <a:chOff x="3235325" y="1922463"/>
            <a:chExt cx="2352339" cy="2494144"/>
          </a:xfrm>
        </p:grpSpPr>
        <p:sp>
          <p:nvSpPr>
            <p:cNvPr id="13348" name="Rectangle 35"/>
            <p:cNvSpPr>
              <a:spLocks noChangeArrowheads="1"/>
            </p:cNvSpPr>
            <p:nvPr/>
          </p:nvSpPr>
          <p:spPr bwMode="auto">
            <a:xfrm>
              <a:off x="5292080" y="3284984"/>
              <a:ext cx="295584" cy="113162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13349" name="AutoShape 33"/>
            <p:cNvCxnSpPr>
              <a:cxnSpLocks noChangeShapeType="1"/>
            </p:cNvCxnSpPr>
            <p:nvPr/>
          </p:nvCxnSpPr>
          <p:spPr bwMode="auto">
            <a:xfrm>
              <a:off x="3419872" y="2492896"/>
              <a:ext cx="1996163" cy="879359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AutoShape 32"/>
            <p:cNvCxnSpPr>
              <a:cxnSpLocks noChangeShapeType="1"/>
            </p:cNvCxnSpPr>
            <p:nvPr/>
          </p:nvCxnSpPr>
          <p:spPr bwMode="auto">
            <a:xfrm>
              <a:off x="3235325" y="1922463"/>
              <a:ext cx="1624707" cy="1002481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1" name="Freeform 34"/>
            <p:cNvSpPr>
              <a:spLocks/>
            </p:cNvSpPr>
            <p:nvPr/>
          </p:nvSpPr>
          <p:spPr bwMode="auto">
            <a:xfrm>
              <a:off x="3299171" y="2636912"/>
              <a:ext cx="1632869" cy="632087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5364163" y="3805238"/>
            <a:ext cx="3455987" cy="2493962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FF0000"/>
                </a:solidFill>
              </a:rPr>
              <a:t>  Posterior Cord</a:t>
            </a:r>
          </a:p>
          <a:p>
            <a:pPr algn="l" eaLnBrk="1" hangingPunct="1"/>
            <a:r>
              <a:rPr lang="en-US" sz="2000" b="1">
                <a:solidFill>
                  <a:srgbClr val="FFFF00"/>
                </a:solidFill>
              </a:rPr>
              <a:t>(ULTRA)</a:t>
            </a:r>
            <a:r>
              <a:rPr lang="en-US" sz="2800" b="1">
                <a:solidFill>
                  <a:srgbClr val="993300"/>
                </a:solidFill>
              </a:rPr>
              <a:t> </a:t>
            </a:r>
          </a:p>
          <a:p>
            <a:pPr algn="l" eaLnBrk="1" hangingPunct="1"/>
            <a:r>
              <a:rPr lang="en-US" sz="2000" b="1"/>
              <a:t>.Upper subscapular n</a:t>
            </a:r>
          </a:p>
          <a:p>
            <a:pPr algn="l" eaLnBrk="1" hangingPunct="1"/>
            <a:r>
              <a:rPr lang="en-US" sz="2000" b="1"/>
              <a:t>.Lower subscapular n</a:t>
            </a:r>
          </a:p>
          <a:p>
            <a:pPr algn="l" eaLnBrk="1" hangingPunct="1"/>
            <a:r>
              <a:rPr lang="en-US" sz="2000" b="1"/>
              <a:t>.Thoracodorsal n</a:t>
            </a:r>
          </a:p>
          <a:p>
            <a:pPr algn="l" eaLnBrk="1" hangingPunct="1"/>
            <a:r>
              <a:rPr lang="en-US" sz="2000" b="1"/>
              <a:t>.Radial n </a:t>
            </a:r>
          </a:p>
          <a:p>
            <a:pPr algn="l" eaLnBrk="1" hangingPunct="1"/>
            <a:r>
              <a:rPr lang="en-US" sz="2000" b="1"/>
              <a:t>.Axillary n</a:t>
            </a:r>
          </a:p>
        </p:txBody>
      </p:sp>
      <p:sp>
        <p:nvSpPr>
          <p:cNvPr id="14356" name="Text Box 49"/>
          <p:cNvSpPr txBox="1">
            <a:spLocks noChangeArrowheads="1"/>
          </p:cNvSpPr>
          <p:nvPr/>
        </p:nvSpPr>
        <p:spPr bwMode="auto">
          <a:xfrm>
            <a:off x="287338" y="3573463"/>
            <a:ext cx="4789487" cy="2370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Medial cord</a:t>
            </a:r>
          </a:p>
          <a:p>
            <a:pPr algn="l">
              <a:defRPr/>
            </a:pPr>
            <a:r>
              <a:rPr lang="en-US" sz="2000" b="1" dirty="0">
                <a:solidFill>
                  <a:srgbClr val="FFFF00"/>
                </a:solidFill>
              </a:rPr>
              <a:t>(4MU) </a:t>
            </a:r>
          </a:p>
          <a:p>
            <a:pPr algn="l" rtl="0">
              <a:defRPr/>
            </a:pPr>
            <a:r>
              <a:rPr lang="en-US" sz="2000" b="1" dirty="0"/>
              <a:t>.Medial pectoral n.</a:t>
            </a:r>
          </a:p>
          <a:p>
            <a:pPr algn="l" rtl="0">
              <a:defRPr/>
            </a:pPr>
            <a:r>
              <a:rPr lang="en-US" sz="2000" b="1" dirty="0"/>
              <a:t>.Medial root to median n.</a:t>
            </a:r>
          </a:p>
          <a:p>
            <a:pPr algn="l" rtl="0">
              <a:defRPr/>
            </a:pPr>
            <a:r>
              <a:rPr lang="en-US" sz="2000" b="1" dirty="0"/>
              <a:t>.Medial cutaneous n of arm.</a:t>
            </a:r>
          </a:p>
          <a:p>
            <a:pPr algn="l" rtl="0">
              <a:defRPr/>
            </a:pPr>
            <a:r>
              <a:rPr lang="en-US" sz="2000" b="1" dirty="0"/>
              <a:t>.Medial cutaneous n of forearm.</a:t>
            </a:r>
          </a:p>
          <a:p>
            <a:pPr algn="l" rtl="0">
              <a:defRPr/>
            </a:pPr>
            <a:r>
              <a:rPr lang="en-US" sz="2000" b="1" dirty="0"/>
              <a:t>.Ulnar n.</a:t>
            </a: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244475" y="13287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C00"/>
                </a:solidFill>
              </a:rPr>
              <a:t>C5</a:t>
            </a: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257175" y="17049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C00"/>
                </a:solidFill>
              </a:rPr>
              <a:t>C6</a:t>
            </a:r>
          </a:p>
        </p:txBody>
      </p:sp>
      <p:sp>
        <p:nvSpPr>
          <p:cNvPr id="13336" name="Text Box 52"/>
          <p:cNvSpPr txBox="1">
            <a:spLocks noChangeArrowheads="1"/>
          </p:cNvSpPr>
          <p:nvPr/>
        </p:nvSpPr>
        <p:spPr bwMode="auto">
          <a:xfrm>
            <a:off x="269875" y="21161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C00"/>
                </a:solidFill>
              </a:rPr>
              <a:t>C7</a:t>
            </a: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266700" y="257968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C00"/>
                </a:solidFill>
              </a:rPr>
              <a:t>C8</a:t>
            </a:r>
          </a:p>
        </p:txBody>
      </p:sp>
      <p:sp>
        <p:nvSpPr>
          <p:cNvPr id="13338" name="Text Box 54"/>
          <p:cNvSpPr txBox="1">
            <a:spLocks noChangeArrowheads="1"/>
          </p:cNvSpPr>
          <p:nvPr/>
        </p:nvSpPr>
        <p:spPr bwMode="auto">
          <a:xfrm>
            <a:off x="261938" y="29162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C00"/>
                </a:solidFill>
              </a:rPr>
              <a:t>T1</a:t>
            </a:r>
          </a:p>
        </p:txBody>
      </p:sp>
      <p:sp>
        <p:nvSpPr>
          <p:cNvPr id="13339" name="TextBox 46"/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1000125" y="1428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(C)BRANCHES From Cords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3341" name="Line 19"/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12"/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20"/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45"/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RELATION TO AXILLARY ARTERY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4643437" cy="47815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TO (1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</a:rPr>
              <a:t> Part):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The three cords are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above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FF9900"/>
                </a:solidFill>
              </a:rPr>
              <a:t>lateral</a:t>
            </a: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TO (2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Part):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The cords are given names according their relations with axillary artery.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Medial cord</a:t>
            </a:r>
            <a:r>
              <a:rPr lang="en-US" sz="2000" dirty="0" smtClean="0"/>
              <a:t>: </a:t>
            </a:r>
            <a:r>
              <a:rPr lang="en-US" sz="2000" b="1" dirty="0" smtClean="0"/>
              <a:t>medial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Lateral cord:</a:t>
            </a:r>
            <a:r>
              <a:rPr lang="en-US" sz="2000" b="1" dirty="0" smtClean="0"/>
              <a:t> lateral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Posterior cord:</a:t>
            </a:r>
            <a:r>
              <a:rPr lang="en-US" sz="2000" dirty="0" smtClean="0"/>
              <a:t> </a:t>
            </a:r>
            <a:r>
              <a:rPr lang="en-US" sz="2000" b="1" dirty="0" smtClean="0"/>
              <a:t>behind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14340" name="Picture 4" descr="BCF95E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9608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RELATION TO AXILLARY ARTERY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276475"/>
            <a:ext cx="4033838" cy="2476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TO (3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2400" b="1" dirty="0" smtClean="0">
                <a:solidFill>
                  <a:srgbClr val="FFFF00"/>
                </a:solidFill>
              </a:rPr>
              <a:t> Part):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Has the same relationship with </a:t>
            </a:r>
            <a:r>
              <a:rPr lang="en-US" sz="2400" b="1" dirty="0" smtClean="0">
                <a:solidFill>
                  <a:srgbClr val="92D050"/>
                </a:solidFill>
              </a:rPr>
              <a:t>the terminal branches </a:t>
            </a:r>
            <a:r>
              <a:rPr lang="en-US" sz="2400" b="1" dirty="0" smtClean="0"/>
              <a:t>of the brachial plexus.</a:t>
            </a:r>
          </a:p>
        </p:txBody>
      </p:sp>
      <p:pic>
        <p:nvPicPr>
          <p:cNvPr id="15364" name="Picture 4" descr="7B4926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9952" r="3604" b="33090"/>
          <a:stretch>
            <a:fillRect/>
          </a:stretch>
        </p:blipFill>
        <p:spPr bwMode="auto">
          <a:xfrm>
            <a:off x="214313" y="1428750"/>
            <a:ext cx="464343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29600" cy="836613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66FF33"/>
                </a:solidFill>
              </a:rPr>
              <a:t>Radial </a:t>
            </a:r>
            <a:r>
              <a:rPr lang="en-US" sz="3200" b="1" u="sng" dirty="0" smtClean="0">
                <a:solidFill>
                  <a:srgbClr val="66FF33"/>
                </a:solidFill>
              </a:rPr>
              <a:t>Nerve (</a:t>
            </a:r>
            <a:r>
              <a:rPr lang="en-US" sz="3200" b="1" i="1" u="sng" dirty="0" smtClean="0">
                <a:solidFill>
                  <a:srgbClr val="66FF33"/>
                </a:solidFill>
              </a:rPr>
              <a:t>C5, 6, 7, 8, &amp; T1)</a:t>
            </a:r>
            <a:endParaRPr lang="en-US" sz="3200" b="1" i="1" u="sng" dirty="0">
              <a:solidFill>
                <a:srgbClr val="66FF33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13" y="1341438"/>
            <a:ext cx="4357687" cy="4391025"/>
          </a:xfrm>
        </p:spPr>
        <p:txBody>
          <a:bodyPr/>
          <a:lstStyle/>
          <a:p>
            <a:pPr algn="l" rtl="0">
              <a:defRPr/>
            </a:pPr>
            <a:r>
              <a:rPr lang="en-US" sz="2800" b="1" dirty="0" smtClean="0">
                <a:solidFill>
                  <a:srgbClr val="00FF00"/>
                </a:solidFill>
              </a:rPr>
              <a:t>Origin: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400" b="1" dirty="0" smtClean="0"/>
              <a:t>It is </a:t>
            </a:r>
            <a:r>
              <a:rPr lang="en-US" sz="2400" b="1" dirty="0"/>
              <a:t>a continuation of the </a:t>
            </a:r>
            <a:r>
              <a:rPr lang="en-US" sz="2400" b="1" u="sng" dirty="0"/>
              <a:t>posterior cord</a:t>
            </a:r>
            <a:r>
              <a:rPr lang="en-US" sz="2400" b="1" dirty="0"/>
              <a:t> of brachial plexus</a:t>
            </a:r>
            <a:r>
              <a:rPr lang="en-US" sz="2400" b="1" dirty="0" smtClean="0"/>
              <a:t>.</a:t>
            </a:r>
          </a:p>
          <a:p>
            <a:pPr algn="l" rtl="0">
              <a:defRPr/>
            </a:pPr>
            <a:endParaRPr lang="en-US" b="1" dirty="0"/>
          </a:p>
          <a:p>
            <a:pPr algn="l" rtl="0">
              <a:defRPr/>
            </a:pPr>
            <a:r>
              <a:rPr lang="en-US" sz="2800" b="1" dirty="0">
                <a:solidFill>
                  <a:srgbClr val="00FF00"/>
                </a:solidFill>
              </a:rPr>
              <a:t>Course </a:t>
            </a:r>
            <a:r>
              <a:rPr lang="en-US" sz="2800" b="1" dirty="0" smtClean="0">
                <a:solidFill>
                  <a:srgbClr val="00FF00"/>
                </a:solidFill>
              </a:rPr>
              <a:t>&amp; relation: </a:t>
            </a:r>
          </a:p>
          <a:p>
            <a:pPr algn="l" rtl="0">
              <a:defRPr/>
            </a:pPr>
            <a:r>
              <a:rPr lang="en-US" sz="2800" b="1" u="sng" dirty="0" smtClean="0">
                <a:solidFill>
                  <a:srgbClr val="FFFF00"/>
                </a:solidFill>
              </a:rPr>
              <a:t>In </a:t>
            </a:r>
            <a:r>
              <a:rPr lang="en-US" sz="2800" b="1" u="sng" dirty="0">
                <a:solidFill>
                  <a:srgbClr val="FFFF00"/>
                </a:solidFill>
              </a:rPr>
              <a:t>the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axilla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/>
              <a:t>it lies </a:t>
            </a:r>
            <a:r>
              <a:rPr lang="en-US" sz="2400" b="1" dirty="0">
                <a:solidFill>
                  <a:srgbClr val="FF3300"/>
                </a:solidFill>
              </a:rPr>
              <a:t>behind</a:t>
            </a:r>
            <a:r>
              <a:rPr lang="en-US" sz="2400" b="1" dirty="0"/>
              <a:t> 3</a:t>
            </a:r>
            <a:r>
              <a:rPr lang="en-US" sz="2400" b="1" baseline="30000" dirty="0"/>
              <a:t>rd</a:t>
            </a:r>
            <a:r>
              <a:rPr lang="en-US" sz="2400" b="1" dirty="0"/>
              <a:t> part of axillary </a:t>
            </a:r>
            <a:r>
              <a:rPr lang="en-US" sz="2400" b="1" dirty="0" smtClean="0"/>
              <a:t>artery </a:t>
            </a:r>
            <a:endParaRPr lang="en-US" sz="2400" b="1" dirty="0"/>
          </a:p>
        </p:txBody>
      </p:sp>
      <p:pic>
        <p:nvPicPr>
          <p:cNvPr id="16388" name="Picture 4" descr="7B4926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9952" r="3604" b="33090"/>
          <a:stretch>
            <a:fillRect/>
          </a:stretch>
        </p:blipFill>
        <p:spPr bwMode="auto">
          <a:xfrm>
            <a:off x="0" y="1214438"/>
            <a:ext cx="47117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928688"/>
            <a:ext cx="4572000" cy="5929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In the </a:t>
            </a:r>
            <a:r>
              <a:rPr lang="en-US" sz="2400" b="1" u="sng" dirty="0" smtClean="0">
                <a:solidFill>
                  <a:srgbClr val="FFFF00"/>
                </a:solidFill>
              </a:rPr>
              <a:t>posterior compartment of the arm,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5F2FF"/>
                </a:solidFill>
              </a:rPr>
              <a:t>It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5F2FF"/>
                </a:solidFill>
              </a:rPr>
              <a:t>runs in the </a:t>
            </a:r>
            <a:r>
              <a:rPr lang="en-US" sz="2400" b="1" dirty="0" smtClean="0">
                <a:solidFill>
                  <a:srgbClr val="66FF33"/>
                </a:solidFill>
              </a:rPr>
              <a:t>spiral groove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5F2FF"/>
                </a:solidFill>
              </a:rPr>
              <a:t>of </a:t>
            </a:r>
            <a:r>
              <a:rPr lang="en-US" sz="2400" dirty="0" err="1" smtClean="0">
                <a:solidFill>
                  <a:srgbClr val="95F2FF"/>
                </a:solidFill>
              </a:rPr>
              <a:t>humerus</a:t>
            </a:r>
            <a:r>
              <a:rPr lang="en-US" sz="2400" dirty="0" smtClean="0">
                <a:solidFill>
                  <a:srgbClr val="95F2FF"/>
                </a:solidFill>
              </a:rPr>
              <a:t>, </a:t>
            </a:r>
            <a:r>
              <a:rPr lang="en-US" sz="2400" u="sng" dirty="0" smtClean="0">
                <a:solidFill>
                  <a:srgbClr val="95F2FF"/>
                </a:solidFill>
              </a:rPr>
              <a:t>deep </a:t>
            </a:r>
            <a:r>
              <a:rPr lang="en-US" sz="2400" dirty="0" smtClean="0">
                <a:solidFill>
                  <a:srgbClr val="95F2FF"/>
                </a:solidFill>
              </a:rPr>
              <a:t>to lateral head of triceps.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rgbClr val="95F2FF"/>
                </a:solidFill>
              </a:rPr>
              <a:t>At the lateral end of the spiral groove,, it turns forwards and pierces the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lateral </a:t>
            </a:r>
            <a:r>
              <a:rPr lang="en-US" sz="2400" dirty="0" err="1" smtClean="0">
                <a:solidFill>
                  <a:srgbClr val="FFFF00"/>
                </a:solidFill>
              </a:rPr>
              <a:t>intermuscular</a:t>
            </a:r>
            <a:r>
              <a:rPr lang="en-US" sz="2400" dirty="0" smtClean="0">
                <a:solidFill>
                  <a:srgbClr val="FFFF00"/>
                </a:solidFill>
              </a:rPr>
              <a:t> septum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95F2FF"/>
                </a:solidFill>
              </a:rPr>
              <a:t>to enter the anterior compartment of the arm in groove between </a:t>
            </a:r>
            <a:r>
              <a:rPr lang="en-US" sz="2400" b="1" i="1" dirty="0" err="1" smtClean="0">
                <a:solidFill>
                  <a:srgbClr val="FF9900"/>
                </a:solidFill>
              </a:rPr>
              <a:t>brachialis</a:t>
            </a:r>
            <a:r>
              <a:rPr lang="en-US" sz="2400" b="1" i="1" dirty="0" smtClean="0">
                <a:solidFill>
                  <a:srgbClr val="FF9900"/>
                </a:solidFill>
              </a:rPr>
              <a:t> </a:t>
            </a:r>
            <a:r>
              <a:rPr lang="en-US" sz="2400" dirty="0" smtClean="0">
                <a:solidFill>
                  <a:srgbClr val="95F2FF"/>
                </a:solidFill>
              </a:rPr>
              <a:t>medially and </a:t>
            </a:r>
            <a:r>
              <a:rPr lang="en-US" sz="2400" b="1" i="1" dirty="0" err="1" smtClean="0">
                <a:solidFill>
                  <a:srgbClr val="FF9900"/>
                </a:solidFill>
              </a:rPr>
              <a:t>brachioradialis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smtClean="0">
                <a:solidFill>
                  <a:srgbClr val="95F2FF"/>
                </a:solidFill>
              </a:rPr>
              <a:t>laterally</a:t>
            </a:r>
            <a:endParaRPr lang="en-US" dirty="0" smtClean="0">
              <a:solidFill>
                <a:srgbClr val="95F2FF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86602"/>
            <a:ext cx="8229600" cy="55955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Radial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nerve in </a:t>
            </a:r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arm</a:t>
            </a:r>
            <a:endParaRPr lang="en-US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2" name="Picture 2" descr="C9FF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4238"/>
            <a:ext cx="39703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3000375" y="3714750"/>
            <a:ext cx="571500" cy="214313"/>
          </a:xfrm>
          <a:prstGeom prst="fram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143250" y="4357688"/>
            <a:ext cx="714375" cy="214312"/>
          </a:xfrm>
          <a:prstGeom prst="fram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00375" y="2928938"/>
            <a:ext cx="714375" cy="142875"/>
          </a:xfrm>
          <a:prstGeom prst="fram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6" name="Picture 9" descr="http://img.webmd.com/dtmcms/live/webmd/consumer_assets/site_images/media/medical/hw/h9991449_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0" b="4999"/>
          <a:stretch>
            <a:fillRect/>
          </a:stretch>
        </p:blipFill>
        <p:spPr bwMode="auto">
          <a:xfrm>
            <a:off x="428625" y="5786438"/>
            <a:ext cx="43815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600200"/>
            <a:ext cx="4356100" cy="36131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cubital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fossa</a:t>
            </a:r>
            <a:r>
              <a:rPr lang="en-US" sz="2400" b="1" u="sng" dirty="0" smtClean="0">
                <a:solidFill>
                  <a:srgbClr val="FFFF00"/>
                </a:solidFill>
              </a:rPr>
              <a:t>, </a:t>
            </a:r>
            <a:r>
              <a:rPr lang="en-US" sz="2400" b="1" u="sng" dirty="0" smtClean="0"/>
              <a:t>it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b="1" u="sng" dirty="0" smtClean="0"/>
              <a:t>lies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3300"/>
                </a:solidFill>
              </a:rPr>
              <a:t>in front of lateral </a:t>
            </a:r>
            <a:r>
              <a:rPr lang="en-US" sz="2400" b="1" dirty="0" err="1" smtClean="0">
                <a:solidFill>
                  <a:srgbClr val="FF3300"/>
                </a:solidFill>
              </a:rPr>
              <a:t>epicondyle</a:t>
            </a:r>
            <a:r>
              <a:rPr lang="en-US" sz="2400" b="1" dirty="0" smtClean="0">
                <a:solidFill>
                  <a:srgbClr val="FF3300"/>
                </a:solidFill>
              </a:rPr>
              <a:t>, </a:t>
            </a:r>
            <a:r>
              <a:rPr lang="en-US" sz="2400" b="1" dirty="0" smtClean="0"/>
              <a:t>then under cover of </a:t>
            </a:r>
            <a:r>
              <a:rPr lang="en-US" sz="2400" b="1" dirty="0" err="1" smtClean="0"/>
              <a:t>brachioradialis</a:t>
            </a:r>
            <a:r>
              <a:rPr lang="en-US" sz="2400" b="1" dirty="0" smtClean="0"/>
              <a:t>,                </a:t>
            </a:r>
            <a:r>
              <a:rPr lang="en-US" sz="2400" b="1" u="sng" dirty="0" smtClean="0">
                <a:solidFill>
                  <a:srgbClr val="FFFF00"/>
                </a:solidFill>
              </a:rPr>
              <a:t>it terminates</a:t>
            </a:r>
            <a:r>
              <a:rPr lang="en-US" sz="2400" b="1" dirty="0" smtClean="0"/>
              <a:t> by dividing into 2 terminal branches:</a:t>
            </a:r>
          </a:p>
          <a:p>
            <a:pPr algn="l" rtl="0" eaLnBrk="1" hangingPunct="1">
              <a:defRPr/>
            </a:pPr>
            <a:r>
              <a:rPr lang="en-US" sz="2400" b="1" u="sng" dirty="0" smtClean="0">
                <a:solidFill>
                  <a:srgbClr val="00FF00"/>
                </a:solidFill>
              </a:rPr>
              <a:t>Superficial </a:t>
            </a:r>
            <a:r>
              <a:rPr lang="en-US" sz="2400" b="1" dirty="0" smtClean="0">
                <a:solidFill>
                  <a:srgbClr val="00FF00"/>
                </a:solidFill>
              </a:rPr>
              <a:t>branch</a:t>
            </a:r>
            <a:endParaRPr lang="en-US" sz="2400" b="1" dirty="0" smtClean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400" b="1" u="sng" dirty="0" smtClean="0">
                <a:solidFill>
                  <a:srgbClr val="00FF00"/>
                </a:solidFill>
              </a:rPr>
              <a:t>Deep</a:t>
            </a:r>
            <a:r>
              <a:rPr lang="en-US" sz="2400" b="1" dirty="0" smtClean="0">
                <a:solidFill>
                  <a:srgbClr val="00FF00"/>
                </a:solidFill>
              </a:rPr>
              <a:t> branch (posterior </a:t>
            </a:r>
            <a:r>
              <a:rPr lang="en-US" sz="2400" b="1" dirty="0" err="1" smtClean="0">
                <a:solidFill>
                  <a:srgbClr val="00FF00"/>
                </a:solidFill>
              </a:rPr>
              <a:t>interosseous</a:t>
            </a:r>
            <a:r>
              <a:rPr lang="en-US" sz="2400" b="1" dirty="0" smtClean="0">
                <a:solidFill>
                  <a:srgbClr val="00FF00"/>
                </a:solidFill>
              </a:rPr>
              <a:t> nerve</a:t>
            </a:r>
            <a:r>
              <a:rPr lang="en-US" sz="2400" b="1" dirty="0" smtClean="0">
                <a:solidFill>
                  <a:srgbClr val="00FF00"/>
                </a:solidFill>
              </a:rPr>
              <a:t>)</a:t>
            </a:r>
            <a:endParaRPr lang="en-US" sz="2400" b="1" dirty="0" smtClean="0">
              <a:solidFill>
                <a:srgbClr val="00FF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91513" cy="67752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Radial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nerve in </a:t>
            </a:r>
            <a:r>
              <a:rPr lang="en-US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forearm</a:t>
            </a:r>
            <a:endParaRPr lang="en-US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6" name="Picture 9" descr="http://img.webmd.com/dtmcms/live/webmd/consumer_assets/site_images/media/medical/hw/h9991449_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0" b="4999"/>
          <a:stretch>
            <a:fillRect/>
          </a:stretch>
        </p:blipFill>
        <p:spPr bwMode="auto">
          <a:xfrm>
            <a:off x="4572000" y="3857625"/>
            <a:ext cx="4381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ttp://www.eorthopod.com/sites/default/files/images/elbow_anatomy08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57192"/>
            <a:ext cx="24574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o.quizlet.com/i/3bke1SXp-oD9YX_TT1zh7g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/>
          <a:stretch>
            <a:fillRect/>
          </a:stretch>
        </p:blipFill>
        <p:spPr bwMode="auto">
          <a:xfrm>
            <a:off x="5429250" y="908720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ame 7"/>
          <p:cNvSpPr/>
          <p:nvPr/>
        </p:nvSpPr>
        <p:spPr>
          <a:xfrm>
            <a:off x="5508105" y="2060848"/>
            <a:ext cx="720080" cy="216024"/>
          </a:xfrm>
          <a:prstGeom prst="fram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6786563" y="5786438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rgbClr val="002060"/>
                </a:solidFill>
              </a:rPr>
              <a:t>Medial Epicon.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858000" y="5786438"/>
            <a:ext cx="357187" cy="714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713"/>
            <a:ext cx="82296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FF00"/>
                </a:solidFill>
              </a:rPr>
              <a:t>Branches of Radial Nerve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908050"/>
            <a:ext cx="4787900" cy="532923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In the </a:t>
            </a:r>
            <a:r>
              <a:rPr lang="en-US" sz="2800" b="1" dirty="0" err="1" smtClean="0">
                <a:solidFill>
                  <a:srgbClr val="FF9900"/>
                </a:solidFill>
              </a:rPr>
              <a:t>axilla</a:t>
            </a:r>
            <a:r>
              <a:rPr lang="en-US" sz="2800" b="1" dirty="0" smtClean="0">
                <a:solidFill>
                  <a:srgbClr val="FF9900"/>
                </a:solidFill>
              </a:rPr>
              <a:t>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Muscular:</a:t>
            </a:r>
            <a:r>
              <a:rPr lang="en-US" sz="2400" dirty="0" smtClean="0"/>
              <a:t> </a:t>
            </a:r>
            <a:r>
              <a:rPr lang="en-US" sz="2000" dirty="0" smtClean="0"/>
              <a:t>long head &amp; Medial heads of </a:t>
            </a:r>
            <a:r>
              <a:rPr lang="en-US" sz="2400" u="sng" dirty="0" smtClean="0"/>
              <a:t>triceps.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Cutaneous:</a:t>
            </a:r>
            <a:r>
              <a:rPr lang="en-US" sz="2400" dirty="0" smtClean="0"/>
              <a:t>                    </a:t>
            </a:r>
            <a:r>
              <a:rPr lang="en-US" sz="2000" dirty="0" smtClean="0">
                <a:solidFill>
                  <a:srgbClr val="FFFF00"/>
                </a:solidFill>
              </a:rPr>
              <a:t>posterior cutaneous nerve of arm</a:t>
            </a:r>
            <a:r>
              <a:rPr lang="en-US" sz="2000" dirty="0" smtClean="0"/>
              <a:t> supplies the skin at back of arm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In the spiral groove: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Muscular:</a:t>
            </a:r>
            <a:r>
              <a:rPr lang="en-US" sz="2400" dirty="0" smtClean="0"/>
              <a:t> </a:t>
            </a:r>
            <a:r>
              <a:rPr lang="en-US" sz="2000" dirty="0" smtClean="0"/>
              <a:t>medial &amp; lateral heads of </a:t>
            </a:r>
            <a:r>
              <a:rPr lang="en-US" sz="2400" u="sng" dirty="0" smtClean="0"/>
              <a:t>triceps </a:t>
            </a:r>
            <a:r>
              <a:rPr lang="en-US" sz="2400" dirty="0" smtClean="0"/>
              <a:t>+ </a:t>
            </a:r>
            <a:r>
              <a:rPr lang="en-US" sz="2400" u="sng" dirty="0" err="1" smtClean="0"/>
              <a:t>anconeus</a:t>
            </a:r>
            <a:endParaRPr lang="en-US" sz="2400" u="sng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Cutaneous: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    </a:t>
            </a:r>
            <a:r>
              <a:rPr lang="en-US" sz="2000" dirty="0" smtClean="0"/>
              <a:t>1 - Lower lateral cutaneous nerve of the arm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2 - Posterior cutaneous nerve of forearm</a:t>
            </a:r>
          </a:p>
        </p:txBody>
      </p:sp>
      <p:pic>
        <p:nvPicPr>
          <p:cNvPr id="19460" name="Picture 2" descr="C9FF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4105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2571750" y="3286125"/>
            <a:ext cx="285750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571750" y="3500438"/>
            <a:ext cx="142875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928688"/>
            <a:ext cx="4284662" cy="5929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u="sng" dirty="0" smtClean="0">
                <a:solidFill>
                  <a:srgbClr val="FF9900"/>
                </a:solidFill>
              </a:rPr>
              <a:t>In anterior  compartment of the arm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u="sng" dirty="0" smtClean="0">
                <a:solidFill>
                  <a:srgbClr val="FF9900"/>
                </a:solidFill>
              </a:rPr>
              <a:t>in the groove between </a:t>
            </a:r>
            <a:r>
              <a:rPr lang="en-US" sz="2400" b="1" u="sng" dirty="0" err="1" smtClean="0">
                <a:solidFill>
                  <a:srgbClr val="00FF00"/>
                </a:solidFill>
              </a:rPr>
              <a:t>brachialis</a:t>
            </a:r>
            <a:r>
              <a:rPr lang="en-US" sz="2400" b="1" u="sng" dirty="0" smtClean="0">
                <a:solidFill>
                  <a:srgbClr val="00FF00"/>
                </a:solidFill>
              </a:rPr>
              <a:t> </a:t>
            </a:r>
            <a:r>
              <a:rPr lang="en-US" sz="2400" b="1" u="sng" dirty="0" smtClean="0">
                <a:solidFill>
                  <a:srgbClr val="FF9900"/>
                </a:solidFill>
              </a:rPr>
              <a:t>&amp; </a:t>
            </a:r>
            <a:r>
              <a:rPr lang="en-US" sz="2400" b="1" u="sng" dirty="0" err="1" smtClean="0">
                <a:solidFill>
                  <a:srgbClr val="00FF00"/>
                </a:solidFill>
              </a:rPr>
              <a:t>brachioradialis</a:t>
            </a:r>
            <a:r>
              <a:rPr lang="en-US" sz="2400" b="1" dirty="0" smtClean="0">
                <a:solidFill>
                  <a:srgbClr val="00FF00"/>
                </a:solidFill>
              </a:rPr>
              <a:t>: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Muscular:</a:t>
            </a:r>
          </a:p>
          <a:p>
            <a:pPr algn="l" rtl="0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sz="2000" u="sng" dirty="0" smtClean="0"/>
              <a:t>Lateral </a:t>
            </a:r>
            <a:r>
              <a:rPr lang="en-US" sz="2000" u="sng" dirty="0" err="1" smtClean="0"/>
              <a:t>fibres</a:t>
            </a:r>
            <a:r>
              <a:rPr lang="en-US" sz="2000" dirty="0" smtClean="0"/>
              <a:t> of </a:t>
            </a:r>
            <a:r>
              <a:rPr lang="en-US" sz="2000" b="1" dirty="0" err="1" smtClean="0">
                <a:solidFill>
                  <a:srgbClr val="FF3300"/>
                </a:solidFill>
              </a:rPr>
              <a:t>brachialis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pPr algn="l" rtl="0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sz="2000" dirty="0" smtClean="0"/>
              <a:t>Nerve to </a:t>
            </a:r>
            <a:r>
              <a:rPr lang="en-US" sz="2000" b="1" dirty="0" err="1" smtClean="0">
                <a:solidFill>
                  <a:srgbClr val="FF3300"/>
                </a:solidFill>
              </a:rPr>
              <a:t>brachioradialis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pPr algn="l" rtl="0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sz="2000" dirty="0" smtClean="0"/>
              <a:t>Nerve to </a:t>
            </a:r>
            <a:r>
              <a:rPr lang="en-US" sz="2000" b="1" dirty="0" smtClean="0">
                <a:solidFill>
                  <a:srgbClr val="FF3300"/>
                </a:solidFill>
              </a:rPr>
              <a:t>extensor </a:t>
            </a:r>
            <a:r>
              <a:rPr lang="en-US" sz="2000" b="1" dirty="0" err="1" smtClean="0">
                <a:solidFill>
                  <a:srgbClr val="FF3300"/>
                </a:solidFill>
              </a:rPr>
              <a:t>carpi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</a:rPr>
              <a:t>radialis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</a:rPr>
              <a:t>longus</a:t>
            </a:r>
            <a:r>
              <a:rPr lang="en-US" sz="2000" b="1" dirty="0" smtClean="0">
                <a:solidFill>
                  <a:srgbClr val="FF3300"/>
                </a:solidFill>
              </a:rPr>
              <a:t>.</a:t>
            </a:r>
          </a:p>
          <a:p>
            <a:pPr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Terminal branches:</a:t>
            </a:r>
          </a:p>
          <a:p>
            <a:pPr lvl="1" algn="l" rtl="0" eaLnBrk="1" hangingPunct="1">
              <a:buClr>
                <a:srgbClr val="FFFF00"/>
              </a:buClr>
              <a:defRPr/>
            </a:pPr>
            <a:r>
              <a:rPr lang="en-US" sz="2000" b="1" dirty="0" smtClean="0"/>
              <a:t>Superficial branch</a:t>
            </a:r>
          </a:p>
          <a:p>
            <a:pPr lvl="1" algn="l" rtl="0" eaLnBrk="1" hangingPunct="1">
              <a:buClr>
                <a:srgbClr val="FFFF00"/>
              </a:buClr>
              <a:defRPr/>
            </a:pPr>
            <a:r>
              <a:rPr lang="en-US" sz="2000" b="1" dirty="0" smtClean="0"/>
              <a:t>Deep branch (posterior </a:t>
            </a:r>
            <a:r>
              <a:rPr lang="en-US" sz="2000" b="1" dirty="0" err="1" smtClean="0"/>
              <a:t>interosseous</a:t>
            </a:r>
            <a:r>
              <a:rPr lang="en-US" sz="2000" b="1" dirty="0" smtClean="0"/>
              <a:t> nerve).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FF00"/>
                </a:solidFill>
              </a:rPr>
              <a:t>Branches of Radial Nerve</a:t>
            </a:r>
          </a:p>
        </p:txBody>
      </p:sp>
      <p:pic>
        <p:nvPicPr>
          <p:cNvPr id="20484" name="Picture 6" descr="http://o.quizlet.com/i/3bke1SXp-oD9YX_TT1zh7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/>
          <a:stretch>
            <a:fillRect/>
          </a:stretch>
        </p:blipFill>
        <p:spPr bwMode="auto">
          <a:xfrm>
            <a:off x="500063" y="928688"/>
            <a:ext cx="3762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643063" y="3214688"/>
            <a:ext cx="71437" cy="71437"/>
          </a:xfrm>
          <a:prstGeom prst="star5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857375" y="2786063"/>
            <a:ext cx="71438" cy="71437"/>
          </a:xfrm>
          <a:prstGeom prst="star5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000250" y="4500563"/>
            <a:ext cx="71438" cy="71437"/>
          </a:xfrm>
          <a:prstGeom prst="star5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642938" y="3143250"/>
            <a:ext cx="714375" cy="285750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2938" y="2357438"/>
            <a:ext cx="714375" cy="142875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71500" y="2668588"/>
            <a:ext cx="928688" cy="26035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71500" y="4643438"/>
            <a:ext cx="785813" cy="214312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Objectives</a:t>
            </a:r>
            <a:endParaRPr lang="en-US" u="sng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u="sng" dirty="0" smtClean="0">
                <a:solidFill>
                  <a:srgbClr val="00FF00"/>
                </a:solidFill>
              </a:rPr>
              <a:t>At the end of this lecture, the students should be able to :</a:t>
            </a:r>
            <a:endParaRPr lang="ar-SA" sz="2400" b="1" u="sng" dirty="0" smtClean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400" b="1" dirty="0" smtClean="0"/>
              <a:t>Describe </a:t>
            </a:r>
            <a:r>
              <a:rPr lang="en-US" sz="2400" b="1" dirty="0" smtClean="0">
                <a:solidFill>
                  <a:srgbClr val="FF3300"/>
                </a:solidFill>
              </a:rPr>
              <a:t>the formation</a:t>
            </a:r>
            <a:r>
              <a:rPr lang="en-US" sz="2400" b="1" dirty="0" smtClean="0"/>
              <a:t> of brachial plexus (</a:t>
            </a:r>
            <a:r>
              <a:rPr lang="en-US" sz="2400" b="1" dirty="0" err="1" smtClean="0"/>
              <a:t>site,roots</a:t>
            </a:r>
            <a:r>
              <a:rPr lang="en-US" sz="2400" b="1" dirty="0" smtClean="0"/>
              <a:t> &amp; stages).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List the </a:t>
            </a:r>
            <a:r>
              <a:rPr lang="en-US" sz="2400" b="1" dirty="0" smtClean="0">
                <a:solidFill>
                  <a:srgbClr val="FF3300"/>
                </a:solidFill>
              </a:rPr>
              <a:t>main branches</a:t>
            </a:r>
            <a:r>
              <a:rPr lang="en-US" sz="2400" b="1" dirty="0" smtClean="0"/>
              <a:t> of brachial plexus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Describe </a:t>
            </a:r>
            <a:r>
              <a:rPr lang="en-US" sz="2400" b="1" dirty="0" smtClean="0">
                <a:solidFill>
                  <a:srgbClr val="FFFF00"/>
                </a:solidFill>
              </a:rPr>
              <a:t>the course</a:t>
            </a:r>
            <a:r>
              <a:rPr lang="en-US" sz="2400" b="1" dirty="0" smtClean="0"/>
              <a:t> of radial nerve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List the </a:t>
            </a:r>
            <a:r>
              <a:rPr lang="en-US" sz="2400" b="1" dirty="0" smtClean="0">
                <a:solidFill>
                  <a:srgbClr val="FFFF00"/>
                </a:solidFill>
              </a:rPr>
              <a:t>motor &amp; sensory distribution of radial nerve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Describe the effects in cases of </a:t>
            </a:r>
            <a:r>
              <a:rPr lang="en-US" sz="2400" b="1" dirty="0" smtClean="0">
                <a:solidFill>
                  <a:srgbClr val="FFFF00"/>
                </a:solidFill>
              </a:rPr>
              <a:t>lesion of the brachial plexus &amp; radial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28775"/>
            <a:ext cx="4608512" cy="331311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It is a continuation of the radial nerve</a:t>
            </a:r>
          </a:p>
          <a:p>
            <a:pPr algn="l" rtl="0" eaLnBrk="1" hangingPunct="1">
              <a:defRPr/>
            </a:pPr>
            <a:r>
              <a:rPr lang="en-US" sz="2400" dirty="0" smtClean="0"/>
              <a:t>It descends </a:t>
            </a:r>
            <a:r>
              <a:rPr lang="en-US" sz="2400" u="sng" dirty="0" smtClean="0"/>
              <a:t>in front</a:t>
            </a:r>
            <a:r>
              <a:rPr lang="en-US" sz="2400" dirty="0" smtClean="0"/>
              <a:t> of lateral side of forearm to reach the </a:t>
            </a:r>
            <a:r>
              <a:rPr lang="en-US" sz="2400" dirty="0" smtClean="0">
                <a:solidFill>
                  <a:srgbClr val="FFFF00"/>
                </a:solidFill>
              </a:rPr>
              <a:t>dorsum of the hand</a:t>
            </a:r>
          </a:p>
          <a:p>
            <a:pPr algn="l" rtl="0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It has </a:t>
            </a:r>
            <a:r>
              <a:rPr lang="en-US" sz="2400" u="sng" dirty="0" smtClean="0">
                <a:solidFill>
                  <a:srgbClr val="FFFF00"/>
                </a:solidFill>
              </a:rPr>
              <a:t>No branches</a:t>
            </a:r>
            <a:r>
              <a:rPr lang="en-US" sz="2400" dirty="0" smtClean="0">
                <a:solidFill>
                  <a:srgbClr val="FFFF00"/>
                </a:solidFill>
              </a:rPr>
              <a:t> in the </a:t>
            </a:r>
            <a:r>
              <a:rPr lang="en-US" sz="2400" u="sng" dirty="0" smtClean="0">
                <a:solidFill>
                  <a:srgbClr val="FFFF00"/>
                </a:solidFill>
              </a:rPr>
              <a:t>forearm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21507" name="Picture 4" descr="C34E7F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5856" r="23067" b="17043"/>
          <a:stretch>
            <a:fillRect/>
          </a:stretch>
        </p:blipFill>
        <p:spPr bwMode="auto">
          <a:xfrm>
            <a:off x="73025" y="981075"/>
            <a:ext cx="4211638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FF00"/>
                </a:solidFill>
              </a:rPr>
              <a:t>Superficial Terminal branch of Radial Nerve</a:t>
            </a:r>
          </a:p>
        </p:txBody>
      </p:sp>
      <p:sp>
        <p:nvSpPr>
          <p:cNvPr id="5" name="Frame 4"/>
          <p:cNvSpPr/>
          <p:nvPr/>
        </p:nvSpPr>
        <p:spPr>
          <a:xfrm>
            <a:off x="357188" y="2786063"/>
            <a:ext cx="1071562" cy="285750"/>
          </a:xfrm>
          <a:prstGeom prst="fram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7DE36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54451" r="23274" b="10597"/>
          <a:stretch>
            <a:fillRect/>
          </a:stretch>
        </p:blipFill>
        <p:spPr bwMode="auto">
          <a:xfrm>
            <a:off x="250825" y="908050"/>
            <a:ext cx="4067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00563" y="981075"/>
            <a:ext cx="4248150" cy="464661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</a:rPr>
              <a:t>Above wrist:</a:t>
            </a:r>
            <a:r>
              <a:rPr lang="en-US" sz="2400" b="1" dirty="0" smtClean="0"/>
              <a:t>                   it </a:t>
            </a:r>
            <a:r>
              <a:rPr lang="en-US" sz="2400" b="1" u="sng" dirty="0" smtClean="0"/>
              <a:t>turns posterior</a:t>
            </a:r>
            <a:r>
              <a:rPr lang="en-US" sz="2400" b="1" dirty="0" smtClean="0"/>
              <a:t> to pass </a:t>
            </a:r>
            <a:r>
              <a:rPr lang="en-US" sz="2400" b="1" dirty="0" smtClean="0">
                <a:solidFill>
                  <a:srgbClr val="FF9900"/>
                </a:solidFill>
              </a:rPr>
              <a:t>superficial </a:t>
            </a:r>
            <a:r>
              <a:rPr lang="en-US" sz="2400" b="1" dirty="0" smtClean="0"/>
              <a:t>to </a:t>
            </a:r>
            <a:r>
              <a:rPr lang="en-US" sz="2400" b="1" dirty="0" smtClean="0">
                <a:solidFill>
                  <a:srgbClr val="FFCC00"/>
                </a:solidFill>
              </a:rPr>
              <a:t>extensor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</a:rPr>
              <a:t>retinaculum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to supply: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b="1" u="sng" dirty="0" smtClean="0"/>
          </a:p>
          <a:p>
            <a:pPr algn="l" rtl="0" eaLnBrk="1" hangingPunct="1">
              <a:defRPr/>
            </a:pPr>
            <a:r>
              <a:rPr lang="en-US" sz="2400" b="1" dirty="0" smtClean="0"/>
              <a:t>skin of lateral 2/3 of back of hand.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Skin over the back of proximal phalanges of lateral 3 </a:t>
            </a:r>
            <a:r>
              <a:rPr lang="en-US" sz="2400" b="1" dirty="0" smtClean="0">
                <a:latin typeface="Arial"/>
              </a:rPr>
              <a:t>½</a:t>
            </a:r>
            <a:r>
              <a:rPr lang="en-US" sz="2400" b="1" dirty="0" smtClean="0"/>
              <a:t> fingers.</a:t>
            </a:r>
          </a:p>
          <a:p>
            <a:pPr algn="l" rtl="0" eaLnBrk="1" hangingPunct="1">
              <a:defRPr/>
            </a:pPr>
            <a:endParaRPr lang="en-US" sz="2000" b="1" dirty="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0322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FF00"/>
                </a:solidFill>
              </a:rPr>
              <a:t>Superficial Terminal branch of Radial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FF00"/>
                </a:solidFill>
              </a:rPr>
              <a:t>Deep branch of Radial nerve</a:t>
            </a:r>
            <a:r>
              <a:rPr lang="en-US" sz="3200" b="1" dirty="0" smtClean="0">
                <a:solidFill>
                  <a:srgbClr val="00FF00"/>
                </a:solidFill>
              </a:rPr>
              <a:t> </a:t>
            </a:r>
            <a:r>
              <a:rPr lang="en-US" sz="3200" b="1" u="sng" dirty="0" smtClean="0">
                <a:solidFill>
                  <a:srgbClr val="00FF00"/>
                </a:solidFill>
              </a:rPr>
              <a:t>(posterior </a:t>
            </a:r>
            <a:r>
              <a:rPr lang="en-US" sz="3200" b="1" u="sng" dirty="0" err="1" smtClean="0">
                <a:solidFill>
                  <a:srgbClr val="00FF00"/>
                </a:solidFill>
              </a:rPr>
              <a:t>interosseous</a:t>
            </a:r>
            <a:r>
              <a:rPr lang="en-US" sz="3200" b="1" u="sng" dirty="0" smtClean="0">
                <a:solidFill>
                  <a:srgbClr val="00FF00"/>
                </a:solidFill>
              </a:rPr>
              <a:t> nerve)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00200"/>
            <a:ext cx="4356100" cy="44926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It </a:t>
            </a:r>
            <a:r>
              <a:rPr lang="en-US" sz="2400" b="1" u="sng" dirty="0" smtClean="0"/>
              <a:t>pierces</a:t>
            </a:r>
            <a:r>
              <a:rPr lang="en-US" sz="2400" b="1" dirty="0" smtClean="0"/>
              <a:t> the </a:t>
            </a:r>
            <a:r>
              <a:rPr lang="en-US" sz="2400" b="1" dirty="0" err="1" smtClean="0">
                <a:solidFill>
                  <a:srgbClr val="FFFF00"/>
                </a:solidFill>
              </a:rPr>
              <a:t>supinator</a:t>
            </a:r>
            <a:r>
              <a:rPr lang="en-US" sz="2400" b="1" dirty="0" smtClean="0">
                <a:solidFill>
                  <a:srgbClr val="FFFF00"/>
                </a:solidFill>
              </a:rPr>
              <a:t> muscle &amp; </a:t>
            </a:r>
            <a:r>
              <a:rPr lang="en-US" sz="2400" b="1" dirty="0" smtClean="0"/>
              <a:t>turns </a:t>
            </a:r>
            <a:r>
              <a:rPr lang="en-US" sz="2400" b="1" u="sng" dirty="0" smtClean="0"/>
              <a:t>around the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neck of radius</a:t>
            </a:r>
            <a:r>
              <a:rPr lang="en-US" sz="2400" b="1" dirty="0" smtClean="0"/>
              <a:t> to reach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 of forearm</a:t>
            </a:r>
            <a:r>
              <a:rPr lang="en-US" sz="2400" b="1" dirty="0" smtClean="0"/>
              <a:t>, descending </a:t>
            </a:r>
            <a:r>
              <a:rPr lang="en-US" sz="2400" b="1" u="sng" dirty="0" smtClean="0"/>
              <a:t>between</a:t>
            </a:r>
            <a:r>
              <a:rPr lang="en-US" sz="2400" b="1" dirty="0" smtClean="0"/>
              <a:t> superficial &amp; deep muscles of the back of the forearm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It </a:t>
            </a:r>
            <a:r>
              <a:rPr lang="en-US" sz="2400" b="1" u="sng" dirty="0" smtClean="0">
                <a:solidFill>
                  <a:srgbClr val="FF3300"/>
                </a:solidFill>
              </a:rPr>
              <a:t>supplies</a:t>
            </a:r>
            <a:r>
              <a:rPr lang="en-US" sz="2400" b="1" dirty="0" smtClean="0"/>
              <a:t> the muscles of posterior compartment  the of forearm</a:t>
            </a:r>
          </a:p>
        </p:txBody>
      </p:sp>
      <p:pic>
        <p:nvPicPr>
          <p:cNvPr id="23556" name="Picture 6" descr="http://o.quizlet.com/i/3bke1SXp-oD9YX_TT1zh7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0"/>
          <a:stretch>
            <a:fillRect/>
          </a:stretch>
        </p:blipFill>
        <p:spPr bwMode="auto">
          <a:xfrm>
            <a:off x="500063" y="1214438"/>
            <a:ext cx="38338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500063" y="3643313"/>
            <a:ext cx="1000125" cy="571500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928813" y="4786313"/>
            <a:ext cx="142875" cy="142875"/>
          </a:xfrm>
          <a:prstGeom prst="star5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28750" y="4000500"/>
            <a:ext cx="428625" cy="7143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277813"/>
            <a:ext cx="5148262" cy="3006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</a:rPr>
              <a:t>Cutaneous</a:t>
            </a:r>
            <a:r>
              <a:rPr lang="en-US" sz="3600" b="1" dirty="0" smtClean="0">
                <a:solidFill>
                  <a:srgbClr val="FFFF00"/>
                </a:solidFill>
              </a:rPr>
              <a:t> &amp; digital areas supplied by Radial</a:t>
            </a:r>
            <a:r>
              <a:rPr lang="en-US" dirty="0" smtClean="0"/>
              <a:t> </a:t>
            </a:r>
          </a:p>
        </p:txBody>
      </p:sp>
      <p:pic>
        <p:nvPicPr>
          <p:cNvPr id="24579" name="Picture 4" descr="964F2B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12088" r="18813" b="20676"/>
          <a:stretch>
            <a:fillRect/>
          </a:stretch>
        </p:blipFill>
        <p:spPr bwMode="auto">
          <a:xfrm>
            <a:off x="323850" y="404813"/>
            <a:ext cx="39957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143000" y="1643063"/>
            <a:ext cx="142875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643063" y="2143125"/>
            <a:ext cx="46037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285875" y="3143250"/>
            <a:ext cx="142875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500188" y="5214938"/>
            <a:ext cx="71437" cy="71437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Bracial Plexus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33363"/>
            <a:ext cx="4616450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 rot="5400000">
            <a:off x="-1610519" y="3166269"/>
            <a:ext cx="6073775" cy="3889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en-US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cutaneous nerves</a:t>
            </a:r>
          </a:p>
        </p:txBody>
      </p:sp>
      <p:sp>
        <p:nvSpPr>
          <p:cNvPr id="25604" name="WordArt 7"/>
          <p:cNvSpPr>
            <a:spLocks noChangeArrowheads="1" noChangeShapeType="1" noTextEdit="1"/>
          </p:cNvSpPr>
          <p:nvPr/>
        </p:nvSpPr>
        <p:spPr bwMode="auto">
          <a:xfrm rot="5400000">
            <a:off x="4683919" y="3028156"/>
            <a:ext cx="6073775" cy="6651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en-US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posterior view</a:t>
            </a:r>
          </a:p>
        </p:txBody>
      </p:sp>
      <p:sp>
        <p:nvSpPr>
          <p:cNvPr id="7" name="Frame 6"/>
          <p:cNvSpPr/>
          <p:nvPr/>
        </p:nvSpPr>
        <p:spPr>
          <a:xfrm>
            <a:off x="2357438" y="2643188"/>
            <a:ext cx="1357312" cy="8572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072063" y="2286000"/>
            <a:ext cx="1000125" cy="5000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072063" y="4714875"/>
            <a:ext cx="1143000" cy="571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929188" y="2786063"/>
            <a:ext cx="1428750" cy="1428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14356"/>
            <a:ext cx="4786346" cy="58169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rtl="0">
              <a:defRPr/>
            </a:pP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In the </a:t>
            </a:r>
            <a:r>
              <a:rPr lang="en-US" b="1" dirty="0" err="1">
                <a:ln w="50800"/>
                <a:solidFill>
                  <a:srgbClr val="FFFF00"/>
                </a:solidFill>
                <a:cs typeface="+mn-cs"/>
              </a:rPr>
              <a:t>axilla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</a:t>
            </a:r>
          </a:p>
          <a:p>
            <a:pPr algn="l" rtl="0">
              <a:defRPr/>
            </a:pPr>
            <a:r>
              <a:rPr lang="en-US" sz="2400" b="1" i="1" dirty="0">
                <a:ln w="50800"/>
                <a:solidFill>
                  <a:srgbClr val="00FF00"/>
                </a:solidFill>
                <a:cs typeface="+mn-cs"/>
              </a:rPr>
              <a:t>Motor</a:t>
            </a:r>
            <a:endParaRPr lang="en-US" sz="2400" b="1" dirty="0">
              <a:ln w="50800"/>
              <a:solidFill>
                <a:srgbClr val="00FF00"/>
              </a:solidFill>
              <a:cs typeface="+mn-cs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The triceps, the </a:t>
            </a:r>
            <a:r>
              <a:rPr lang="en-US" b="1" dirty="0" err="1">
                <a:ln w="50800"/>
                <a:solidFill>
                  <a:srgbClr val="FFFF00"/>
                </a:solidFill>
                <a:cs typeface="+mn-cs"/>
              </a:rPr>
              <a:t>anconeus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, and the long extensors of the wrist are paralyzed. 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The patient is unable to extend the elbow joint, the wrist joint, and the fingers. So </a:t>
            </a:r>
            <a:r>
              <a:rPr lang="en-US" b="1" dirty="0"/>
              <a:t>The characteristic deformity is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</a:t>
            </a:r>
            <a:r>
              <a:rPr lang="en-US" sz="2000" b="1" dirty="0">
                <a:ln w="50800"/>
                <a:solidFill>
                  <a:srgbClr val="FF3300"/>
                </a:solidFill>
                <a:cs typeface="+mn-cs"/>
              </a:rPr>
              <a:t>Wrist drop</a:t>
            </a:r>
            <a:r>
              <a:rPr lang="en-US" sz="2000" b="1" dirty="0">
                <a:ln w="50800"/>
                <a:solidFill>
                  <a:srgbClr val="FFFF00"/>
                </a:solidFill>
                <a:cs typeface="+mn-cs"/>
              </a:rPr>
              <a:t>, 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or flexion of the wrist.</a:t>
            </a:r>
          </a:p>
          <a:p>
            <a:pPr algn="l" rtl="0">
              <a:defRPr/>
            </a:pPr>
            <a:endParaRPr lang="en-US" b="1" dirty="0">
              <a:ln w="50800"/>
              <a:solidFill>
                <a:srgbClr val="FFFF00"/>
              </a:solidFill>
              <a:cs typeface="+mn-cs"/>
            </a:endParaRPr>
          </a:p>
          <a:p>
            <a:pPr algn="l" rtl="0">
              <a:defRPr/>
            </a:pPr>
            <a:r>
              <a:rPr lang="en-US" sz="2400" b="1" i="1" dirty="0">
                <a:ln w="50800"/>
                <a:solidFill>
                  <a:srgbClr val="00FF00"/>
                </a:solidFill>
                <a:cs typeface="+mn-cs"/>
              </a:rPr>
              <a:t>Sensory</a:t>
            </a:r>
            <a:endParaRPr lang="en-US" sz="2400" b="1" dirty="0">
              <a:ln w="50800"/>
              <a:solidFill>
                <a:srgbClr val="00FF00"/>
              </a:solidFill>
              <a:cs typeface="+mn-cs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A small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loss of skin sensation 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in </a:t>
            </a:r>
            <a:r>
              <a:rPr lang="en-US" b="1" dirty="0">
                <a:ln w="50800"/>
                <a:solidFill>
                  <a:srgbClr val="FF3300"/>
                </a:solidFill>
                <a:cs typeface="+mn-cs"/>
              </a:rPr>
              <a:t>posterior surface of the lower part 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of the </a:t>
            </a:r>
            <a:r>
              <a:rPr lang="en-US" b="1" dirty="0">
                <a:ln w="50800"/>
                <a:solidFill>
                  <a:srgbClr val="FF3300"/>
                </a:solidFill>
                <a:cs typeface="+mn-cs"/>
              </a:rPr>
              <a:t>arm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and down a narrow strip on the </a:t>
            </a:r>
            <a:r>
              <a:rPr lang="en-US" b="1" dirty="0">
                <a:ln w="50800"/>
                <a:solidFill>
                  <a:srgbClr val="FF3300"/>
                </a:solidFill>
                <a:cs typeface="+mn-cs"/>
              </a:rPr>
              <a:t>back of the forearm.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Sensory loss 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on the </a:t>
            </a:r>
            <a:r>
              <a:rPr lang="en-US" b="1" dirty="0">
                <a:ln w="50800"/>
                <a:solidFill>
                  <a:srgbClr val="FF3300"/>
                </a:solidFill>
                <a:cs typeface="+mn-cs"/>
              </a:rPr>
              <a:t>lateral part of 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the </a:t>
            </a:r>
            <a:r>
              <a:rPr lang="en-US" b="1" dirty="0">
                <a:ln w="50800"/>
                <a:solidFill>
                  <a:srgbClr val="FF3300"/>
                </a:solidFill>
                <a:cs typeface="+mn-cs"/>
              </a:rPr>
              <a:t>dorsum of the hand 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and on the </a:t>
            </a:r>
            <a:r>
              <a:rPr lang="en-US" b="1" dirty="0">
                <a:ln w="50800"/>
                <a:solidFill>
                  <a:srgbClr val="FF3300"/>
                </a:solidFill>
                <a:cs typeface="+mn-cs"/>
              </a:rPr>
              <a:t>dorsal surface of the roots of the lateral 3 ½ fingers.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85813" y="214313"/>
            <a:ext cx="714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b="1" i="1">
                <a:solidFill>
                  <a:srgbClr val="FF00FF"/>
                </a:solidFill>
              </a:rPr>
              <a:t>Injuries to the </a:t>
            </a:r>
            <a:r>
              <a:rPr lang="en-US" sz="2400" b="1" i="1" u="sng">
                <a:solidFill>
                  <a:srgbClr val="FF00FF"/>
                </a:solidFill>
              </a:rPr>
              <a:t>Radial Nerve </a:t>
            </a:r>
            <a:r>
              <a:rPr lang="en-US" sz="2400" b="1" i="1">
                <a:solidFill>
                  <a:srgbClr val="FF00FF"/>
                </a:solidFill>
              </a:rPr>
              <a:t>in the Axilla</a:t>
            </a:r>
            <a:endParaRPr lang="en-US" sz="2400" b="1">
              <a:solidFill>
                <a:srgbClr val="FF00FF"/>
              </a:solidFill>
            </a:endParaRPr>
          </a:p>
        </p:txBody>
      </p:sp>
      <p:pic>
        <p:nvPicPr>
          <p:cNvPr id="26628" name="Picture 2" descr="C9FF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873125"/>
            <a:ext cx="3314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727450"/>
            <a:ext cx="2990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723" y="1142985"/>
            <a:ext cx="8502555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 The </a:t>
            </a:r>
            <a:r>
              <a:rPr lang="en-US" sz="2400" b="1" u="sng" dirty="0">
                <a:ln w="50800"/>
                <a:solidFill>
                  <a:srgbClr val="FFFF00"/>
                </a:solidFill>
                <a:cs typeface="+mn-cs"/>
              </a:rPr>
              <a:t>roots</a:t>
            </a: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, </a:t>
            </a:r>
            <a:r>
              <a:rPr lang="en-US" sz="2400" b="1" u="sng" dirty="0">
                <a:ln w="50800"/>
                <a:solidFill>
                  <a:srgbClr val="FFFF00"/>
                </a:solidFill>
                <a:cs typeface="+mn-cs"/>
              </a:rPr>
              <a:t>trunks</a:t>
            </a: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, and </a:t>
            </a:r>
            <a:r>
              <a:rPr lang="en-US" sz="2400" b="1" u="sng" dirty="0">
                <a:ln w="50800"/>
                <a:solidFill>
                  <a:srgbClr val="FFFF00"/>
                </a:solidFill>
                <a:cs typeface="+mn-cs"/>
              </a:rPr>
              <a:t>divisions</a:t>
            </a: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 of the brachial plexus reside in the </a:t>
            </a:r>
            <a:r>
              <a:rPr lang="en-US" sz="2400" b="1" dirty="0">
                <a:ln w="50800"/>
                <a:solidFill>
                  <a:srgbClr val="00FF00"/>
                </a:solidFill>
                <a:cs typeface="+mn-cs"/>
              </a:rPr>
              <a:t>lower part of the neck</a:t>
            </a: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, whereas the </a:t>
            </a:r>
            <a:r>
              <a:rPr lang="en-US" sz="2400" b="1" u="sng" dirty="0">
                <a:ln w="50800"/>
                <a:solidFill>
                  <a:srgbClr val="FFFF00"/>
                </a:solidFill>
                <a:cs typeface="+mn-cs"/>
              </a:rPr>
              <a:t>cords </a:t>
            </a: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and most of the </a:t>
            </a:r>
            <a:r>
              <a:rPr lang="en-US" sz="2400" b="1" u="sng" dirty="0">
                <a:ln w="50800"/>
                <a:solidFill>
                  <a:srgbClr val="FFFF00"/>
                </a:solidFill>
                <a:cs typeface="+mn-cs"/>
              </a:rPr>
              <a:t>branches</a:t>
            </a: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 of the plexus lie in the </a:t>
            </a:r>
            <a:r>
              <a:rPr lang="en-US" sz="2400" b="1" dirty="0" err="1">
                <a:ln w="50800"/>
                <a:solidFill>
                  <a:srgbClr val="00FF00"/>
                </a:solidFill>
                <a:cs typeface="+mn-cs"/>
              </a:rPr>
              <a:t>axilla</a:t>
            </a:r>
            <a:r>
              <a:rPr lang="en-US" sz="2400" b="1" dirty="0">
                <a:ln w="50800"/>
                <a:solidFill>
                  <a:srgbClr val="00FF00"/>
                </a:solidFill>
                <a:cs typeface="+mn-cs"/>
              </a:rPr>
              <a:t>. 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  So, </a:t>
            </a:r>
            <a:r>
              <a:rPr lang="en-US" sz="240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Complete lesions involving all the roots </a:t>
            </a:r>
            <a:r>
              <a:rPr lang="en-US" sz="2400" b="1" dirty="0">
                <a:ln w="50800"/>
                <a:solidFill>
                  <a:srgbClr val="FFFF00"/>
                </a:solidFill>
                <a:cs typeface="+mn-cs"/>
              </a:rPr>
              <a:t>of the plexus are </a:t>
            </a:r>
            <a:r>
              <a:rPr lang="en-US" sz="240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rare.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14" y="357167"/>
            <a:ext cx="6929486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rtl="0">
              <a:defRPr/>
            </a:pPr>
            <a:r>
              <a:rPr lang="en-US" sz="3600" b="1" i="1" dirty="0">
                <a:ln w="50800"/>
                <a:solidFill>
                  <a:srgbClr val="FF00FF"/>
                </a:solidFill>
                <a:cs typeface="+mn-cs"/>
              </a:rPr>
              <a:t>Brachial Plexus Injuries</a:t>
            </a:r>
            <a:endParaRPr lang="en-US" sz="3600" b="1" dirty="0">
              <a:ln w="50800"/>
              <a:solidFill>
                <a:srgbClr val="FF00FF"/>
              </a:solidFill>
              <a:cs typeface="+mn-cs"/>
            </a:endParaRPr>
          </a:p>
        </p:txBody>
      </p:sp>
      <p:pic>
        <p:nvPicPr>
          <p:cNvPr id="27652" name="Picture 4" descr="Bracial Plexus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429000"/>
            <a:ext cx="36988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Vohra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718" y="1071546"/>
            <a:ext cx="6581860" cy="569386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>
              <a:defRPr/>
            </a:pP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Lesions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of the Brachial Plexus </a:t>
            </a: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Upper Trunk 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C5,6 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Erb-Duchenne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”waiter's tip position”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.</a:t>
            </a:r>
          </a:p>
          <a:p>
            <a:pPr algn="l">
              <a:defRPr/>
            </a:pPr>
            <a:endParaRPr lang="en-US" sz="2400" b="1" i="1" dirty="0">
              <a:ln w="50800"/>
              <a:solidFill>
                <a:srgbClr val="FFFF00"/>
              </a:solidFill>
              <a:cs typeface="+mn-cs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Resulting from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excessive displacement </a:t>
            </a:r>
            <a:r>
              <a:rPr lang="en-US" sz="2000" b="1" dirty="0">
                <a:ln w="50800"/>
                <a:cs typeface="+mn-cs"/>
              </a:rPr>
              <a:t>of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head </a:t>
            </a:r>
            <a:r>
              <a:rPr lang="en-US" sz="2000" b="1" dirty="0">
                <a:ln w="50800"/>
                <a:cs typeface="+mn-cs"/>
              </a:rPr>
              <a:t>to the </a:t>
            </a:r>
            <a:r>
              <a:rPr lang="en-US" sz="20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opposite side </a:t>
            </a:r>
            <a:r>
              <a:rPr lang="en-US" sz="2000" b="1" dirty="0">
                <a:ln w="50800"/>
                <a:cs typeface="+mn-cs"/>
              </a:rPr>
              <a:t>and 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depression of the shoulder </a:t>
            </a:r>
            <a:r>
              <a:rPr lang="en-US" sz="2000" b="1" dirty="0">
                <a:ln w="50800"/>
                <a:cs typeface="+mn-cs"/>
              </a:rPr>
              <a:t>on</a:t>
            </a:r>
            <a:r>
              <a:rPr lang="en-US" sz="2000" b="1" dirty="0">
                <a:ln w="50800"/>
              </a:rPr>
              <a:t> the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same</a:t>
            </a:r>
            <a:r>
              <a:rPr lang="en-US" sz="2000" b="1" dirty="0">
                <a:ln w="50800"/>
              </a:rPr>
              <a:t> </a:t>
            </a:r>
            <a:r>
              <a:rPr lang="en-US" sz="2000" b="1" dirty="0">
                <a:ln w="50800"/>
                <a:solidFill>
                  <a:srgbClr val="92D050"/>
                </a:solidFill>
              </a:rPr>
              <a:t>side</a:t>
            </a:r>
            <a:r>
              <a:rPr lang="en-US" sz="2000" b="1" dirty="0">
                <a:ln w="50800"/>
                <a:solidFill>
                  <a:srgbClr val="92D050"/>
                </a:solidFill>
                <a:cs typeface="+mn-cs"/>
              </a:rPr>
              <a:t> </a:t>
            </a:r>
            <a:r>
              <a:rPr lang="en-US" sz="2000" b="1" dirty="0">
                <a:ln w="50800"/>
              </a:rPr>
              <a:t>(a blow or fall on shoulder).  </a:t>
            </a:r>
            <a:endParaRPr lang="en-US" sz="2000" b="1" dirty="0">
              <a:ln w="50800"/>
              <a:cs typeface="+mn-cs"/>
            </a:endParaRPr>
          </a:p>
          <a:p>
            <a:pPr algn="l">
              <a:defRPr/>
            </a:pPr>
            <a:endParaRPr lang="en-US" b="1" dirty="0">
              <a:ln w="50800"/>
              <a:cs typeface="+mn-cs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The position of the upper limb </a:t>
            </a:r>
            <a:r>
              <a:rPr lang="en-US" sz="2000" b="1" dirty="0">
                <a:ln w="50800"/>
                <a:cs typeface="+mn-cs"/>
              </a:rPr>
              <a:t>in this condition  has been likened to that of a porter or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waiter hinting for a tip </a:t>
            </a:r>
            <a:r>
              <a:rPr lang="en-US" sz="2000" b="1" dirty="0">
                <a:ln w="50800"/>
                <a:cs typeface="+mn-cs"/>
              </a:rPr>
              <a:t>or </a:t>
            </a:r>
            <a:r>
              <a:rPr lang="en-US" sz="2000" b="1" dirty="0">
                <a:ln w="50800"/>
                <a:solidFill>
                  <a:srgbClr val="FF00FF"/>
                </a:solidFill>
                <a:cs typeface="+mn-cs"/>
              </a:rPr>
              <a:t>policeman’s tip </a:t>
            </a:r>
            <a:r>
              <a:rPr lang="en-US" b="1" dirty="0">
                <a:ln w="50800"/>
                <a:solidFill>
                  <a:srgbClr val="FF00FF"/>
                </a:solidFill>
                <a:cs typeface="+mn-cs"/>
              </a:rPr>
              <a:t>hand.</a:t>
            </a:r>
          </a:p>
          <a:p>
            <a:pPr algn="l" rtl="0">
              <a:buFont typeface="Arial" pitchFamily="34" charset="0"/>
              <a:buChar char="•"/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hangs by the side and is rotated medially.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forearm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is extended and </a:t>
            </a:r>
            <a:r>
              <a:rPr lang="en-US" b="1" dirty="0" err="1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pronated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.</a:t>
            </a:r>
          </a:p>
          <a:p>
            <a:pPr algn="l" rtl="0">
              <a:defRPr/>
            </a:pPr>
            <a:r>
              <a:rPr lang="en-US" b="1" dirty="0">
                <a:ln w="50800"/>
                <a:solidFill>
                  <a:srgbClr val="FF00FF"/>
                </a:solidFill>
                <a:cs typeface="+mn-cs"/>
              </a:rPr>
              <a:t> </a:t>
            </a:r>
          </a:p>
          <a:p>
            <a:pPr algn="l" rtl="0"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</p:txBody>
      </p:sp>
      <p:pic>
        <p:nvPicPr>
          <p:cNvPr id="28675" name="Picture 2" descr="C9FF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46150"/>
            <a:ext cx="2160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188640"/>
            <a:ext cx="648072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FF00"/>
                </a:solidFill>
                <a:cs typeface="+mn-cs"/>
              </a:rPr>
              <a:t>Brachial Plexus Injuries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786563" y="58578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1100" b="1">
                <a:solidFill>
                  <a:schemeClr val="bg2"/>
                </a:solidFill>
              </a:rPr>
              <a:t>Erb-Duchenne’s paralysis due to injury of</a:t>
            </a:r>
            <a:r>
              <a:rPr lang="en-US" sz="1100" b="1" u="sng">
                <a:solidFill>
                  <a:schemeClr val="bg2"/>
                </a:solidFill>
              </a:rPr>
              <a:t> Upper Trunk </a:t>
            </a:r>
            <a:r>
              <a:rPr lang="en-US" sz="1100" b="1">
                <a:solidFill>
                  <a:schemeClr val="bg2"/>
                </a:solidFill>
              </a:rPr>
              <a:t>of Brachial Plexus.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103" y="714356"/>
            <a:ext cx="5804220" cy="40626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rtl="0">
              <a:defRPr/>
            </a:pPr>
            <a:r>
              <a:rPr lang="en-US" sz="2400" b="1" i="1" u="sng" dirty="0">
                <a:ln w="50800"/>
                <a:solidFill>
                  <a:srgbClr val="FFFF00"/>
                </a:solidFill>
                <a:cs typeface="+mn-cs"/>
              </a:rPr>
              <a:t>Lower Lesions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of the Brachial    Plexus, 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Klumpke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Palsy)/</a:t>
            </a:r>
            <a:r>
              <a:rPr lang="en-US" sz="2400" b="1" i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2400" b="1" i="1" u="sng" dirty="0" err="1">
                <a:ln w="50800"/>
                <a:solidFill>
                  <a:srgbClr val="00FF00"/>
                </a:solidFill>
              </a:rPr>
              <a:t>LowerTrunk</a:t>
            </a:r>
            <a:r>
              <a:rPr lang="en-US" sz="2400" b="1" i="1" dirty="0">
                <a:ln w="50800"/>
                <a:solidFill>
                  <a:srgbClr val="00FF00"/>
                </a:solidFill>
              </a:rPr>
              <a:t> (C8,T1)Lesion </a:t>
            </a:r>
            <a:endParaRPr lang="en-US" sz="2400" b="1" i="1" dirty="0">
              <a:ln w="50800"/>
              <a:solidFill>
                <a:srgbClr val="00FF00"/>
              </a:solidFill>
              <a:cs typeface="+mn-cs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Lower lesions of the brachial plexus are usually </a:t>
            </a:r>
            <a:r>
              <a:rPr lang="en-US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traction injuries </a:t>
            </a:r>
            <a:r>
              <a:rPr lang="en-US" b="1" dirty="0">
                <a:ln w="50800"/>
                <a:cs typeface="+mn-cs"/>
              </a:rPr>
              <a:t>caused by a person falling from a height clutching at an object to save himself.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The first thoracic nerve </a:t>
            </a:r>
            <a:r>
              <a:rPr lang="en-US" b="1" dirty="0">
                <a:ln w="50800"/>
                <a:cs typeface="+mn-cs"/>
              </a:rPr>
              <a:t>is </a:t>
            </a:r>
            <a:r>
              <a:rPr lang="en-US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usually torn.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cs typeface="+mn-cs"/>
              </a:rPr>
              <a:t> The nerve fibers from this segment run in the </a:t>
            </a:r>
            <a:r>
              <a:rPr lang="en-US" b="1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b="1" dirty="0">
                <a:ln w="50800"/>
                <a:solidFill>
                  <a:srgbClr val="FFFF00"/>
                </a:solidFill>
                <a:cs typeface="+mn-cs"/>
              </a:rPr>
              <a:t> and median nerves </a:t>
            </a:r>
            <a:r>
              <a:rPr lang="en-US" b="1" dirty="0">
                <a:ln w="50800"/>
                <a:cs typeface="+mn-cs"/>
              </a:rPr>
              <a:t>to supply all the small muscles of the hand.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The hand has a </a:t>
            </a:r>
            <a:r>
              <a:rPr lang="en-US" sz="2000" b="1" u="sng" dirty="0">
                <a:ln w="50800"/>
                <a:solidFill>
                  <a:srgbClr val="00FF00"/>
                </a:solidFill>
                <a:cs typeface="+mn-cs"/>
              </a:rPr>
              <a:t>clawed appearance </a:t>
            </a:r>
            <a:r>
              <a:rPr lang="en-US" sz="2000" b="1" dirty="0">
                <a:ln w="50800"/>
                <a:solidFill>
                  <a:srgbClr val="00FF00"/>
                </a:solidFill>
                <a:cs typeface="+mn-cs"/>
              </a:rPr>
              <a:t>due to </a:t>
            </a:r>
            <a:r>
              <a:rPr lang="en-US" sz="2000" b="1" u="sng" dirty="0" err="1">
                <a:ln w="50800"/>
                <a:solidFill>
                  <a:srgbClr val="FFFF00"/>
                </a:solidFill>
                <a:cs typeface="+mn-cs"/>
              </a:rPr>
              <a:t>ulnar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 nerve injury.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214346" y="0"/>
            <a:ext cx="642942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3600" b="1" i="1" dirty="0">
                <a:ln w="50800"/>
                <a:solidFill>
                  <a:srgbClr val="FF00FF"/>
                </a:solidFill>
                <a:cs typeface="+mn-cs"/>
              </a:rPr>
              <a:t>Brachial Plexus Injuries</a:t>
            </a:r>
            <a:endParaRPr lang="en-US" sz="3600" b="1" dirty="0">
              <a:ln w="50800"/>
              <a:solidFill>
                <a:srgbClr val="FF00FF"/>
              </a:solidFill>
              <a:cs typeface="+mn-cs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2159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22525" y="4984750"/>
            <a:ext cx="33226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000" b="1" dirty="0">
                <a:ln w="50800"/>
                <a:solidFill>
                  <a:srgbClr val="FF0000"/>
                </a:solidFill>
                <a:cs typeface="+mn-cs"/>
              </a:rPr>
              <a:t>Hand of Benediction  or Pop’s Blessings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FF00FF"/>
                </a:solidFill>
                <a:cs typeface="+mn-cs"/>
              </a:rPr>
              <a:t>(APE HAND) </a:t>
            </a:r>
            <a:r>
              <a:rPr lang="en-US" sz="2000" b="1" dirty="0">
                <a:ln w="50800"/>
                <a:cs typeface="+mn-cs"/>
              </a:rPr>
              <a:t>will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dirty="0">
                <a:ln w="50800"/>
                <a:cs typeface="+mn-cs"/>
              </a:rPr>
              <a:t>result from 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median nerve injury. 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687763"/>
            <a:ext cx="30273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ttp://4.bp.blogspot.com/_jD4Bw_xizAY/Sqg3iBp9SGI/AAAAAAAAAAU/aybqTS7wjFQ/s320/190px-Ulnar_cla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095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364457" y="2364581"/>
            <a:ext cx="6415087" cy="2128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FORMATION OF BRACHIAL PLEXUSES </a:t>
            </a:r>
            <a:endParaRPr lang="en-US" sz="3200" dirty="0" smtClean="0">
              <a:solidFill>
                <a:srgbClr val="00FF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438" y="1125538"/>
            <a:ext cx="8747125" cy="2016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/>
              <a:t>It is formed in 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posterior triangle</a:t>
            </a:r>
            <a:r>
              <a:rPr lang="en-US" sz="2400" dirty="0" smtClean="0"/>
              <a:t> </a:t>
            </a:r>
            <a:r>
              <a:rPr lang="en-US" sz="2400" b="1" dirty="0" smtClean="0"/>
              <a:t>of the neck.</a:t>
            </a:r>
            <a:r>
              <a:rPr lang="en-US" sz="2400" dirty="0" smtClean="0"/>
              <a:t> 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It is the union of</a:t>
            </a:r>
            <a:r>
              <a:rPr lang="en-US" sz="2400" dirty="0" smtClean="0"/>
              <a:t>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CC33"/>
                </a:solidFill>
              </a:rPr>
              <a:t>anterior rami</a:t>
            </a:r>
            <a:r>
              <a:rPr lang="en-US" sz="2400" dirty="0" smtClean="0"/>
              <a:t> </a:t>
            </a:r>
            <a:r>
              <a:rPr lang="en-US" sz="2400" b="1" dirty="0" smtClean="0"/>
              <a:t>of the </a:t>
            </a:r>
            <a:r>
              <a:rPr lang="en-US" sz="2400" b="1" dirty="0" smtClean="0">
                <a:solidFill>
                  <a:srgbClr val="FF00FF"/>
                </a:solidFill>
              </a:rPr>
              <a:t>5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,6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,7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,8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cervical </a:t>
            </a:r>
            <a:r>
              <a:rPr lang="en-US" sz="2400" b="1" dirty="0" smtClean="0"/>
              <a:t>and the </a:t>
            </a:r>
            <a:r>
              <a:rPr lang="en-US" sz="2400" b="1" dirty="0" smtClean="0">
                <a:solidFill>
                  <a:srgbClr val="FF00FF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st</a:t>
            </a:r>
            <a:r>
              <a:rPr lang="en-US" sz="2400" b="1" dirty="0" smtClean="0">
                <a:solidFill>
                  <a:srgbClr val="FF00FF"/>
                </a:solidFill>
              </a:rPr>
              <a:t> thoracic </a:t>
            </a:r>
            <a:r>
              <a:rPr lang="en-US" sz="2400" b="1" dirty="0" smtClean="0"/>
              <a:t>spinal nerves</a:t>
            </a:r>
            <a:endParaRPr lang="en-US" sz="2400" dirty="0" smtClean="0"/>
          </a:p>
        </p:txBody>
      </p:sp>
      <p:pic>
        <p:nvPicPr>
          <p:cNvPr id="5124" name="Picture 4" descr="Bracial Plex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27513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racial Plexus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927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14313" y="428625"/>
            <a:ext cx="892968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/>
            <a:r>
              <a:rPr lang="en-US" sz="2000" b="1">
                <a:solidFill>
                  <a:srgbClr val="FFFF00"/>
                </a:solidFill>
                <a:cs typeface="Times New Roman" pitchFamily="18" charset="0"/>
              </a:rPr>
              <a:t>1. Lesion of the upper trunk of the brachial plexus leads to :</a:t>
            </a:r>
            <a:endParaRPr lang="en-US" sz="2000">
              <a:solidFill>
                <a:srgbClr val="FFFF00"/>
              </a:solidFill>
            </a:endParaRPr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Klumpke palsy.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Erb-Duchenne palsy.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Drop wrist &amp; hand.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Ape hand.</a:t>
            </a:r>
          </a:p>
          <a:p>
            <a:pPr algn="l" rtl="0" eaLnBrk="0" hangingPunct="0"/>
            <a:endParaRPr lang="en-US" sz="2000"/>
          </a:p>
          <a:p>
            <a:pPr algn="l" rtl="0" eaLnBrk="0" hangingPunct="0"/>
            <a:r>
              <a:rPr lang="en-US" sz="2000" b="1">
                <a:solidFill>
                  <a:srgbClr val="FFFF00"/>
                </a:solidFill>
                <a:cs typeface="Times New Roman" pitchFamily="18" charset="0"/>
              </a:rPr>
              <a:t>2. Which one of the following nerves is a branch of posterior cord of brachial plexus?</a:t>
            </a:r>
            <a:endParaRPr lang="en-US" sz="2000">
              <a:solidFill>
                <a:srgbClr val="FFFF00"/>
              </a:solidFill>
            </a:endParaRPr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Ulnar.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Radial.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Median.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Musclocutanous. </a:t>
            </a:r>
          </a:p>
          <a:p>
            <a:pPr algn="l" rtl="0" eaLnBrk="0" hangingPunct="0"/>
            <a:endParaRPr lang="en-US" sz="2000"/>
          </a:p>
          <a:p>
            <a:pPr algn="l" rtl="0" eaLnBrk="0" hangingPunct="0"/>
            <a:r>
              <a:rPr lang="en-US" sz="2000" b="1">
                <a:solidFill>
                  <a:srgbClr val="FFFF00"/>
                </a:solidFill>
                <a:cs typeface="Times New Roman" pitchFamily="18" charset="0"/>
              </a:rPr>
              <a:t>3. In spiral groove of humerus which muscle is supplied by radial nerve?</a:t>
            </a:r>
            <a:endParaRPr lang="en-US" sz="2000">
              <a:solidFill>
                <a:srgbClr val="FFFF00"/>
              </a:solidFill>
            </a:endParaRPr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Biceps 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Triceps 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Supinator.</a:t>
            </a:r>
            <a:endParaRPr lang="en-US" sz="2000"/>
          </a:p>
          <a:p>
            <a:pPr algn="l" rtl="0" eaLnBrk="0" hangingPunct="0">
              <a:buFontTx/>
              <a:buChar char="•"/>
            </a:pPr>
            <a:r>
              <a:rPr lang="en-US" sz="2000">
                <a:cs typeface="Times New Roman" pitchFamily="18" charset="0"/>
              </a:rPr>
              <a:t>Brachialis.</a:t>
            </a:r>
            <a:endParaRPr lang="en-US" sz="2000"/>
          </a:p>
        </p:txBody>
      </p:sp>
      <p:sp>
        <p:nvSpPr>
          <p:cNvPr id="3" name="Left Arrow 2"/>
          <p:cNvSpPr/>
          <p:nvPr/>
        </p:nvSpPr>
        <p:spPr>
          <a:xfrm>
            <a:off x="3929063" y="1214438"/>
            <a:ext cx="1214437" cy="117475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 Arrow 3"/>
          <p:cNvSpPr/>
          <p:nvPr/>
        </p:nvSpPr>
        <p:spPr>
          <a:xfrm flipV="1">
            <a:off x="3857625" y="3357563"/>
            <a:ext cx="1571625" cy="142875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Arrow 4"/>
          <p:cNvSpPr/>
          <p:nvPr/>
        </p:nvSpPr>
        <p:spPr>
          <a:xfrm flipV="1">
            <a:off x="3929063" y="5500688"/>
            <a:ext cx="1643062" cy="117475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DIVISIONS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857375"/>
            <a:ext cx="4316412" cy="33289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u="sng" dirty="0" smtClean="0"/>
              <a:t>The plexus is divided into :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Roots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Trunks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Divisions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Cords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Terminal branches</a:t>
            </a:r>
          </a:p>
        </p:txBody>
      </p:sp>
      <p:pic>
        <p:nvPicPr>
          <p:cNvPr id="6148" name="Picture 5" descr="B772A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66566" b="54796"/>
          <a:stretch>
            <a:fillRect/>
          </a:stretch>
        </p:blipFill>
        <p:spPr bwMode="auto">
          <a:xfrm>
            <a:off x="395288" y="1700213"/>
            <a:ext cx="38877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775" y="260350"/>
            <a:ext cx="3455988" cy="5540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FF00"/>
                </a:solidFill>
              </a:rPr>
              <a:t>TRUNKS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765175"/>
            <a:ext cx="3600450" cy="5327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Upper trunk</a:t>
            </a:r>
          </a:p>
          <a:p>
            <a:pPr lvl="1" algn="l" rtl="0" eaLnBrk="1" hangingPunct="1">
              <a:defRPr/>
            </a:pPr>
            <a:r>
              <a:rPr lang="en-US" sz="2400" b="1" dirty="0" smtClean="0"/>
              <a:t>Union of the roots</a:t>
            </a:r>
            <a:r>
              <a:rPr lang="en-US" sz="2400" dirty="0" smtClean="0"/>
              <a:t> </a:t>
            </a:r>
            <a:r>
              <a:rPr lang="en-US" sz="2400" b="1" dirty="0" smtClean="0"/>
              <a:t>of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C5 &amp; 6</a:t>
            </a:r>
          </a:p>
          <a:p>
            <a:pPr lvl="1" algn="l" rtl="0" eaLnBrk="1" hangingPunct="1">
              <a:defRPr/>
            </a:pPr>
            <a:endParaRPr lang="en-US" sz="2400" b="1" dirty="0" smtClean="0"/>
          </a:p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3399"/>
                </a:solidFill>
              </a:rPr>
              <a:t>Middle trunk</a:t>
            </a:r>
          </a:p>
          <a:p>
            <a:pPr lvl="1" algn="l" rtl="0" eaLnBrk="1" hangingPunct="1">
              <a:defRPr/>
            </a:pPr>
            <a:r>
              <a:rPr lang="en-US" sz="2400" b="1" dirty="0" smtClean="0"/>
              <a:t>Continuation of the</a:t>
            </a:r>
            <a:r>
              <a:rPr lang="en-US" sz="2400" dirty="0" smtClean="0"/>
              <a:t> </a:t>
            </a:r>
            <a:r>
              <a:rPr lang="en-US" sz="2400" b="1" dirty="0" smtClean="0"/>
              <a:t>root of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C7</a:t>
            </a:r>
          </a:p>
          <a:p>
            <a:pPr lvl="1" algn="l" rtl="0" eaLnBrk="1" hangingPunct="1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99FF33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r>
              <a:rPr lang="en-US" sz="2400" b="1" dirty="0" smtClean="0"/>
              <a:t>Union of the roots</a:t>
            </a:r>
            <a:r>
              <a:rPr lang="en-US" sz="2400" dirty="0" smtClean="0"/>
              <a:t> </a:t>
            </a:r>
            <a:r>
              <a:rPr lang="en-US" sz="2400" b="1" dirty="0" smtClean="0"/>
              <a:t>of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C8 &amp; T1</a:t>
            </a:r>
            <a:endParaRPr lang="en-US" sz="2400" b="1" dirty="0" smtClean="0"/>
          </a:p>
        </p:txBody>
      </p:sp>
      <p:pic>
        <p:nvPicPr>
          <p:cNvPr id="7172" name="Picture 7" descr="B772A13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5724" r="-3380" b="33365"/>
          <a:stretch>
            <a:fillRect/>
          </a:stretch>
        </p:blipFill>
        <p:spPr>
          <a:xfrm>
            <a:off x="179388" y="1052513"/>
            <a:ext cx="543560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DIVISIONS &amp; CORD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0353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4716462" cy="4530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Each trunk divides into </a:t>
            </a:r>
            <a:r>
              <a:rPr lang="en-US" sz="2800" b="1" dirty="0" smtClean="0">
                <a:solidFill>
                  <a:srgbClr val="33CC33"/>
                </a:solidFill>
              </a:rPr>
              <a:t>anterior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chemeClr val="accent1"/>
                </a:solidFill>
              </a:rPr>
              <a:t>posterior</a:t>
            </a:r>
            <a:r>
              <a:rPr lang="en-US" sz="2800" b="1" dirty="0" smtClean="0"/>
              <a:t> division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FF"/>
                </a:solidFill>
              </a:rPr>
              <a:t>Posterior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FF00FF"/>
                </a:solidFill>
              </a:rPr>
              <a:t>three </a:t>
            </a:r>
            <a:r>
              <a:rPr lang="en-US" sz="2000" b="1" dirty="0" smtClean="0"/>
              <a:t>posterior divisions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FF"/>
                </a:solidFill>
              </a:rPr>
              <a:t>Lateral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From the </a:t>
            </a:r>
            <a:r>
              <a:rPr lang="en-US" sz="2000" b="1" dirty="0" smtClean="0">
                <a:solidFill>
                  <a:srgbClr val="99FF33"/>
                </a:solidFill>
              </a:rPr>
              <a:t>anterior </a:t>
            </a:r>
            <a:r>
              <a:rPr lang="en-US" sz="2000" b="1" dirty="0" smtClean="0"/>
              <a:t>divisions of the </a:t>
            </a:r>
            <a:r>
              <a:rPr lang="en-US" sz="2000" b="1" dirty="0" smtClean="0">
                <a:solidFill>
                  <a:srgbClr val="FFFF00"/>
                </a:solidFill>
              </a:rPr>
              <a:t>upper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middle</a:t>
            </a:r>
            <a:r>
              <a:rPr lang="en-US" sz="2000" b="1" dirty="0" smtClean="0"/>
              <a:t> cords</a:t>
            </a:r>
            <a:r>
              <a:rPr lang="en-US" sz="2000" dirty="0" smtClean="0"/>
              <a:t>  </a:t>
            </a:r>
          </a:p>
        </p:txBody>
      </p:sp>
      <p:pic>
        <p:nvPicPr>
          <p:cNvPr id="8197" name="Picture 4" descr="1B23B0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b="6436"/>
          <a:stretch>
            <a:fillRect/>
          </a:stretch>
        </p:blipFill>
        <p:spPr bwMode="auto">
          <a:xfrm>
            <a:off x="468313" y="1628775"/>
            <a:ext cx="37433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CORDS &amp; BRANCHES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24765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Medial cord</a:t>
            </a:r>
            <a:r>
              <a:rPr lang="en-US" sz="2800" dirty="0" smtClean="0"/>
              <a:t> </a:t>
            </a:r>
          </a:p>
          <a:p>
            <a:pPr lvl="1" algn="l" rtl="0" eaLnBrk="1" hangingPunct="1">
              <a:defRPr/>
            </a:pPr>
            <a:r>
              <a:rPr lang="en-US" sz="2400" b="1" dirty="0" smtClean="0"/>
              <a:t>It is the continuation of the anterior division of the </a:t>
            </a:r>
            <a:r>
              <a:rPr lang="en-US" sz="2400" b="1" dirty="0" smtClean="0">
                <a:solidFill>
                  <a:srgbClr val="FF3399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endParaRPr lang="en-US" sz="2400" b="1" dirty="0" smtClean="0">
              <a:solidFill>
                <a:srgbClr val="FF3399"/>
              </a:solidFill>
            </a:endParaRPr>
          </a:p>
        </p:txBody>
      </p:sp>
      <p:pic>
        <p:nvPicPr>
          <p:cNvPr id="9220" name="Picture 6" descr="1B23B0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b="6436"/>
          <a:stretch>
            <a:fillRect/>
          </a:stretch>
        </p:blipFill>
        <p:spPr bwMode="auto">
          <a:xfrm>
            <a:off x="468313" y="1268413"/>
            <a:ext cx="39592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87900" y="4121150"/>
            <a:ext cx="41767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Branches</a:t>
            </a:r>
          </a:p>
          <a:p>
            <a:pPr marL="800100" lvl="1" indent="-342900" algn="l" rtl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FFFFFF"/>
                </a:solidFill>
              </a:rPr>
              <a:t>All three cords will give branches, those will supply their respective regions</a:t>
            </a:r>
          </a:p>
          <a:p>
            <a:pPr marL="742950" lvl="1" indent="-285750" algn="l" rtl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17700" y="92075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FF00"/>
                </a:solidFill>
              </a:rPr>
              <a:t>The Brachial Plexus </a:t>
            </a:r>
          </a:p>
        </p:txBody>
      </p:sp>
      <p:grpSp>
        <p:nvGrpSpPr>
          <p:cNvPr id="10243" name="Group 73"/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927475" y="1241425"/>
            <a:ext cx="5014913" cy="2389188"/>
            <a:chOff x="2474" y="551"/>
            <a:chExt cx="3159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3 w 2083"/>
                  <a:gd name="T3" fmla="*/ 1 h 2221"/>
                  <a:gd name="T4" fmla="*/ 5 w 2083"/>
                  <a:gd name="T5" fmla="*/ 1 h 2221"/>
                  <a:gd name="T6" fmla="*/ 5 w 2083"/>
                  <a:gd name="T7" fmla="*/ 1 h 2221"/>
                  <a:gd name="T8" fmla="*/ 5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080614486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40" y="783"/>
              <a:ext cx="139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lateral Cord</a:t>
              </a:r>
            </a:p>
            <a:p>
              <a:pPr algn="l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1103191 h 853"/>
                  <a:gd name="T2" fmla="*/ 4586172 w 194"/>
                  <a:gd name="T3" fmla="*/ 3900113 h 853"/>
                  <a:gd name="T4" fmla="*/ 5216931 w 194"/>
                  <a:gd name="T5" fmla="*/ 24479026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272" y="2803"/>
              <a:ext cx="14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medial Cord</a:t>
              </a:r>
            </a:p>
            <a:p>
              <a:pPr algn="l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3910013" y="2581275"/>
            <a:ext cx="5033962" cy="3238500"/>
            <a:chOff x="2463" y="1395"/>
            <a:chExt cx="3171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9169 w 1271"/>
                  <a:gd name="T3" fmla="*/ 22 h 641"/>
                  <a:gd name="T4" fmla="*/ 11808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3954" y="2279"/>
              <a:ext cx="16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posterior Cord</a:t>
              </a:r>
            </a:p>
            <a:p>
              <a:pPr algn="l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(ULTRA)</a:t>
              </a:r>
            </a:p>
          </p:txBody>
        </p:sp>
      </p:grp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0" name="Text Box 84"/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10261" name="Text Box 85"/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10262" name="Text Box 86"/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10263" name="Text Box 87"/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10264" name="Text Box 88"/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572882" y="1560513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roots</a:t>
            </a:r>
          </a:p>
        </p:txBody>
      </p:sp>
      <p:sp>
        <p:nvSpPr>
          <p:cNvPr id="10266" name="Line 7"/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0"/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91"/>
          <p:cNvSpPr txBox="1">
            <a:spLocks noChangeArrowheads="1"/>
          </p:cNvSpPr>
          <p:nvPr/>
        </p:nvSpPr>
        <p:spPr bwMode="auto">
          <a:xfrm>
            <a:off x="2387600" y="1385888"/>
            <a:ext cx="103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upper</a:t>
            </a:r>
          </a:p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0" name="Text Box 92"/>
          <p:cNvSpPr txBox="1">
            <a:spLocks noChangeArrowheads="1"/>
          </p:cNvSpPr>
          <p:nvPr/>
        </p:nvSpPr>
        <p:spPr bwMode="auto">
          <a:xfrm>
            <a:off x="2446338" y="2393950"/>
            <a:ext cx="116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middle</a:t>
            </a:r>
          </a:p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1" name="Text Box 93"/>
          <p:cNvSpPr txBox="1">
            <a:spLocks noChangeArrowheads="1"/>
          </p:cNvSpPr>
          <p:nvPr/>
        </p:nvSpPr>
        <p:spPr bwMode="auto">
          <a:xfrm>
            <a:off x="2492375" y="3489325"/>
            <a:ext cx="979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lower</a:t>
            </a:r>
          </a:p>
          <a:p>
            <a:pPr algn="l" eaLnBrk="1" hangingPunct="1"/>
            <a:r>
              <a:rPr 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430213" y="1316038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498475" y="1592263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430213" y="1522413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151953" y="622074"/>
            <a:ext cx="1795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Thoracic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447675" y="1104900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45464" y="980728"/>
            <a:ext cx="2004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Dorsal Scapular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987824" y="692696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Nerve to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Subclavius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275856" y="134076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Suprascapular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ad\Student Gray\7. Upper limb\F66122-007-f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852" b="56732"/>
          <a:stretch>
            <a:fillRect/>
          </a:stretch>
        </p:blipFill>
        <p:spPr bwMode="auto">
          <a:xfrm>
            <a:off x="780120" y="476672"/>
            <a:ext cx="7583760" cy="3193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268" y="3717032"/>
            <a:ext cx="7605464" cy="300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320" indent="-27432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274320" indent="-274320" algn="l" rt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Roots: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posterior∆</a:t>
            </a:r>
          </a:p>
          <a:p>
            <a:pPr marL="274320" indent="-274320" algn="l" rt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Trunks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posterior∆ </a:t>
            </a:r>
          </a:p>
          <a:p>
            <a:pPr marL="274320" indent="-274320" algn="l" rt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Divisions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behind the clavicle</a:t>
            </a:r>
          </a:p>
          <a:p>
            <a:pPr marL="274320" indent="-274320" algn="l" rt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Cords: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axilla</a:t>
            </a:r>
          </a:p>
          <a:p>
            <a:pPr marL="274320" indent="-274320" algn="l" rt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Branches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+mn-cs"/>
              </a:rPr>
              <a:t>in the axilla</a:t>
            </a:r>
          </a:p>
          <a:p>
            <a:pPr marL="274320" indent="-274320" algn="l" rtl="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1" dirty="0">
                <a:solidFill>
                  <a:schemeClr val="bg2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1862</TotalTime>
  <Words>1412</Words>
  <Application>Microsoft Office PowerPoint</Application>
  <PresentationFormat>On-screen Show (4:3)</PresentationFormat>
  <Paragraphs>244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Verdana</vt:lpstr>
      <vt:lpstr>Arial</vt:lpstr>
      <vt:lpstr>Wingdings</vt:lpstr>
      <vt:lpstr>Calibri</vt:lpstr>
      <vt:lpstr>Times New Roman</vt:lpstr>
      <vt:lpstr>Globe</vt:lpstr>
      <vt:lpstr>1_Globe</vt:lpstr>
      <vt:lpstr>PowerPoint Presentation</vt:lpstr>
      <vt:lpstr>Objectives</vt:lpstr>
      <vt:lpstr>FORMATION OF BRACHIAL PLEXUSES </vt:lpstr>
      <vt:lpstr>DIVISIONS</vt:lpstr>
      <vt:lpstr>TRUNKS</vt:lpstr>
      <vt:lpstr>DIVISIONS &amp; CORD</vt:lpstr>
      <vt:lpstr>CORDS &amp; BRANCHES</vt:lpstr>
      <vt:lpstr>PowerPoint Presentation</vt:lpstr>
      <vt:lpstr>PowerPoint Presentation</vt:lpstr>
      <vt:lpstr>BRANCHES</vt:lpstr>
      <vt:lpstr>PowerPoint Presentation</vt:lpstr>
      <vt:lpstr>PowerPoint Presentation</vt:lpstr>
      <vt:lpstr>RELATION TO AXILLARY ARTERY</vt:lpstr>
      <vt:lpstr>RELATION TO AXILLARY ARTERY</vt:lpstr>
      <vt:lpstr>Radial Nerve (C5, 6, 7, 8, &amp; T1)</vt:lpstr>
      <vt:lpstr>Radial nerve in the arm</vt:lpstr>
      <vt:lpstr>Radial nerve in the forearm</vt:lpstr>
      <vt:lpstr>Branches of Radial Nerve</vt:lpstr>
      <vt:lpstr>Branches of Radial Nerve</vt:lpstr>
      <vt:lpstr>Superficial Terminal branch of Radial Nerve</vt:lpstr>
      <vt:lpstr>Superficial Terminal branch of Radial Nerve</vt:lpstr>
      <vt:lpstr>Deep branch of Radial nerve (posterior interosseous nerve)</vt:lpstr>
      <vt:lpstr>Cutaneous &amp; digital areas supplied by Radial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DTK</dc:creator>
  <cp:lastModifiedBy>VOHRA</cp:lastModifiedBy>
  <cp:revision>376</cp:revision>
  <dcterms:created xsi:type="dcterms:W3CDTF">2006-06-26T07:45:38Z</dcterms:created>
  <dcterms:modified xsi:type="dcterms:W3CDTF">2013-09-01T10:27:03Z</dcterms:modified>
</cp:coreProperties>
</file>