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6" r:id="rId3"/>
    <p:sldId id="266" r:id="rId4"/>
    <p:sldId id="267" r:id="rId5"/>
    <p:sldId id="268" r:id="rId6"/>
    <p:sldId id="269" r:id="rId7"/>
    <p:sldId id="298" r:id="rId8"/>
    <p:sldId id="300" r:id="rId9"/>
    <p:sldId id="304" r:id="rId10"/>
    <p:sldId id="319" r:id="rId11"/>
    <p:sldId id="270" r:id="rId12"/>
    <p:sldId id="271" r:id="rId13"/>
    <p:sldId id="272" r:id="rId14"/>
    <p:sldId id="273" r:id="rId15"/>
    <p:sldId id="274" r:id="rId16"/>
    <p:sldId id="306" r:id="rId17"/>
    <p:sldId id="308" r:id="rId18"/>
    <p:sldId id="310" r:id="rId19"/>
    <p:sldId id="313" r:id="rId20"/>
    <p:sldId id="32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3333FF"/>
    <a:srgbClr val="FF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C6F32B-EEE0-45E0-B505-7AF6612DC469}" type="datetimeFigureOut">
              <a:rPr lang="en-US"/>
              <a:pPr>
                <a:defRPr/>
              </a:pPr>
              <a:t>9/3/2013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892215-BB19-4DB8-B606-AE2B34579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8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DEFBE5-6ED8-422A-B90F-E2E10E61CD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C798D9-CAA1-4063-A565-328045274D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2E6D8-40A8-4A1F-B416-B40FC76B3C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2EB53-3D30-4A89-8C57-801B56217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1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07BF4-32B8-4A53-AA9D-1BDAEEE0B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4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ACA5-5326-4EC0-BF3D-A12902C9F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480050" y="64008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462963" y="6400800"/>
            <a:ext cx="50165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26EAE-4EEC-4F72-8111-F281E7A6B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27431"/>
      </p:ext>
    </p:extLst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3C44E-8834-4277-8C4C-38603E750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6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D2D0C-DEEE-4AE0-9265-D8A41C0D7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7F0F0-FC1C-4CD3-B75A-131ADA583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6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1FB2-A09A-4721-BF10-0E82AFFFD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2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C637-7EC7-4236-8E3F-D76BD1C20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96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44E0-04D1-49F8-98F1-8A0FD43C4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67D6D-C5C4-40FE-9562-F75414219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86B91-7EAD-4E66-A907-C66C91C6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Prof. Saeed Abuel Makarem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3AF105-12D6-4E15-A21A-45D774AC0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//upload.wikimedia.org/wikipedia/commons/a/a7/Nerves_of_the_left_upper_extremity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radial+nerve+in+the+arm&amp;source=images&amp;cd=&amp;cad=rja&amp;docid=T1UYNSKSaUsduM&amp;tbnid=fqFmognjSYFZYM:&amp;ved=0CAUQjRw&amp;url=http://www.eorthopod.com/content/elbow-anatomy&amp;ei=9F8gUvrpG4vcsgaKmYDwDg&amp;psig=AFQjCNGU4vkMl-hOGZIKfeycvAgzyL4zXg&amp;ust=1377939347170606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google.com.sa/url?sa=i&amp;rct=j&amp;q=median+nerve+in+the+arm&amp;source=images&amp;cd=&amp;cad=rja&amp;docid=GGdRCf7cjIo6OM&amp;tbnid=CvUJiVxApT37AM:&amp;ved=0CAUQjRw&amp;url=http://www.webmd.com/brain/nerves-of-the-arm&amp;ei=QlsgUoCBLdCGswa4zIG4Cw&amp;psig=AFQjCNFiHidGVb3KfaS8Mz8grIo0RJJvFg&amp;ust=1377938591365947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partial+claw+hand-ulnar+nerve+injury&amp;source=images&amp;cd=&amp;cad=rja&amp;docid=VPFb31z3seTjPM&amp;tbnid=GiBWVNsWt-shiM:&amp;ved=0CAUQjRw&amp;url=http://everlastingelephants.blogspot.com/2009_09_01_archive.html&amp;ei=CMQgUoWlB-PS0QWQ9YHYBQ&amp;psig=AFQjCNHroDmZgNVicjK0jjhLh7f8g4Z2Tw&amp;ust=1377965295591216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radial+nerve+in+the+arm&amp;source=images&amp;cd=&amp;cad=rja&amp;docid=T1UYNSKSaUsduM&amp;tbnid=fqFmognjSYFZYM:&amp;ved=0CAUQjRw&amp;url=http://www.eorthopod.com/content/elbow-anatomy&amp;ei=9F8gUvrpG4vcsgaKmYDwDg&amp;psig=AFQjCNGU4vkMl-hOGZIKfeycvAgzyL4zXg&amp;ust=137793934717060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6A21F-0A51-4F8B-81C8-2946D7D736C3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3079" name="Picture 7" descr="File:Nerves of the left upper extremity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0140">
            <a:off x="4285462" y="784781"/>
            <a:ext cx="2991820" cy="57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5400" b="1" dirty="0" smtClean="0"/>
              <a:t>MEDIAN &amp; ULNAR NERVES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181600"/>
            <a:ext cx="3962400" cy="12954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By Dr. Vohra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&amp; </a:t>
            </a:r>
          </a:p>
          <a:p>
            <a:pPr eaLnBrk="1" hangingPunct="1"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Dr. </a:t>
            </a:r>
            <a:r>
              <a:rPr lang="en-US" sz="2000" dirty="0" err="1" smtClean="0">
                <a:solidFill>
                  <a:srgbClr val="FF0000"/>
                </a:solidFill>
              </a:rPr>
              <a:t>Sanaa</a:t>
            </a:r>
            <a:r>
              <a:rPr lang="en-US" sz="2000" dirty="0" smtClean="0">
                <a:solidFill>
                  <a:srgbClr val="FF0000"/>
                </a:solidFill>
              </a:rPr>
              <a:t> Al-</a:t>
            </a:r>
            <a:r>
              <a:rPr lang="en-US" sz="2000" dirty="0" err="1" smtClean="0">
                <a:solidFill>
                  <a:srgbClr val="FF0000"/>
                </a:solidFill>
              </a:rPr>
              <a:t>Shaarawy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0"/>
            <a:ext cx="7183437" cy="1143000"/>
          </a:xfrm>
          <a:solidFill>
            <a:srgbClr val="66FF33"/>
          </a:solidFill>
        </p:spPr>
        <p:txBody>
          <a:bodyPr/>
          <a:lstStyle/>
          <a:p>
            <a:r>
              <a:rPr lang="en-US" b="1" smtClean="0">
                <a:solidFill>
                  <a:srgbClr val="7030A0"/>
                </a:solidFill>
              </a:rPr>
              <a:t>CARPAL TUNNEL SYNDROME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125538"/>
            <a:ext cx="5867400" cy="57324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b="1" smtClean="0">
                <a:solidFill>
                  <a:schemeClr val="accent2"/>
                </a:solidFill>
              </a:rPr>
              <a:t>It results </a:t>
            </a:r>
            <a:r>
              <a:rPr lang="en-US" sz="2400" b="1" smtClean="0"/>
              <a:t>from </a:t>
            </a:r>
            <a:r>
              <a:rPr lang="en-US" sz="2400" b="1" u="sng" smtClean="0"/>
              <a:t>compression of median</a:t>
            </a:r>
            <a:r>
              <a:rPr lang="en-US" sz="2400" b="1" smtClean="0"/>
              <a:t> </a:t>
            </a:r>
            <a:r>
              <a:rPr lang="en-US" sz="2400" b="1" u="sng" smtClean="0"/>
              <a:t>nerve</a:t>
            </a:r>
            <a:r>
              <a:rPr lang="en-US" sz="2400" b="1" smtClean="0"/>
              <a:t> in the </a:t>
            </a:r>
            <a:r>
              <a:rPr lang="en-US" sz="2400" b="1" u="sng" smtClean="0"/>
              <a:t>carpal tunnel.</a:t>
            </a:r>
          </a:p>
          <a:p>
            <a:r>
              <a:rPr lang="en-US" sz="2400" b="1" smtClean="0">
                <a:solidFill>
                  <a:srgbClr val="FF3300"/>
                </a:solidFill>
              </a:rPr>
              <a:t>Slight flattening of thenar eminence</a:t>
            </a:r>
            <a:r>
              <a:rPr lang="en-US" sz="2400" b="1" smtClean="0"/>
              <a:t> due to </a:t>
            </a:r>
            <a:r>
              <a:rPr lang="en-US" sz="2400" b="1" u="sng" smtClean="0"/>
              <a:t>wasting of ms. of thenar eminence</a:t>
            </a:r>
            <a:r>
              <a:rPr lang="en-US" sz="2400" b="1" smtClean="0"/>
              <a:t> supplied by median nerve.</a:t>
            </a:r>
          </a:p>
          <a:p>
            <a:r>
              <a:rPr lang="en-US" sz="2400" b="1" smtClean="0"/>
              <a:t>This is accompanied by </a:t>
            </a:r>
            <a:r>
              <a:rPr lang="en-US" sz="2400" b="1" smtClean="0">
                <a:solidFill>
                  <a:srgbClr val="00B0F0"/>
                </a:solidFill>
              </a:rPr>
              <a:t>burning pain </a:t>
            </a:r>
            <a:r>
              <a:rPr lang="en-US" sz="2400" b="1" smtClean="0">
                <a:solidFill>
                  <a:schemeClr val="accent2"/>
                </a:solidFill>
              </a:rPr>
              <a:t>or ‘pin and needles’ </a:t>
            </a:r>
            <a:r>
              <a:rPr lang="en-US" sz="2400" b="1" smtClean="0">
                <a:solidFill>
                  <a:srgbClr val="00B0F0"/>
                </a:solidFill>
              </a:rPr>
              <a:t>and diminished cutaneous sensations </a:t>
            </a:r>
            <a:r>
              <a:rPr lang="en-US" sz="2400" b="1" smtClean="0"/>
              <a:t>on </a:t>
            </a:r>
            <a:r>
              <a:rPr lang="en-US" sz="2400" b="1" u="sng" smtClean="0"/>
              <a:t>palmar aspect of lateral 3 ½ fingers.</a:t>
            </a:r>
            <a:r>
              <a:rPr lang="en-US" sz="2400" b="1" smtClean="0"/>
              <a:t> </a:t>
            </a:r>
          </a:p>
          <a:p>
            <a:r>
              <a:rPr lang="en-US" sz="2400" b="1" smtClean="0">
                <a:solidFill>
                  <a:srgbClr val="7030A0"/>
                </a:solidFill>
              </a:rPr>
              <a:t>No paresthesia </a:t>
            </a:r>
            <a:r>
              <a:rPr lang="en-US" sz="2400" b="1" smtClean="0"/>
              <a:t>occurs </a:t>
            </a:r>
            <a:r>
              <a:rPr lang="en-US" sz="2400" b="1" u="sng" smtClean="0">
                <a:solidFill>
                  <a:srgbClr val="FF3300"/>
                </a:solidFill>
              </a:rPr>
              <a:t>over the thenar eminence</a:t>
            </a:r>
            <a:r>
              <a:rPr lang="en-US" sz="2400" b="1" smtClean="0"/>
              <a:t> (because this area of skin is supplied by </a:t>
            </a:r>
            <a:r>
              <a:rPr lang="en-US" sz="2400" b="1" smtClean="0">
                <a:solidFill>
                  <a:srgbClr val="00B0F0"/>
                </a:solidFill>
              </a:rPr>
              <a:t>palmar cutaneous branch of median N.</a:t>
            </a:r>
            <a:r>
              <a:rPr lang="en-US" sz="2400" b="1" smtClean="0">
                <a:solidFill>
                  <a:srgbClr val="00FF00"/>
                </a:solidFill>
              </a:rPr>
              <a:t> </a:t>
            </a:r>
            <a:r>
              <a:rPr lang="en-US" sz="2400" b="1" smtClean="0">
                <a:solidFill>
                  <a:srgbClr val="00B0F0"/>
                </a:solidFill>
              </a:rPr>
              <a:t>arises</a:t>
            </a:r>
            <a:r>
              <a:rPr lang="en-US" sz="2400" b="1" smtClean="0">
                <a:solidFill>
                  <a:srgbClr val="FFFFFF"/>
                </a:solidFill>
              </a:rPr>
              <a:t> </a:t>
            </a:r>
            <a:r>
              <a:rPr lang="en-US" sz="2400" b="1" smtClean="0"/>
              <a:t>in the distal part of forearm and descends </a:t>
            </a:r>
            <a:r>
              <a:rPr lang="en-US" sz="2400" b="1" smtClean="0">
                <a:solidFill>
                  <a:srgbClr val="FF0000"/>
                </a:solidFill>
              </a:rPr>
              <a:t>superficial </a:t>
            </a:r>
            <a:r>
              <a:rPr lang="en-US" sz="2400" b="1" smtClean="0"/>
              <a:t>to the flexor  retinaculum.</a:t>
            </a:r>
            <a:r>
              <a:rPr lang="en-US" sz="2400" b="1" smtClean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2292" name="Picture 4" descr="C566AA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3" t="29640" r="13821" b="49374"/>
          <a:stretch>
            <a:fillRect/>
          </a:stretch>
        </p:blipFill>
        <p:spPr bwMode="auto">
          <a:xfrm>
            <a:off x="0" y="3962400"/>
            <a:ext cx="3200400" cy="1989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7DE36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14687" r="26341" b="49530"/>
          <a:stretch>
            <a:fillRect/>
          </a:stretch>
        </p:blipFill>
        <p:spPr bwMode="auto">
          <a:xfrm>
            <a:off x="0" y="1295400"/>
            <a:ext cx="3203575" cy="2447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4267200"/>
            <a:ext cx="1371600" cy="6096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2057400" y="3276600"/>
            <a:ext cx="12192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BB848-BAB1-44E5-85CB-A1A21C92F77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0"/>
            <a:ext cx="2667000" cy="76200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ULNAR NERVE       C 7, 8 &amp;T1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838200"/>
            <a:ext cx="3630613" cy="5410200"/>
          </a:xfrm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1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cord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brachial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plexus.</a:t>
            </a: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runs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</a:t>
            </a:r>
            <a:r>
              <a:rPr lang="en-US" sz="19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</a:t>
            </a:r>
            <a:r>
              <a:rPr lang="en-US" sz="19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side of the brachial artery</a:t>
            </a:r>
            <a:r>
              <a:rPr lang="en-US" sz="19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far as the </a:t>
            </a:r>
            <a:r>
              <a:rPr lang="en-US" sz="19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arm.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19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insertion </a:t>
            </a:r>
            <a:r>
              <a:rPr lang="en-US" sz="19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 coracobrachialis,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1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pierces </a:t>
            </a:r>
            <a:r>
              <a:rPr lang="en-US" sz="19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medial </a:t>
            </a:r>
            <a:r>
              <a:rPr lang="en-US" sz="19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intermuscular septum</a:t>
            </a:r>
            <a:r>
              <a:rPr lang="en-US" sz="19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accompanied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superior ulnar collateral artery,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19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 </a:t>
            </a:r>
            <a:r>
              <a:rPr lang="en-US" sz="19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posterior compartment of the </a:t>
            </a:r>
            <a:r>
              <a:rPr lang="en-US" sz="19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arm.</a:t>
            </a:r>
            <a:endParaRPr lang="en-US" sz="19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At the elbow,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 </a:t>
            </a:r>
            <a:r>
              <a:rPr lang="en-US" sz="19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passes behind the medial </a:t>
            </a:r>
            <a:r>
              <a:rPr lang="en-US" sz="19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epicondyle.</a:t>
            </a:r>
            <a:endParaRPr lang="en-US" sz="19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 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</a:t>
            </a:r>
            <a:r>
              <a:rPr lang="en-US" sz="19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branches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8548" name="Picture 4" descr="Untitled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3588"/>
            <a:ext cx="45180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2843213" y="5013325"/>
            <a:ext cx="1081087" cy="287338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pic>
        <p:nvPicPr>
          <p:cNvPr id="108550" name="Picture 6" descr="Untitled-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2555875" y="2708275"/>
            <a:ext cx="863600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 flipH="1" flipV="1">
            <a:off x="2555875" y="3141663"/>
            <a:ext cx="50482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8553" name="Picture 9" descr="Untitled-26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5111750" cy="6815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4" name="AutoShape 10"/>
          <p:cNvSpPr>
            <a:spLocks noChangeArrowheads="1"/>
          </p:cNvSpPr>
          <p:nvPr/>
        </p:nvSpPr>
        <p:spPr bwMode="auto">
          <a:xfrm>
            <a:off x="539750" y="3860800"/>
            <a:ext cx="1368425" cy="287338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08555" name="Line 11"/>
          <p:cNvSpPr>
            <a:spLocks noChangeShapeType="1"/>
          </p:cNvSpPr>
          <p:nvPr/>
        </p:nvSpPr>
        <p:spPr bwMode="auto">
          <a:xfrm flipV="1">
            <a:off x="1403350" y="5516563"/>
            <a:ext cx="50482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25" name="Picture 15" descr="http://img.webmd.com/dtmcms/live/webmd/consumer_assets/site_images/media/medical/hw/h9991449_00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67"/>
          <a:stretch>
            <a:fillRect/>
          </a:stretch>
        </p:blipFill>
        <p:spPr bwMode="auto">
          <a:xfrm>
            <a:off x="609600" y="5791200"/>
            <a:ext cx="419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6" descr="http://www.eorthopod.com/sites/default/files/images/elbow_anatomy08b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49" grpId="1" animBg="1"/>
      <p:bldP spid="108551" grpId="0" animBg="1"/>
      <p:bldP spid="108551" grpId="1" animBg="1"/>
      <p:bldP spid="108552" grpId="0" animBg="1"/>
      <p:bldP spid="108552" grpId="1" animBg="1"/>
      <p:bldP spid="108554" grpId="0" animBg="1"/>
      <p:bldP spid="108554" grpId="1" animBg="1"/>
      <p:bldP spid="108555" grpId="0" animBg="1"/>
      <p:bldP spid="10855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0"/>
            <a:ext cx="4191000" cy="1066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ULNAR NERVE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Forearm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295400"/>
            <a:ext cx="4006850" cy="4191000"/>
          </a:xfrm>
          <a:ln w="28575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FF"/>
                </a:solidFill>
              </a:rPr>
              <a:t>It </a:t>
            </a:r>
            <a:r>
              <a:rPr lang="en-US" sz="2400" b="1" dirty="0">
                <a:solidFill>
                  <a:srgbClr val="FF00FF"/>
                </a:solidFill>
              </a:rPr>
              <a:t>continues downward to enter the forearm </a:t>
            </a:r>
            <a:r>
              <a:rPr lang="en-US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between the two heads </a:t>
            </a:r>
            <a:r>
              <a:rPr lang="en-US" sz="2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</a:t>
            </a:r>
            <a:r>
              <a:rPr lang="en-US" sz="2400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flexor carpi ulnaris. </a:t>
            </a:r>
            <a:endParaRPr lang="en-US" sz="2400" b="1" i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It runs down the forearm </a:t>
            </a:r>
            <a:r>
              <a:rPr lang="en-US" sz="2400" b="1" u="sng" dirty="0" smtClean="0"/>
              <a:t>between</a:t>
            </a:r>
            <a:r>
              <a:rPr lang="en-US" sz="2400" b="1" dirty="0" smtClean="0"/>
              <a:t> FCU and FDP.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In the lower half of the forearm it lies </a:t>
            </a:r>
            <a:r>
              <a:rPr lang="en-US" sz="2400" b="1" u="sng" dirty="0" smtClean="0">
                <a:solidFill>
                  <a:srgbClr val="00B0F0"/>
                </a:solidFill>
              </a:rPr>
              <a:t>medial to </a:t>
            </a:r>
            <a:r>
              <a:rPr lang="en-US" sz="2400" b="1" dirty="0" smtClean="0"/>
              <a:t>the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ulnar</a:t>
            </a:r>
            <a:r>
              <a:rPr lang="en-US" sz="2400" b="1" u="sng" dirty="0" smtClean="0">
                <a:solidFill>
                  <a:srgbClr val="FF0000"/>
                </a:solidFill>
              </a:rPr>
              <a:t> artery.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5716" name="Picture 4" descr="Untitled-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4913313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7" name="AutoShape 5"/>
          <p:cNvSpPr>
            <a:spLocks noChangeArrowheads="1"/>
          </p:cNvSpPr>
          <p:nvPr/>
        </p:nvSpPr>
        <p:spPr bwMode="auto">
          <a:xfrm>
            <a:off x="2627313" y="2708275"/>
            <a:ext cx="649287" cy="21590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2700338" y="3573463"/>
            <a:ext cx="1439862" cy="287337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pic>
        <p:nvPicPr>
          <p:cNvPr id="115719" name="Picture 7" descr="Untitled-2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0"/>
            <a:ext cx="4354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3563938" y="1557338"/>
            <a:ext cx="936625" cy="287337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15721" name="AutoShape 9"/>
          <p:cNvSpPr>
            <a:spLocks noChangeArrowheads="1"/>
          </p:cNvSpPr>
          <p:nvPr/>
        </p:nvSpPr>
        <p:spPr bwMode="auto">
          <a:xfrm>
            <a:off x="3563938" y="4508500"/>
            <a:ext cx="936625" cy="433388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 flipH="1" flipV="1">
            <a:off x="3563938" y="5661025"/>
            <a:ext cx="50482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7" name="Picture 12" descr="Untitled-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9423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8" name="AutoShape 13"/>
          <p:cNvSpPr>
            <a:spLocks noChangeArrowheads="1"/>
          </p:cNvSpPr>
          <p:nvPr/>
        </p:nvSpPr>
        <p:spPr bwMode="auto">
          <a:xfrm>
            <a:off x="3132138" y="2924175"/>
            <a:ext cx="1368425" cy="217488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flipH="1" flipV="1">
            <a:off x="2916238" y="1628775"/>
            <a:ext cx="50482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4BB725-EF6F-49CB-8496-A2A3294B60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4351" name="TextBox 14"/>
          <p:cNvSpPr txBox="1">
            <a:spLocks noChangeArrowheads="1"/>
          </p:cNvSpPr>
          <p:nvPr/>
        </p:nvSpPr>
        <p:spPr bwMode="auto">
          <a:xfrm>
            <a:off x="2971800" y="4191000"/>
            <a:ext cx="14478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SA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17" grpId="1" animBg="1"/>
      <p:bldP spid="115718" grpId="0" animBg="1"/>
      <p:bldP spid="115718" grpId="1" animBg="1"/>
      <p:bldP spid="115720" grpId="0" animBg="1"/>
      <p:bldP spid="115720" grpId="1" animBg="1"/>
      <p:bldP spid="115721" grpId="0" animBg="1"/>
      <p:bldP spid="115721" grpId="1" animBg="1"/>
      <p:bldP spid="115722" grpId="0" animBg="1"/>
      <p:bldP spid="1157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ULNAR NERVE in the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Forearm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066800"/>
            <a:ext cx="3962400" cy="5334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dirty="0" smtClean="0"/>
              <a:t>To </a:t>
            </a:r>
            <a:r>
              <a:rPr lang="en-US" sz="2400" dirty="0" smtClean="0"/>
              <a:t>1 &amp;  </a:t>
            </a:r>
            <a:r>
              <a:rPr lang="en-US" sz="2400" dirty="0" smtClean="0"/>
              <a:t>½ muscles.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Flexor carpi ulnaris.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Medial ½ of FDP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To elbow joint.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or posterior cutaneous branch</a:t>
            </a:r>
            <a:r>
              <a:rPr lang="en-US" sz="2400" b="1" u="sng" dirty="0" smtClean="0">
                <a:solidFill>
                  <a:srgbClr val="0070C0"/>
                </a:solidFill>
              </a:rPr>
              <a:t>:</a:t>
            </a:r>
            <a:r>
              <a:rPr lang="en-US" sz="2400" b="1" u="sng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To the </a:t>
            </a:r>
            <a:r>
              <a:rPr lang="en-US" sz="2400" b="1" dirty="0" smtClean="0">
                <a:solidFill>
                  <a:srgbClr val="CC00FF"/>
                </a:solidFill>
              </a:rPr>
              <a:t>dorsal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dirty="0" smtClean="0"/>
              <a:t>surface  </a:t>
            </a:r>
            <a:r>
              <a:rPr lang="en-US" sz="2400" b="1" dirty="0" smtClean="0">
                <a:solidFill>
                  <a:srgbClr val="CC00FF"/>
                </a:solidFill>
              </a:rPr>
              <a:t>medial 1/3</a:t>
            </a:r>
            <a:r>
              <a:rPr lang="en-US" sz="2400" b="1" baseline="30000" dirty="0" smtClean="0">
                <a:solidFill>
                  <a:srgbClr val="CC00FF"/>
                </a:solidFill>
              </a:rPr>
              <a:t>rd</a:t>
            </a:r>
            <a:r>
              <a:rPr lang="en-US" sz="2400" b="1" dirty="0" smtClean="0">
                <a:solidFill>
                  <a:srgbClr val="CC00FF"/>
                </a:solidFill>
              </a:rPr>
              <a:t> </a:t>
            </a:r>
            <a:r>
              <a:rPr lang="en-US" sz="2400" dirty="0" smtClean="0"/>
              <a:t>of the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b="1" dirty="0" smtClean="0">
                <a:solidFill>
                  <a:srgbClr val="CC00FF"/>
                </a:solidFill>
              </a:rPr>
              <a:t>hand</a:t>
            </a:r>
            <a:r>
              <a:rPr lang="en-US" sz="2400" dirty="0" smtClean="0">
                <a:solidFill>
                  <a:srgbClr val="CC00FF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1½ fingers.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Palmar cutaneous branch : </a:t>
            </a:r>
            <a:r>
              <a:rPr lang="en-US" sz="2400" dirty="0" smtClean="0"/>
              <a:t>to supply skin of </a:t>
            </a:r>
            <a:r>
              <a:rPr lang="en-US" sz="2400" u="sng" dirty="0" smtClean="0"/>
              <a:t>palm of hand.</a:t>
            </a:r>
          </a:p>
        </p:txBody>
      </p:sp>
      <p:pic>
        <p:nvPicPr>
          <p:cNvPr id="11269" name="Picture 5" descr="E:\dad\Student Gray\7. Upper limb\F66122-007-f0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3651250" cy="4953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7" descr="E:\dad\Student Gray\7. Upper limb\F66122-007-f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267200" cy="518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56C11-36B4-474D-AD82-AFB1CB938AA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Frame 11"/>
          <p:cNvSpPr/>
          <p:nvPr/>
        </p:nvSpPr>
        <p:spPr>
          <a:xfrm>
            <a:off x="2667000" y="5562600"/>
            <a:ext cx="106680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2743200" y="2514600"/>
            <a:ext cx="1066800" cy="457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ULNAR NERVE in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5400" y="838200"/>
            <a:ext cx="3886200" cy="54864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Enters the palm </a:t>
            </a:r>
            <a:r>
              <a:rPr lang="en-US" u="sng" dirty="0" smtClean="0"/>
              <a:t>superficial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CC00FF"/>
                </a:solidFill>
              </a:rPr>
              <a:t> </a:t>
            </a:r>
            <a:r>
              <a:rPr lang="en-US" dirty="0" smtClean="0">
                <a:solidFill>
                  <a:srgbClr val="3333FF"/>
                </a:solidFill>
              </a:rPr>
              <a:t>the flexor retinaculum, </a:t>
            </a:r>
            <a:r>
              <a:rPr lang="en-US" u="sng" dirty="0" smtClean="0"/>
              <a:t>close to </a:t>
            </a:r>
            <a:r>
              <a:rPr lang="en-US" dirty="0" smtClean="0"/>
              <a:t>the lateral border of </a:t>
            </a:r>
            <a:r>
              <a:rPr lang="en-US" u="sng" dirty="0" smtClean="0"/>
              <a:t>pisiform bone.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Then it divides into </a:t>
            </a:r>
            <a:r>
              <a:rPr lang="en-US" u="sng" dirty="0" smtClean="0"/>
              <a:t>superficial</a:t>
            </a:r>
            <a:r>
              <a:rPr lang="en-US" dirty="0" smtClean="0"/>
              <a:t> &amp; </a:t>
            </a:r>
            <a:r>
              <a:rPr lang="en-US" u="sng" dirty="0" smtClean="0"/>
              <a:t>deep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FF00FF"/>
                </a:solidFill>
              </a:rPr>
              <a:t>Superficial branch: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supplies palmaris brevis &amp;</a:t>
            </a:r>
            <a:r>
              <a:rPr lang="en-US" u="sng" dirty="0" smtClean="0"/>
              <a:t> palmar aspect of the  medial </a:t>
            </a:r>
            <a:r>
              <a:rPr lang="en-US" u="sng" dirty="0" smtClean="0"/>
              <a:t>1 &amp; ½ </a:t>
            </a:r>
            <a:r>
              <a:rPr lang="en-US" u="sng" dirty="0" smtClean="0"/>
              <a:t>fingers.</a:t>
            </a: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16388" name="Picture 2" descr="E:\dad\Student Gray\7. Upper limb\F66122-007-f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>
            <a:fillRect/>
          </a:stretch>
        </p:blipFill>
        <p:spPr>
          <a:xfrm>
            <a:off x="0" y="838200"/>
            <a:ext cx="5029200" cy="5486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CB47C-6C5C-425C-B297-FFA48CAB4097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flipV="1">
            <a:off x="838200" y="53340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2743200" y="4724400"/>
            <a:ext cx="990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16392" name="TextBox 12"/>
          <p:cNvSpPr txBox="1">
            <a:spLocks noChangeArrowheads="1"/>
          </p:cNvSpPr>
          <p:nvPr/>
        </p:nvSpPr>
        <p:spPr bwMode="auto">
          <a:xfrm>
            <a:off x="0" y="4724400"/>
            <a:ext cx="685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ar-SA"/>
          </a:p>
        </p:txBody>
      </p:sp>
      <p:sp>
        <p:nvSpPr>
          <p:cNvPr id="14" name="Frame 13"/>
          <p:cNvSpPr/>
          <p:nvPr/>
        </p:nvSpPr>
        <p:spPr>
          <a:xfrm>
            <a:off x="2590800" y="1600200"/>
            <a:ext cx="1371600" cy="533400"/>
          </a:xfrm>
          <a:prstGeom prst="fram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Ulnar nerve in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hand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914400"/>
            <a:ext cx="4343400" cy="58674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branch: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Runs between </a:t>
            </a:r>
            <a:r>
              <a:rPr lang="en-US" sz="2400" u="sng" dirty="0" smtClean="0"/>
              <a:t>abductor  digiti minimi</a:t>
            </a:r>
            <a:r>
              <a:rPr lang="en-US" sz="2400" dirty="0" smtClean="0"/>
              <a:t> &amp; </a:t>
            </a:r>
            <a:r>
              <a:rPr lang="en-US" sz="2400" u="sng" dirty="0" smtClean="0"/>
              <a:t>flexor digiti minimi.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It pierces </a:t>
            </a:r>
            <a:r>
              <a:rPr lang="en-US" sz="2400" u="sng" dirty="0" smtClean="0"/>
              <a:t>opponens digiti minimi.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Then passes laterally </a:t>
            </a:r>
            <a:r>
              <a:rPr lang="en-US" sz="2400" u="sng" dirty="0" smtClean="0"/>
              <a:t>within</a:t>
            </a:r>
            <a:r>
              <a:rPr lang="en-US" sz="2400" dirty="0" smtClean="0"/>
              <a:t> the concavity of </a:t>
            </a:r>
            <a:r>
              <a:rPr lang="en-US" sz="2400" b="1" dirty="0" smtClean="0">
                <a:solidFill>
                  <a:srgbClr val="FF0000"/>
                </a:solidFill>
              </a:rPr>
              <a:t>deep palmar arch.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It lies </a:t>
            </a:r>
            <a:r>
              <a:rPr lang="en-US" sz="2400" u="sng" dirty="0" smtClean="0"/>
              <a:t>deep</a:t>
            </a:r>
            <a:r>
              <a:rPr lang="en-US" sz="2400" dirty="0" smtClean="0"/>
              <a:t> to the flexor tendons.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 smtClean="0"/>
              <a:t>It supplies </a:t>
            </a:r>
            <a:r>
              <a:rPr lang="en-US" sz="2400" b="1" u="sng" dirty="0" smtClean="0">
                <a:solidFill>
                  <a:srgbClr val="FF0000"/>
                </a:solidFill>
              </a:rPr>
              <a:t>14</a:t>
            </a:r>
            <a:r>
              <a:rPr lang="en-US" sz="2400" b="1" u="sng" dirty="0" smtClean="0"/>
              <a:t> muscles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Three hypothenar muscles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Adductor pollicis.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All dorsal &amp; palmar interossei.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Medial 2 </a:t>
            </a:r>
            <a:r>
              <a:rPr lang="en-US" sz="2400" b="1" dirty="0" err="1" smtClean="0">
                <a:solidFill>
                  <a:srgbClr val="FF0000"/>
                </a:solidFill>
              </a:rPr>
              <a:t>lumbrical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  <a:endParaRPr lang="en-US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8BF20-21ED-424C-8BD4-A5FE33DFE38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pic>
        <p:nvPicPr>
          <p:cNvPr id="17413" name="Picture 2" descr="E:\dad\Student Gray\7. Upper limb\F66122-007-f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8"/>
          <a:stretch>
            <a:fillRect/>
          </a:stretch>
        </p:blipFill>
        <p:spPr>
          <a:xfrm>
            <a:off x="0" y="1447800"/>
            <a:ext cx="4572000" cy="502920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066800"/>
            <a:ext cx="6096000" cy="57912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</a:rPr>
              <a:t>Weakness</a:t>
            </a:r>
            <a:r>
              <a:rPr lang="en-US" sz="2000" b="1" dirty="0" smtClean="0">
                <a:solidFill>
                  <a:srgbClr val="FF0000"/>
                </a:solidFill>
              </a:rPr>
              <a:t> of flexion of wrist </a:t>
            </a:r>
            <a:r>
              <a:rPr lang="en-US" sz="2000" b="1" dirty="0" smtClean="0"/>
              <a:t>due to paralysis of </a:t>
            </a:r>
            <a:r>
              <a:rPr lang="en-US" sz="2000" b="1" u="sng" dirty="0" smtClean="0"/>
              <a:t>flexor carpi </a:t>
            </a:r>
            <a:r>
              <a:rPr lang="en-US" sz="2000" b="1" u="sng" dirty="0" err="1" smtClean="0"/>
              <a:t>ulnaris</a:t>
            </a:r>
            <a:r>
              <a:rPr lang="en-US" sz="2000" b="1" u="sng" dirty="0" smtClean="0"/>
              <a:t>.</a:t>
            </a:r>
            <a:endParaRPr lang="ar-SA" sz="2000" b="1" u="sng" dirty="0" smtClean="0"/>
          </a:p>
          <a:p>
            <a:pPr eaLnBrk="1" hangingPunct="1"/>
            <a:r>
              <a:rPr lang="en-US" sz="2800" b="1" u="sng" dirty="0" smtClean="0">
                <a:solidFill>
                  <a:srgbClr val="FF0000"/>
                </a:solidFill>
              </a:rPr>
              <a:t>Loss</a:t>
            </a:r>
            <a:r>
              <a:rPr lang="en-US" sz="2400" b="1" u="sng" dirty="0" smtClean="0">
                <a:solidFill>
                  <a:srgbClr val="FF0000"/>
                </a:solidFill>
              </a:rPr>
              <a:t> of flexion </a:t>
            </a:r>
            <a:r>
              <a:rPr lang="en-US" sz="2000" b="1" dirty="0" smtClean="0"/>
              <a:t>of </a:t>
            </a:r>
            <a:r>
              <a:rPr lang="en-US" sz="2000" b="1" u="sng" dirty="0" smtClean="0"/>
              <a:t>terminal phalanges </a:t>
            </a:r>
            <a:r>
              <a:rPr lang="en-US" sz="2000" b="1" dirty="0" smtClean="0"/>
              <a:t>of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CC00FF"/>
                </a:solidFill>
              </a:rPr>
              <a:t>ring &amp; little fingers </a:t>
            </a:r>
            <a:r>
              <a:rPr lang="en-US" sz="2000" b="1" dirty="0" smtClean="0"/>
              <a:t>due to paralysis of medial 1 &amp;  ½ of </a:t>
            </a:r>
            <a:r>
              <a:rPr lang="en-US" sz="2000" b="1" u="sng" dirty="0" smtClean="0"/>
              <a:t>flexor </a:t>
            </a:r>
            <a:r>
              <a:rPr lang="en-US" sz="2000" b="1" u="sng" dirty="0" err="1" smtClean="0"/>
              <a:t>digitorum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profundus</a:t>
            </a:r>
            <a:r>
              <a:rPr lang="en-US" sz="2000" b="1" u="sng" dirty="0" smtClean="0"/>
              <a:t>.</a:t>
            </a:r>
          </a:p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</a:rPr>
              <a:t>Paralysis of all </a:t>
            </a:r>
            <a:r>
              <a:rPr lang="en-US" sz="2000" b="1" dirty="0" err="1" smtClean="0"/>
              <a:t>interossei</a:t>
            </a:r>
            <a:r>
              <a:rPr lang="en-US" sz="2000" b="1" dirty="0" smtClean="0"/>
              <a:t> &amp; medial 2 </a:t>
            </a:r>
            <a:r>
              <a:rPr lang="en-US" sz="2000" b="1" dirty="0" err="1" smtClean="0"/>
              <a:t>lumbricals</a:t>
            </a:r>
            <a:r>
              <a:rPr lang="en-US" sz="2000" b="1" dirty="0" smtClean="0"/>
              <a:t> (3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&amp; 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).</a:t>
            </a:r>
          </a:p>
          <a:p>
            <a:pPr eaLnBrk="1" hangingPunct="1"/>
            <a:r>
              <a:rPr lang="en-US" sz="2000" b="1" dirty="0" smtClean="0"/>
              <a:t>The characteristic deformity  is called </a:t>
            </a:r>
          </a:p>
          <a:p>
            <a:pPr eaLnBrk="1" hangingPunct="1">
              <a:buFont typeface="Arial" charset="0"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  Partial </a:t>
            </a:r>
            <a:r>
              <a:rPr lang="en-US" sz="2400" b="1" dirty="0" smtClean="0">
                <a:solidFill>
                  <a:srgbClr val="0070C0"/>
                </a:solidFill>
              </a:rPr>
              <a:t>Claw Hand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/>
            <a:r>
              <a:rPr lang="en-US" sz="2000" b="1" u="sng" dirty="0" smtClean="0">
                <a:solidFill>
                  <a:srgbClr val="FF0000"/>
                </a:solidFill>
              </a:rPr>
              <a:t>Atrophy </a:t>
            </a:r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b="1" dirty="0" err="1" smtClean="0">
                <a:solidFill>
                  <a:srgbClr val="FF0000"/>
                </a:solidFill>
              </a:rPr>
              <a:t>hypothenar</a:t>
            </a:r>
            <a:r>
              <a:rPr lang="en-US" sz="2000" b="1" dirty="0" smtClean="0">
                <a:solidFill>
                  <a:srgbClr val="FF0000"/>
                </a:solidFill>
              </a:rPr>
              <a:t> muscles.</a:t>
            </a:r>
            <a:endParaRPr lang="en-US" sz="2000" b="1" dirty="0" smtClean="0"/>
          </a:p>
          <a:p>
            <a:pPr eaLnBrk="1" hangingPunct="1"/>
            <a:r>
              <a:rPr lang="en-US" sz="2000" b="1" dirty="0" smtClean="0">
                <a:solidFill>
                  <a:srgbClr val="3333FF"/>
                </a:solidFill>
              </a:rPr>
              <a:t>The fingers are hyperextended </a:t>
            </a:r>
            <a:r>
              <a:rPr lang="en-US" sz="2000" b="1" dirty="0" smtClean="0"/>
              <a:t>at </a:t>
            </a:r>
            <a:r>
              <a:rPr lang="en-US" sz="2000" b="1" dirty="0" err="1" smtClean="0"/>
              <a:t>metacarpophalangeal</a:t>
            </a:r>
            <a:r>
              <a:rPr lang="en-US" sz="2000" b="1" dirty="0" smtClean="0"/>
              <a:t> joints and flexed at </a:t>
            </a:r>
            <a:r>
              <a:rPr lang="en-US" sz="2000" b="1" dirty="0" err="1" smtClean="0"/>
              <a:t>interphalangeal</a:t>
            </a:r>
            <a:r>
              <a:rPr lang="en-US" sz="2000" b="1" dirty="0" smtClean="0"/>
              <a:t> joints </a:t>
            </a:r>
            <a:r>
              <a:rPr lang="en-US" sz="2000" b="1" dirty="0" smtClean="0">
                <a:solidFill>
                  <a:srgbClr val="CC00FF"/>
                </a:solidFill>
              </a:rPr>
              <a:t>in the ring &amp; little finger.</a:t>
            </a:r>
            <a:endParaRPr lang="ar-SA" sz="2000" b="1" dirty="0" smtClean="0">
              <a:solidFill>
                <a:srgbClr val="CC00FF"/>
              </a:solidFill>
            </a:endParaRPr>
          </a:p>
          <a:p>
            <a:pPr eaLnBrk="1" hangingPunct="1"/>
            <a:r>
              <a:rPr lang="en-US" sz="2000" b="1" u="sng" dirty="0" smtClean="0">
                <a:solidFill>
                  <a:srgbClr val="FF0000"/>
                </a:solidFill>
              </a:rPr>
              <a:t>Loss of adduction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of hand &amp; thumb due to paralysis of </a:t>
            </a:r>
            <a:r>
              <a:rPr lang="en-US" sz="2000" b="1" u="sng" dirty="0" smtClean="0"/>
              <a:t>flexor carpi </a:t>
            </a:r>
            <a:r>
              <a:rPr lang="en-US" sz="2000" b="1" u="sng" dirty="0" err="1" smtClean="0"/>
              <a:t>ulnaris</a:t>
            </a:r>
            <a:r>
              <a:rPr lang="en-US" sz="2000" b="1" u="sng" dirty="0" smtClean="0"/>
              <a:t> </a:t>
            </a:r>
            <a:r>
              <a:rPr lang="en-US" sz="2000" b="1" dirty="0" smtClean="0"/>
              <a:t>&amp; </a:t>
            </a:r>
            <a:r>
              <a:rPr lang="en-US" sz="2000" b="1" u="sng" dirty="0" smtClean="0"/>
              <a:t>adductor </a:t>
            </a:r>
            <a:r>
              <a:rPr lang="en-US" sz="2000" b="1" u="sng" dirty="0" err="1" smtClean="0"/>
              <a:t>pollicis</a:t>
            </a:r>
            <a:endParaRPr lang="en-US" sz="2000" b="1" u="sng" dirty="0" smtClean="0"/>
          </a:p>
        </p:txBody>
      </p:sp>
      <p:pic>
        <p:nvPicPr>
          <p:cNvPr id="18436" name="Picture 4" descr="836E8C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19508" r="18777" b="61479"/>
          <a:stretch>
            <a:fillRect/>
          </a:stretch>
        </p:blipFill>
        <p:spPr bwMode="auto">
          <a:xfrm>
            <a:off x="381000" y="1066800"/>
            <a:ext cx="2362200" cy="2438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609600" y="3657600"/>
            <a:ext cx="1905000" cy="584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u="sng">
                <a:solidFill>
                  <a:srgbClr val="FF0000"/>
                </a:solidFill>
                <a:latin typeface="Calibri" pitchFamily="34" charset="0"/>
              </a:rPr>
              <a:t>Atrophy </a:t>
            </a:r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of hypothenar muscles</a:t>
            </a:r>
          </a:p>
        </p:txBody>
      </p:sp>
      <p:pic>
        <p:nvPicPr>
          <p:cNvPr id="18438" name="Picture 7" descr="http://4.bp.blogspot.com/_jD4Bw_xizAY/Sqg3iBp9SGI/AAAAAAAAAAU/aybqTS7wjFQ/s320/190px-Ulnar_cla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48175"/>
            <a:ext cx="18097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/>
              <a:t>Lesion Of Ulnar Nerve Above Elbow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598613"/>
            <a:ext cx="4262438" cy="28971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Loss of cutaneous sensations </a:t>
            </a:r>
            <a:r>
              <a:rPr lang="en-US" b="1" dirty="0" smtClean="0"/>
              <a:t>on the front &amp; dorsum of medial 1/3 of hand + medial  1 &amp; ½ fingers.</a:t>
            </a:r>
          </a:p>
        </p:txBody>
      </p:sp>
      <p:pic>
        <p:nvPicPr>
          <p:cNvPr id="19461" name="Picture 2" descr="E:\dad\Student Gray\7. Upper limb\F66122-007-f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r="1759" b="4872"/>
          <a:stretch>
            <a:fillRect/>
          </a:stretch>
        </p:blipFill>
        <p:spPr bwMode="auto">
          <a:xfrm>
            <a:off x="533400" y="1600200"/>
            <a:ext cx="32766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LESION OF ULNAR NERVE  ABOVE ELBOW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2057400"/>
            <a:ext cx="5567362" cy="3962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 smtClean="0"/>
              <a:t>It leads to paralysis of </a:t>
            </a:r>
            <a:r>
              <a:rPr lang="en-US" b="1" dirty="0" smtClean="0">
                <a:solidFill>
                  <a:srgbClr val="FF0000"/>
                </a:solidFill>
              </a:rPr>
              <a:t>intrinsic muscles </a:t>
            </a:r>
            <a:r>
              <a:rPr lang="en-US" b="1" dirty="0" smtClean="0"/>
              <a:t>of hand as described above.</a:t>
            </a:r>
          </a:p>
          <a:p>
            <a:pPr eaLnBrk="1" hangingPunct="1"/>
            <a:r>
              <a:rPr lang="en-US" b="1" dirty="0" smtClean="0"/>
              <a:t>The deformity   is called                </a:t>
            </a:r>
            <a:r>
              <a:rPr lang="en-US" b="1" dirty="0" smtClean="0">
                <a:solidFill>
                  <a:srgbClr val="7030A0"/>
                </a:solidFill>
              </a:rPr>
              <a:t>‘claw hand’</a:t>
            </a:r>
          </a:p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Loss of cutaneous sensations of medial 1 &amp; ½  fingers.</a:t>
            </a:r>
          </a:p>
        </p:txBody>
      </p:sp>
      <p:pic>
        <p:nvPicPr>
          <p:cNvPr id="20484" name="Picture 5" descr="836E8C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t="19508" r="18777" b="61479"/>
          <a:stretch>
            <a:fillRect/>
          </a:stretch>
        </p:blipFill>
        <p:spPr bwMode="auto">
          <a:xfrm>
            <a:off x="228600" y="3581400"/>
            <a:ext cx="2971800" cy="2057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LESION OF ULNAR NERVE ABOVE WRIST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1FBB9-571F-4BF1-8E52-272B31F7212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1371600" y="2286000"/>
            <a:ext cx="6781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0" b="1">
                <a:solidFill>
                  <a:srgbClr val="CC00FF"/>
                </a:solidFill>
                <a:latin typeface="Baskerville Old Face" pitchFamily="18" charset="0"/>
                <a:cs typeface="Times New Roman" pitchFamily="18" charset="0"/>
              </a:rPr>
              <a:t>      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FFFF00"/>
                </a:solidFill>
              </a:rPr>
              <a:t>At the end of the </a:t>
            </a:r>
            <a:r>
              <a:rPr lang="en-US" sz="2800" b="1" dirty="0" smtClean="0">
                <a:solidFill>
                  <a:srgbClr val="FFFF00"/>
                </a:solidFill>
              </a:rPr>
              <a:t>lecture, the </a:t>
            </a:r>
            <a:r>
              <a:rPr lang="en-US" sz="2800" b="1" dirty="0">
                <a:solidFill>
                  <a:srgbClr val="FFFF00"/>
                </a:solidFill>
              </a:rPr>
              <a:t>student should be able to 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Describe the </a:t>
            </a:r>
            <a:r>
              <a:rPr lang="en-US" sz="2800" b="1" u="sng" dirty="0">
                <a:solidFill>
                  <a:srgbClr val="FFFF00"/>
                </a:solidFill>
              </a:rPr>
              <a:t>origin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/>
              <a:t>of the median &amp; ulnar nerves.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Describe the </a:t>
            </a:r>
            <a:r>
              <a:rPr lang="en-US" sz="2800" b="1" u="sng" dirty="0">
                <a:solidFill>
                  <a:srgbClr val="FF0000"/>
                </a:solidFill>
              </a:rPr>
              <a:t>course &amp; relation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of </a:t>
            </a:r>
            <a:r>
              <a:rPr lang="en-US" sz="2800" b="1" u="sng" dirty="0"/>
              <a:t>median </a:t>
            </a:r>
            <a:r>
              <a:rPr lang="en-US" sz="2800" b="1" dirty="0"/>
              <a:t>&amp; </a:t>
            </a:r>
            <a:r>
              <a:rPr lang="en-US" sz="2800" b="1" u="sng" dirty="0"/>
              <a:t>ulnar </a:t>
            </a:r>
            <a:r>
              <a:rPr lang="en-US" sz="2800" b="1" dirty="0"/>
              <a:t>nerves.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List the </a:t>
            </a:r>
            <a:r>
              <a:rPr lang="en-US" sz="2800" b="1" u="sng" dirty="0">
                <a:solidFill>
                  <a:srgbClr val="FFCC00"/>
                </a:solidFill>
              </a:rPr>
              <a:t>motor &amp; sensory distribution</a:t>
            </a:r>
            <a:r>
              <a:rPr lang="en-US" sz="2800" b="1" dirty="0"/>
              <a:t> of </a:t>
            </a:r>
            <a:r>
              <a:rPr lang="en-US" sz="2800" b="1" u="sng" dirty="0"/>
              <a:t>median</a:t>
            </a:r>
            <a:r>
              <a:rPr lang="en-US" sz="2800" b="1" dirty="0"/>
              <a:t> &amp; </a:t>
            </a:r>
            <a:r>
              <a:rPr lang="en-US" sz="2800" b="1" u="sng" dirty="0"/>
              <a:t>ulnar</a:t>
            </a:r>
            <a:r>
              <a:rPr lang="en-US" sz="2800" b="1" dirty="0"/>
              <a:t> nerves.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Describe the </a:t>
            </a:r>
            <a:r>
              <a:rPr lang="en-US" sz="2800" b="1" dirty="0">
                <a:solidFill>
                  <a:srgbClr val="FFFF00"/>
                </a:solidFill>
              </a:rPr>
              <a:t>carpal tunnel syndrome.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/>
              <a:t>Describe the main motor &amp; sensory effects in cases of </a:t>
            </a:r>
            <a:r>
              <a:rPr lang="en-US" sz="2800" b="1" u="sng" dirty="0">
                <a:solidFill>
                  <a:srgbClr val="FF0000"/>
                </a:solidFill>
              </a:rPr>
              <a:t>lesion of median &amp; ulnar nerves </a:t>
            </a:r>
            <a:r>
              <a:rPr lang="en-US" sz="2800" b="1" u="sng" dirty="0">
                <a:solidFill>
                  <a:srgbClr val="FFFF00"/>
                </a:solidFill>
              </a:rPr>
              <a:t>(Applied Anatomy)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3DC44-5D6A-4686-9340-0CF08851E4C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2000" b="1">
                <a:cs typeface="Times New Roman" pitchFamily="18" charset="0"/>
              </a:rPr>
              <a:t>1. Which one of these nerves is concerning with the carpal tunnel syndrome ?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a.The ulnar nerve.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b.The radial nerve.</a:t>
            </a:r>
            <a:endParaRPr lang="en-US" sz="2000"/>
          </a:p>
          <a:p>
            <a:pPr eaLnBrk="0" hangingPunct="0"/>
            <a:r>
              <a:rPr lang="en-US" sz="2000" b="1">
                <a:cs typeface="Times New Roman" pitchFamily="18" charset="0"/>
              </a:rPr>
              <a:t>c.The median nerve.</a:t>
            </a:r>
            <a:endParaRPr lang="en-US" sz="2000"/>
          </a:p>
          <a:p>
            <a:pPr eaLnBrk="0" hangingPunct="0"/>
            <a:r>
              <a:rPr lang="en-US" sz="2000">
                <a:cs typeface="Times New Roman" pitchFamily="18" charset="0"/>
              </a:rPr>
              <a:t>d.The axillary nerve.</a:t>
            </a:r>
            <a:r>
              <a:rPr lang="en-US" sz="2000" b="1">
                <a:cs typeface="Times New Roman" pitchFamily="18" charset="0"/>
              </a:rPr>
              <a:t>   </a:t>
            </a:r>
          </a:p>
          <a:p>
            <a:pPr eaLnBrk="0" hangingPunct="0"/>
            <a:endParaRPr lang="en-US" sz="2000" b="1">
              <a:cs typeface="Times New Roman" pitchFamily="18" charset="0"/>
            </a:endParaRPr>
          </a:p>
          <a:p>
            <a:r>
              <a:rPr lang="en-US" sz="2000" b="1"/>
              <a:t> </a:t>
            </a:r>
            <a:endParaRPr lang="en-US" sz="2000"/>
          </a:p>
          <a:p>
            <a:r>
              <a:rPr lang="en-US" sz="2000" b="1"/>
              <a:t>2. Which muscle has double nerve supply ?</a:t>
            </a:r>
            <a:endParaRPr lang="en-US" sz="2000"/>
          </a:p>
          <a:p>
            <a:r>
              <a:rPr lang="en-US" sz="2000"/>
              <a:t>Biceps. </a:t>
            </a:r>
          </a:p>
          <a:p>
            <a:r>
              <a:rPr lang="en-US" sz="2000"/>
              <a:t>Extensor digitorum superficialis.</a:t>
            </a:r>
          </a:p>
          <a:p>
            <a:r>
              <a:rPr lang="en-US" sz="2000" b="1"/>
              <a:t>Extensor digitorum profundus.</a:t>
            </a:r>
            <a:endParaRPr lang="en-US" sz="2000"/>
          </a:p>
          <a:p>
            <a:r>
              <a:rPr lang="en-US" sz="2000"/>
              <a:t>Triceps.</a:t>
            </a:r>
          </a:p>
          <a:p>
            <a:r>
              <a:rPr lang="en-US" sz="2000" b="1"/>
              <a:t> </a:t>
            </a:r>
            <a:endParaRPr lang="en-US" sz="2000"/>
          </a:p>
          <a:p>
            <a:r>
              <a:rPr lang="en-US" sz="2000" b="1"/>
              <a:t>3. Ape hand is the characteristic deformity due to lesion of :</a:t>
            </a:r>
            <a:endParaRPr lang="en-US" sz="2000"/>
          </a:p>
          <a:p>
            <a:r>
              <a:rPr lang="en-US" sz="2000"/>
              <a:t>Radial nerve.</a:t>
            </a:r>
          </a:p>
          <a:p>
            <a:r>
              <a:rPr lang="en-US" sz="2000"/>
              <a:t>Ulnar nerve.</a:t>
            </a:r>
          </a:p>
          <a:p>
            <a:r>
              <a:rPr lang="en-US" sz="2000" b="1"/>
              <a:t>Median nerve.</a:t>
            </a:r>
            <a:endParaRPr lang="en-US" sz="2000"/>
          </a:p>
          <a:p>
            <a:r>
              <a:rPr lang="en-US" sz="2000"/>
              <a:t>Axillary nerve. </a:t>
            </a:r>
          </a:p>
          <a:p>
            <a:pPr eaLnBrk="0" hangingPunct="0"/>
            <a:r>
              <a:rPr lang="en-US" b="1">
                <a:cs typeface="Times New Roman" pitchFamily="18" charset="0"/>
              </a:rPr>
              <a:t>     </a:t>
            </a:r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3810000" y="1676400"/>
            <a:ext cx="13716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Arrow 5"/>
          <p:cNvSpPr/>
          <p:nvPr/>
        </p:nvSpPr>
        <p:spPr>
          <a:xfrm flipV="1">
            <a:off x="4419600" y="3856038"/>
            <a:ext cx="1676400" cy="460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286000" y="5638800"/>
            <a:ext cx="1447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ABEF38-922F-4C37-98F4-0AC5A48E082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15888"/>
            <a:ext cx="3429000" cy="798512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 NERVE     C5,6,7,8 &amp;T1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990600"/>
            <a:ext cx="3859213" cy="5334000"/>
          </a:xfrm>
          <a:ln w="28575"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000" dirty="0"/>
              <a:t> </a:t>
            </a:r>
            <a:endParaRPr lang="en-US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By 2 roots </a:t>
            </a:r>
            <a:r>
              <a:rPr lang="en-US" sz="2000" dirty="0" smtClean="0"/>
              <a:t>from </a:t>
            </a:r>
            <a:r>
              <a:rPr lang="en-US" sz="2000" dirty="0"/>
              <a:t>the medial and lateral cords </a:t>
            </a:r>
            <a:r>
              <a:rPr lang="en-US" sz="2000" dirty="0" smtClean="0"/>
              <a:t>of </a:t>
            </a:r>
            <a:r>
              <a:rPr lang="en-US" sz="2000" dirty="0"/>
              <a:t>brachial </a:t>
            </a:r>
            <a:r>
              <a:rPr lang="en-US" sz="2000" dirty="0" smtClean="0"/>
              <a:t>plexus.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The medial root </a:t>
            </a:r>
            <a:r>
              <a:rPr lang="en-US" sz="2000" dirty="0" smtClean="0"/>
              <a:t>crosses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part of </a:t>
            </a:r>
            <a:r>
              <a:rPr lang="en-US" sz="2000" u="sng" dirty="0" smtClean="0"/>
              <a:t>axillary artery </a:t>
            </a:r>
            <a:r>
              <a:rPr lang="en-US" sz="2000" dirty="0" smtClean="0"/>
              <a:t>to join the lateral root.</a:t>
            </a:r>
            <a:endParaRPr lang="en-US" sz="20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B050"/>
                </a:solidFill>
              </a:rPr>
              <a:t>It runs </a:t>
            </a:r>
            <a:r>
              <a:rPr lang="en-US" sz="2000" dirty="0"/>
              <a:t>downward on the </a:t>
            </a: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 side</a:t>
            </a:r>
            <a:r>
              <a:rPr lang="en-US" sz="2000" dirty="0"/>
              <a:t> of the </a:t>
            </a:r>
            <a:r>
              <a:rPr lang="en-US" sz="2000" u="sng" dirty="0"/>
              <a:t>brachial artery.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At the </a:t>
            </a:r>
            <a:r>
              <a:rPr lang="en-US" sz="2000" b="1" u="sng" dirty="0" smtClean="0">
                <a:solidFill>
                  <a:srgbClr val="00B050"/>
                </a:solidFill>
              </a:rPr>
              <a:t>middle of the arm</a:t>
            </a:r>
            <a:r>
              <a:rPr lang="en-US" sz="2000" b="1" dirty="0">
                <a:solidFill>
                  <a:srgbClr val="00B050"/>
                </a:solidFill>
              </a:rPr>
              <a:t>, </a:t>
            </a: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crosses the brachial artery</a:t>
            </a:r>
            <a:r>
              <a:rPr lang="en-US" sz="2000" dirty="0"/>
              <a:t> </a:t>
            </a:r>
            <a:r>
              <a:rPr lang="en-US" sz="2000" dirty="0" smtClean="0"/>
              <a:t> from lateral to medial and </a:t>
            </a:r>
            <a:r>
              <a:rPr lang="en-US" sz="2000" dirty="0"/>
              <a:t>continues downward on its </a:t>
            </a: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side.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 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elbow, </a:t>
            </a: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</a:t>
            </a:r>
            <a:r>
              <a:rPr lang="en-US" sz="2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lies </a:t>
            </a:r>
            <a:r>
              <a:rPr lang="en-US" sz="2000" i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to </a:t>
            </a:r>
            <a:r>
              <a:rPr lang="en-US" sz="2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sz="2000" i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tendon of biceps </a:t>
            </a:r>
            <a:r>
              <a:rPr lang="en-US" sz="2000" i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&amp; it is </a:t>
            </a:r>
            <a:r>
              <a:rPr lang="en-US" sz="20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crossed by the</a:t>
            </a:r>
            <a:r>
              <a:rPr lang="en-US" sz="2000" i="1" u="sng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bicipital aponeurosis.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It has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n-US" sz="2000" dirty="0"/>
              <a:t>branches in </a:t>
            </a:r>
            <a:r>
              <a:rPr lang="en-US" sz="20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</a:t>
            </a:r>
            <a:r>
              <a:rPr lang="en-US" sz="2000" u="sng" dirty="0" smtClean="0"/>
              <a:t>.</a:t>
            </a:r>
            <a:endParaRPr lang="en-US" sz="2200" i="1" u="sng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7524" name="Picture 4" descr="Untitled-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765175"/>
            <a:ext cx="45735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2843213" y="6021388"/>
            <a:ext cx="1081087" cy="287337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pic>
        <p:nvPicPr>
          <p:cNvPr id="107526" name="Picture 6" descr="Untitled-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6629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7" name="AutoShape 7"/>
          <p:cNvSpPr>
            <a:spLocks noChangeArrowheads="1"/>
          </p:cNvSpPr>
          <p:nvPr/>
        </p:nvSpPr>
        <p:spPr bwMode="auto">
          <a:xfrm>
            <a:off x="539750" y="2819400"/>
            <a:ext cx="936625" cy="228600"/>
          </a:xfrm>
          <a:prstGeom prst="roundRect">
            <a:avLst>
              <a:gd name="adj" fmla="val 16667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>
              <a:latin typeface="Calibri" pitchFamily="34" charset="0"/>
            </a:endParaRPr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V="1">
            <a:off x="1763713" y="3068638"/>
            <a:ext cx="50482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0" name="Line 10"/>
          <p:cNvSpPr>
            <a:spLocks noChangeShapeType="1"/>
          </p:cNvSpPr>
          <p:nvPr/>
        </p:nvSpPr>
        <p:spPr bwMode="auto">
          <a:xfrm flipH="1">
            <a:off x="2286000" y="5410200"/>
            <a:ext cx="609600" cy="12223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 flipV="1">
            <a:off x="1763713" y="2276475"/>
            <a:ext cx="504825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0" name="Picture 12" descr="E:\dad\Student Gray\7. Upper limb\F66122-007-f0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572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590800" y="29718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nimBg="1" autoUpdateAnimBg="0"/>
      <p:bldP spid="107528" grpId="0" animBg="1"/>
      <p:bldP spid="107530" grpId="0" animBg="1"/>
      <p:bldP spid="107532" grpId="0" animBg="1"/>
      <p:bldP spid="1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124200" cy="762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MEDIAN NERVE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219200"/>
            <a:ext cx="4114800" cy="5410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In the cubital fossa it lies</a:t>
            </a:r>
            <a:r>
              <a:rPr lang="en-US" sz="2400" u="sng" dirty="0" smtClean="0"/>
              <a:t> deep </a:t>
            </a:r>
            <a:r>
              <a:rPr lang="en-US" sz="2400" dirty="0" smtClean="0"/>
              <a:t>to </a:t>
            </a:r>
            <a:r>
              <a:rPr lang="en-US" sz="2400" dirty="0" smtClean="0">
                <a:solidFill>
                  <a:srgbClr val="0070C0"/>
                </a:solidFill>
              </a:rPr>
              <a:t>the bicipital </a:t>
            </a:r>
            <a:r>
              <a:rPr lang="en-US" sz="2400" dirty="0" err="1" smtClean="0">
                <a:solidFill>
                  <a:srgbClr val="0070C0"/>
                </a:solidFill>
              </a:rPr>
              <a:t>aponeurosis</a:t>
            </a:r>
            <a:r>
              <a:rPr lang="en-US" sz="24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It leaves the </a:t>
            </a:r>
            <a:r>
              <a:rPr lang="en-US" sz="2400" dirty="0" err="1" smtClean="0"/>
              <a:t>fossa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in front </a:t>
            </a:r>
            <a:r>
              <a:rPr lang="en-US" sz="2400" dirty="0" smtClean="0"/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medial </a:t>
            </a:r>
            <a:r>
              <a:rPr lang="en-US" sz="2400" b="1" dirty="0" err="1" smtClean="0">
                <a:solidFill>
                  <a:srgbClr val="FF0000"/>
                </a:solidFill>
              </a:rPr>
              <a:t>epicondyle</a:t>
            </a:r>
            <a:r>
              <a:rPr lang="en-US" sz="2400" b="1" dirty="0" smtClean="0">
                <a:solidFill>
                  <a:srgbClr val="FF0000"/>
                </a:soli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It leaves the fossa </a:t>
            </a:r>
            <a:r>
              <a:rPr lang="en-US" sz="2400" u="sng" dirty="0" smtClean="0"/>
              <a:t>between </a:t>
            </a:r>
            <a:r>
              <a:rPr lang="en-US" sz="2400" dirty="0" smtClean="0"/>
              <a:t>the </a:t>
            </a:r>
            <a:r>
              <a:rPr lang="en-US" sz="2400" u="sng" dirty="0" smtClean="0"/>
              <a:t>2 heads of </a:t>
            </a:r>
            <a:r>
              <a:rPr lang="en-US" sz="2400" u="sng" dirty="0" smtClean="0">
                <a:solidFill>
                  <a:srgbClr val="002060"/>
                </a:solidFill>
              </a:rPr>
              <a:t>the pronator teres.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Then it descends between the </a:t>
            </a:r>
            <a:r>
              <a:rPr lang="en-US" sz="2400" b="1" dirty="0" smtClean="0">
                <a:solidFill>
                  <a:srgbClr val="CC00FF"/>
                </a:solidFill>
              </a:rPr>
              <a:t>flexor digitorum superficialis </a:t>
            </a:r>
            <a:r>
              <a:rPr lang="en-US" sz="2400" dirty="0" smtClean="0"/>
              <a:t>&amp; the </a:t>
            </a:r>
            <a:r>
              <a:rPr lang="en-US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flexor </a:t>
            </a:r>
            <a:r>
              <a:rPr lang="en-US" sz="2400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digitorum</a:t>
            </a:r>
            <a:r>
              <a:rPr lang="en-US" sz="24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profundus</a:t>
            </a:r>
            <a:r>
              <a:rPr lang="en-US" sz="2400" dirty="0" smtClean="0">
                <a:solidFill>
                  <a:srgbClr val="CC00FF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It passes to the palm </a:t>
            </a:r>
            <a:r>
              <a:rPr lang="en-US" sz="2400" b="1" dirty="0" smtClean="0">
                <a:solidFill>
                  <a:srgbClr val="00B050"/>
                </a:solidFill>
              </a:rPr>
              <a:t>deep</a:t>
            </a:r>
            <a:r>
              <a:rPr lang="en-US" sz="2400" dirty="0" smtClean="0"/>
              <a:t> or </a:t>
            </a:r>
            <a:r>
              <a:rPr lang="en-US" sz="2400" b="1" dirty="0" smtClean="0">
                <a:solidFill>
                  <a:srgbClr val="00B050"/>
                </a:solidFill>
              </a:rPr>
              <a:t>through</a:t>
            </a:r>
            <a:r>
              <a:rPr lang="en-US" sz="2400" dirty="0" smtClean="0"/>
              <a:t> the </a:t>
            </a:r>
            <a:r>
              <a:rPr lang="en-US" sz="2400" u="sng" dirty="0" smtClean="0"/>
              <a:t>carpal tunnel </a:t>
            </a:r>
            <a:r>
              <a:rPr lang="en-US" sz="2400" b="1" dirty="0" smtClean="0">
                <a:solidFill>
                  <a:srgbClr val="FF0000"/>
                </a:solidFill>
              </a:rPr>
              <a:t>lateral</a:t>
            </a:r>
            <a:r>
              <a:rPr lang="en-US" sz="2400" dirty="0" smtClean="0"/>
              <a:t> to the tendon of </a:t>
            </a:r>
            <a:r>
              <a:rPr lang="en-US" sz="2400" b="1" dirty="0" smtClean="0">
                <a:solidFill>
                  <a:srgbClr val="FF0000"/>
                </a:solidFill>
              </a:rPr>
              <a:t>flexor digitorum superficialis,</a:t>
            </a:r>
            <a:r>
              <a:rPr lang="en-US" sz="2400" dirty="0" smtClean="0"/>
              <a:t> and </a:t>
            </a:r>
            <a:r>
              <a:rPr lang="en-US" sz="2400" b="1" u="sng" dirty="0" smtClean="0">
                <a:solidFill>
                  <a:srgbClr val="002060"/>
                </a:solidFill>
              </a:rPr>
              <a:t>deep</a:t>
            </a:r>
            <a:r>
              <a:rPr lang="en-US" sz="2400" dirty="0" smtClean="0"/>
              <a:t> to the tendon of </a:t>
            </a:r>
            <a:r>
              <a:rPr lang="en-US" sz="2400" b="1" dirty="0" smtClean="0">
                <a:solidFill>
                  <a:srgbClr val="002060"/>
                </a:solidFill>
              </a:rPr>
              <a:t>palmaris longus</a:t>
            </a:r>
            <a:r>
              <a:rPr lang="en-US" sz="24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 smtClean="0"/>
          </a:p>
        </p:txBody>
      </p:sp>
      <p:pic>
        <p:nvPicPr>
          <p:cNvPr id="6148" name="Picture 2" descr="E:\dad\Student Gray\7. Upper limb\F66122-007-f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r="12903" b="2531"/>
          <a:stretch>
            <a:fillRect/>
          </a:stretch>
        </p:blipFill>
        <p:spPr>
          <a:xfrm>
            <a:off x="304800" y="228600"/>
            <a:ext cx="3810000" cy="64770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F32A19-DE4F-45FA-A076-059D11480C8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6150" name="Picture 16" descr="http://www.eorthopod.com/sites/default/files/images/elbow_anatomy08b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066800" y="609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10000" cy="8382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 OF THE MEDIAN NERVE IN THE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FOREARM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228600"/>
            <a:ext cx="4114800" cy="6019800"/>
          </a:xfrm>
          <a:ln w="28575">
            <a:solidFill>
              <a:schemeClr val="tx1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Muscular: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To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 Pronator teres,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 Flexor carpi radialis,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 Palmaris longus,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 Flexor digitorum superficialis.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Palmar cutaneous branch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It arises at the distal part of forearm..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It descends </a:t>
            </a:r>
            <a:r>
              <a:rPr lang="en-US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superficial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flexor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retinaculum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to supply </a:t>
            </a:r>
            <a:r>
              <a:rPr lang="en-US" sz="2400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skin of the</a:t>
            </a:r>
            <a:r>
              <a:rPr lang="en-US" sz="24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u="sng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 2/3 of the palm.</a:t>
            </a:r>
            <a:endParaRPr lang="en-US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Articular:</a:t>
            </a:r>
            <a:r>
              <a:rPr lang="en-US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To elbow joint.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interosseous nerve</a:t>
            </a:r>
            <a:r>
              <a:rPr lang="en-US" sz="2200" b="1" dirty="0" smtClean="0">
                <a:solidFill>
                  <a:srgbClr val="FF0000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Descends </a:t>
            </a:r>
            <a:r>
              <a:rPr lang="en-US" sz="2200" b="1" dirty="0" smtClean="0">
                <a:solidFill>
                  <a:srgbClr val="7030A0"/>
                </a:solidFill>
              </a:rPr>
              <a:t>between </a:t>
            </a:r>
            <a:r>
              <a:rPr lang="en-US" sz="2200" u="sng" dirty="0" smtClean="0"/>
              <a:t>flexor pollicis longus</a:t>
            </a:r>
            <a:r>
              <a:rPr lang="en-US" sz="2200" dirty="0" smtClean="0"/>
              <a:t> and </a:t>
            </a:r>
            <a:r>
              <a:rPr lang="en-US" sz="2200" u="sng" dirty="0" smtClean="0"/>
              <a:t>flexor digitorum profundus</a:t>
            </a:r>
            <a:r>
              <a:rPr lang="en-US" sz="2200" dirty="0" smtClean="0"/>
              <a:t>, </a:t>
            </a:r>
            <a:r>
              <a:rPr lang="en-US" sz="2200" u="sng" dirty="0" smtClean="0"/>
              <a:t>anterior to the interosseous membrane.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b="1" dirty="0" smtClean="0">
                <a:solidFill>
                  <a:srgbClr val="7030A0"/>
                </a:solidFill>
              </a:rPr>
              <a:t>It supplies : </a:t>
            </a:r>
            <a:r>
              <a:rPr lang="en-US" sz="2200" dirty="0" smtClean="0"/>
              <a:t>FPL+PQ+ lateral half of FDP.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It gives an </a:t>
            </a:r>
            <a:r>
              <a:rPr lang="en-US" sz="2200" b="1" dirty="0" smtClean="0">
                <a:solidFill>
                  <a:srgbClr val="7030A0"/>
                </a:solidFill>
              </a:rPr>
              <a:t>articular branches </a:t>
            </a:r>
            <a:r>
              <a:rPr lang="en-US" sz="2200" dirty="0" smtClean="0"/>
              <a:t>to wrist &amp; distal radioulnar joint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</p:txBody>
      </p:sp>
      <p:pic>
        <p:nvPicPr>
          <p:cNvPr id="7172" name="Picture 2" descr="E:\dad\Student Gray\7. Upper limb\F66122-007-f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>
            <a:fillRect/>
          </a:stretch>
        </p:blipFill>
        <p:spPr>
          <a:xfrm>
            <a:off x="304800" y="990600"/>
            <a:ext cx="4343400" cy="5562600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AB52D-27E2-4495-A1F4-B213A5570CE3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 descr="E:\dad\Student Gray\7. Upper limb\F66122-007-f0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r="12903" b="2531"/>
          <a:stretch>
            <a:fillRect/>
          </a:stretch>
        </p:blipFill>
        <p:spPr bwMode="auto">
          <a:xfrm>
            <a:off x="685800" y="990600"/>
            <a:ext cx="38100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1676400" y="5638800"/>
            <a:ext cx="914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81200" y="3657600"/>
            <a:ext cx="60960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038600" cy="792163"/>
          </a:xfrm>
          <a:solidFill>
            <a:schemeClr val="bg2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smtClean="0"/>
              <a:t>Median nerve in the </a:t>
            </a:r>
            <a:r>
              <a:rPr lang="en-US" sz="2800" b="1" smtClean="0">
                <a:solidFill>
                  <a:srgbClr val="FF0000"/>
                </a:solidFill>
              </a:rPr>
              <a:t>palm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457200"/>
            <a:ext cx="4419600" cy="6019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It enters the palm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through the carpal tunnel, deep to the flexor </a:t>
            </a:r>
            <a:r>
              <a:rPr lang="en-US" sz="2000" b="1" dirty="0" err="1" smtClean="0">
                <a:solidFill>
                  <a:srgbClr val="FF0000"/>
                </a:solidFill>
              </a:rPr>
              <a:t>retinaculum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Then it divides into </a:t>
            </a:r>
            <a:r>
              <a:rPr lang="en-US" sz="2200" u="sng" dirty="0" smtClean="0"/>
              <a:t>lateral</a:t>
            </a:r>
            <a:r>
              <a:rPr lang="en-US" sz="2200" dirty="0" smtClean="0"/>
              <a:t> &amp; </a:t>
            </a:r>
            <a:r>
              <a:rPr lang="en-US" sz="2200" u="sng" dirty="0" smtClean="0"/>
              <a:t>medial</a:t>
            </a:r>
            <a:r>
              <a:rPr lang="en-US" sz="2200" dirty="0" smtClean="0"/>
              <a:t> branches.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Lies a fingerbreadth </a:t>
            </a:r>
            <a:r>
              <a:rPr lang="en-US" sz="2200" u="sng" dirty="0" smtClean="0"/>
              <a:t>distal to </a:t>
            </a:r>
            <a:r>
              <a:rPr lang="en-US" sz="2200" dirty="0" smtClean="0"/>
              <a:t>the tubercle of </a:t>
            </a:r>
            <a:r>
              <a:rPr lang="en-US" sz="2200" u="sng" dirty="0" smtClean="0"/>
              <a:t>scaphoid.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Branches: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Muscular</a:t>
            </a:r>
            <a:r>
              <a:rPr lang="en-US" sz="2200" dirty="0" smtClean="0">
                <a:solidFill>
                  <a:srgbClr val="FF0000"/>
                </a:solidFill>
              </a:rPr>
              <a:t>: To ( 5 Muscles).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Abductor pollicis brevis.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Flexor pollicis brevis.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err="1" smtClean="0"/>
              <a:t>Opponens</a:t>
            </a:r>
            <a:r>
              <a:rPr lang="en-US" sz="2200" dirty="0" smtClean="0"/>
              <a:t> </a:t>
            </a:r>
            <a:r>
              <a:rPr lang="en-US" sz="2200" dirty="0" err="1" smtClean="0"/>
              <a:t>pollicis</a:t>
            </a:r>
            <a:r>
              <a:rPr lang="en-US" sz="2200" dirty="0" smtClean="0"/>
              <a:t>                                   </a:t>
            </a:r>
            <a:r>
              <a:rPr lang="en-US" sz="1800" dirty="0" smtClean="0">
                <a:solidFill>
                  <a:srgbClr val="00B0F0"/>
                </a:solidFill>
              </a:rPr>
              <a:t>(deep to the above 2 </a:t>
            </a:r>
            <a:r>
              <a:rPr lang="en-US" sz="1800" dirty="0" err="1" smtClean="0">
                <a:solidFill>
                  <a:srgbClr val="00B0F0"/>
                </a:solidFill>
              </a:rPr>
              <a:t>ms.</a:t>
            </a:r>
            <a:r>
              <a:rPr lang="en-US" sz="1800" dirty="0" smtClean="0">
                <a:solidFill>
                  <a:srgbClr val="00B0F0"/>
                </a:solidFill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Lateral 2 </a:t>
            </a:r>
            <a:r>
              <a:rPr lang="en-US" sz="2200" dirty="0" err="1" smtClean="0"/>
              <a:t>lumbrical</a:t>
            </a:r>
            <a:r>
              <a:rPr lang="en-US" sz="2200" dirty="0" smtClean="0"/>
              <a:t> 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&amp;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cutaneous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branches 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200" dirty="0" smtClean="0"/>
              <a:t>Cutaneous branches to the palmar aspect of the  lateral </a:t>
            </a:r>
            <a:r>
              <a:rPr lang="en-US" sz="2200" dirty="0" smtClean="0"/>
              <a:t>3 &amp; </a:t>
            </a:r>
            <a:r>
              <a:rPr lang="en-US" sz="2200" dirty="0" smtClean="0"/>
              <a:t>½ fingers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62600" y="6537325"/>
            <a:ext cx="3124200" cy="320675"/>
          </a:xfrm>
        </p:spPr>
        <p:txBody>
          <a:bodyPr/>
          <a:lstStyle/>
          <a:p>
            <a:pPr>
              <a:defRPr/>
            </a:pPr>
            <a:fld id="{B387B708-11A5-40E1-B307-48A24CFAAA7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8546" name="Picture 2" descr="E:\dad\Student Gray\7. Upper limb\F66122-007-f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3733800" cy="43434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 descr="E:\dad\Student Gray\7. Upper limb\F66122-007-f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r="3847" b="6250"/>
          <a:stretch>
            <a:fillRect/>
          </a:stretch>
        </p:blipFill>
        <p:spPr bwMode="auto">
          <a:xfrm>
            <a:off x="304800" y="1066800"/>
            <a:ext cx="4114800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Box 12"/>
          <p:cNvSpPr txBox="1">
            <a:spLocks noChangeArrowheads="1"/>
          </p:cNvSpPr>
          <p:nvPr/>
        </p:nvSpPr>
        <p:spPr bwMode="auto">
          <a:xfrm>
            <a:off x="7696200" y="3581400"/>
            <a:ext cx="129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Thenar Eminenece Ms.</a:t>
            </a:r>
          </a:p>
        </p:txBody>
      </p:sp>
      <p:sp>
        <p:nvSpPr>
          <p:cNvPr id="10" name="Curved Left Arrow 9"/>
          <p:cNvSpPr/>
          <p:nvPr/>
        </p:nvSpPr>
        <p:spPr>
          <a:xfrm>
            <a:off x="7391400" y="3581400"/>
            <a:ext cx="381000" cy="9144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66138" cy="1035050"/>
          </a:xfrm>
          <a:solidFill>
            <a:srgbClr val="66FF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LESION OF MEDIAN NERVE </a:t>
            </a:r>
            <a:br>
              <a:rPr lang="en-US" sz="3200" b="1" smtClean="0">
                <a:solidFill>
                  <a:srgbClr val="FF0000"/>
                </a:solidFill>
              </a:rPr>
            </a:br>
            <a:r>
              <a:rPr lang="en-US" sz="2800" b="1" smtClean="0">
                <a:solidFill>
                  <a:srgbClr val="FF0000"/>
                </a:solidFill>
              </a:rPr>
              <a:t>I-  ABOVE THE ELBOW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447800"/>
            <a:ext cx="5181600" cy="50292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Weakness </a:t>
            </a:r>
            <a:r>
              <a:rPr lang="en-US" sz="2400" dirty="0" smtClean="0">
                <a:solidFill>
                  <a:srgbClr val="FF3300"/>
                </a:solidFill>
              </a:rPr>
              <a:t>of </a:t>
            </a:r>
            <a:r>
              <a:rPr lang="en-US" sz="2400" b="1" dirty="0" smtClean="0">
                <a:solidFill>
                  <a:srgbClr val="FF3300"/>
                </a:solidFill>
              </a:rPr>
              <a:t>flexion</a:t>
            </a:r>
            <a:r>
              <a:rPr lang="en-US" sz="2400" dirty="0" smtClean="0">
                <a:solidFill>
                  <a:srgbClr val="FF3300"/>
                </a:solidFill>
              </a:rPr>
              <a:t> of </a:t>
            </a:r>
            <a:r>
              <a:rPr lang="en-US" sz="2400" b="1" dirty="0" smtClean="0">
                <a:solidFill>
                  <a:srgbClr val="FF3300"/>
                </a:solidFill>
              </a:rPr>
              <a:t>wrist</a:t>
            </a:r>
            <a:r>
              <a:rPr lang="en-US" sz="2400" dirty="0" smtClean="0"/>
              <a:t> due to paralysis of </a:t>
            </a:r>
            <a:r>
              <a:rPr lang="en-US" sz="2400" u="sng" dirty="0" smtClean="0"/>
              <a:t>flexor carpi </a:t>
            </a:r>
            <a:r>
              <a:rPr lang="en-US" sz="2400" u="sng" dirty="0" err="1" smtClean="0"/>
              <a:t>radialis</a:t>
            </a:r>
            <a:r>
              <a:rPr lang="en-US" sz="2400" u="sng" dirty="0" smtClean="0"/>
              <a:t> </a:t>
            </a:r>
            <a:r>
              <a:rPr lang="en-US" sz="2400" dirty="0" smtClean="0"/>
              <a:t>&amp; </a:t>
            </a:r>
            <a:r>
              <a:rPr lang="en-US" sz="2400" u="sng" dirty="0" err="1" smtClean="0"/>
              <a:t>palmaris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longus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Loss of pronation </a:t>
            </a:r>
            <a:r>
              <a:rPr lang="en-US" sz="2400" dirty="0" smtClean="0"/>
              <a:t>due to paralysis of </a:t>
            </a:r>
            <a:r>
              <a:rPr lang="en-US" sz="2400" u="sng" dirty="0" smtClean="0"/>
              <a:t>pronator </a:t>
            </a:r>
            <a:r>
              <a:rPr lang="en-US" sz="2400" u="sng" dirty="0" err="1" smtClean="0"/>
              <a:t>teres</a:t>
            </a:r>
            <a:r>
              <a:rPr lang="en-US" sz="2400" u="sng" dirty="0" smtClean="0"/>
              <a:t> </a:t>
            </a:r>
            <a:r>
              <a:rPr lang="en-US" sz="2400" dirty="0" smtClean="0"/>
              <a:t>&amp; </a:t>
            </a:r>
            <a:r>
              <a:rPr lang="en-US" sz="2400" u="sng" dirty="0" smtClean="0"/>
              <a:t>pronator </a:t>
            </a:r>
            <a:r>
              <a:rPr lang="en-US" sz="2400" u="sng" dirty="0" err="1" smtClean="0"/>
              <a:t>quadratus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Loss of flexion of </a:t>
            </a:r>
            <a:r>
              <a:rPr lang="en-US" sz="2400" b="1" u="sng" dirty="0" smtClean="0">
                <a:solidFill>
                  <a:srgbClr val="FF0000"/>
                </a:solidFill>
              </a:rPr>
              <a:t>middle phalanges </a:t>
            </a:r>
            <a:r>
              <a:rPr lang="en-US" sz="2400" b="1" dirty="0" smtClean="0">
                <a:solidFill>
                  <a:srgbClr val="FF0000"/>
                </a:solidFill>
              </a:rPr>
              <a:t>of </a:t>
            </a:r>
            <a:r>
              <a:rPr lang="en-US" sz="2400" b="1" u="sng" dirty="0" smtClean="0">
                <a:solidFill>
                  <a:srgbClr val="FF0000"/>
                </a:solidFill>
              </a:rPr>
              <a:t>medial 4 fingers </a:t>
            </a:r>
            <a:r>
              <a:rPr lang="en-US" sz="2400" dirty="0" smtClean="0"/>
              <a:t>due to paralysis of </a:t>
            </a:r>
            <a:r>
              <a:rPr lang="en-US" sz="2400" u="sng" dirty="0" smtClean="0"/>
              <a:t>flexor </a:t>
            </a:r>
            <a:r>
              <a:rPr lang="en-US" sz="2400" u="sng" dirty="0" err="1" smtClean="0"/>
              <a:t>digitorum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superficialis</a:t>
            </a:r>
            <a:r>
              <a:rPr lang="en-US" sz="2400" u="sng" dirty="0" smtClean="0"/>
              <a:t>.</a:t>
            </a:r>
          </a:p>
          <a:p>
            <a:pPr eaLnBrk="1" hangingPunct="1"/>
            <a:r>
              <a:rPr lang="en-US" sz="2400" b="1" dirty="0" smtClean="0">
                <a:solidFill>
                  <a:srgbClr val="FF3300"/>
                </a:solidFill>
              </a:rPr>
              <a:t>Loss of flexion of </a:t>
            </a:r>
            <a:r>
              <a:rPr lang="en-US" sz="2400" b="1" u="sng" dirty="0" smtClean="0">
                <a:solidFill>
                  <a:srgbClr val="FF3300"/>
                </a:solidFill>
              </a:rPr>
              <a:t>terminal phalanges </a:t>
            </a:r>
            <a:r>
              <a:rPr lang="en-US" sz="2400" b="1" dirty="0" smtClean="0">
                <a:solidFill>
                  <a:srgbClr val="FF3300"/>
                </a:solidFill>
              </a:rPr>
              <a:t>of</a:t>
            </a:r>
            <a:r>
              <a:rPr lang="en-US" sz="2400" dirty="0" smtClean="0">
                <a:solidFill>
                  <a:srgbClr val="FF3300"/>
                </a:solidFill>
              </a:rPr>
              <a:t> </a:t>
            </a:r>
            <a:r>
              <a:rPr lang="en-US" sz="2400" b="1" u="sng" dirty="0" smtClean="0">
                <a:solidFill>
                  <a:srgbClr val="FF3300"/>
                </a:solidFill>
              </a:rPr>
              <a:t>index &amp; middle fingers</a:t>
            </a:r>
            <a:r>
              <a:rPr lang="en-US" sz="2400" b="1" u="sng" dirty="0" smtClean="0"/>
              <a:t> </a:t>
            </a:r>
            <a:r>
              <a:rPr lang="en-US" sz="2400" dirty="0" smtClean="0"/>
              <a:t>due to paralysis of lateral  ½ of the          </a:t>
            </a:r>
            <a:r>
              <a:rPr lang="en-US" sz="2400" u="sng" dirty="0" smtClean="0"/>
              <a:t>flexor </a:t>
            </a:r>
            <a:r>
              <a:rPr lang="en-US" sz="2400" u="sng" dirty="0" err="1" smtClean="0"/>
              <a:t>digitorum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profundus</a:t>
            </a:r>
            <a:r>
              <a:rPr lang="en-US" sz="2400" u="sng" dirty="0" smtClean="0"/>
              <a:t>.</a:t>
            </a:r>
            <a:endParaRPr lang="en-US" sz="2400" u="sng" dirty="0" smtClean="0"/>
          </a:p>
        </p:txBody>
      </p:sp>
      <p:pic>
        <p:nvPicPr>
          <p:cNvPr id="9220" name="Picture 5" descr="C1860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51863" r="24622" b="26112"/>
          <a:stretch>
            <a:fillRect/>
          </a:stretch>
        </p:blipFill>
        <p:spPr bwMode="auto">
          <a:xfrm>
            <a:off x="228600" y="1524000"/>
            <a:ext cx="3200400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295400"/>
            <a:ext cx="5410200" cy="51054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70C0"/>
                </a:solidFill>
              </a:rPr>
              <a:t>Loss of flexion of thumb </a:t>
            </a:r>
            <a:r>
              <a:rPr lang="en-US" sz="2400" b="1" dirty="0"/>
              <a:t>due to paralysis of </a:t>
            </a:r>
            <a:r>
              <a:rPr lang="en-US" sz="2400" b="1" u="sng" dirty="0"/>
              <a:t>flexor pollicis longus &amp; </a:t>
            </a:r>
            <a:r>
              <a:rPr lang="en-US" sz="2400" b="1" u="sng" dirty="0" smtClean="0"/>
              <a:t>brevis</a:t>
            </a:r>
            <a:endParaRPr lang="en-US" sz="2400" b="1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Loss of opposition of thumb </a:t>
            </a:r>
            <a:r>
              <a:rPr lang="en-US" sz="2400" b="1" dirty="0"/>
              <a:t>due to paralysis of </a:t>
            </a:r>
            <a:r>
              <a:rPr lang="en-US" sz="2400" b="1" u="sng" dirty="0"/>
              <a:t>opponens pollicis.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Flatting of the thenar eminence </a:t>
            </a:r>
            <a:r>
              <a:rPr lang="en-US" sz="2400" b="1" dirty="0"/>
              <a:t>due to </a:t>
            </a:r>
            <a:r>
              <a:rPr lang="en-US" sz="2400" b="1" u="sng" dirty="0"/>
              <a:t>atrophy </a:t>
            </a:r>
            <a:r>
              <a:rPr lang="en-US" sz="2400" b="1" u="sng" dirty="0" smtClean="0"/>
              <a:t>of thenar muscles.</a:t>
            </a:r>
            <a:endParaRPr lang="en-US" sz="2400" b="1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/>
              <a:t>The characteristic deformity</a:t>
            </a:r>
            <a:r>
              <a:rPr lang="en-US" sz="2400" b="1" dirty="0"/>
              <a:t> in the hand </a:t>
            </a:r>
            <a:r>
              <a:rPr lang="en-US" sz="2400" b="1" dirty="0">
                <a:solidFill>
                  <a:srgbClr val="FF0000"/>
                </a:solidFill>
              </a:rPr>
              <a:t>‘APE HAND</a:t>
            </a:r>
            <a:r>
              <a:rPr lang="en-US" sz="2400" b="1" dirty="0">
                <a:solidFill>
                  <a:srgbClr val="FF3300"/>
                </a:solidFill>
              </a:rPr>
              <a:t>’</a:t>
            </a:r>
            <a:r>
              <a:rPr lang="en-US" sz="2400" b="1" dirty="0"/>
              <a:t> because the </a:t>
            </a:r>
            <a:r>
              <a:rPr lang="en-US" sz="2400" b="1" u="sng" dirty="0">
                <a:solidFill>
                  <a:srgbClr val="002060"/>
                </a:solidFill>
              </a:rPr>
              <a:t>thenar</a:t>
            </a:r>
            <a:r>
              <a:rPr lang="en-US" sz="2400" b="1" u="sng" dirty="0">
                <a:solidFill>
                  <a:srgbClr val="00FF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eminence is flattened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002060"/>
                </a:solidFill>
              </a:rPr>
              <a:t>the thumb is</a:t>
            </a:r>
            <a:r>
              <a:rPr lang="en-US" sz="2400" b="1" u="sng" dirty="0">
                <a:solidFill>
                  <a:srgbClr val="002060"/>
                </a:solidFill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</a:rPr>
              <a:t>hyperextended.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Loss of cutaneous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sensations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on the  hollow of </a:t>
            </a:r>
            <a:r>
              <a:rPr lang="en-US" sz="2400" b="1" u="sng" dirty="0" smtClean="0">
                <a:solidFill>
                  <a:srgbClr val="0070C0"/>
                </a:solidFill>
              </a:rPr>
              <a:t>palm of hand </a:t>
            </a:r>
            <a:r>
              <a:rPr lang="en-US" sz="2400" b="1" dirty="0" smtClean="0">
                <a:solidFill>
                  <a:srgbClr val="0070C0"/>
                </a:solidFill>
              </a:rPr>
              <a:t>+ palmar surfaces of </a:t>
            </a:r>
            <a:r>
              <a:rPr lang="en-US" sz="2400" b="1" u="sng" dirty="0" smtClean="0">
                <a:solidFill>
                  <a:srgbClr val="FF3300"/>
                </a:solidFill>
              </a:rPr>
              <a:t>lateral 3 ½ fingers.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b="1" u="sng" dirty="0">
              <a:solidFill>
                <a:srgbClr val="002060"/>
              </a:solidFill>
            </a:endParaRPr>
          </a:p>
        </p:txBody>
      </p:sp>
      <p:pic>
        <p:nvPicPr>
          <p:cNvPr id="10243" name="Picture 4" descr="C1860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51863" r="24622" b="26112"/>
          <a:stretch>
            <a:fillRect/>
          </a:stretch>
        </p:blipFill>
        <p:spPr bwMode="auto">
          <a:xfrm>
            <a:off x="228600" y="152400"/>
            <a:ext cx="3124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>
          <a:xfrm>
            <a:off x="3581400" y="228600"/>
            <a:ext cx="5113338" cy="914400"/>
          </a:xfrm>
          <a:solidFill>
            <a:srgbClr val="66FF33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LESION OF MEDIAN </a:t>
            </a:r>
            <a:r>
              <a:rPr lang="en-US" sz="2800" b="1" dirty="0" smtClean="0">
                <a:solidFill>
                  <a:srgbClr val="FF0000"/>
                </a:solidFill>
              </a:rPr>
              <a:t>NERVE 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I- ABOVE </a:t>
            </a:r>
            <a:r>
              <a:rPr lang="en-US" sz="2800" b="1" dirty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ELBOW (Continued)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C1860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29840" r="55284" b="52397"/>
          <a:stretch>
            <a:fillRect/>
          </a:stretch>
        </p:blipFill>
        <p:spPr bwMode="auto">
          <a:xfrm>
            <a:off x="304800" y="3581400"/>
            <a:ext cx="30480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175" y="1600200"/>
            <a:ext cx="4772025" cy="502920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Loss of opposition of thumb </a:t>
            </a:r>
            <a:r>
              <a:rPr lang="en-US" sz="2400" b="1" dirty="0"/>
              <a:t>due to paralysis of </a:t>
            </a:r>
            <a:r>
              <a:rPr lang="en-US" sz="2400" b="1" u="sng" dirty="0"/>
              <a:t>opponens pollicis.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Flattening of the thenar eminence </a:t>
            </a:r>
            <a:r>
              <a:rPr lang="en-US" sz="2400" b="1" dirty="0"/>
              <a:t>due to </a:t>
            </a:r>
            <a:r>
              <a:rPr lang="en-US" sz="2400" b="1" u="sng" dirty="0"/>
              <a:t>atrophy </a:t>
            </a:r>
            <a:r>
              <a:rPr lang="en-US" sz="2400" b="1" u="sng" dirty="0" smtClean="0"/>
              <a:t>of </a:t>
            </a:r>
            <a:r>
              <a:rPr lang="en-US" sz="2400" b="1" u="sng" dirty="0"/>
              <a:t>thenar </a:t>
            </a:r>
            <a:r>
              <a:rPr lang="en-US" sz="2400" b="1" u="sng" dirty="0" smtClean="0"/>
              <a:t>muscles.</a:t>
            </a:r>
            <a:endParaRPr lang="en-US" sz="2400" b="1" u="sng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u="sng" dirty="0"/>
              <a:t>The characteristic deformity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3300"/>
                </a:solidFill>
              </a:rPr>
              <a:t>‘APE HAND’ </a:t>
            </a:r>
            <a:r>
              <a:rPr lang="en-US" sz="2400" b="1" dirty="0">
                <a:solidFill>
                  <a:srgbClr val="002060"/>
                </a:solidFill>
              </a:rPr>
              <a:t>is present.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002060"/>
                </a:solidFill>
              </a:rPr>
              <a:t>Loss of cutaneous sensations on the palmar surfaces of the</a:t>
            </a:r>
            <a:r>
              <a:rPr lang="en-US" sz="2400" b="1" u="sng" dirty="0">
                <a:solidFill>
                  <a:srgbClr val="002060"/>
                </a:solidFill>
              </a:rPr>
              <a:t> lateral 3 ½ fingers.</a:t>
            </a:r>
          </a:p>
        </p:txBody>
      </p:sp>
      <p:pic>
        <p:nvPicPr>
          <p:cNvPr id="11267" name="Picture 4" descr="C1860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8" t="51863" r="24622" b="26112"/>
          <a:stretch>
            <a:fillRect/>
          </a:stretch>
        </p:blipFill>
        <p:spPr bwMode="auto">
          <a:xfrm>
            <a:off x="228600" y="228600"/>
            <a:ext cx="38036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4114800" y="304800"/>
            <a:ext cx="4648200" cy="1143000"/>
          </a:xfrm>
          <a:solidFill>
            <a:srgbClr val="66FF3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LESION OF MEDIAN NERVE </a:t>
            </a:r>
            <a:br>
              <a:rPr lang="en-US" sz="2800" b="1" smtClean="0">
                <a:solidFill>
                  <a:srgbClr val="FF0000"/>
                </a:solidFill>
              </a:rPr>
            </a:br>
            <a:r>
              <a:rPr lang="en-US" sz="2800" b="1" smtClean="0">
                <a:solidFill>
                  <a:srgbClr val="0070C0"/>
                </a:solidFill>
              </a:rPr>
              <a:t>II- ABOVE THE WRIST</a:t>
            </a:r>
          </a:p>
        </p:txBody>
      </p:sp>
      <p:pic>
        <p:nvPicPr>
          <p:cNvPr id="6" name="Picture 5" descr="C1860E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3" t="29840" r="55284" b="52397"/>
          <a:stretch>
            <a:fillRect/>
          </a:stretch>
        </p:blipFill>
        <p:spPr bwMode="auto">
          <a:xfrm>
            <a:off x="1066800" y="3581400"/>
            <a:ext cx="2438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1313</Words>
  <Application>Microsoft Office PowerPoint</Application>
  <PresentationFormat>On-screen Show (4:3)</PresentationFormat>
  <Paragraphs>159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MEDIAN &amp; ULNAR NERVES</vt:lpstr>
      <vt:lpstr>OBJECTIVES</vt:lpstr>
      <vt:lpstr>MEDIAN NERVE     C5,6,7,8 &amp;T1</vt:lpstr>
      <vt:lpstr>MEDIAN NERVE</vt:lpstr>
      <vt:lpstr>BRANCHES OF THE MEDIAN NERVE IN THE FOREARM</vt:lpstr>
      <vt:lpstr>Median nerve in the palm</vt:lpstr>
      <vt:lpstr>LESION OF MEDIAN NERVE  I-  ABOVE THE ELBOW</vt:lpstr>
      <vt:lpstr>LESION OF MEDIAN NERVE   I- ABOVE THE ELBOW (Continued)</vt:lpstr>
      <vt:lpstr>LESION OF MEDIAN NERVE  II- ABOVE THE WRIST</vt:lpstr>
      <vt:lpstr>CARPAL TUNNEL SYNDROME</vt:lpstr>
      <vt:lpstr>ULNAR NERVE       C 7, 8 &amp;T1</vt:lpstr>
      <vt:lpstr>ULNAR NERVE   in  the Forearm </vt:lpstr>
      <vt:lpstr>ULNAR NERVE in the Forearm</vt:lpstr>
      <vt:lpstr>ULNAR NERVE in the Hand</vt:lpstr>
      <vt:lpstr>Ulnar nerve in the hand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MEDIAN &amp; ULNAR NERVES</dc:title>
  <dc:creator>Sanaa Alsharawi</dc:creator>
  <cp:lastModifiedBy>VOHRA</cp:lastModifiedBy>
  <cp:revision>181</cp:revision>
  <dcterms:created xsi:type="dcterms:W3CDTF">2010-09-23T14:48:44Z</dcterms:created>
  <dcterms:modified xsi:type="dcterms:W3CDTF">2013-09-03T07:27:42Z</dcterms:modified>
</cp:coreProperties>
</file>