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333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38" r:id="rId15"/>
    <p:sldId id="345" r:id="rId16"/>
    <p:sldId id="346" r:id="rId17"/>
    <p:sldId id="347" r:id="rId18"/>
    <p:sldId id="348" r:id="rId19"/>
    <p:sldId id="299" r:id="rId20"/>
    <p:sldId id="300" r:id="rId21"/>
    <p:sldId id="301" r:id="rId22"/>
    <p:sldId id="34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pPr algn="l"/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 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5181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lateral to the pyramid.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 </a:t>
            </a:r>
            <a:r>
              <a:rPr lang="en-US" b="1" dirty="0" smtClean="0">
                <a:solidFill>
                  <a:srgbClr val="0070C0"/>
                </a:solidFill>
              </a:rPr>
              <a:t>(important in control of movement).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Medulla (4 nerves):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(12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between pyramid &amp; olive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cranial part of accessory (11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err="1" smtClean="0">
                <a:solidFill>
                  <a:srgbClr val="0070C0"/>
                </a:solidFill>
              </a:rPr>
              <a:t>dorsolateral</a:t>
            </a:r>
            <a:r>
              <a:rPr lang="en-US" b="1" dirty="0" smtClean="0">
                <a:solidFill>
                  <a:srgbClr val="0070C0"/>
                </a:solidFill>
              </a:rPr>
              <a:t> to olive (from above downwards)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676400" y="1752600"/>
            <a:ext cx="4724400" cy="2743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6757" y="46159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3443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582" y="4484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038" y="47774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Basilar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into 2 halves.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occupied by basilar artery.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pontocerebellar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fibers: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originate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 cross midline &amp; pass through </a:t>
            </a:r>
            <a:r>
              <a:rPr lang="en-US" b="1" dirty="0" err="1" smtClean="0">
                <a:solidFill>
                  <a:srgbClr val="0070C0"/>
                </a:solidFill>
              </a:rPr>
              <a:t>contralateral</a:t>
            </a:r>
            <a:r>
              <a:rPr lang="en-US" b="1" dirty="0" smtClean="0">
                <a:solidFill>
                  <a:srgbClr val="0070C0"/>
                </a:solidFill>
              </a:rPr>
              <a:t>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 to enter the opposite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95600" y="1828800"/>
            <a:ext cx="3886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657600"/>
            <a:ext cx="1752600" cy="152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334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Pons (4 nerves):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(5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the middle of </a:t>
            </a:r>
            <a:r>
              <a:rPr lang="en-US" b="1" dirty="0" err="1" smtClean="0">
                <a:solidFill>
                  <a:srgbClr val="0070C0"/>
                </a:solidFill>
              </a:rPr>
              <a:t>ventrolateral</a:t>
            </a:r>
            <a:r>
              <a:rPr lang="en-US" b="1" dirty="0" smtClean="0">
                <a:solidFill>
                  <a:srgbClr val="0070C0"/>
                </a:solidFill>
              </a:rPr>
              <a:t> aspect of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as 2 roots: a small medial motor root &amp; a large lateral sensory root.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junction between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pyramid.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vestibulocochlear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</a:rPr>
              <a:t> angle (</a:t>
            </a:r>
            <a:r>
              <a:rPr lang="en-US" b="1" u="sng" dirty="0" smtClean="0">
                <a:solidFill>
                  <a:srgbClr val="0070C0"/>
                </a:solidFill>
              </a:rPr>
              <a:t>junction between medulla, </a:t>
            </a:r>
            <a:r>
              <a:rPr lang="en-US" b="1" u="sng" dirty="0" err="1" smtClean="0">
                <a:solidFill>
                  <a:srgbClr val="0070C0"/>
                </a:solidFill>
              </a:rPr>
              <a:t>pons</a:t>
            </a:r>
            <a:r>
              <a:rPr lang="en-US" b="1" u="sng" dirty="0" smtClean="0">
                <a:solidFill>
                  <a:srgbClr val="0070C0"/>
                </a:solidFill>
              </a:rPr>
              <a:t> &amp; cerebellum</a:t>
            </a:r>
            <a:r>
              <a:rPr lang="en-US" b="1" dirty="0" smtClean="0">
                <a:solidFill>
                  <a:srgbClr val="0070C0"/>
                </a:solidFill>
              </a:rPr>
              <a:t>). Both nerves emerge as 2 roots: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  <a:r>
              <a:rPr lang="en-US" b="1" dirty="0" smtClean="0">
                <a:solidFill>
                  <a:srgbClr val="0070C0"/>
                </a:solidFill>
              </a:rPr>
              <a:t> motor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sensory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vestibular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 &amp; cochlear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26727" y="3251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6157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471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671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is formed of a large column of descending fibers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basis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smtClean="0">
                <a:solidFill>
                  <a:srgbClr val="0070C0"/>
                </a:solidFill>
              </a:rPr>
              <a:t>on either side.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</a:t>
            </a:r>
            <a:r>
              <a:rPr lang="en-US" b="1" dirty="0" err="1" smtClean="0">
                <a:solidFill>
                  <a:srgbClr val="0070C0"/>
                </a:solidFill>
              </a:rPr>
              <a:t>crura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 are separated by a depression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interpeduncular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medial aspect of </a:t>
            </a:r>
            <a:r>
              <a:rPr lang="en-US" b="1" dirty="0" err="1" smtClean="0">
                <a:solidFill>
                  <a:srgbClr val="0070C0"/>
                </a:solidFill>
              </a:rPr>
              <a:t>crus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648200" y="2590800"/>
            <a:ext cx="16002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17673" y="2482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dirty="0"/>
          </a:p>
        </p:txBody>
      </p:sp>
      <p:pic>
        <p:nvPicPr>
          <p:cNvPr id="4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82296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304800"/>
            <a:ext cx="36576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MEDULLA</a:t>
            </a:r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800600" cy="6172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Composed of: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median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divdes</a:t>
            </a:r>
            <a:r>
              <a:rPr lang="en-US" b="1" dirty="0" smtClean="0">
                <a:solidFill>
                  <a:srgbClr val="0070C0"/>
                </a:solidFill>
              </a:rPr>
              <a:t> the closed medulla into 2 halves.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dorsal median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cuneatus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endParaRPr lang="en-US" dirty="0"/>
          </a:p>
        </p:txBody>
      </p:sp>
      <p:pic>
        <p:nvPicPr>
          <p:cNvPr id="7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81400" y="2971800"/>
            <a:ext cx="3124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4876800"/>
            <a:ext cx="25908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8727" y="48768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419600" cy="6096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 either side, an inverted V-shaped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3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triangle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triangle: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862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114800" y="3276600"/>
            <a:ext cx="25146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4495800"/>
            <a:ext cx="2209800" cy="76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343400"/>
            <a:ext cx="19050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Separated from the medulla by an imaginary line passing between the caudal margins of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33400" indent="-53340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On either side, a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2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eminence: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41910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886200" y="4419600"/>
            <a:ext cx="25908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4572000"/>
            <a:ext cx="1905000" cy="1219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953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Marked by 4 elevations: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superior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reflexes.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inferior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forms part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auditory pathway.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Trochlear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just caudal to inferior </a:t>
            </a:r>
            <a:r>
              <a:rPr lang="en-US" b="1" dirty="0" err="1" smtClean="0">
                <a:solidFill>
                  <a:srgbClr val="0070C0"/>
                </a:solidFill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only cranial nerve emerging from dorsal surface of brain stem).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752600"/>
            <a:ext cx="3886200" cy="419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343400" y="2209800"/>
            <a:ext cx="21336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2895600"/>
            <a:ext cx="2286000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3029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composed  </a:t>
            </a:r>
            <a:r>
              <a:rPr lang="en-US" b="1" i="1" dirty="0" smtClean="0">
                <a:solidFill>
                  <a:srgbClr val="0070C0"/>
                </a:solidFill>
              </a:rPr>
              <a:t>(from above downwards) </a:t>
            </a:r>
            <a:r>
              <a:rPr lang="en-US" b="1" dirty="0" smtClean="0">
                <a:solidFill>
                  <a:srgbClr val="0070C0"/>
                </a:solidFill>
              </a:rPr>
              <a:t>of: midbrain,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oblongata which are continuous with each other, with diencephalon above &amp; with spinal cord below.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connected with cerebellum through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the site of cranial nuclei, the pathway of important ascending &amp; descending tracts &amp; the site of emergence of  cranial nerves 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Cranial nerves (with the exception of 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 emerge from ventral surface of brain stem.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between components </a:t>
            </a:r>
            <a:r>
              <a:rPr lang="en-US" b="1" i="1" dirty="0" smtClean="0">
                <a:solidFill>
                  <a:srgbClr val="0070C0"/>
                </a:solidFill>
              </a:rPr>
              <a:t>of brain stem &amp; their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to cerebellum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external features of both ventral &amp; dorsal surfaces </a:t>
            </a:r>
            <a:r>
              <a:rPr lang="en-US" b="1" i="1" dirty="0" smtClean="0">
                <a:solidFill>
                  <a:srgbClr val="0070C0"/>
                </a:solidFill>
              </a:rPr>
              <a:t>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cranial nerves emerging </a:t>
            </a:r>
            <a:r>
              <a:rPr lang="en-US" b="1" i="1" dirty="0" smtClean="0">
                <a:solidFill>
                  <a:srgbClr val="0070C0"/>
                </a:solidFill>
              </a:rPr>
              <a:t>from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 of emergence </a:t>
            </a:r>
            <a:r>
              <a:rPr lang="en-US" b="1" i="1" dirty="0" smtClean="0">
                <a:solidFill>
                  <a:srgbClr val="0070C0"/>
                </a:solidFill>
              </a:rPr>
              <a:t>of each cranial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cranial nerves emerges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surface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Trochlear</a:t>
            </a:r>
            <a:r>
              <a:rPr lang="en-US" b="1" dirty="0" smtClean="0">
                <a:solidFill>
                  <a:srgbClr val="0070C0"/>
                </a:solidFill>
              </a:rPr>
              <a:t> (4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Abducent</a:t>
            </a:r>
            <a:r>
              <a:rPr lang="en-US" b="1" dirty="0" smtClean="0">
                <a:solidFill>
                  <a:srgbClr val="0070C0"/>
                </a:solidFill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medulla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oblongata, which one of the following is correct?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pyramid is lateral to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hypoglossal nerve is the most lateral nerve emerging from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cuneate</a:t>
            </a:r>
            <a:r>
              <a:rPr lang="en-US" b="1" dirty="0" smtClean="0">
                <a:solidFill>
                  <a:srgbClr val="0070C0"/>
                </a:solidFill>
              </a:rPr>
              <a:t> tubercle is lateral to </a:t>
            </a:r>
            <a:r>
              <a:rPr lang="en-US" b="1" dirty="0" err="1" smtClean="0">
                <a:solidFill>
                  <a:srgbClr val="0070C0"/>
                </a:solidFill>
              </a:rPr>
              <a:t>gracile</a:t>
            </a:r>
            <a:r>
              <a:rPr lang="en-US" b="1" dirty="0" smtClean="0">
                <a:solidFill>
                  <a:srgbClr val="0070C0"/>
                </a:solidFill>
              </a:rPr>
              <a:t> tubercle.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cerebellum is connected to it by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124200" y="45720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Which one of the following </a:t>
            </a: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of the 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medulla, lateral to the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medulla, medial to the vagal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midbrain, lateral to the medial eminence.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midbrain, above the trochlear nerve.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038600" y="5846618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dirty="0"/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2800"/>
            <a:ext cx="8229600" cy="424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cranial part of neural tube.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cranial part divides into 3 parts: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FOREBRAIN: </a:t>
            </a:r>
            <a:r>
              <a:rPr lang="en-US" b="1" dirty="0" smtClean="0">
                <a:solidFill>
                  <a:srgbClr val="0070C0"/>
                </a:solidFill>
              </a:rPr>
              <a:t>subdivides into: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u="sng" dirty="0" smtClean="0">
                <a:solidFill>
                  <a:srgbClr val="0070C0"/>
                </a:solidFill>
              </a:rPr>
              <a:t>1-Two cerebral hemispheres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(cavities: 2 lateral 	ventricles).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2-</a:t>
            </a:r>
            <a:r>
              <a:rPr lang="en-US" b="1" u="sng" dirty="0" smtClean="0">
                <a:solidFill>
                  <a:srgbClr val="0070C0"/>
                </a:solidFill>
              </a:rPr>
              <a:t>Diencephalon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3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 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thalamus, hypothalamus, </a:t>
            </a:r>
            <a:r>
              <a:rPr lang="en-US" b="1" i="1" dirty="0" err="1" smtClean="0">
                <a:solidFill>
                  <a:srgbClr val="0070C0"/>
                </a:solidFill>
              </a:rPr>
              <a:t>epithalamus</a:t>
            </a:r>
            <a:r>
              <a:rPr lang="en-US" b="1" i="1" dirty="0" smtClean="0">
                <a:solidFill>
                  <a:srgbClr val="0070C0"/>
                </a:solidFill>
              </a:rPr>
              <a:t> &amp; 	</a:t>
            </a:r>
            <a:r>
              <a:rPr lang="en-US" b="1" i="1" dirty="0" err="1" smtClean="0">
                <a:solidFill>
                  <a:srgbClr val="0070C0"/>
                </a:solidFill>
              </a:rPr>
              <a:t>subthalamus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cerebral aqueduct).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HINDBRAIN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4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</a:t>
            </a:r>
            <a:r>
              <a:rPr lang="en-US" b="1" dirty="0" smtClean="0">
                <a:solidFill>
                  <a:srgbClr val="0070C0"/>
                </a:solidFill>
              </a:rPr>
              <a:t>: subdivides into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1-Pons.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2-Cerebellum.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3- Medulla oblongata.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 lies on the basilar part of occipital bone (</a:t>
            </a:r>
            <a:r>
              <a:rPr lang="en-US" b="1" dirty="0" err="1" smtClean="0">
                <a:solidFill>
                  <a:srgbClr val="0070C0"/>
                </a:solidFill>
              </a:rPr>
              <a:t>clivus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PARTS: </a:t>
            </a:r>
            <a:r>
              <a:rPr lang="en-US" b="1" i="1" dirty="0" smtClean="0">
                <a:solidFill>
                  <a:srgbClr val="0070C0"/>
                </a:solidFill>
              </a:rPr>
              <a:t>From above downwards: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Mid brain, </a:t>
            </a:r>
            <a:r>
              <a:rPr lang="en-US" b="1" i="1" dirty="0" err="1" smtClean="0">
                <a:solidFill>
                  <a:srgbClr val="0070C0"/>
                </a:solidFill>
              </a:rPr>
              <a:t>pons</a:t>
            </a:r>
            <a:r>
              <a:rPr lang="en-US" b="1" i="1" dirty="0" smtClean="0">
                <a:solidFill>
                  <a:srgbClr val="0070C0"/>
                </a:solidFill>
              </a:rPr>
              <a:t> &amp; medulla oblongata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WITH CEREBELLUM: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Each part of brain stem is connected to cerebellum by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 (superior, middle &amp; inferior).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1\Desktop\brain\F66122-008-f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038600" cy="2138082"/>
          </a:xfrm>
          <a:prstGeom prst="rect">
            <a:avLst/>
          </a:prstGeom>
          <a:noFill/>
        </p:spPr>
      </p:pic>
      <p:pic>
        <p:nvPicPr>
          <p:cNvPr id="7" name="Picture 6" descr="Picture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191000" cy="4191000"/>
          </a:xfrm>
          <a:prstGeom prst="rect">
            <a:avLst/>
          </a:prstGeom>
          <a:noFill/>
          <a:ln/>
        </p:spPr>
      </p:pic>
      <p:cxnSp>
        <p:nvCxnSpPr>
          <p:cNvPr id="5" name="Straight Arrow Connector 4"/>
          <p:cNvCxnSpPr/>
          <p:nvPr/>
        </p:nvCxnSpPr>
        <p:spPr>
          <a:xfrm flipV="1">
            <a:off x="4419600" y="533400"/>
            <a:ext cx="2971800" cy="1600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6200" y="3276600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Cerebellum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5400000">
            <a:off x="6974425" y="3117730"/>
            <a:ext cx="804446" cy="1799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562600"/>
            <a:ext cx="1012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1774137" y="4343400"/>
            <a:ext cx="3178863" cy="1388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5715000"/>
            <a:ext cx="59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rot="5400000" flipH="1" flipV="1">
            <a:off x="4339326" y="5177526"/>
            <a:ext cx="533400" cy="541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6096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flipV="1">
            <a:off x="4926985" y="5638800"/>
            <a:ext cx="711815" cy="626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3886200"/>
            <a:ext cx="103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peduncle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rot="10800000" flipV="1">
            <a:off x="5562600" y="4301699"/>
            <a:ext cx="2286000" cy="3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8001000" y="2133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153400" y="5029200"/>
            <a:ext cx="3048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20040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>
            <a:stCxn id="25" idx="2"/>
          </p:cNvCxnSpPr>
          <p:nvPr/>
        </p:nvCxnSpPr>
        <p:spPr>
          <a:xfrm rot="16200000" flipH="1">
            <a:off x="2478429" y="1945029"/>
            <a:ext cx="347246" cy="3535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953000" cy="5334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tracts </a:t>
            </a:r>
            <a:r>
              <a:rPr lang="en-US" b="1" dirty="0" smtClean="0">
                <a:solidFill>
                  <a:srgbClr val="0070C0"/>
                </a:solidFill>
              </a:rPr>
              <a:t>between cerebral cortex &amp; spinal cord.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origin of nuclei of cranial nerves </a:t>
            </a:r>
            <a:r>
              <a:rPr lang="en-US" b="1" dirty="0" smtClean="0">
                <a:solidFill>
                  <a:srgbClr val="0070C0"/>
                </a:solidFill>
              </a:rPr>
              <a:t>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emergence of cranial nerves (from 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Contains groups of nuclei &amp; related fibers known as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reticular formation </a:t>
            </a:r>
            <a:r>
              <a:rPr lang="en-US" b="1" dirty="0" smtClean="0">
                <a:solidFill>
                  <a:srgbClr val="0070C0"/>
                </a:solidFill>
              </a:rPr>
              <a:t>responsible for: </a:t>
            </a:r>
            <a:r>
              <a:rPr lang="en-US" b="1" i="1" dirty="0" smtClean="0">
                <a:solidFill>
                  <a:srgbClr val="0070C0"/>
                </a:solidFill>
              </a:rPr>
              <a:t>control of level of consciousness, perception of pain, regulation of cardiovascular &amp; respiratory systems.</a:t>
            </a:r>
          </a:p>
          <a:p>
            <a:endParaRPr lang="en-US" dirty="0"/>
          </a:p>
        </p:txBody>
      </p:sp>
      <p:pic>
        <p:nvPicPr>
          <p:cNvPr id="5" name="Picture 10" descr="Picture tw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1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Brain 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1987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52866"/>
            <a:ext cx="41910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18160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median fissure: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medulla into 2 halves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Its lower part is masked by </a:t>
            </a:r>
            <a:r>
              <a:rPr lang="en-US" b="1" dirty="0" err="1" smtClean="0">
                <a:solidFill>
                  <a:srgbClr val="0070C0"/>
                </a:solidFill>
              </a:rPr>
              <a:t>decussation</a:t>
            </a:r>
            <a:r>
              <a:rPr lang="en-US" b="1" dirty="0" smtClean="0">
                <a:solidFill>
                  <a:srgbClr val="0070C0"/>
                </a:solidFill>
              </a:rPr>
              <a:t> of most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fibers (75%-90%).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on either side of ventral median fissure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tract.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524000"/>
            <a:ext cx="40386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1752600"/>
            <a:ext cx="2743200" cy="2590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600" y="4343400"/>
            <a:ext cx="44958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1099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* BRAIN STEM EXTERNAL FEATURES  </vt:lpstr>
      <vt:lpstr>OBJECTIVES</vt:lpstr>
      <vt:lpstr>DEVELOPMENT OF BRAIN</vt:lpstr>
      <vt:lpstr>DEVELOPMENT OF BRAIN</vt:lpstr>
      <vt:lpstr>BRAIN STEM</vt:lpstr>
      <vt:lpstr>SAGITTAL SECTION OF BRAIN</vt:lpstr>
      <vt:lpstr>IMPORTANCE OF BRAIN STEM</vt:lpstr>
      <vt:lpstr>BRAIN STEM – VENTRAL SURFACE</vt:lpstr>
      <vt:lpstr>MEDULLA – VENTRAL SURFACE</vt:lpstr>
      <vt:lpstr>MEDULLA – VENTRAL SURFACE</vt:lpstr>
      <vt:lpstr>PONS – VENTRAL SURFACE</vt:lpstr>
      <vt:lpstr>PONS – VENTRAL SURFACE</vt:lpstr>
      <vt:lpstr>MID BRAIN – VENTRAL SURFACE</vt:lpstr>
      <vt:lpstr>SAGITTAL SECTION OF BRAIN</vt:lpstr>
      <vt:lpstr> CLOSED MEDULLA </vt:lpstr>
      <vt:lpstr>OPEN MEDULLA</vt:lpstr>
      <vt:lpstr>PONS – DORSAL SURFACE</vt:lpstr>
      <vt:lpstr>MID BRAIN – DORSAL SURFACE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358</cp:revision>
  <dcterms:created xsi:type="dcterms:W3CDTF">2010-01-27T08:25:16Z</dcterms:created>
  <dcterms:modified xsi:type="dcterms:W3CDTF">2013-09-05T11:33:43Z</dcterms:modified>
</cp:coreProperties>
</file>