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3" r:id="rId4"/>
    <p:sldId id="300" r:id="rId5"/>
    <p:sldId id="305" r:id="rId6"/>
    <p:sldId id="306" r:id="rId7"/>
    <p:sldId id="307" r:id="rId8"/>
    <p:sldId id="308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By</a:t>
            </a:r>
          </a:p>
          <a:p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endParaRPr lang="en-GB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Difficulty of swallowing; </a:t>
            </a:r>
          </a:p>
          <a:p>
            <a:r>
              <a:rPr lang="en-US" sz="2400" dirty="0" smtClean="0"/>
              <a:t>Impairment of taste  sensation over the posterior one-third of the tongue ,palate and pharynx.</a:t>
            </a:r>
          </a:p>
          <a:p>
            <a:r>
              <a:rPr lang="en-US" sz="2400" dirty="0" smtClean="0"/>
              <a:t>Absent gag reflex. </a:t>
            </a:r>
          </a:p>
          <a:p>
            <a:r>
              <a:rPr lang="en-US" sz="2400" dirty="0" smtClean="0"/>
              <a:t>Dysfunction 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</a:p>
          <a:p>
            <a:r>
              <a:rPr lang="en-US" dirty="0" smtClean="0"/>
              <a:t>Use a tongue blade to depress the base of the tongue gently if necessary. </a:t>
            </a:r>
          </a:p>
          <a:p>
            <a:r>
              <a:rPr lang="en-US" dirty="0" smtClean="0"/>
              <a:t>Ask 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</a:t>
            </a:r>
          </a:p>
          <a:p>
            <a:r>
              <a:rPr lang="en-US" dirty="0" smtClean="0"/>
              <a:t>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Normal palatal arches will constrict and elevate, and the uvula will remain in the midline as it is elevated.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smtClean="0"/>
              <a:t>paralysis there is no elevation or constriction of the affected side.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goes all the way to the abdomen)</a:t>
            </a:r>
            <a:r>
              <a:rPr lang="en-US" sz="2600" b="1" dirty="0" smtClean="0"/>
              <a:t> </a:t>
            </a:r>
          </a:p>
          <a:p>
            <a:r>
              <a:rPr lang="en-US" sz="2600" dirty="0" smtClean="0"/>
              <a:t>So it is the longest and most widely  distributed cranial nerve.</a:t>
            </a:r>
          </a:p>
          <a:p>
            <a:r>
              <a:rPr lang="en-US" sz="2400" dirty="0" smtClean="0"/>
              <a:t>The 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</a:p>
          <a:p>
            <a:r>
              <a:rPr lang="en-US" sz="2400" dirty="0" smtClean="0"/>
              <a:t>It 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neck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 </a:t>
            </a:r>
          </a:p>
          <a:p>
            <a:r>
              <a:rPr lang="en-US" sz="2400" dirty="0" smtClean="0"/>
              <a:t>The internal jugular vein lies behind it, and </a:t>
            </a:r>
          </a:p>
          <a:p>
            <a:r>
              <a:rPr lang="en-US" sz="2400" dirty="0" smtClean="0"/>
              <a:t>the internal and common carotid arteries are 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2234154" cy="5175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GVE</a:t>
            </a:r>
            <a:r>
              <a:rPr lang="en-US" altLang="zh-CN" u="sng" dirty="0" smtClean="0"/>
              <a:t> fibers: </a:t>
            </a:r>
            <a:r>
              <a:rPr lang="en-US" altLang="zh-CN" dirty="0" smtClean="0"/>
              <a:t>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SVE</a:t>
            </a:r>
            <a:r>
              <a:rPr lang="en-US" altLang="zh-CN" u="sng" dirty="0" smtClean="0"/>
              <a:t> fibers:</a:t>
            </a:r>
            <a:r>
              <a:rPr lang="en-US" altLang="zh-CN" dirty="0" smtClean="0"/>
              <a:t>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GVA </a:t>
            </a:r>
            <a:r>
              <a:rPr lang="en-US" altLang="zh-CN" u="sng" dirty="0" smtClean="0"/>
              <a:t>fibers: </a:t>
            </a:r>
            <a:r>
              <a:rPr lang="en-US" altLang="zh-CN" dirty="0" smtClean="0"/>
              <a:t>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SVA</a:t>
            </a:r>
            <a:r>
              <a:rPr lang="en-US" altLang="zh-CN" u="sng" dirty="0" smtClean="0"/>
              <a:t> fibers: </a:t>
            </a:r>
            <a:r>
              <a:rPr lang="en-US" altLang="zh-CN" dirty="0" smtClean="0"/>
              <a:t>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:it enters the wall of the pharynx. It supplies the mucous membrane of the pharynx, superior and middle </a:t>
            </a:r>
            <a:r>
              <a:rPr lang="en-US" sz="1800" dirty="0" err="1" smtClean="0"/>
              <a:t>constictor</a:t>
            </a:r>
            <a:r>
              <a:rPr lang="en-US" sz="1800" dirty="0" smtClean="0"/>
              <a:t> 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It runs upwards and medially alongside the trachea, and passes behind the lower pole of the thyroid gland.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dirty="0" smtClean="0"/>
              <a:t>esophagus, tympanic membrane , external auditory meatus and part of chonca of the middle ear. End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nucleus solitarius.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to innervate muscles of soft palate, pharynx, larynx, and upper part of esophagus.</a:t>
            </a:r>
          </a:p>
          <a:p>
            <a:pPr algn="l" rtl="0"/>
            <a:r>
              <a:rPr lang="en-US" sz="2000" dirty="0" smtClean="0"/>
              <a:t>The parasympathetic fibers originate from dorsal motor nucleus of vagus in medulla 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and laryngeal paralysis; </a:t>
            </a:r>
          </a:p>
          <a:p>
            <a:r>
              <a:rPr lang="en-US" sz="2400" dirty="0" smtClean="0"/>
              <a:t>Abnormalities 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 patient talk as you are taking the history. </a:t>
            </a:r>
          </a:p>
          <a:p>
            <a:r>
              <a:rPr lang="en-US" dirty="0" smtClean="0"/>
              <a:t>Hoarseness, whispering, nasal speech, or the complaint of aspiration or regurgitation of liquids through the nose should make you especially mindful of abnormality. </a:t>
            </a:r>
          </a:p>
          <a:p>
            <a:r>
              <a:rPr lang="en-US" dirty="0" smtClean="0"/>
              <a:t>Give the patient a glass of water to see if there is choking or any complaints as it is swallowed.</a:t>
            </a:r>
          </a:p>
          <a:p>
            <a:r>
              <a:rPr lang="en-US" dirty="0" err="1" smtClean="0"/>
              <a:t>Laryngoscopy</a:t>
            </a:r>
            <a:r>
              <a:rPr lang="en-US" dirty="0" smtClean="0"/>
              <a:t>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</a:t>
            </a:r>
            <a:r>
              <a:rPr lang="en-US" b="1" dirty="0" smtClean="0">
                <a:solidFill>
                  <a:srgbClr val="0070C0"/>
                </a:solidFill>
              </a:rPr>
              <a:t>few motor </a:t>
            </a:r>
            <a:r>
              <a:rPr lang="en-US" b="1" dirty="0" smtClean="0"/>
              <a:t>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pPr algn="l" rtl="0"/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xternal </a:t>
            </a:r>
            <a:r>
              <a:rPr lang="en-US" sz="2400" b="1" dirty="0">
                <a:solidFill>
                  <a:srgbClr val="FF0000"/>
                </a:solidFill>
              </a:rPr>
              <a:t>carotid artery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at </a:t>
            </a:r>
            <a:r>
              <a:rPr lang="en-US" sz="2400" dirty="0" smtClean="0"/>
              <a:t>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</a:t>
            </a:r>
            <a:r>
              <a:rPr lang="en-US" sz="2400" u="sng" dirty="0" smtClean="0"/>
              <a:t>middle and inferior constrictors</a:t>
            </a:r>
            <a:r>
              <a:rPr lang="en-US" sz="2400" dirty="0" smtClean="0"/>
              <a:t>, deep to </a:t>
            </a:r>
            <a:r>
              <a:rPr lang="en-US" sz="2400" u="sng" dirty="0" err="1" smtClean="0">
                <a:solidFill>
                  <a:schemeClr val="tx1"/>
                </a:solidFill>
              </a:rPr>
              <a:t>Hyoglossus</a:t>
            </a:r>
            <a:r>
              <a:rPr lang="en-US" sz="2400" dirty="0" smtClean="0"/>
              <a:t>, where it breaks into terminal branches.     </a:t>
            </a:r>
            <a:endParaRPr lang="en-US" sz="2400" dirty="0"/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of fibers  &amp; Deep origin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SVE</a:t>
            </a:r>
            <a:r>
              <a:rPr lang="en-US" altLang="zh-CN" sz="20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u="sng" dirty="0" smtClean="0"/>
              <a:t>fibers: </a:t>
            </a:r>
            <a:r>
              <a:rPr lang="en-US" altLang="zh-CN" sz="2000" dirty="0" smtClean="0"/>
              <a:t>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and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GVE</a:t>
            </a:r>
            <a:r>
              <a:rPr lang="en-US" altLang="zh-CN" sz="2000" u="sng" dirty="0" smtClean="0"/>
              <a:t> fibers</a:t>
            </a:r>
            <a:r>
              <a:rPr lang="en-US" altLang="zh-CN" sz="2000" dirty="0" smtClean="0"/>
              <a:t>: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SVA</a:t>
            </a:r>
            <a:r>
              <a:rPr lang="en-US" altLang="zh-CN" sz="2000" u="sng" dirty="0" smtClean="0"/>
              <a:t> fibers</a:t>
            </a:r>
            <a:r>
              <a:rPr lang="en-US" altLang="zh-CN" sz="2000" dirty="0" smtClean="0"/>
              <a:t>: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GVA</a:t>
            </a:r>
            <a:r>
              <a:rPr lang="en-US" altLang="zh-CN" sz="20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CN" sz="2000" u="sng" dirty="0" smtClean="0"/>
              <a:t>fibers</a:t>
            </a:r>
            <a:r>
              <a:rPr lang="en-US" altLang="zh-CN" sz="2000" dirty="0" smtClean="0"/>
              <a:t>: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4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the 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err="1" smtClean="0"/>
              <a:t>Facialn</a:t>
            </a:r>
            <a:r>
              <a:rPr lang="en-US" sz="2400" dirty="0" smtClean="0"/>
              <a:t> </a:t>
            </a:r>
            <a:r>
              <a:rPr lang="en-US" sz="2400" dirty="0" err="1" smtClean="0"/>
              <a:t>erve</a:t>
            </a:r>
            <a:r>
              <a:rPr lang="en-US" sz="2400" dirty="0" smtClean="0"/>
              <a:t> 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foramen.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187" y="1066800"/>
            <a:ext cx="4392613" cy="5616575"/>
          </a:xfrm>
          <a:noFill/>
          <a:ln/>
        </p:spPr>
      </p:pic>
      <p:sp>
        <p:nvSpPr>
          <p:cNvPr id="7" name="Oval 6"/>
          <p:cNvSpPr/>
          <p:nvPr/>
        </p:nvSpPr>
        <p:spPr>
          <a:xfrm>
            <a:off x="4953000" y="2209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2514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1492</Words>
  <Application>Microsoft Office PowerPoint</Application>
  <PresentationFormat>On-screen Show (4:3)</PresentationFormat>
  <Paragraphs>142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Cranial Nerves 1X-X (Glossopharyngeal  &amp;  Vagus Nerves)  </vt:lpstr>
      <vt:lpstr>Objectives </vt:lpstr>
      <vt:lpstr>GLOSSOPHARYNGEAL  (1X) CRANIAL NERVE</vt:lpstr>
      <vt:lpstr>Superficial attachment</vt:lpstr>
      <vt:lpstr>COURSE</vt:lpstr>
      <vt:lpstr>Component of fibers  &amp; Deep origin</vt:lpstr>
      <vt:lpstr>Slide 7</vt:lpstr>
      <vt:lpstr>GANGLIA &amp; COMMUNICATIONS</vt:lpstr>
      <vt:lpstr>Branches</vt:lpstr>
      <vt:lpstr>Glossopharyngeal nerve lesions</vt:lpstr>
      <vt:lpstr>How to Test for 1x nerve Injury?</vt:lpstr>
      <vt:lpstr>Slide 12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</vt:lpstr>
      <vt:lpstr>Branches</vt:lpstr>
      <vt:lpstr>Slide 20</vt:lpstr>
      <vt:lpstr>Summary</vt:lpstr>
      <vt:lpstr>Vagus nerve Lesions</vt:lpstr>
      <vt:lpstr>How to diagnose x nerve Injury?</vt:lpstr>
      <vt:lpstr>Causes of 1X &amp; X nerve lesions 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Dr.Essam Eldin Abdel Hady Salama</cp:lastModifiedBy>
  <cp:revision>126</cp:revision>
  <dcterms:created xsi:type="dcterms:W3CDTF">2006-08-16T00:00:00Z</dcterms:created>
  <dcterms:modified xsi:type="dcterms:W3CDTF">2013-09-08T06:56:20Z</dcterms:modified>
</cp:coreProperties>
</file>