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7" r:id="rId4"/>
    <p:sldId id="278" r:id="rId5"/>
    <p:sldId id="279" r:id="rId6"/>
    <p:sldId id="286" r:id="rId7"/>
    <p:sldId id="280" r:id="rId8"/>
    <p:sldId id="281" r:id="rId9"/>
    <p:sldId id="282" r:id="rId10"/>
    <p:sldId id="285" r:id="rId11"/>
    <p:sldId id="270" r:id="rId12"/>
    <p:sldId id="283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82DC7-A7D1-4F28-8436-7DA09973499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290F-1557-4870-B5BA-76B50AAE9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432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The Cranial Nerves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XI-XII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Accessory </a:t>
            </a:r>
            <a:r>
              <a:rPr lang="en-US" dirty="0" smtClean="0">
                <a:latin typeface="Algerian" pitchFamily="82" charset="0"/>
              </a:rPr>
              <a:t>Nerve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lgerian" pitchFamily="82" charset="0"/>
              </a:rPr>
              <a:t>Hypoglossal Nerve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Autofit/>
          </a:bodyPr>
          <a:lstStyle/>
          <a:p>
            <a:r>
              <a:rPr lang="en-GB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Dr. </a:t>
            </a:r>
            <a:r>
              <a:rPr lang="en-GB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Zeenat</a:t>
            </a:r>
            <a:r>
              <a:rPr lang="en-GB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  </a:t>
            </a:r>
            <a:r>
              <a:rPr lang="en-GB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Zaidi</a:t>
            </a:r>
            <a:r>
              <a:rPr lang="en-GB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 </a:t>
            </a:r>
            <a:r>
              <a:rPr lang="en-GB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      Dr</a:t>
            </a:r>
            <a:r>
              <a:rPr lang="en-GB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. </a:t>
            </a:r>
            <a:r>
              <a:rPr lang="en-GB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Essam</a:t>
            </a:r>
            <a:r>
              <a:rPr lang="en-GB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 </a:t>
            </a:r>
            <a:r>
              <a:rPr lang="en-GB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Eldin</a:t>
            </a:r>
            <a:r>
              <a:rPr lang="en-GB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 </a:t>
            </a:r>
            <a:r>
              <a:rPr lang="en-GB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Salama</a:t>
            </a:r>
            <a:endParaRPr lang="en-US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Freestyle Script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:\Users\Zeenat\Pictures\b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"/>
            <a:ext cx="4359275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304800"/>
            <a:ext cx="3124200" cy="507831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hypoglossal nucleus receives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corticonuclear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fibers from both cerebral hemispheres EXCEPT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region that supplies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genioglossus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muscle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(receives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contralateral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supply only)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0" y="4800600"/>
            <a:ext cx="4572000" cy="12003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Also receives afferent fibers from nucleus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solitarius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and trigeminal sensory nucleus.</a:t>
            </a:r>
          </a:p>
        </p:txBody>
      </p:sp>
      <p:cxnSp>
        <p:nvCxnSpPr>
          <p:cNvPr id="14341" name="Straight Arrow Connector 4"/>
          <p:cNvCxnSpPr>
            <a:cxnSpLocks noChangeShapeType="1"/>
          </p:cNvCxnSpPr>
          <p:nvPr/>
        </p:nvCxnSpPr>
        <p:spPr bwMode="auto">
          <a:xfrm>
            <a:off x="6324600" y="1066800"/>
            <a:ext cx="0" cy="533400"/>
          </a:xfrm>
          <a:prstGeom prst="straightConnector1">
            <a:avLst/>
          </a:prstGeom>
          <a:noFill/>
          <a:ln w="38100" algn="ctr">
            <a:solidFill>
              <a:srgbClr val="00FF00"/>
            </a:solidFill>
            <a:round/>
            <a:headEnd/>
            <a:tailEnd type="arrow" w="med" len="med"/>
          </a:ln>
        </p:spPr>
      </p:cxnSp>
      <p:sp>
        <p:nvSpPr>
          <p:cNvPr id="14342" name="Freeform 7"/>
          <p:cNvSpPr>
            <a:spLocks/>
          </p:cNvSpPr>
          <p:nvPr/>
        </p:nvSpPr>
        <p:spPr bwMode="auto">
          <a:xfrm rot="5202804">
            <a:off x="5297488" y="1374775"/>
            <a:ext cx="1063625" cy="320675"/>
          </a:xfrm>
          <a:custGeom>
            <a:avLst/>
            <a:gdLst>
              <a:gd name="T0" fmla="*/ 0 w 2304"/>
              <a:gd name="T1" fmla="*/ 2147483647 h 936"/>
              <a:gd name="T2" fmla="*/ 2147483647 w 2304"/>
              <a:gd name="T3" fmla="*/ 2147483647 h 936"/>
              <a:gd name="T4" fmla="*/ 2147483647 w 2304"/>
              <a:gd name="T5" fmla="*/ 0 h 936"/>
              <a:gd name="T6" fmla="*/ 0 60000 65536"/>
              <a:gd name="T7" fmla="*/ 0 60000 65536"/>
              <a:gd name="T8" fmla="*/ 0 60000 65536"/>
              <a:gd name="T9" fmla="*/ 0 w 2304"/>
              <a:gd name="T10" fmla="*/ 0 h 936"/>
              <a:gd name="T11" fmla="*/ 2304 w 2304"/>
              <a:gd name="T12" fmla="*/ 936 h 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936">
                <a:moveTo>
                  <a:pt x="0" y="720"/>
                </a:moveTo>
                <a:cubicBezTo>
                  <a:pt x="576" y="828"/>
                  <a:pt x="1152" y="936"/>
                  <a:pt x="1536" y="816"/>
                </a:cubicBezTo>
                <a:cubicBezTo>
                  <a:pt x="1920" y="696"/>
                  <a:pt x="2112" y="348"/>
                  <a:pt x="2304" y="0"/>
                </a:cubicBez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762000"/>
            <a:ext cx="4343400" cy="64135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dirty="0" smtClean="0">
                <a:latin typeface="Arial" pitchFamily="34" charset="0"/>
                <a:ea typeface="+mn-ea"/>
                <a:cs typeface="Arial" pitchFamily="34" charset="0"/>
              </a:rPr>
              <a:t>Hypoglossal Nerve</a:t>
            </a:r>
            <a:endParaRPr lang="en-US" sz="36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3352800" cy="6400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Course: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emerges through the hypoglossal canal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Descends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downward with cervical neurovascular bundle (internal carotid artery, internal Jugular vein, vagus nerve)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Curves forward behind mandible to supply  the tongue.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During its initial course, it carries C1 fibers which leave in a branch to take part in the formation of ansa cervicalis.</a:t>
            </a:r>
          </a:p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hypoglossal-nerve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2875" y="1714500"/>
            <a:ext cx="4886325" cy="46863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413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Distribution</a:t>
            </a:r>
            <a:endParaRPr lang="en-US" dirty="0"/>
          </a:p>
        </p:txBody>
      </p:sp>
      <p:pic>
        <p:nvPicPr>
          <p:cNvPr id="5" name="Content Placeholder 4" descr="hypoglossal-nerves-xii-hypoglossal-canal-intrinsic-muscles-tongue-extrins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79850" y="1504906"/>
            <a:ext cx="5111750" cy="504829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91063"/>
          </a:xfrm>
        </p:spPr>
        <p:txBody>
          <a:bodyPr>
            <a:normAutofit/>
          </a:bodyPr>
          <a:lstStyle/>
          <a:p>
            <a:pPr marL="0" lvl="1">
              <a:lnSpc>
                <a:spcPct val="70000"/>
              </a:lnSpc>
              <a:buFont typeface="Wingdings" pitchFamily="2" charset="2"/>
              <a:buChar char="§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Supplies motor innervations to all of the muscles of the tongue except the palatoglossus (which is supplied by the vagus). </a:t>
            </a:r>
          </a:p>
          <a:p>
            <a:pPr marL="0" lvl="1">
              <a:lnSpc>
                <a:spcPct val="70000"/>
              </a:lnSpc>
              <a:buFont typeface="Wingdings" pitchFamily="2" charset="2"/>
              <a:buChar char="§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Carries proprioceptive afferents from the tongue muscles.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304800"/>
            <a:ext cx="3733800" cy="641350"/>
          </a:xfrm>
        </p:spPr>
        <p:txBody>
          <a:bodyPr>
            <a:normAutofit/>
          </a:bodyPr>
          <a:lstStyle/>
          <a:p>
            <a:pPr lvl="1" algn="ctr" rtl="0">
              <a:spcBef>
                <a:spcPct val="20000"/>
              </a:spcBef>
              <a:defRPr/>
            </a:pPr>
            <a:r>
              <a:rPr lang="en-US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Hypoglossal Nerve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5029200" cy="5638800"/>
          </a:xfrm>
        </p:spPr>
        <p:txBody>
          <a:bodyPr>
            <a:noAutofit/>
          </a:bodyPr>
          <a:lstStyle/>
          <a:p>
            <a:pPr marL="0"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Function: </a:t>
            </a:r>
          </a:p>
          <a:p>
            <a:pPr marL="0"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Controls the movements and shape of the tongue during speech and swallowing.</a:t>
            </a:r>
          </a:p>
          <a:p>
            <a:pPr marL="0"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Lesion; (LMN paralysis) results into:</a:t>
            </a:r>
          </a:p>
          <a:p>
            <a:pPr marL="0"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Loss of tongue movements</a:t>
            </a:r>
          </a:p>
          <a:p>
            <a:pPr marL="0"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Difficulty in chewing and speech</a:t>
            </a:r>
          </a:p>
          <a:p>
            <a:pPr marL="0"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paralyzed tongue, atrophies, becomes shrunken and furrowed on the affected side.</a:t>
            </a:r>
          </a:p>
          <a:p>
            <a:pPr marL="0"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Unilateral lesion; the protruded tongue deviates to the affected side.</a:t>
            </a:r>
          </a:p>
          <a:p>
            <a:pPr marL="0"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Bilateral lesion; the person can’t protrude the tongue.</a:t>
            </a:r>
          </a:p>
          <a:p>
            <a:pPr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Documents and Settings\user\My Documents\My Pictures\14f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878" t="3545" r="4878" b="2547"/>
          <a:stretch>
            <a:fillRect/>
          </a:stretch>
        </p:blipFill>
        <p:spPr>
          <a:xfrm>
            <a:off x="6049428" y="2940569"/>
            <a:ext cx="2256372" cy="3231631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</a:rPr>
              <a:t>Thank you&amp; Good Luck</a:t>
            </a:r>
            <a:endParaRPr lang="en-US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838200"/>
          </a:xfrm>
        </p:spPr>
        <p:txBody>
          <a:bodyPr/>
          <a:lstStyle/>
          <a:p>
            <a:r>
              <a:rPr lang="en-GB" dirty="0" smtClean="0"/>
              <a:t>Objectives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7315200" cy="50292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At the end of the lecture, the students should be able to: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List the nuclei related to accessory and hypoglossal nerves in the brain stem.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the type and site of each nucleus.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site of emergence and course of accessory and hypoglossal nerves.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important relations of accessory and hypoglossal nerves in the neck.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List the branches of accessory and hypoglossal nerves.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the main motor effect in case of lesion of  accessory and hypoglossal nerves.</a:t>
            </a:r>
          </a:p>
          <a:p>
            <a:pPr algn="l">
              <a:buFont typeface="Wingdings" pitchFamily="2" charset="2"/>
              <a:buChar char="Ø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3733800" cy="762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11th CN </a:t>
            </a:r>
            <a:br>
              <a:rPr lang="en-US" sz="24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Accessory Nerve</a:t>
            </a:r>
          </a:p>
        </p:txBody>
      </p:sp>
      <p:pic>
        <p:nvPicPr>
          <p:cNvPr id="5" name="Content Placeholder 4" descr="eleventh-cranial-nerve-499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4851" y="928687"/>
            <a:ext cx="4112147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14400"/>
            <a:ext cx="3733800" cy="5211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It is Purely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Motor nerve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Has two parts: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Cranial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Spinal.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the cranial part carries fibres that originate in the caudal part of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nucleus ambiguus. 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spinal root arise from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motor neurones in ventral horn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of the spinal gray matter at levels C1-C5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543800" y="38862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667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0" y="4800600"/>
            <a:ext cx="533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91400" y="1447800"/>
            <a:ext cx="533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00400" cy="641350"/>
          </a:xfrm>
        </p:spPr>
        <p:txBody>
          <a:bodyPr>
            <a:normAutofit fontScale="90000"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cranial part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91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Emerges from lateral aspect of the medulla as a linear series caudal to rootlets of the vagus nerve.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at the side of medulla they join the spinal root briefly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They separate ones again as the verve leave the cranial cavity through the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Jugular foramen.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At the level of jugular foramen these fibres join the vagus nerve and distribute with it to muscles of the soft plate pharynx and larynx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 descr="accessory_ner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495127"/>
            <a:ext cx="4343400" cy="432602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29000" cy="64135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The spinal root</a:t>
            </a:r>
            <a:endParaRPr lang="en-US" sz="3200" dirty="0"/>
          </a:p>
        </p:txBody>
      </p:sp>
      <p:pic>
        <p:nvPicPr>
          <p:cNvPr id="5" name="Content Placeholder 4" descr="Accessory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295399"/>
            <a:ext cx="4419600" cy="47450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10000" cy="4889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rise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from motor neurones in ventral horn of the spinal gray matter at levels C1-C5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axons leave the cord via series of rootlets emerge laterally  midway between the dorsal and ventral roots.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They course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upwards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and enter the cranial cavity through the foramen magnum,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at the side of medulla they join the cranial root briefly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They separate ones again as the verve leave the cranial cavity through the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Jugular foramen.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fibres of the spinal root pass to sternomastoid and trapezius muscles .   </a:t>
            </a:r>
          </a:p>
          <a:p>
            <a:endParaRPr lang="en-US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C:\Users\Zeenat\Pictures\n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09600"/>
            <a:ext cx="5299075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04800" y="990600"/>
            <a:ext cx="3124200" cy="35394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 nucleus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ambiguus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and the spinal nucleus receive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bilateral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corticonuclear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fibers (from both cerebral hemispheres)</a:t>
            </a:r>
          </a:p>
        </p:txBody>
      </p:sp>
      <p:cxnSp>
        <p:nvCxnSpPr>
          <p:cNvPr id="8196" name="Straight Arrow Connector 4"/>
          <p:cNvCxnSpPr>
            <a:cxnSpLocks noChangeShapeType="1"/>
          </p:cNvCxnSpPr>
          <p:nvPr/>
        </p:nvCxnSpPr>
        <p:spPr bwMode="auto">
          <a:xfrm>
            <a:off x="6629400" y="1295400"/>
            <a:ext cx="0" cy="1143000"/>
          </a:xfrm>
          <a:prstGeom prst="straightConnector1">
            <a:avLst/>
          </a:prstGeom>
          <a:noFill/>
          <a:ln w="28575" algn="ctr">
            <a:solidFill>
              <a:srgbClr val="00FF00"/>
            </a:solidFill>
            <a:round/>
            <a:headEnd/>
            <a:tailEnd type="arrow" w="med" len="med"/>
          </a:ln>
        </p:spPr>
      </p:cxnSp>
      <p:sp>
        <p:nvSpPr>
          <p:cNvPr id="8197" name="Freeform 6"/>
          <p:cNvSpPr>
            <a:spLocks/>
          </p:cNvSpPr>
          <p:nvPr/>
        </p:nvSpPr>
        <p:spPr bwMode="auto">
          <a:xfrm rot="4823066">
            <a:off x="5132387" y="1641476"/>
            <a:ext cx="1636713" cy="842962"/>
          </a:xfrm>
          <a:custGeom>
            <a:avLst/>
            <a:gdLst>
              <a:gd name="T0" fmla="*/ 0 w 2304"/>
              <a:gd name="T1" fmla="*/ 2147483647 h 936"/>
              <a:gd name="T2" fmla="*/ 2147483647 w 2304"/>
              <a:gd name="T3" fmla="*/ 2147483647 h 936"/>
              <a:gd name="T4" fmla="*/ 2147483647 w 2304"/>
              <a:gd name="T5" fmla="*/ 0 h 936"/>
              <a:gd name="T6" fmla="*/ 0 60000 65536"/>
              <a:gd name="T7" fmla="*/ 0 60000 65536"/>
              <a:gd name="T8" fmla="*/ 0 60000 65536"/>
              <a:gd name="T9" fmla="*/ 0 w 2304"/>
              <a:gd name="T10" fmla="*/ 0 h 936"/>
              <a:gd name="T11" fmla="*/ 2304 w 2304"/>
              <a:gd name="T12" fmla="*/ 936 h 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936">
                <a:moveTo>
                  <a:pt x="0" y="720"/>
                </a:moveTo>
                <a:cubicBezTo>
                  <a:pt x="576" y="828"/>
                  <a:pt x="1152" y="936"/>
                  <a:pt x="1536" y="816"/>
                </a:cubicBezTo>
                <a:cubicBezTo>
                  <a:pt x="1920" y="696"/>
                  <a:pt x="2112" y="348"/>
                  <a:pt x="2304" y="0"/>
                </a:cubicBez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8198" name="Straight Arrow Connector 4"/>
          <p:cNvCxnSpPr>
            <a:cxnSpLocks noChangeShapeType="1"/>
          </p:cNvCxnSpPr>
          <p:nvPr/>
        </p:nvCxnSpPr>
        <p:spPr bwMode="auto">
          <a:xfrm>
            <a:off x="6934200" y="3505200"/>
            <a:ext cx="0" cy="1143000"/>
          </a:xfrm>
          <a:prstGeom prst="straightConnector1">
            <a:avLst/>
          </a:prstGeom>
          <a:noFill/>
          <a:ln w="28575" algn="ctr">
            <a:solidFill>
              <a:srgbClr val="00FF00"/>
            </a:solidFill>
            <a:round/>
            <a:headEnd/>
            <a:tailEnd type="arrow" w="med" len="med"/>
          </a:ln>
        </p:spPr>
      </p:cxnSp>
      <p:cxnSp>
        <p:nvCxnSpPr>
          <p:cNvPr id="8199" name="Straight Arrow Connector 4"/>
          <p:cNvCxnSpPr>
            <a:cxnSpLocks noChangeShapeType="1"/>
          </p:cNvCxnSpPr>
          <p:nvPr/>
        </p:nvCxnSpPr>
        <p:spPr bwMode="auto">
          <a:xfrm>
            <a:off x="5257800" y="1295400"/>
            <a:ext cx="0" cy="1143000"/>
          </a:xfrm>
          <a:prstGeom prst="straightConnector1">
            <a:avLst/>
          </a:prstGeom>
          <a:noFill/>
          <a:ln w="28575" algn="ctr">
            <a:solidFill>
              <a:srgbClr val="00FF00"/>
            </a:solidFill>
            <a:round/>
            <a:headEnd/>
            <a:tailEnd type="arrow" w="med" len="med"/>
          </a:ln>
        </p:spPr>
      </p:cxnSp>
      <p:cxnSp>
        <p:nvCxnSpPr>
          <p:cNvPr id="8200" name="Straight Arrow Connector 4"/>
          <p:cNvCxnSpPr>
            <a:cxnSpLocks noChangeShapeType="1"/>
          </p:cNvCxnSpPr>
          <p:nvPr/>
        </p:nvCxnSpPr>
        <p:spPr bwMode="auto">
          <a:xfrm>
            <a:off x="5638800" y="3733800"/>
            <a:ext cx="228600" cy="609600"/>
          </a:xfrm>
          <a:prstGeom prst="straightConnector1">
            <a:avLst/>
          </a:prstGeom>
          <a:noFill/>
          <a:ln w="28575" algn="ctr">
            <a:solidFill>
              <a:srgbClr val="00FF00"/>
            </a:solidFill>
            <a:round/>
            <a:headEnd/>
            <a:tailEnd type="arrow" w="med" len="med"/>
          </a:ln>
        </p:spPr>
      </p:cxnSp>
      <p:sp>
        <p:nvSpPr>
          <p:cNvPr id="8201" name="Freeform 18"/>
          <p:cNvSpPr>
            <a:spLocks/>
          </p:cNvSpPr>
          <p:nvPr/>
        </p:nvSpPr>
        <p:spPr bwMode="auto">
          <a:xfrm rot="11711981" flipH="1">
            <a:off x="6016625" y="4429125"/>
            <a:ext cx="757238" cy="742950"/>
          </a:xfrm>
          <a:custGeom>
            <a:avLst/>
            <a:gdLst>
              <a:gd name="T0" fmla="*/ 0 w 2304"/>
              <a:gd name="T1" fmla="*/ 2147483647 h 936"/>
              <a:gd name="T2" fmla="*/ 2147483647 w 2304"/>
              <a:gd name="T3" fmla="*/ 2147483647 h 936"/>
              <a:gd name="T4" fmla="*/ 2147483647 w 2304"/>
              <a:gd name="T5" fmla="*/ 0 h 936"/>
              <a:gd name="T6" fmla="*/ 0 60000 65536"/>
              <a:gd name="T7" fmla="*/ 0 60000 65536"/>
              <a:gd name="T8" fmla="*/ 0 60000 65536"/>
              <a:gd name="T9" fmla="*/ 0 w 2304"/>
              <a:gd name="T10" fmla="*/ 0 h 936"/>
              <a:gd name="T11" fmla="*/ 2304 w 2304"/>
              <a:gd name="T12" fmla="*/ 936 h 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936">
                <a:moveTo>
                  <a:pt x="0" y="720"/>
                </a:moveTo>
                <a:cubicBezTo>
                  <a:pt x="576" y="828"/>
                  <a:pt x="1152" y="936"/>
                  <a:pt x="1536" y="816"/>
                </a:cubicBezTo>
                <a:cubicBezTo>
                  <a:pt x="1920" y="696"/>
                  <a:pt x="2112" y="348"/>
                  <a:pt x="2304" y="0"/>
                </a:cubicBez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Oval 19"/>
          <p:cNvSpPr>
            <a:spLocks noChangeArrowheads="1"/>
          </p:cNvSpPr>
          <p:nvPr/>
        </p:nvSpPr>
        <p:spPr bwMode="auto">
          <a:xfrm>
            <a:off x="6477000" y="26670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Oval 20"/>
          <p:cNvSpPr>
            <a:spLocks noChangeArrowheads="1"/>
          </p:cNvSpPr>
          <p:nvPr/>
        </p:nvSpPr>
        <p:spPr bwMode="auto">
          <a:xfrm>
            <a:off x="6324600" y="54864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267200" cy="71755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800" dirty="0" smtClean="0">
                <a:latin typeface="Arial" pitchFamily="34" charset="0"/>
                <a:ea typeface="+mn-ea"/>
                <a:cs typeface="Arial" pitchFamily="34" charset="0"/>
              </a:rPr>
              <a:t>Accessory Nerve</a:t>
            </a:r>
            <a:endParaRPr lang="en-US" sz="18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572000" cy="4889500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hlink"/>
              </a:buClr>
              <a:buSzPct val="75000"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Function: </a:t>
            </a:r>
          </a:p>
          <a:p>
            <a:pPr marL="342900" indent="-342900">
              <a:buSzPct val="75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Controls the movements of neck.</a:t>
            </a:r>
          </a:p>
          <a:p>
            <a:pPr marL="342900" indent="-342900">
              <a:buSzPct val="75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Movements of the soft palate, larynx, pharynx. </a:t>
            </a:r>
          </a:p>
          <a:p>
            <a:pPr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Lesion results into: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Inability to turn the head and raise the shoulder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Winging of scapula.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Difficulty in swallowing and speech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Documents and Settings\user\My Documents\My Pictures\p63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245699"/>
            <a:ext cx="2819400" cy="3105238"/>
          </a:xfrm>
          <a:prstGeom prst="rect">
            <a:avLst/>
          </a:prstGeom>
          <a:noFill/>
          <a:ln w="9525">
            <a:solidFill>
              <a:schemeClr val="tx2">
                <a:lumMod val="9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1022350"/>
          </a:xfr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12th Cranial Nerve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ea typeface="+mn-ea"/>
                <a:cs typeface="Arial" pitchFamily="34" charset="0"/>
              </a:rPr>
              <a:t>Hypoglossal Nerve</a:t>
            </a:r>
          </a:p>
        </p:txBody>
      </p:sp>
      <p:pic>
        <p:nvPicPr>
          <p:cNvPr id="5" name="Content Placeholder 4" descr="Hypoglossal_nerv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82196" y="1861344"/>
            <a:ext cx="4509404" cy="31678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10000" cy="46910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It is purely motor nerve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Innervates both the extrinsic and intrinsic muscles of the tongue.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It serves both to move and to change shape of the tongue.</a:t>
            </a:r>
          </a:p>
          <a:p>
            <a:pPr>
              <a:buFont typeface="Wingdings" pitchFamily="2" charset="2"/>
              <a:buChar char="q"/>
            </a:pP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685800"/>
            <a:ext cx="3008313" cy="71755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Hypoglossal Nerve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3657600" cy="5364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axons originate in the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hypoglossal nucleus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Which lies immediately beneath the floor of 4th ventricle, near middle line.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Axons course through medulla and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emerge as rootlets from ventral aspect of medulla,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between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pyramid and olive.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延髓断面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8787" y="1875630"/>
            <a:ext cx="4542589" cy="3229769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654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Cranial Nerves XI-XII Accessory Nerve and Hypoglossal Nerve</vt:lpstr>
      <vt:lpstr>Objectives </vt:lpstr>
      <vt:lpstr>11th CN  Accessory Nerve</vt:lpstr>
      <vt:lpstr>The cranial part</vt:lpstr>
      <vt:lpstr>The spinal root</vt:lpstr>
      <vt:lpstr>Slide 6</vt:lpstr>
      <vt:lpstr>Accessory Nerve</vt:lpstr>
      <vt:lpstr>12th Cranial Nerve  Hypoglossal Nerve</vt:lpstr>
      <vt:lpstr>Hypoglossal Nerve</vt:lpstr>
      <vt:lpstr>Slide 10</vt:lpstr>
      <vt:lpstr>Hypoglossal Nerve</vt:lpstr>
      <vt:lpstr>Distribution</vt:lpstr>
      <vt:lpstr>Hypoglossal Nerve</vt:lpstr>
      <vt:lpstr>Thank you&amp; Good Luck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Cranial Nerves 11 &amp; 12</dc:title>
  <dc:creator/>
  <cp:lastModifiedBy>Dr.Essam Eldin Abdel Hady Salama</cp:lastModifiedBy>
  <cp:revision>49</cp:revision>
  <dcterms:created xsi:type="dcterms:W3CDTF">2006-08-16T00:00:00Z</dcterms:created>
  <dcterms:modified xsi:type="dcterms:W3CDTF">2013-09-10T05:45:22Z</dcterms:modified>
</cp:coreProperties>
</file>