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3"/>
  </p:notesMasterIdLst>
  <p:sldIdLst>
    <p:sldId id="257" r:id="rId2"/>
    <p:sldId id="282" r:id="rId3"/>
    <p:sldId id="258" r:id="rId4"/>
    <p:sldId id="285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86" r:id="rId26"/>
    <p:sldId id="288" r:id="rId27"/>
    <p:sldId id="287" r:id="rId28"/>
    <p:sldId id="289" r:id="rId29"/>
    <p:sldId id="281" r:id="rId30"/>
    <p:sldId id="283" r:id="rId31"/>
    <p:sldId id="28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626F5-CF57-47DC-A51D-E7F2E3AE7BBB}" type="datetimeFigureOut">
              <a:rPr lang="en-US" smtClean="0"/>
              <a:pPr/>
              <a:t>10/7/2013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D3D987-D704-4241-ABBD-A9B7156D77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1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fld id="{C293226A-455A-4329-8134-ACDB7956F008}" type="datetime1">
              <a:rPr lang="en-US" smtClean="0"/>
              <a:pPr/>
              <a:t>10/7/2013</a:t>
            </a:fld>
            <a:endParaRPr lang="en-US" dirty="0" smtClean="0"/>
          </a:p>
        </p:txBody>
      </p:sp>
      <p:sp>
        <p:nvSpPr>
          <p:cNvPr id="33795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9F9929-4D82-4133-90C1-F756B762BB95}" type="slidenum">
              <a:rPr lang="ar-SA" smtClean="0"/>
              <a:pPr/>
              <a:t>16</a:t>
            </a:fld>
            <a:endParaRPr lang="en-US" dirty="0" smtClean="0"/>
          </a:p>
        </p:txBody>
      </p:sp>
      <p:sp>
        <p:nvSpPr>
          <p:cNvPr id="33796" name="Rectangle 2"/>
          <p:cNvSpPr>
            <a:spLocks noChangeArrowheads="1"/>
          </p:cNvSpPr>
          <p:nvPr/>
        </p:nvSpPr>
        <p:spPr bwMode="auto">
          <a:xfrm>
            <a:off x="3914775" y="0"/>
            <a:ext cx="2955925" cy="446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797" name="Rectangle 3"/>
          <p:cNvSpPr>
            <a:spLocks noChangeArrowheads="1"/>
          </p:cNvSpPr>
          <p:nvPr/>
        </p:nvSpPr>
        <p:spPr bwMode="auto">
          <a:xfrm>
            <a:off x="3914775" y="8707438"/>
            <a:ext cx="2955925" cy="4460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b"/>
          <a:lstStyle/>
          <a:p>
            <a:pPr algn="r"/>
            <a:r>
              <a:rPr lang="en-GB" sz="1200" dirty="0"/>
              <a:t>6</a:t>
            </a:r>
          </a:p>
        </p:txBody>
      </p:sp>
      <p:sp>
        <p:nvSpPr>
          <p:cNvPr id="33798" name="Rectangle 4"/>
          <p:cNvSpPr>
            <a:spLocks noChangeArrowheads="1"/>
          </p:cNvSpPr>
          <p:nvPr/>
        </p:nvSpPr>
        <p:spPr bwMode="auto">
          <a:xfrm>
            <a:off x="0" y="8707438"/>
            <a:ext cx="2954338" cy="4460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799" name="Rectangle 5"/>
          <p:cNvSpPr>
            <a:spLocks noChangeArrowheads="1"/>
          </p:cNvSpPr>
          <p:nvPr/>
        </p:nvSpPr>
        <p:spPr bwMode="auto">
          <a:xfrm>
            <a:off x="0" y="0"/>
            <a:ext cx="2954338" cy="446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800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80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16413"/>
            <a:ext cx="5026025" cy="4167187"/>
          </a:xfrm>
          <a:noFill/>
        </p:spPr>
        <p:txBody>
          <a:bodyPr wrap="non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10/7/2013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10/7/2013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10/7/2013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10/7/2013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10/7/2013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10/7/2013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10/7/2013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10/7/2013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10/7/2013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10/7/2013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351E62E-9947-4980-B901-C09ACAB8D8BB}" type="datetimeFigureOut">
              <a:rPr lang="en-US" smtClean="0"/>
              <a:pPr/>
              <a:t>10/7/2013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351E62E-9947-4980-B901-C09ACAB8D8BB}" type="datetimeFigureOut">
              <a:rPr lang="en-US" smtClean="0"/>
              <a:pPr/>
              <a:t>10/7/2013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Neurons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069848"/>
            <a:ext cx="8077200" cy="167335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Alzheimer Disease</a:t>
            </a: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685800" y="2386012"/>
            <a:ext cx="8077200" cy="1500188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Amr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Moustafa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Biochemistry Unit</a:t>
            </a:r>
          </a:p>
          <a:p>
            <a:pPr eaLnBrk="1" hangingPunct="1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Department of Pathology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Neurofibrillary tangles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Intracellular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bundles of filaments in the cytoplasm of neurons that displace or encircle the nucleus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major component of filaments is abnormally hyperphosphorylated forms of the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protein tau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(a microtubule associated protein that enhances microtubule assembly)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5" name="Picture 10" descr="phf_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228600"/>
            <a:ext cx="1289017" cy="9906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Amyloid Angiopathy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534400" cy="4625975"/>
          </a:xfrm>
        </p:spPr>
        <p:txBody>
          <a:bodyPr rtlCol="0">
            <a:normAutofit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Amyloid proteins build up on the walls of the arteries in the brain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The condition increases the risk of hemorrhagic stroke and dementia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An almost invariable accompaniment of Alzheimer disease but not specific for Alzheimer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</p:txBody>
      </p:sp>
      <p:pic>
        <p:nvPicPr>
          <p:cNvPr id="15364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Pathogenesis of Alzheimer</a:t>
            </a:r>
          </a:p>
        </p:txBody>
      </p:sp>
      <p:sp>
        <p:nvSpPr>
          <p:cNvPr id="17411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Still being intensively studied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number of neurofibrillar tangles correlates better with the degree of dementia than does the number of neuritic plaques</a:t>
            </a:r>
          </a:p>
          <a:p>
            <a:pPr eaLnBrk="1" hangingPunct="1">
              <a:buNone/>
            </a:pPr>
            <a:endParaRPr lang="en-US" dirty="0" smtClean="0"/>
          </a:p>
        </p:txBody>
      </p:sp>
      <p:pic>
        <p:nvPicPr>
          <p:cNvPr id="17412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04800" y="155448"/>
            <a:ext cx="868680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Pathogenesis of Alzheimer 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8912" lvl="1" indent="-320040" algn="just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best correlation of severity of dementia appears to be with loss of synapses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peptide forms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-pleated sheets,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aggregates readily and is resistant to degrdation  and elicits an inflammatory response from astrocytes and microglia and can be directly neurotoxic</a:t>
            </a:r>
          </a:p>
        </p:txBody>
      </p:sp>
      <p:pic>
        <p:nvPicPr>
          <p:cNvPr id="18436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>
          <a:xfrm>
            <a:off x="533400" y="22860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is a critical molecule in the pathogenesis of Alzheimer disease</a:t>
            </a:r>
          </a:p>
        </p:txBody>
      </p:sp>
      <p:pic>
        <p:nvPicPr>
          <p:cNvPr id="19459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Peptides</a:t>
            </a:r>
          </a:p>
        </p:txBody>
      </p:sp>
      <p:sp>
        <p:nvSpPr>
          <p:cNvPr id="20483" name="Content Placeholder 3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derived through the processing of APP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 is a protein of uncertain cellular function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synthesized with a single transmembrane domain and expressed on the cell surface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 </a:t>
            </a:r>
          </a:p>
        </p:txBody>
      </p:sp>
      <p:pic>
        <p:nvPicPr>
          <p:cNvPr id="20484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9"/>
          <p:cNvSpPr>
            <a:spLocks noChangeArrowheads="1"/>
          </p:cNvSpPr>
          <p:nvPr/>
        </p:nvSpPr>
        <p:spPr bwMode="auto">
          <a:xfrm>
            <a:off x="2881313" y="2343150"/>
            <a:ext cx="2473325" cy="188913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2" name="Group 110"/>
          <p:cNvGrpSpPr>
            <a:grpSpLocks/>
          </p:cNvGrpSpPr>
          <p:nvPr/>
        </p:nvGrpSpPr>
        <p:grpSpPr bwMode="auto">
          <a:xfrm>
            <a:off x="4808538" y="2681288"/>
            <a:ext cx="2489200" cy="596900"/>
            <a:chOff x="3376" y="1689"/>
            <a:chExt cx="1763" cy="376"/>
          </a:xfrm>
        </p:grpSpPr>
        <p:sp>
          <p:nvSpPr>
            <p:cNvPr id="21548" name="Freeform 111"/>
            <p:cNvSpPr>
              <a:spLocks/>
            </p:cNvSpPr>
            <p:nvPr/>
          </p:nvSpPr>
          <p:spPr bwMode="auto">
            <a:xfrm>
              <a:off x="3504" y="1905"/>
              <a:ext cx="184" cy="80"/>
            </a:xfrm>
            <a:custGeom>
              <a:avLst/>
              <a:gdLst>
                <a:gd name="T0" fmla="*/ 183 w 184"/>
                <a:gd name="T1" fmla="*/ 0 h 80"/>
                <a:gd name="T2" fmla="*/ 183 w 184"/>
                <a:gd name="T3" fmla="*/ 16 h 80"/>
                <a:gd name="T4" fmla="*/ 177 w 184"/>
                <a:gd name="T5" fmla="*/ 28 h 80"/>
                <a:gd name="T6" fmla="*/ 171 w 184"/>
                <a:gd name="T7" fmla="*/ 35 h 80"/>
                <a:gd name="T8" fmla="*/ 165 w 184"/>
                <a:gd name="T9" fmla="*/ 38 h 80"/>
                <a:gd name="T10" fmla="*/ 106 w 184"/>
                <a:gd name="T11" fmla="*/ 38 h 80"/>
                <a:gd name="T12" fmla="*/ 100 w 184"/>
                <a:gd name="T13" fmla="*/ 41 h 80"/>
                <a:gd name="T14" fmla="*/ 95 w 184"/>
                <a:gd name="T15" fmla="*/ 50 h 80"/>
                <a:gd name="T16" fmla="*/ 89 w 184"/>
                <a:gd name="T17" fmla="*/ 63 h 80"/>
                <a:gd name="T18" fmla="*/ 89 w 184"/>
                <a:gd name="T19" fmla="*/ 79 h 80"/>
                <a:gd name="T20" fmla="*/ 89 w 184"/>
                <a:gd name="T21" fmla="*/ 63 h 80"/>
                <a:gd name="T22" fmla="*/ 83 w 184"/>
                <a:gd name="T23" fmla="*/ 50 h 80"/>
                <a:gd name="T24" fmla="*/ 83 w 184"/>
                <a:gd name="T25" fmla="*/ 41 h 80"/>
                <a:gd name="T26" fmla="*/ 77 w 184"/>
                <a:gd name="T27" fmla="*/ 38 h 80"/>
                <a:gd name="T28" fmla="*/ 18 w 184"/>
                <a:gd name="T29" fmla="*/ 38 h 80"/>
                <a:gd name="T30" fmla="*/ 12 w 184"/>
                <a:gd name="T31" fmla="*/ 35 h 80"/>
                <a:gd name="T32" fmla="*/ 6 w 184"/>
                <a:gd name="T33" fmla="*/ 28 h 80"/>
                <a:gd name="T34" fmla="*/ 0 w 184"/>
                <a:gd name="T35" fmla="*/ 16 h 80"/>
                <a:gd name="T36" fmla="*/ 0 w 184"/>
                <a:gd name="T37" fmla="*/ 0 h 8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84"/>
                <a:gd name="T58" fmla="*/ 0 h 80"/>
                <a:gd name="T59" fmla="*/ 184 w 184"/>
                <a:gd name="T60" fmla="*/ 80 h 8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84" h="80">
                  <a:moveTo>
                    <a:pt x="183" y="0"/>
                  </a:moveTo>
                  <a:lnTo>
                    <a:pt x="183" y="16"/>
                  </a:lnTo>
                  <a:lnTo>
                    <a:pt x="177" y="28"/>
                  </a:lnTo>
                  <a:lnTo>
                    <a:pt x="171" y="35"/>
                  </a:lnTo>
                  <a:lnTo>
                    <a:pt x="165" y="38"/>
                  </a:lnTo>
                  <a:lnTo>
                    <a:pt x="106" y="38"/>
                  </a:lnTo>
                  <a:lnTo>
                    <a:pt x="100" y="41"/>
                  </a:lnTo>
                  <a:lnTo>
                    <a:pt x="95" y="50"/>
                  </a:lnTo>
                  <a:lnTo>
                    <a:pt x="89" y="63"/>
                  </a:lnTo>
                  <a:lnTo>
                    <a:pt x="89" y="79"/>
                  </a:lnTo>
                  <a:lnTo>
                    <a:pt x="89" y="63"/>
                  </a:lnTo>
                  <a:lnTo>
                    <a:pt x="83" y="50"/>
                  </a:lnTo>
                  <a:lnTo>
                    <a:pt x="83" y="41"/>
                  </a:lnTo>
                  <a:lnTo>
                    <a:pt x="77" y="38"/>
                  </a:lnTo>
                  <a:lnTo>
                    <a:pt x="18" y="38"/>
                  </a:lnTo>
                  <a:lnTo>
                    <a:pt x="12" y="35"/>
                  </a:lnTo>
                  <a:lnTo>
                    <a:pt x="6" y="28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49" name="Freeform 112"/>
            <p:cNvSpPr>
              <a:spLocks/>
            </p:cNvSpPr>
            <p:nvPr/>
          </p:nvSpPr>
          <p:spPr bwMode="auto">
            <a:xfrm>
              <a:off x="3376" y="1730"/>
              <a:ext cx="226" cy="85"/>
            </a:xfrm>
            <a:custGeom>
              <a:avLst/>
              <a:gdLst>
                <a:gd name="T0" fmla="*/ 225 w 226"/>
                <a:gd name="T1" fmla="*/ 0 h 85"/>
                <a:gd name="T2" fmla="*/ 225 w 226"/>
                <a:gd name="T3" fmla="*/ 17 h 85"/>
                <a:gd name="T4" fmla="*/ 219 w 226"/>
                <a:gd name="T5" fmla="*/ 29 h 85"/>
                <a:gd name="T6" fmla="*/ 213 w 226"/>
                <a:gd name="T7" fmla="*/ 38 h 85"/>
                <a:gd name="T8" fmla="*/ 208 w 226"/>
                <a:gd name="T9" fmla="*/ 40 h 85"/>
                <a:gd name="T10" fmla="*/ 133 w 226"/>
                <a:gd name="T11" fmla="*/ 40 h 85"/>
                <a:gd name="T12" fmla="*/ 127 w 226"/>
                <a:gd name="T13" fmla="*/ 43 h 85"/>
                <a:gd name="T14" fmla="*/ 116 w 226"/>
                <a:gd name="T15" fmla="*/ 55 h 85"/>
                <a:gd name="T16" fmla="*/ 110 w 226"/>
                <a:gd name="T17" fmla="*/ 67 h 85"/>
                <a:gd name="T18" fmla="*/ 110 w 226"/>
                <a:gd name="T19" fmla="*/ 84 h 85"/>
                <a:gd name="T20" fmla="*/ 110 w 226"/>
                <a:gd name="T21" fmla="*/ 67 h 85"/>
                <a:gd name="T22" fmla="*/ 104 w 226"/>
                <a:gd name="T23" fmla="*/ 55 h 85"/>
                <a:gd name="T24" fmla="*/ 98 w 226"/>
                <a:gd name="T25" fmla="*/ 43 h 85"/>
                <a:gd name="T26" fmla="*/ 92 w 226"/>
                <a:gd name="T27" fmla="*/ 40 h 85"/>
                <a:gd name="T28" fmla="*/ 18 w 226"/>
                <a:gd name="T29" fmla="*/ 40 h 85"/>
                <a:gd name="T30" fmla="*/ 12 w 226"/>
                <a:gd name="T31" fmla="*/ 38 h 85"/>
                <a:gd name="T32" fmla="*/ 6 w 226"/>
                <a:gd name="T33" fmla="*/ 29 h 85"/>
                <a:gd name="T34" fmla="*/ 0 w 226"/>
                <a:gd name="T35" fmla="*/ 17 h 85"/>
                <a:gd name="T36" fmla="*/ 0 w 226"/>
                <a:gd name="T37" fmla="*/ 0 h 8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26"/>
                <a:gd name="T58" fmla="*/ 0 h 85"/>
                <a:gd name="T59" fmla="*/ 226 w 226"/>
                <a:gd name="T60" fmla="*/ 85 h 8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26" h="85">
                  <a:moveTo>
                    <a:pt x="225" y="0"/>
                  </a:moveTo>
                  <a:lnTo>
                    <a:pt x="225" y="17"/>
                  </a:lnTo>
                  <a:lnTo>
                    <a:pt x="219" y="29"/>
                  </a:lnTo>
                  <a:lnTo>
                    <a:pt x="213" y="38"/>
                  </a:lnTo>
                  <a:lnTo>
                    <a:pt x="208" y="40"/>
                  </a:lnTo>
                  <a:lnTo>
                    <a:pt x="133" y="40"/>
                  </a:lnTo>
                  <a:lnTo>
                    <a:pt x="127" y="43"/>
                  </a:lnTo>
                  <a:lnTo>
                    <a:pt x="116" y="55"/>
                  </a:lnTo>
                  <a:lnTo>
                    <a:pt x="110" y="67"/>
                  </a:lnTo>
                  <a:lnTo>
                    <a:pt x="110" y="84"/>
                  </a:lnTo>
                  <a:lnTo>
                    <a:pt x="110" y="67"/>
                  </a:lnTo>
                  <a:lnTo>
                    <a:pt x="104" y="55"/>
                  </a:lnTo>
                  <a:lnTo>
                    <a:pt x="98" y="43"/>
                  </a:lnTo>
                  <a:lnTo>
                    <a:pt x="92" y="40"/>
                  </a:lnTo>
                  <a:lnTo>
                    <a:pt x="18" y="40"/>
                  </a:lnTo>
                  <a:lnTo>
                    <a:pt x="12" y="38"/>
                  </a:lnTo>
                  <a:lnTo>
                    <a:pt x="6" y="29"/>
                  </a:lnTo>
                  <a:lnTo>
                    <a:pt x="0" y="1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50" name="Line 113"/>
            <p:cNvSpPr>
              <a:spLocks noChangeShapeType="1"/>
            </p:cNvSpPr>
            <p:nvPr/>
          </p:nvSpPr>
          <p:spPr bwMode="auto">
            <a:xfrm>
              <a:off x="3599" y="1984"/>
              <a:ext cx="452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551" name="Line 114"/>
            <p:cNvSpPr>
              <a:spLocks noChangeShapeType="1"/>
            </p:cNvSpPr>
            <p:nvPr/>
          </p:nvSpPr>
          <p:spPr bwMode="auto">
            <a:xfrm>
              <a:off x="3487" y="1810"/>
              <a:ext cx="554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552" name="Rectangle 115"/>
            <p:cNvSpPr>
              <a:spLocks noChangeArrowheads="1"/>
            </p:cNvSpPr>
            <p:nvPr/>
          </p:nvSpPr>
          <p:spPr bwMode="auto">
            <a:xfrm>
              <a:off x="4056" y="1689"/>
              <a:ext cx="1083" cy="20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500" dirty="0">
                  <a:latin typeface="Symbol" pitchFamily="18" charset="2"/>
                </a:rPr>
                <a:t></a:t>
              </a:r>
              <a:r>
                <a:rPr lang="en-GB" sz="1500" dirty="0">
                  <a:latin typeface="Century Gothic" pitchFamily="34" charset="0"/>
                </a:rPr>
                <a:t>-peptide (A</a:t>
              </a:r>
              <a:r>
                <a:rPr lang="en-GB" sz="1500" dirty="0">
                  <a:latin typeface="Symbol" pitchFamily="18" charset="2"/>
                </a:rPr>
                <a:t></a:t>
              </a:r>
              <a:r>
                <a:rPr lang="en-GB" sz="1500" dirty="0">
                  <a:latin typeface="Century Gothic" pitchFamily="34" charset="0"/>
                </a:rPr>
                <a:t>)</a:t>
              </a:r>
            </a:p>
          </p:txBody>
        </p:sp>
        <p:sp>
          <p:nvSpPr>
            <p:cNvPr id="21553" name="Rectangle 116"/>
            <p:cNvSpPr>
              <a:spLocks noChangeArrowheads="1"/>
            </p:cNvSpPr>
            <p:nvPr/>
          </p:nvSpPr>
          <p:spPr bwMode="auto">
            <a:xfrm>
              <a:off x="4056" y="1862"/>
              <a:ext cx="309" cy="20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500" dirty="0">
                  <a:latin typeface="Century Gothic" pitchFamily="34" charset="0"/>
                </a:rPr>
                <a:t>TM</a:t>
              </a:r>
            </a:p>
          </p:txBody>
        </p:sp>
      </p:grpSp>
      <p:sp>
        <p:nvSpPr>
          <p:cNvPr id="21508" name="Line 117"/>
          <p:cNvSpPr>
            <a:spLocks noChangeShapeType="1"/>
          </p:cNvSpPr>
          <p:nvPr/>
        </p:nvSpPr>
        <p:spPr bwMode="auto">
          <a:xfrm>
            <a:off x="5084763" y="2138363"/>
            <a:ext cx="0" cy="530225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09" name="Line 118"/>
          <p:cNvSpPr>
            <a:spLocks noChangeShapeType="1"/>
          </p:cNvSpPr>
          <p:nvPr/>
        </p:nvSpPr>
        <p:spPr bwMode="auto">
          <a:xfrm>
            <a:off x="4446588" y="1739900"/>
            <a:ext cx="320675" cy="5207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0" name="Line 119"/>
          <p:cNvSpPr>
            <a:spLocks noChangeShapeType="1"/>
          </p:cNvSpPr>
          <p:nvPr/>
        </p:nvSpPr>
        <p:spPr bwMode="auto">
          <a:xfrm>
            <a:off x="4913313" y="1739900"/>
            <a:ext cx="0" cy="504825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1" name="Line 120"/>
          <p:cNvSpPr>
            <a:spLocks noChangeShapeType="1"/>
          </p:cNvSpPr>
          <p:nvPr/>
        </p:nvSpPr>
        <p:spPr bwMode="auto">
          <a:xfrm flipH="1">
            <a:off x="5086350" y="1806575"/>
            <a:ext cx="255588" cy="4762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2" name="Rectangle 121"/>
          <p:cNvSpPr>
            <a:spLocks noChangeArrowheads="1"/>
          </p:cNvSpPr>
          <p:nvPr/>
        </p:nvSpPr>
        <p:spPr bwMode="auto">
          <a:xfrm>
            <a:off x="4794250" y="2333625"/>
            <a:ext cx="265113" cy="206375"/>
          </a:xfrm>
          <a:prstGeom prst="rect">
            <a:avLst/>
          </a:prstGeom>
          <a:solidFill>
            <a:srgbClr val="FF7C8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3" name="Line 122"/>
          <p:cNvSpPr>
            <a:spLocks noChangeShapeType="1"/>
          </p:cNvSpPr>
          <p:nvPr/>
        </p:nvSpPr>
        <p:spPr bwMode="auto">
          <a:xfrm>
            <a:off x="4926013" y="2109788"/>
            <a:ext cx="0" cy="530225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4" name="Freeform 123"/>
          <p:cNvSpPr>
            <a:spLocks/>
          </p:cNvSpPr>
          <p:nvPr/>
        </p:nvSpPr>
        <p:spPr bwMode="auto">
          <a:xfrm>
            <a:off x="5784850" y="4962525"/>
            <a:ext cx="1009650" cy="661988"/>
          </a:xfrm>
          <a:custGeom>
            <a:avLst/>
            <a:gdLst>
              <a:gd name="T0" fmla="*/ 0 w 716"/>
              <a:gd name="T1" fmla="*/ 1040826203 h 417"/>
              <a:gd name="T2" fmla="*/ 1421745002 w 716"/>
              <a:gd name="T3" fmla="*/ 0 h 417"/>
              <a:gd name="T4" fmla="*/ 1421745002 w 716"/>
              <a:gd name="T5" fmla="*/ 1048385882 h 417"/>
              <a:gd name="T6" fmla="*/ 0 60000 65536"/>
              <a:gd name="T7" fmla="*/ 0 60000 65536"/>
              <a:gd name="T8" fmla="*/ 0 60000 65536"/>
              <a:gd name="T9" fmla="*/ 0 w 716"/>
              <a:gd name="T10" fmla="*/ 0 h 417"/>
              <a:gd name="T11" fmla="*/ 716 w 716"/>
              <a:gd name="T12" fmla="*/ 417 h 4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16" h="417">
                <a:moveTo>
                  <a:pt x="0" y="413"/>
                </a:moveTo>
                <a:lnTo>
                  <a:pt x="715" y="0"/>
                </a:lnTo>
                <a:lnTo>
                  <a:pt x="715" y="416"/>
                </a:lnTo>
              </a:path>
            </a:pathLst>
          </a:custGeom>
          <a:noFill/>
          <a:ln w="12700" cap="rnd" cmpd="sng">
            <a:solidFill>
              <a:srgbClr val="FFFFFF"/>
            </a:solidFill>
            <a:prstDash val="solid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515" name="Rectangle 124"/>
          <p:cNvSpPr>
            <a:spLocks noChangeArrowheads="1"/>
          </p:cNvSpPr>
          <p:nvPr/>
        </p:nvSpPr>
        <p:spPr bwMode="auto">
          <a:xfrm>
            <a:off x="5783263" y="5718175"/>
            <a:ext cx="303212" cy="188913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6" name="Rectangle 125"/>
          <p:cNvSpPr>
            <a:spLocks noChangeArrowheads="1"/>
          </p:cNvSpPr>
          <p:nvPr/>
        </p:nvSpPr>
        <p:spPr bwMode="auto">
          <a:xfrm>
            <a:off x="6927850" y="5718175"/>
            <a:ext cx="287338" cy="188913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7" name="Rectangle 126"/>
          <p:cNvSpPr>
            <a:spLocks noChangeArrowheads="1"/>
          </p:cNvSpPr>
          <p:nvPr/>
        </p:nvSpPr>
        <p:spPr bwMode="auto">
          <a:xfrm>
            <a:off x="5367338" y="5718175"/>
            <a:ext cx="244475" cy="188913"/>
          </a:xfrm>
          <a:prstGeom prst="rect">
            <a:avLst/>
          </a:prstGeom>
          <a:solidFill>
            <a:srgbClr val="FF7C8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8" name="Rectangle 127"/>
          <p:cNvSpPr>
            <a:spLocks noChangeArrowheads="1"/>
          </p:cNvSpPr>
          <p:nvPr/>
        </p:nvSpPr>
        <p:spPr bwMode="auto">
          <a:xfrm>
            <a:off x="6510338" y="5718175"/>
            <a:ext cx="354012" cy="188913"/>
          </a:xfrm>
          <a:prstGeom prst="rect">
            <a:avLst/>
          </a:prstGeom>
          <a:solidFill>
            <a:srgbClr val="FF7C8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9" name="Line 128"/>
          <p:cNvSpPr>
            <a:spLocks noChangeShapeType="1"/>
          </p:cNvSpPr>
          <p:nvPr/>
        </p:nvSpPr>
        <p:spPr bwMode="auto">
          <a:xfrm>
            <a:off x="2801938" y="4938713"/>
            <a:ext cx="0" cy="633412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0" name="Rectangle 129"/>
          <p:cNvSpPr>
            <a:spLocks noChangeArrowheads="1"/>
          </p:cNvSpPr>
          <p:nvPr/>
        </p:nvSpPr>
        <p:spPr bwMode="auto">
          <a:xfrm>
            <a:off x="2884488" y="5691188"/>
            <a:ext cx="309562" cy="188912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1" name="Rectangle 130"/>
          <p:cNvSpPr>
            <a:spLocks noChangeArrowheads="1"/>
          </p:cNvSpPr>
          <p:nvPr/>
        </p:nvSpPr>
        <p:spPr bwMode="auto">
          <a:xfrm>
            <a:off x="2655888" y="5684838"/>
            <a:ext cx="134937" cy="200025"/>
          </a:xfrm>
          <a:prstGeom prst="rect">
            <a:avLst/>
          </a:prstGeom>
          <a:solidFill>
            <a:srgbClr val="FF7C8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2" name="Rectangle 131"/>
          <p:cNvSpPr>
            <a:spLocks noChangeArrowheads="1"/>
          </p:cNvSpPr>
          <p:nvPr/>
        </p:nvSpPr>
        <p:spPr bwMode="auto">
          <a:xfrm>
            <a:off x="2552700" y="4259263"/>
            <a:ext cx="371475" cy="188912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3" name="Rectangle 132"/>
          <p:cNvSpPr>
            <a:spLocks noChangeArrowheads="1"/>
          </p:cNvSpPr>
          <p:nvPr/>
        </p:nvSpPr>
        <p:spPr bwMode="auto">
          <a:xfrm>
            <a:off x="1149350" y="4259263"/>
            <a:ext cx="1270000" cy="188912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4" name="Rectangle 133"/>
          <p:cNvSpPr>
            <a:spLocks noChangeArrowheads="1"/>
          </p:cNvSpPr>
          <p:nvPr/>
        </p:nvSpPr>
        <p:spPr bwMode="auto">
          <a:xfrm>
            <a:off x="2341563" y="4256088"/>
            <a:ext cx="93662" cy="193675"/>
          </a:xfrm>
          <a:prstGeom prst="rect">
            <a:avLst/>
          </a:prstGeom>
          <a:solidFill>
            <a:srgbClr val="FF7C80"/>
          </a:solidFill>
          <a:ln w="12700">
            <a:solidFill>
              <a:srgbClr val="FF5D5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5" name="Rectangle 134"/>
          <p:cNvSpPr>
            <a:spLocks noChangeArrowheads="1"/>
          </p:cNvSpPr>
          <p:nvPr/>
        </p:nvSpPr>
        <p:spPr bwMode="auto">
          <a:xfrm>
            <a:off x="2508250" y="4256088"/>
            <a:ext cx="95250" cy="193675"/>
          </a:xfrm>
          <a:prstGeom prst="rect">
            <a:avLst/>
          </a:prstGeom>
          <a:solidFill>
            <a:srgbClr val="FF7C80"/>
          </a:solidFill>
          <a:ln w="12700">
            <a:solidFill>
              <a:srgbClr val="FF5D5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6" name="Line 135"/>
          <p:cNvSpPr>
            <a:spLocks noChangeShapeType="1"/>
          </p:cNvSpPr>
          <p:nvPr/>
        </p:nvSpPr>
        <p:spPr bwMode="auto">
          <a:xfrm flipH="1">
            <a:off x="2505075" y="2743200"/>
            <a:ext cx="1490663" cy="1295400"/>
          </a:xfrm>
          <a:prstGeom prst="line">
            <a:avLst/>
          </a:prstGeom>
          <a:noFill/>
          <a:ln w="12699">
            <a:solidFill>
              <a:srgbClr val="FF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7" name="Rectangle 136"/>
          <p:cNvSpPr>
            <a:spLocks noChangeArrowheads="1"/>
          </p:cNvSpPr>
          <p:nvPr/>
        </p:nvSpPr>
        <p:spPr bwMode="auto">
          <a:xfrm>
            <a:off x="5183188" y="4264025"/>
            <a:ext cx="1135062" cy="188913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8" name="Rectangle 137"/>
          <p:cNvSpPr>
            <a:spLocks noChangeArrowheads="1"/>
          </p:cNvSpPr>
          <p:nvPr/>
        </p:nvSpPr>
        <p:spPr bwMode="auto">
          <a:xfrm>
            <a:off x="6727825" y="4254500"/>
            <a:ext cx="263525" cy="206375"/>
          </a:xfrm>
          <a:prstGeom prst="rect">
            <a:avLst/>
          </a:prstGeom>
          <a:solidFill>
            <a:srgbClr val="FF00FF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9" name="Rectangle 138"/>
          <p:cNvSpPr>
            <a:spLocks noChangeArrowheads="1"/>
          </p:cNvSpPr>
          <p:nvPr/>
        </p:nvSpPr>
        <p:spPr bwMode="auto">
          <a:xfrm>
            <a:off x="6469063" y="4264025"/>
            <a:ext cx="509587" cy="188913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30" name="Rectangle 139"/>
          <p:cNvSpPr>
            <a:spLocks noChangeArrowheads="1"/>
          </p:cNvSpPr>
          <p:nvPr/>
        </p:nvSpPr>
        <p:spPr bwMode="auto">
          <a:xfrm>
            <a:off x="6430963" y="4254500"/>
            <a:ext cx="263525" cy="206375"/>
          </a:xfrm>
          <a:prstGeom prst="rect">
            <a:avLst/>
          </a:prstGeom>
          <a:solidFill>
            <a:srgbClr val="FF7C8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31" name="Line 140"/>
          <p:cNvSpPr>
            <a:spLocks noChangeShapeType="1"/>
          </p:cNvSpPr>
          <p:nvPr/>
        </p:nvSpPr>
        <p:spPr bwMode="auto">
          <a:xfrm>
            <a:off x="3995738" y="2743200"/>
            <a:ext cx="2235200" cy="1371600"/>
          </a:xfrm>
          <a:prstGeom prst="line">
            <a:avLst/>
          </a:prstGeom>
          <a:noFill/>
          <a:ln w="12699">
            <a:solidFill>
              <a:srgbClr val="FF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32" name="Text Box 143"/>
          <p:cNvSpPr txBox="1">
            <a:spLocks noChangeArrowheads="1"/>
          </p:cNvSpPr>
          <p:nvPr/>
        </p:nvSpPr>
        <p:spPr bwMode="auto">
          <a:xfrm>
            <a:off x="6280150" y="3352800"/>
            <a:ext cx="17208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Beta-secretase</a:t>
            </a:r>
          </a:p>
          <a:p>
            <a:r>
              <a:rPr lang="en-US" dirty="0"/>
              <a:t>pathway</a:t>
            </a:r>
          </a:p>
        </p:txBody>
      </p:sp>
      <p:sp>
        <p:nvSpPr>
          <p:cNvPr id="21533" name="Text Box 144"/>
          <p:cNvSpPr txBox="1">
            <a:spLocks noChangeArrowheads="1"/>
          </p:cNvSpPr>
          <p:nvPr/>
        </p:nvSpPr>
        <p:spPr bwMode="auto">
          <a:xfrm>
            <a:off x="1447800" y="3008313"/>
            <a:ext cx="18351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Alpha-secretase</a:t>
            </a:r>
          </a:p>
          <a:p>
            <a:r>
              <a:rPr lang="en-US" dirty="0"/>
              <a:t>pathway</a:t>
            </a:r>
          </a:p>
        </p:txBody>
      </p:sp>
      <p:sp>
        <p:nvSpPr>
          <p:cNvPr id="21534" name="Text Box 145"/>
          <p:cNvSpPr txBox="1">
            <a:spLocks noChangeArrowheads="1"/>
          </p:cNvSpPr>
          <p:nvPr/>
        </p:nvSpPr>
        <p:spPr bwMode="auto">
          <a:xfrm>
            <a:off x="4251325" y="1341438"/>
            <a:ext cx="12874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Symbol" pitchFamily="18" charset="2"/>
              </a:rPr>
              <a:t>   a    g</a:t>
            </a:r>
            <a:endParaRPr lang="en-US" dirty="0"/>
          </a:p>
        </p:txBody>
      </p:sp>
      <p:sp>
        <p:nvSpPr>
          <p:cNvPr id="21535" name="Text Box 146"/>
          <p:cNvSpPr txBox="1">
            <a:spLocks noChangeArrowheads="1"/>
          </p:cNvSpPr>
          <p:nvPr/>
        </p:nvSpPr>
        <p:spPr bwMode="auto">
          <a:xfrm>
            <a:off x="2514600" y="5867400"/>
            <a:ext cx="438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p3</a:t>
            </a:r>
          </a:p>
        </p:txBody>
      </p:sp>
      <p:sp>
        <p:nvSpPr>
          <p:cNvPr id="21536" name="Text Box 147"/>
          <p:cNvSpPr txBox="1">
            <a:spLocks noChangeArrowheads="1"/>
          </p:cNvSpPr>
          <p:nvPr/>
        </p:nvSpPr>
        <p:spPr bwMode="auto">
          <a:xfrm>
            <a:off x="1127125" y="4608513"/>
            <a:ext cx="14541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APP</a:t>
            </a:r>
            <a:r>
              <a:rPr lang="en-US" baseline="-25000" dirty="0"/>
              <a:t>S</a:t>
            </a:r>
            <a:r>
              <a:rPr lang="en-US" baseline="-25000" dirty="0">
                <a:latin typeface="Symbol" pitchFamily="18" charset="2"/>
              </a:rPr>
              <a:t>a</a:t>
            </a:r>
            <a:endParaRPr lang="en-US" dirty="0"/>
          </a:p>
          <a:p>
            <a:r>
              <a:rPr lang="en-US" dirty="0"/>
              <a:t>neurotrophic</a:t>
            </a:r>
          </a:p>
        </p:txBody>
      </p:sp>
      <p:sp>
        <p:nvSpPr>
          <p:cNvPr id="21537" name="Text Box 148"/>
          <p:cNvSpPr txBox="1">
            <a:spLocks noChangeArrowheads="1"/>
          </p:cNvSpPr>
          <p:nvPr/>
        </p:nvSpPr>
        <p:spPr bwMode="auto">
          <a:xfrm>
            <a:off x="2498725" y="4586288"/>
            <a:ext cx="836613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latin typeface="Symbol" pitchFamily="18" charset="2"/>
              </a:rPr>
              <a:t>a</a:t>
            </a:r>
            <a:r>
              <a:rPr lang="en-US" dirty="0"/>
              <a:t>-stub</a:t>
            </a:r>
          </a:p>
        </p:txBody>
      </p:sp>
      <p:sp>
        <p:nvSpPr>
          <p:cNvPr id="21538" name="Text Box 149"/>
          <p:cNvSpPr txBox="1">
            <a:spLocks noChangeArrowheads="1"/>
          </p:cNvSpPr>
          <p:nvPr/>
        </p:nvSpPr>
        <p:spPr bwMode="auto">
          <a:xfrm>
            <a:off x="2819400" y="5005388"/>
            <a:ext cx="1344613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latin typeface="Symbol" pitchFamily="18" charset="2"/>
              </a:rPr>
              <a:t>g</a:t>
            </a:r>
            <a:r>
              <a:rPr lang="en-US" dirty="0"/>
              <a:t>-secretase</a:t>
            </a:r>
          </a:p>
        </p:txBody>
      </p:sp>
      <p:sp>
        <p:nvSpPr>
          <p:cNvPr id="21539" name="Text Box 150"/>
          <p:cNvSpPr txBox="1">
            <a:spLocks noChangeArrowheads="1"/>
          </p:cNvSpPr>
          <p:nvPr/>
        </p:nvSpPr>
        <p:spPr bwMode="auto">
          <a:xfrm>
            <a:off x="6478588" y="4586288"/>
            <a:ext cx="817562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latin typeface="Symbol" pitchFamily="18" charset="2"/>
              </a:rPr>
              <a:t></a:t>
            </a:r>
            <a:r>
              <a:rPr lang="en-US" dirty="0"/>
              <a:t>-stub</a:t>
            </a:r>
          </a:p>
        </p:txBody>
      </p:sp>
      <p:sp>
        <p:nvSpPr>
          <p:cNvPr id="21540" name="Text Box 151"/>
          <p:cNvSpPr txBox="1">
            <a:spLocks noChangeArrowheads="1"/>
          </p:cNvSpPr>
          <p:nvPr/>
        </p:nvSpPr>
        <p:spPr bwMode="auto">
          <a:xfrm>
            <a:off x="5099050" y="4572000"/>
            <a:ext cx="82708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APP</a:t>
            </a:r>
            <a:r>
              <a:rPr lang="en-US" baseline="-25000" dirty="0"/>
              <a:t>S</a:t>
            </a:r>
            <a:r>
              <a:rPr lang="en-US" baseline="-25000" dirty="0">
                <a:latin typeface="Symbol" pitchFamily="18" charset="2"/>
              </a:rPr>
              <a:t></a:t>
            </a:r>
            <a:endParaRPr lang="en-US" dirty="0"/>
          </a:p>
        </p:txBody>
      </p:sp>
      <p:sp>
        <p:nvSpPr>
          <p:cNvPr id="21541" name="Text Box 152"/>
          <p:cNvSpPr txBox="1">
            <a:spLocks noChangeArrowheads="1"/>
          </p:cNvSpPr>
          <p:nvPr/>
        </p:nvSpPr>
        <p:spPr bwMode="auto">
          <a:xfrm>
            <a:off x="4876800" y="5029200"/>
            <a:ext cx="1344613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latin typeface="Symbol" pitchFamily="18" charset="2"/>
              </a:rPr>
              <a:t>g</a:t>
            </a:r>
            <a:r>
              <a:rPr lang="en-US" dirty="0"/>
              <a:t>-secretase</a:t>
            </a:r>
          </a:p>
        </p:txBody>
      </p:sp>
      <p:sp>
        <p:nvSpPr>
          <p:cNvPr id="21542" name="Text Box 153"/>
          <p:cNvSpPr txBox="1">
            <a:spLocks noChangeArrowheads="1"/>
          </p:cNvSpPr>
          <p:nvPr/>
        </p:nvSpPr>
        <p:spPr bwMode="auto">
          <a:xfrm>
            <a:off x="6884988" y="5043488"/>
            <a:ext cx="1344612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latin typeface="Symbol" pitchFamily="18" charset="2"/>
              </a:rPr>
              <a:t>g</a:t>
            </a:r>
            <a:r>
              <a:rPr lang="en-US" dirty="0"/>
              <a:t>-secretase</a:t>
            </a:r>
          </a:p>
        </p:txBody>
      </p:sp>
      <p:sp>
        <p:nvSpPr>
          <p:cNvPr id="21543" name="Text Box 154"/>
          <p:cNvSpPr txBox="1">
            <a:spLocks noChangeArrowheads="1"/>
          </p:cNvSpPr>
          <p:nvPr/>
        </p:nvSpPr>
        <p:spPr bwMode="auto">
          <a:xfrm>
            <a:off x="5105400" y="5943600"/>
            <a:ext cx="715963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  <a:r>
              <a:rPr lang="en-US" dirty="0">
                <a:latin typeface="Symbol" pitchFamily="18" charset="2"/>
              </a:rPr>
              <a:t>b</a:t>
            </a:r>
            <a:r>
              <a:rPr lang="en-US" dirty="0"/>
              <a:t>40</a:t>
            </a:r>
          </a:p>
        </p:txBody>
      </p:sp>
      <p:sp>
        <p:nvSpPr>
          <p:cNvPr id="21544" name="Text Box 155"/>
          <p:cNvSpPr txBox="1">
            <a:spLocks noChangeArrowheads="1"/>
          </p:cNvSpPr>
          <p:nvPr/>
        </p:nvSpPr>
        <p:spPr bwMode="auto">
          <a:xfrm>
            <a:off x="6370638" y="5943600"/>
            <a:ext cx="715962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  <a:r>
              <a:rPr lang="en-US" dirty="0">
                <a:latin typeface="Symbol" pitchFamily="18" charset="2"/>
              </a:rPr>
              <a:t>b</a:t>
            </a:r>
            <a:r>
              <a:rPr lang="en-US" dirty="0"/>
              <a:t>42</a:t>
            </a:r>
          </a:p>
        </p:txBody>
      </p:sp>
      <p:sp>
        <p:nvSpPr>
          <p:cNvPr id="21545" name="Text Box 156"/>
          <p:cNvSpPr txBox="1">
            <a:spLocks noChangeArrowheads="1"/>
          </p:cNvSpPr>
          <p:nvPr/>
        </p:nvSpPr>
        <p:spPr bwMode="auto">
          <a:xfrm>
            <a:off x="6172200" y="6262688"/>
            <a:ext cx="149912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neurotoxic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rgbClr val="FFC000"/>
                </a:solidFill>
                <a:latin typeface="Arial" charset="0"/>
              </a:rPr>
              <a:t>Two pathways for APP processing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21547" name="Picture 32" descr="ad_contbrain"/>
          <p:cNvPicPr>
            <a:picLocks noChangeAspect="1" noChangeArrowheads="1"/>
          </p:cNvPicPr>
          <p:nvPr/>
        </p:nvPicPr>
        <p:blipFill>
          <a:blip r:embed="rId3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28600" y="155448"/>
            <a:ext cx="8458200" cy="125272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Mechanism of amyloid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generation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 has potential cleavage sites for three distinct enzymes (</a:t>
            </a:r>
            <a:r>
              <a:rPr lang="el-GR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l-GR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-secretases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domain extends from the extracellular side of protein into the transmembrane domain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APP is cleaved by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-secretase , subsequent cleavage by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-secretase does not yield A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2532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Mechanism of amyloid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generation contd..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Cleavege by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-secretase , followed by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-secretase results in production of A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can then aggregate and form fibrils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23556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450" y="381000"/>
            <a:ext cx="85471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868680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Upon completion of this lecture, students should be able to: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Have an overview  of neurodegenerative disorders 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Understand the role of amyloid beta 40-42 residue peptide in Alzheimer’s disease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Get an idea of the diagnosis and therapeutic approach to treat these disorders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8196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Accumulation of Aβ</a:t>
            </a:r>
            <a:endParaRPr lang="en-US" dirty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Accumulation of Aβ has several effects on neurons and neuronal function: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Small aggregates of Aβ can alter </a:t>
            </a:r>
            <a: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neurotransmission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and the aggregates can be toxic to neurons and synaptic endings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Larger deposits, in the form of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plaques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also lead to neuronal death, elicit a local inflammatory response that can result in further cell injury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5" name="Picture 7" descr="plaq2"/>
          <p:cNvPicPr>
            <a:picLocks noChangeAspect="1" noChangeArrowheads="1"/>
          </p:cNvPicPr>
          <p:nvPr/>
        </p:nvPicPr>
        <p:blipFill>
          <a:blip r:embed="rId2" cstate="print">
            <a:lum bright="8000" contrast="28000"/>
          </a:blip>
          <a:srcRect/>
          <a:stretch>
            <a:fillRect/>
          </a:stretch>
        </p:blipFill>
        <p:spPr bwMode="auto">
          <a:xfrm>
            <a:off x="7543800" y="228600"/>
            <a:ext cx="1293184" cy="1039812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Tau Protein</a:t>
            </a:r>
            <a:endParaRPr lang="en-US" dirty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228600" y="1774825"/>
            <a:ext cx="8458200" cy="4778375"/>
          </a:xfrm>
        </p:spPr>
        <p:txBody>
          <a:bodyPr>
            <a:normAutofit/>
          </a:bodyPr>
          <a:lstStyle/>
          <a:p>
            <a:pPr lvl="1" eaLnBrk="1" hangingPunct="1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Hyperphosphorylation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of the microtubule binding protein “tau”</a:t>
            </a:r>
          </a:p>
          <a:p>
            <a:pPr lvl="2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With this increased level of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phosphorylation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tau redistributes within the neuron from the axon into dendrites and cell body and aggregates into tangles</a:t>
            </a:r>
          </a:p>
          <a:p>
            <a:pPr lvl="2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This process also results in neuronal dysfunction and cell death</a:t>
            </a:r>
          </a:p>
        </p:txBody>
      </p:sp>
      <p:pic>
        <p:nvPicPr>
          <p:cNvPr id="5" name="Picture 10" descr="phf_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228600"/>
            <a:ext cx="1289017" cy="9906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Genetics of AD</a:t>
            </a:r>
            <a:endParaRPr lang="en-US" dirty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927591"/>
            <a:ext cx="8229600" cy="4397009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Mutations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APP or in components of γ-secretase (presenilin-1 or presenilin-2) lead to early onset familial Alzheimer disease by increasing the rate at which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accumulates</a:t>
            </a:r>
          </a:p>
          <a:p>
            <a:pPr eaLnBrk="1" hangingPunct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Alzheimer disease occurs in almost all patients with trisomy 21 (Down syndrome) who survive beyond 45 years (due to APP gene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dosage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effects)</a:t>
            </a:r>
          </a:p>
          <a:p>
            <a:pPr marL="438150" indent="19050">
              <a:buNone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gene encoding APP is located on chromosome 21</a:t>
            </a:r>
          </a:p>
        </p:txBody>
      </p:sp>
      <p:pic>
        <p:nvPicPr>
          <p:cNvPr id="28676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Genetics of AD</a:t>
            </a:r>
            <a:endParaRPr lang="en-US" dirty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search for genes associated with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typical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sporadic Alzheimer disease is beginning to identify genetic associations that may provide new clues about the pathogenesis of the disease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29700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Genetics of AD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844040"/>
          <a:ext cx="84582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6546"/>
                <a:gridCol w="2766471"/>
                <a:gridCol w="32851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Chromosome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Gene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Consequences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Amyloid Precursor Protein (APP)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Early onset FAD</a:t>
                      </a:r>
                    </a:p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Increased A</a:t>
                      </a:r>
                      <a:r>
                        <a:rPr lang="el-G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β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production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Presenilin-1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(PS1)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Early onset FAD</a:t>
                      </a:r>
                    </a:p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Increased A</a:t>
                      </a:r>
                      <a:r>
                        <a:rPr lang="el-G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β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production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Presenilin-2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(PS2)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Early onset FAD</a:t>
                      </a:r>
                    </a:p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Increased A</a:t>
                      </a:r>
                      <a:r>
                        <a:rPr lang="el-G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β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production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Apolipoprotein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 (ApoE)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Increased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risk for development of AD</a:t>
                      </a:r>
                    </a:p>
                    <a:p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Decreased age at onset of AD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9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Treatment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AD </a:t>
            </a:r>
            <a:endParaRPr lang="en-US" dirty="0" smtClean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9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Currently, no effective treatment for AD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regulating neurotransmitter activity e.g., Enhancing cholinergic function improves AD</a:t>
            </a:r>
          </a:p>
          <a:p>
            <a:pPr algn="just"/>
            <a:r>
              <a:rPr lang="en-US" dirty="0" smtClean="0"/>
              <a:t>Epidemiological studies showed that treatment with NSAIDs decreases the risk for developing AD. Unfortunately, clinical trials of NSAIDs in AD patients have not been very fruitful.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Treatment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AD contd..</a:t>
            </a:r>
            <a:endParaRPr lang="en-US" dirty="0" smtClean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9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algn="just"/>
            <a:r>
              <a:rPr lang="en-US" dirty="0" err="1" smtClean="0"/>
              <a:t>Proinflammatory</a:t>
            </a:r>
            <a:r>
              <a:rPr lang="en-US" dirty="0" smtClean="0"/>
              <a:t> responses may be countered through </a:t>
            </a:r>
            <a:r>
              <a:rPr lang="en-US" dirty="0" err="1" smtClean="0"/>
              <a:t>polyphenols</a:t>
            </a:r>
            <a:r>
              <a:rPr lang="en-US" dirty="0" smtClean="0"/>
              <a:t> (</a:t>
            </a:r>
            <a:r>
              <a:rPr lang="en-US" dirty="0" err="1" smtClean="0"/>
              <a:t>flavonoids</a:t>
            </a:r>
            <a:r>
              <a:rPr lang="en-US" dirty="0" smtClean="0"/>
              <a:t>). Supplementation of these natural compounds may provide a new therapeutic line of approach to this brain disorder.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Treatment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AD contd..</a:t>
            </a:r>
            <a:endParaRPr lang="en-US" dirty="0" smtClean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9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 algn="just">
              <a:spcAft>
                <a:spcPts val="1200"/>
              </a:spcAft>
            </a:pPr>
            <a:r>
              <a:rPr lang="en-US" dirty="0" smtClean="0"/>
              <a:t>Cellular therapies  using stem cells offer great promise for the treatment of AD</a:t>
            </a:r>
          </a:p>
          <a:p>
            <a:pPr algn="just"/>
            <a:r>
              <a:rPr lang="en-US" dirty="0" smtClean="0"/>
              <a:t>Stem cells offer</a:t>
            </a:r>
          </a:p>
          <a:p>
            <a:pPr algn="just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Cellular replacement and/or provide environmental enrichment to attenuate</a:t>
            </a:r>
          </a:p>
          <a:p>
            <a:pPr marL="438150" indent="19050" algn="just">
              <a:spcAft>
                <a:spcPts val="1200"/>
              </a:spcAft>
              <a:buNone/>
            </a:pPr>
            <a:r>
              <a:rPr lang="en-US" dirty="0" err="1" smtClean="0"/>
              <a:t>neurodegeneration</a:t>
            </a:r>
            <a:r>
              <a:rPr lang="en-US" dirty="0" smtClean="0"/>
              <a:t>. </a:t>
            </a:r>
          </a:p>
          <a:p>
            <a:pPr marL="438150" indent="19050" algn="just">
              <a:buNone/>
            </a:pPr>
            <a:r>
              <a:rPr lang="en-US" dirty="0" smtClean="0"/>
              <a:t>2. </a:t>
            </a:r>
            <a:r>
              <a:rPr lang="en-US" dirty="0" err="1" smtClean="0"/>
              <a:t>Neurotrophic</a:t>
            </a:r>
            <a:r>
              <a:rPr lang="en-US" dirty="0" smtClean="0"/>
              <a:t> support to remaining cells or prevent the production or accumulation of toxic factors that harm neurons.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57912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Treatment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AD contd..</a:t>
            </a:r>
            <a:endParaRPr lang="en-US" dirty="0" smtClean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pPr algn="ctr"/>
            <a:r>
              <a:rPr lang="en-US" dirty="0" smtClean="0"/>
              <a:t>The Nobel assembly has </a:t>
            </a:r>
            <a:r>
              <a:rPr lang="en-US" dirty="0" smtClean="0"/>
              <a:t>decided </a:t>
            </a:r>
            <a:r>
              <a:rPr lang="en-US" dirty="0" smtClean="0"/>
              <a:t>to award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000" b="1" dirty="0" smtClean="0"/>
              <a:t>The Nobel Prize in Physiology or Medicine, </a:t>
            </a:r>
            <a:r>
              <a:rPr lang="en-US" sz="3000" b="1" dirty="0" smtClean="0">
                <a:solidFill>
                  <a:srgbClr val="FFFF00"/>
                </a:solidFill>
              </a:rPr>
              <a:t>2012</a:t>
            </a:r>
            <a:endParaRPr lang="en-US" sz="3000" dirty="0" smtClean="0">
              <a:solidFill>
                <a:srgbClr val="FFFF00"/>
              </a:solidFill>
            </a:endParaRPr>
          </a:p>
          <a:p>
            <a:pPr algn="ctr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jointly to</a:t>
            </a:r>
          </a:p>
          <a:p>
            <a:pPr algn="ctr">
              <a:spcAft>
                <a:spcPts val="1200"/>
              </a:spcAft>
              <a:buNone/>
            </a:pPr>
            <a:r>
              <a:rPr lang="en-US" sz="3000" b="1" dirty="0" smtClean="0">
                <a:solidFill>
                  <a:srgbClr val="FFFF00"/>
                </a:solidFill>
              </a:rPr>
              <a:t>John B. Gurdon (1933) and Shinya Yamanaka (1962)</a:t>
            </a:r>
            <a:endParaRPr lang="en-US" sz="30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US" b="1" dirty="0" smtClean="0"/>
              <a:t>for the discovery that mature cells can be reprogrammed to become</a:t>
            </a:r>
          </a:p>
          <a:p>
            <a:pPr algn="ctr">
              <a:buNone/>
            </a:pPr>
            <a:r>
              <a:rPr lang="en-US" b="1" dirty="0" smtClean="0"/>
              <a:t> </a:t>
            </a:r>
            <a:r>
              <a:rPr lang="en-US" dirty="0" smtClean="0"/>
              <a:t>induced </a:t>
            </a:r>
            <a:r>
              <a:rPr lang="en-US" dirty="0" err="1" smtClean="0"/>
              <a:t>pluripotent</a:t>
            </a:r>
            <a:r>
              <a:rPr lang="en-US" dirty="0" smtClean="0"/>
              <a:t> stem cells (</a:t>
            </a:r>
            <a:r>
              <a:rPr lang="en-US" dirty="0" err="1" smtClean="0"/>
              <a:t>iPS</a:t>
            </a:r>
            <a:r>
              <a:rPr lang="en-US" dirty="0" smtClean="0"/>
              <a:t>)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2600" dirty="0" smtClean="0">
                <a:solidFill>
                  <a:srgbClr val="FFFF00"/>
                </a:solidFill>
              </a:rPr>
              <a:t>www.nobelprize.org</a:t>
            </a:r>
            <a:endParaRPr lang="en-US" sz="2600" dirty="0">
              <a:solidFill>
                <a:srgbClr val="FFFF00"/>
              </a:solidFill>
            </a:endParaRPr>
          </a:p>
        </p:txBody>
      </p:sp>
      <p:pic>
        <p:nvPicPr>
          <p:cNvPr id="7" name="Picture 6" descr="yamanaka.jpg"/>
          <p:cNvPicPr>
            <a:picLocks noChangeAspect="1"/>
          </p:cNvPicPr>
          <p:nvPr/>
        </p:nvPicPr>
        <p:blipFill>
          <a:blip r:embed="rId2" cstate="print"/>
          <a:srcRect l="25309" b="21806"/>
          <a:stretch>
            <a:fillRect/>
          </a:stretch>
        </p:blipFill>
        <p:spPr>
          <a:xfrm>
            <a:off x="8008084" y="76200"/>
            <a:ext cx="831116" cy="1219200"/>
          </a:xfrm>
          <a:prstGeom prst="rect">
            <a:avLst/>
          </a:prstGeom>
        </p:spPr>
      </p:pic>
      <p:pic>
        <p:nvPicPr>
          <p:cNvPr id="8" name="Picture 7" descr="gurdon_portrait[1].jpg"/>
          <p:cNvPicPr>
            <a:picLocks noChangeAspect="1"/>
          </p:cNvPicPr>
          <p:nvPr/>
        </p:nvPicPr>
        <p:blipFill>
          <a:blip r:embed="rId3" cstate="print"/>
          <a:srcRect l="25335"/>
          <a:stretch>
            <a:fillRect/>
          </a:stretch>
        </p:blipFill>
        <p:spPr>
          <a:xfrm>
            <a:off x="304800" y="76200"/>
            <a:ext cx="1538287" cy="1200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Continued Research of AD 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small aggregates of A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as well as larger fibrils are directly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neurotoxic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can elicit oxidative damage and alterations in calcium homeostasis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But how A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related to neurodegenration of AD and how it is linked to tangles and hyperphosphorylation of tau all remain open questions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31748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868680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Neurodegenerative Diseases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Diseases of gray matter characterized principally by the progressive loss of neurons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pattern of neuronal loss is selective affecting one or more groups of neurons leaving the others intact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diseases arise  without any clear inciting event in patients without previous neurological deficits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8196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Take home message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Neurodegeneration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the progressive loss of structure or function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 tooltip="Neurons"/>
              </a:rPr>
              <a:t>neurons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including death of neurons.</a:t>
            </a:r>
          </a:p>
          <a:p>
            <a:pPr lv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Extracellular deposition of insoluble fibrous aggregates known as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amyloid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certain areas of neural tissue</a:t>
            </a:r>
          </a:p>
          <a:p>
            <a:pPr lv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deposition of amyloid interferes with normal cellular function, resulting in cell death and eventual organ failure.</a:t>
            </a:r>
          </a:p>
          <a:p>
            <a:pPr lv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dominant component of amyloid plaque that accumulates in Alzheimer disease is amyloid β 42(Aβ42) Peptide.</a:t>
            </a:r>
          </a:p>
          <a:p>
            <a:endParaRPr lang="en-US" dirty="0" smtClean="0"/>
          </a:p>
        </p:txBody>
      </p:sp>
      <p:pic>
        <p:nvPicPr>
          <p:cNvPr id="31748" name="Picture 32" descr="ad_contbrain"/>
          <p:cNvPicPr>
            <a:picLocks noChangeAspect="1" noChangeArrowheads="1"/>
          </p:cNvPicPr>
          <p:nvPr/>
        </p:nvPicPr>
        <p:blipFill>
          <a:blip r:embed="rId3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Further reading</a:t>
            </a:r>
            <a:endParaRPr lang="en-US" dirty="0" smtClean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Illustrated Reviews of Biochemistry by Lippincott 4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edition (pp21-22 ).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Fundamentals of Biochemistry by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Voett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Voett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(pp 170-174)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Stem Cell Technology for Neurodegenerative Diseases. </a:t>
            </a:r>
            <a:r>
              <a:rPr lang="en-US" dirty="0" smtClean="0"/>
              <a:t>Ann Neurol. 2011 September ; 70(3): 353–361.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Review: Inflammatory Process in Alzheimer’s Disease, Role of Cytokines.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ScientificWorld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Journal,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Volume 2012, Article ID 756357,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/>
          </a:p>
        </p:txBody>
      </p:sp>
      <p:pic>
        <p:nvPicPr>
          <p:cNvPr id="31748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868680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Neurodegenerative Diseases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common theme is the development of protein aggregates that are resistant to normal cellular mechanisms of degradation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aggregated proteins are generally cytotoxic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8196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Alzheimer Disease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degenerative disease with the prominent involvement of the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cerebral cortex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Its principal clinical manifestation is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dementia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Dementia is the progressive loss of cognitive function independent of the state of attention</a:t>
            </a:r>
          </a:p>
          <a:p>
            <a:pPr marL="731520" lvl="1" indent="-274320" eaLnBrk="1" fontAlgn="auto" hangingPunct="1">
              <a:spcAft>
                <a:spcPts val="0"/>
              </a:spcAft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Patients rarely become symptomatic before 50yrs of age, but the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incidence of disease rises with age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</p:txBody>
      </p:sp>
      <p:pic>
        <p:nvPicPr>
          <p:cNvPr id="9220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Alzheimer Disease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Clinical Picture: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gradual impairment of higher intellectual function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alterations in mood and behavior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Progressive disorientation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memory loss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5-10 yrs, the patient becomes profoundly disabled, mute and immobile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Most cases are sporadic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least 5% to 10% are familial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</p:txBody>
      </p:sp>
      <p:pic>
        <p:nvPicPr>
          <p:cNvPr id="10244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Diagnosis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Combination of clinical assessment and radiologic methods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definitive diagnosis, pathologic examination of brain tissue is necessary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major microscopic abnormalities of Alzheimer disease are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neuritic plaques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neurofibrillary tangles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amyloid angiopathy</a:t>
            </a:r>
          </a:p>
        </p:txBody>
      </p:sp>
      <p:pic>
        <p:nvPicPr>
          <p:cNvPr id="11268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Neuritic Plaques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extracellular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spherical structures (20-200um in diameter)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Contain paired helical filaments as well as synaptic vesicles and abnormal mitochondria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amyloid core contains several abnormal proteins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dominant component of the plaque core is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peptide derived from a larger molecule,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amyloid precursor protein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(APP)</a:t>
            </a:r>
          </a:p>
        </p:txBody>
      </p:sp>
      <p:pic>
        <p:nvPicPr>
          <p:cNvPr id="5" name="Picture 7" descr="plaq2"/>
          <p:cNvPicPr>
            <a:picLocks noChangeAspect="1" noChangeArrowheads="1"/>
          </p:cNvPicPr>
          <p:nvPr/>
        </p:nvPicPr>
        <p:blipFill>
          <a:blip r:embed="rId2" cstate="print">
            <a:lum bright="8000" contrast="28000"/>
          </a:blip>
          <a:srcRect/>
          <a:stretch>
            <a:fillRect/>
          </a:stretch>
        </p:blipFill>
        <p:spPr bwMode="auto">
          <a:xfrm>
            <a:off x="7620000" y="152400"/>
            <a:ext cx="1293184" cy="1039812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Neuritic Plaques contd..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two dominant species of A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called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b="1" baseline="-25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b="1" baseline="-25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share an N-terminus and differ in length by two amino acids.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 proteins present in the plaque in lesser abundance are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Components of the compliment cascade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Proinflammatory cytokines</a:t>
            </a:r>
          </a:p>
          <a:p>
            <a:pPr lvl="1" eaLnBrk="1" hangingPunct="1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1-antichymotrypsin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apolipoproteins</a:t>
            </a:r>
          </a:p>
        </p:txBody>
      </p:sp>
      <p:pic>
        <p:nvPicPr>
          <p:cNvPr id="13316" name="Picture 2" descr="http://www.pakmed.net/academic/age/alz/plaques_tanglesBor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800600"/>
            <a:ext cx="2819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plaq2"/>
          <p:cNvPicPr>
            <a:picLocks noChangeAspect="1" noChangeArrowheads="1"/>
          </p:cNvPicPr>
          <p:nvPr/>
        </p:nvPicPr>
        <p:blipFill>
          <a:blip r:embed="rId3" cstate="print">
            <a:lum bright="8000" contrast="28000"/>
          </a:blip>
          <a:srcRect/>
          <a:stretch>
            <a:fillRect/>
          </a:stretch>
        </p:blipFill>
        <p:spPr bwMode="auto">
          <a:xfrm>
            <a:off x="7543800" y="228600"/>
            <a:ext cx="1293184" cy="1039812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442</TotalTime>
  <Words>1251</Words>
  <Application>Microsoft Office PowerPoint</Application>
  <PresentationFormat>On-screen Show (4:3)</PresentationFormat>
  <Paragraphs>195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Module</vt:lpstr>
      <vt:lpstr>Alzheimer Disease</vt:lpstr>
      <vt:lpstr>Objectives</vt:lpstr>
      <vt:lpstr>Neurodegenerative Diseases  </vt:lpstr>
      <vt:lpstr>Neurodegenerative Diseases  </vt:lpstr>
      <vt:lpstr>Alzheimer Disease</vt:lpstr>
      <vt:lpstr>Alzheimer Disease</vt:lpstr>
      <vt:lpstr>Diagnosis</vt:lpstr>
      <vt:lpstr>Neuritic Plaques</vt:lpstr>
      <vt:lpstr>Neuritic Plaques contd..</vt:lpstr>
      <vt:lpstr>Neurofibrillary tangles</vt:lpstr>
      <vt:lpstr>Amyloid Angiopathy</vt:lpstr>
      <vt:lpstr>Pathogenesis of Alzheimer</vt:lpstr>
      <vt:lpstr>Pathogenesis of Alzheimer </vt:lpstr>
      <vt:lpstr>Aβ is a critical molecule in the pathogenesis of Alzheimer disease</vt:lpstr>
      <vt:lpstr>Aβ Peptides</vt:lpstr>
      <vt:lpstr>Two pathways for APP processing</vt:lpstr>
      <vt:lpstr>Mechanism of amyloid generation</vt:lpstr>
      <vt:lpstr>Mechanism of amyloid generation contd..</vt:lpstr>
      <vt:lpstr>Slide 19</vt:lpstr>
      <vt:lpstr>Accumulation of Aβ</vt:lpstr>
      <vt:lpstr>Tau Protein</vt:lpstr>
      <vt:lpstr>Genetics of AD</vt:lpstr>
      <vt:lpstr>Genetics of AD</vt:lpstr>
      <vt:lpstr>Genetics of AD</vt:lpstr>
      <vt:lpstr>Treatment of AD </vt:lpstr>
      <vt:lpstr>Treatment of AD contd..</vt:lpstr>
      <vt:lpstr>Treatment of AD contd..</vt:lpstr>
      <vt:lpstr> Treatment of AD contd..</vt:lpstr>
      <vt:lpstr>Continued Research of AD </vt:lpstr>
      <vt:lpstr>Take home message</vt:lpstr>
      <vt:lpstr>Further reading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Alzheimer Disease</dc:title>
  <dc:creator>Dr.Sumbul Fatma</dc:creator>
  <cp:lastModifiedBy>Dr.Amr</cp:lastModifiedBy>
  <cp:revision>50</cp:revision>
  <dcterms:created xsi:type="dcterms:W3CDTF">2011-10-15T08:35:10Z</dcterms:created>
  <dcterms:modified xsi:type="dcterms:W3CDTF">2013-10-07T05:48:39Z</dcterms:modified>
</cp:coreProperties>
</file>