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handoutMasterIdLst>
    <p:handoutMasterId r:id="rId28"/>
  </p:handoutMasterIdLst>
  <p:sldIdLst>
    <p:sldId id="256" r:id="rId2"/>
    <p:sldId id="356" r:id="rId3"/>
    <p:sldId id="386" r:id="rId4"/>
    <p:sldId id="373" r:id="rId5"/>
    <p:sldId id="374" r:id="rId6"/>
    <p:sldId id="388" r:id="rId7"/>
    <p:sldId id="406" r:id="rId8"/>
    <p:sldId id="389" r:id="rId9"/>
    <p:sldId id="375" r:id="rId10"/>
    <p:sldId id="390" r:id="rId11"/>
    <p:sldId id="391" r:id="rId12"/>
    <p:sldId id="392" r:id="rId13"/>
    <p:sldId id="371" r:id="rId14"/>
    <p:sldId id="393" r:id="rId15"/>
    <p:sldId id="370" r:id="rId16"/>
    <p:sldId id="398" r:id="rId17"/>
    <p:sldId id="395" r:id="rId18"/>
    <p:sldId id="394" r:id="rId19"/>
    <p:sldId id="396" r:id="rId20"/>
    <p:sldId id="369" r:id="rId21"/>
    <p:sldId id="357" r:id="rId22"/>
    <p:sldId id="404" r:id="rId23"/>
    <p:sldId id="405" r:id="rId24"/>
    <p:sldId id="402" r:id="rId25"/>
    <p:sldId id="403" r:id="rId26"/>
    <p:sldId id="399" r:id="rId2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9999"/>
    <a:srgbClr val="FF00FF"/>
    <a:srgbClr val="66FFFF"/>
    <a:srgbClr val="FFFFFF"/>
    <a:srgbClr val="CCFF33"/>
    <a:srgbClr val="99FF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9341" autoAdjust="0"/>
  </p:normalViewPr>
  <p:slideViewPr>
    <p:cSldViewPr>
      <p:cViewPr varScale="1">
        <p:scale>
          <a:sx n="62" d="100"/>
          <a:sy n="62" d="100"/>
        </p:scale>
        <p:origin x="-6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4DD1AC8-9A00-449D-8DD7-438636DA7A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8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68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E1D884F-4596-4601-9FFC-982A0DA9BC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3646-3E99-4614-8CC3-C8B223FCD3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CE04-644A-4B6C-9207-494947CBF1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CB265-7FD0-4152-9962-EB18D2E0F3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7326A-B01E-4522-9093-54A0ACB51B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4021B-9F3E-463D-8642-8D2D211C4C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87A94-FF37-4159-A21F-BF6971BD2A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3A7C1-691E-4978-9A3D-987BD394FD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655E-D760-42FC-8C68-C734ADE690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FD4CD-1474-4849-BB75-DDCDB81652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66847-6842-43A1-A1C5-AC717DEBA4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70414-F7A4-4100-8A84-F92A3E2F9E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 b="0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 b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 b="0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 b="0"/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 b="0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 b="0"/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 b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67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 b="0"/>
            </a:lvl1pPr>
          </a:lstStyle>
          <a:p>
            <a:pPr>
              <a:defRPr/>
            </a:pPr>
            <a:fld id="{AA6B87FD-DCAD-4532-A84C-15EA8EBB11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458200" cy="1676400"/>
          </a:xfrm>
          <a:ln w="57150">
            <a:solidFill>
              <a:srgbClr val="FFCCFF"/>
            </a:solidFill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pPr algn="ctr" rtl="0" eaLnBrk="1" hangingPunct="1"/>
            <a:r>
              <a:rPr lang="en-US" sz="4000" b="1" smtClean="0">
                <a:latin typeface="Impact" pitchFamily="34" charset="0"/>
              </a:rPr>
              <a:t>BODY FLUIDS: Cerebrospinal Fluid</a:t>
            </a:r>
            <a:br>
              <a:rPr lang="en-US" sz="4000" b="1" smtClean="0">
                <a:latin typeface="Impact" pitchFamily="34" charset="0"/>
              </a:rPr>
            </a:br>
            <a:endParaRPr lang="en-US" sz="4000" b="1" smtClean="0">
              <a:latin typeface="Impact" pitchFamily="34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38200" y="3957638"/>
            <a:ext cx="7315200" cy="1416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Times New Roman" pitchFamily="18" charset="0"/>
              </a:rPr>
              <a:t>Dr. Amr S. Moustafa, 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MD, PhD</a:t>
            </a:r>
          </a:p>
          <a:p>
            <a:pPr algn="ctr" rtl="0">
              <a:spcBef>
                <a:spcPct val="50000"/>
              </a:spcBef>
            </a:pP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Clinical Biochemistry Unit, Pathology Dept.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College of Medicine, King Saud University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>
                <a:solidFill>
                  <a:schemeClr val="bg2"/>
                </a:solidFill>
              </a:rPr>
              <a:t>Blood &amp; Hemoglobin pigments in CSF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0"/>
            <a:ext cx="3810000" cy="2859088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b="1" i="1" u="sng" smtClean="0">
                <a:solidFill>
                  <a:schemeClr val="hlink"/>
                </a:solidFill>
              </a:rPr>
              <a:t>Traumatic tap</a:t>
            </a:r>
          </a:p>
          <a:p>
            <a:pPr lvl="1" algn="l" rtl="0" eaLnBrk="1" hangingPunct="1"/>
            <a:r>
              <a:rPr lang="en-US" smtClean="0">
                <a:sym typeface="Wingdings" pitchFamily="2" charset="2"/>
              </a:rPr>
              <a:t> bright red color</a:t>
            </a:r>
          </a:p>
          <a:p>
            <a:pPr lvl="1" algn="l" rtl="0" eaLnBrk="1" hangingPunct="1"/>
            <a:r>
              <a:rPr lang="en-US" smtClean="0">
                <a:sym typeface="Wingdings" pitchFamily="2" charset="2"/>
              </a:rPr>
              <a:t> RBCS in decreasing number as the fluid is sampled</a:t>
            </a:r>
            <a:endParaRPr lang="en-US" smtClean="0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286000"/>
            <a:ext cx="4459288" cy="3697288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  <a:defRPr/>
            </a:pPr>
            <a:r>
              <a:rPr lang="en-US" b="1" i="1" u="sng" smtClean="0">
                <a:solidFill>
                  <a:schemeClr val="hlink"/>
                </a:solidFill>
              </a:rPr>
              <a:t>Subarachnoid hemorrhage (SAH)</a:t>
            </a:r>
          </a:p>
          <a:p>
            <a:pPr lvl="1" algn="l" rtl="0" eaLnBrk="1" hangingPunct="1">
              <a:defRPr/>
            </a:pPr>
            <a:r>
              <a:rPr lang="en-US" smtClean="0">
                <a:sym typeface="Wingdings" pitchFamily="2" charset="2"/>
              </a:rPr>
              <a:t> 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Xanthochromia </a:t>
            </a:r>
            <a:r>
              <a:rPr lang="en-US" smtClean="0"/>
              <a:t>(hemoglobin breakdown pigments) = RBCs lysis &amp; metabolism previously occurred (at least 2 hr earlier)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When would Xanthochromia indicate hemorrhage?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726488" cy="2438400"/>
          </a:xfrm>
        </p:spPr>
        <p:txBody>
          <a:bodyPr/>
          <a:lstStyle/>
          <a:p>
            <a:pPr marL="609600" indent="-609600" algn="l" rtl="0" eaLnBrk="1" hangingPunct="1"/>
            <a:r>
              <a:rPr lang="en-US" sz="4000" smtClean="0"/>
              <a:t>If you exclude:</a:t>
            </a:r>
          </a:p>
          <a:p>
            <a:pPr marL="990600" lvl="1" indent="-533400" algn="l" rtl="0" eaLnBrk="1" hangingPunct="1">
              <a:buFont typeface="Wingdings" pitchFamily="2" charset="2"/>
              <a:buAutoNum type="arabicPeriod"/>
            </a:pPr>
            <a:r>
              <a:rPr lang="en-US" sz="3600" smtClean="0"/>
              <a:t>Prior traumatic tap</a:t>
            </a:r>
          </a:p>
          <a:p>
            <a:pPr marL="990600" lvl="1" indent="-533400" algn="l" rtl="0" eaLnBrk="1" hangingPunct="1">
              <a:buFont typeface="Wingdings" pitchFamily="2" charset="2"/>
              <a:buAutoNum type="arabicPeriod"/>
            </a:pPr>
            <a:r>
              <a:rPr lang="en-US" sz="3600" smtClean="0"/>
              <a:t>Hyperbilirubinemia </a:t>
            </a:r>
            <a:r>
              <a:rPr lang="en-US" smtClean="0"/>
              <a:t>(</a:t>
            </a:r>
            <a:r>
              <a:rPr lang="en-US" i="1" smtClean="0"/>
              <a:t>bilirubin &gt; 20 mg/dL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smtClean="0">
                <a:sym typeface="Symbol" pitchFamily="18" charset="2"/>
              </a:rPr>
              <a:t>Examination of CSF:</a:t>
            </a:r>
            <a:br>
              <a:rPr lang="en-US" sz="4000" b="1" smtClean="0">
                <a:sym typeface="Symbol" pitchFamily="18" charset="2"/>
              </a:rPr>
            </a:br>
            <a:r>
              <a:rPr lang="en-US" sz="3600" b="1" i="1" smtClean="0">
                <a:solidFill>
                  <a:schemeClr val="hlink"/>
                </a:solidFill>
                <a:sym typeface="Symbol" pitchFamily="18" charset="2"/>
              </a:rPr>
              <a:t>2- </a:t>
            </a:r>
            <a:r>
              <a:rPr lang="en-US" sz="3600" b="1" i="1" smtClean="0">
                <a:solidFill>
                  <a:schemeClr val="hlink"/>
                </a:solidFill>
              </a:rPr>
              <a:t>Biochemical analysis of CSF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/>
              <a:t>Tests of interest:</a:t>
            </a:r>
          </a:p>
          <a:p>
            <a:pPr lvl="1" algn="l" rtl="0" eaLnBrk="1" hangingPunct="1"/>
            <a:r>
              <a:rPr lang="en-US" sz="2400" smtClean="0"/>
              <a:t>Glucose</a:t>
            </a:r>
          </a:p>
          <a:p>
            <a:pPr lvl="1" algn="l" rtl="0" eaLnBrk="1" hangingPunct="1"/>
            <a:r>
              <a:rPr lang="en-US" sz="2400" smtClean="0"/>
              <a:t>Protein</a:t>
            </a:r>
          </a:p>
          <a:p>
            <a:pPr lvl="2" algn="l" rtl="0" eaLnBrk="1" hangingPunct="1"/>
            <a:r>
              <a:rPr lang="en-US" sz="2000" smtClean="0"/>
              <a:t>Total</a:t>
            </a:r>
          </a:p>
          <a:p>
            <a:pPr lvl="2" algn="l" rtl="0" eaLnBrk="1" hangingPunct="1"/>
            <a:r>
              <a:rPr lang="en-US" sz="2000" smtClean="0"/>
              <a:t>Specific:</a:t>
            </a:r>
          </a:p>
          <a:p>
            <a:pPr lvl="3" algn="l" rtl="0" eaLnBrk="1" hangingPunct="1"/>
            <a:r>
              <a:rPr lang="en-US" sz="1800" smtClean="0"/>
              <a:t>Albumin</a:t>
            </a:r>
          </a:p>
          <a:p>
            <a:pPr lvl="3" algn="l" rtl="0" eaLnBrk="1" hangingPunct="1"/>
            <a:r>
              <a:rPr lang="en-US" sz="1800" smtClean="0"/>
              <a:t>Immunoglobulin</a:t>
            </a:r>
          </a:p>
          <a:p>
            <a:pPr lvl="3" algn="l" rtl="0" eaLnBrk="1" hangingPunct="1"/>
            <a:r>
              <a:rPr lang="en-US" sz="1800" smtClean="0"/>
              <a:t>Others (e.g. myelin basic protein; MBP)</a:t>
            </a:r>
          </a:p>
          <a:p>
            <a:pPr lvl="1" algn="l" rtl="0" eaLnBrk="1" hangingPunct="1"/>
            <a:r>
              <a:rPr lang="en-US" sz="2400" smtClean="0"/>
              <a:t>Lactate</a:t>
            </a:r>
          </a:p>
          <a:p>
            <a:pPr lvl="1" algn="l" rtl="0" eaLnBrk="1" hangingPunct="1"/>
            <a:r>
              <a:rPr lang="en-US" sz="2400" smtClean="0"/>
              <a:t>Glutamine </a:t>
            </a:r>
            <a:r>
              <a:rPr lang="en-US" sz="2000" i="1" smtClean="0"/>
              <a:t>(replaced by measuring plasma [ammonia])</a:t>
            </a:r>
            <a:r>
              <a:rPr lang="en-US" sz="2400" smtClean="0"/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719109">
            <a:off x="990600" y="2590800"/>
            <a:ext cx="46355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rtl="0"/>
            <a:r>
              <a:rPr lang="ar-SA" sz="4000">
                <a:solidFill>
                  <a:schemeClr val="hlink"/>
                </a:solidFill>
              </a:rPr>
              <a:t>√</a:t>
            </a:r>
            <a:endParaRPr lang="ar-SA" sz="4000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1719109">
            <a:off x="990600" y="3108325"/>
            <a:ext cx="46355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rtl="0"/>
            <a:r>
              <a:rPr lang="ar-SA" sz="4000">
                <a:solidFill>
                  <a:schemeClr val="hlink"/>
                </a:solidFill>
              </a:rPr>
              <a:t>√</a:t>
            </a:r>
            <a:endParaRPr lang="ar-SA" sz="4000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778375" y="3184525"/>
            <a:ext cx="3576638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/>
            <a:r>
              <a:rPr lang="en-US" sz="2000">
                <a:solidFill>
                  <a:schemeClr val="tx2"/>
                </a:solidFill>
              </a:rPr>
              <a:t>The most reliable diagnostically &amp;</a:t>
            </a:r>
          </a:p>
          <a:p>
            <a:pPr algn="ctr" rtl="0"/>
            <a:r>
              <a:rPr lang="en-US" sz="2000">
                <a:solidFill>
                  <a:schemeClr val="tx2"/>
                </a:solidFill>
              </a:rPr>
              <a:t>accessible analytically</a:t>
            </a:r>
          </a:p>
        </p:txBody>
      </p:sp>
      <p:sp>
        <p:nvSpPr>
          <p:cNvPr id="14343" name="AutoShape 7"/>
          <p:cNvSpPr>
            <a:spLocks/>
          </p:cNvSpPr>
          <p:nvPr/>
        </p:nvSpPr>
        <p:spPr bwMode="auto">
          <a:xfrm>
            <a:off x="4495800" y="25908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588963" y="457200"/>
            <a:ext cx="7793037" cy="852488"/>
          </a:xfrm>
        </p:spPr>
        <p:txBody>
          <a:bodyPr/>
          <a:lstStyle/>
          <a:p>
            <a:pPr algn="ctr" rtl="0" eaLnBrk="1" hangingPunct="1"/>
            <a:r>
              <a:rPr lang="en-US" b="1" smtClean="0"/>
              <a:t>Glucose in CSF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724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chemeClr val="bg2"/>
                </a:solidFill>
              </a:rPr>
              <a:t>Glc enters CSF via facilitative transporter (</a:t>
            </a:r>
            <a:r>
              <a:rPr lang="en-US" sz="2400" b="1" i="1" smtClean="0">
                <a:solidFill>
                  <a:schemeClr val="hlink"/>
                </a:solidFill>
              </a:rPr>
              <a:t>GLUT</a:t>
            </a:r>
            <a:r>
              <a:rPr lang="en-US" sz="2400" smtClean="0">
                <a:solidFill>
                  <a:schemeClr val="bg2"/>
                </a:solidFill>
              </a:rPr>
              <a:t>)</a:t>
            </a:r>
          </a:p>
          <a:p>
            <a:pPr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chemeClr val="bg2"/>
                </a:solidFill>
              </a:rPr>
              <a:t>CSF [glucose] is ~ 2/3 that of plasma</a:t>
            </a:r>
          </a:p>
          <a:p>
            <a:pPr lvl="1"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b="1" i="1" smtClean="0">
                <a:solidFill>
                  <a:schemeClr val="hlink"/>
                </a:solidFill>
              </a:rPr>
              <a:t>50 - 80 mg/dl</a:t>
            </a:r>
          </a:p>
          <a:p>
            <a:pPr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chemeClr val="bg2"/>
                </a:solidFill>
              </a:rPr>
              <a:t>A </a:t>
            </a:r>
            <a:r>
              <a:rPr lang="en-US" sz="2400" b="1" i="1" smtClean="0">
                <a:solidFill>
                  <a:schemeClr val="hlink"/>
                </a:solidFill>
              </a:rPr>
              <a:t>plasma sample</a:t>
            </a:r>
            <a:r>
              <a:rPr lang="en-US" sz="2400" smtClean="0">
                <a:solidFill>
                  <a:schemeClr val="bg2"/>
                </a:solidFill>
              </a:rPr>
              <a:t> must be obtained  ~ 2-4 hr before CSF sample</a:t>
            </a:r>
          </a:p>
          <a:p>
            <a:pPr lvl="1"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chemeClr val="bg2"/>
                </a:solidFill>
              </a:rPr>
              <a:t>In hypoglycemia: [CSF glucose] may be very low</a:t>
            </a:r>
          </a:p>
          <a:p>
            <a:pPr lvl="1"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chemeClr val="bg2"/>
                </a:solidFill>
              </a:rPr>
              <a:t>In hyperglycemia: [CSF glucose] is raised.</a:t>
            </a:r>
          </a:p>
          <a:p>
            <a:pPr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chemeClr val="bg2"/>
                </a:solidFill>
              </a:rPr>
              <a:t>Measure CSF [Glucose]:</a:t>
            </a:r>
          </a:p>
          <a:p>
            <a:pPr lvl="1"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b="1" i="1" smtClean="0">
                <a:solidFill>
                  <a:schemeClr val="hlink"/>
                </a:solidFill>
              </a:rPr>
              <a:t>immediately</a:t>
            </a:r>
          </a:p>
          <a:p>
            <a:pPr lvl="1" algn="l" rtl="0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400" smtClean="0">
                <a:solidFill>
                  <a:schemeClr val="bg2"/>
                </a:solidFill>
              </a:rPr>
              <a:t>or preserve the specimen with and </a:t>
            </a:r>
            <a:r>
              <a:rPr lang="en-US" sz="2400" b="1" i="1" smtClean="0">
                <a:solidFill>
                  <a:schemeClr val="hlink"/>
                </a:solidFill>
              </a:rPr>
              <a:t>antiglycolytic</a:t>
            </a:r>
            <a:r>
              <a:rPr lang="en-US" sz="2400" smtClean="0">
                <a:solidFill>
                  <a:schemeClr val="bg2"/>
                </a:solidFill>
              </a:rPr>
              <a:t> e.g. fluoride ion</a:t>
            </a:r>
            <a:endParaRPr lang="en-US" sz="240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Abnormal CSF [Glucose]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001000" cy="3581400"/>
          </a:xfrm>
        </p:spPr>
        <p:txBody>
          <a:bodyPr/>
          <a:lstStyle/>
          <a:p>
            <a:pPr lvl="1" algn="l" rtl="0" eaLnBrk="1" hangingPunct="1">
              <a:lnSpc>
                <a:spcPct val="80000"/>
              </a:lnSpc>
              <a:buNone/>
            </a:pPr>
            <a:endParaRPr lang="en-US" sz="800" dirty="0" smtClean="0">
              <a:solidFill>
                <a:schemeClr val="bg2"/>
              </a:solidFill>
              <a:latin typeface="Arial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↓CSF [glucose] </a:t>
            </a:r>
            <a:r>
              <a:rPr lang="en-US" sz="2800" b="1" i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800" b="1" i="1" dirty="0" err="1" smtClean="0">
                <a:solidFill>
                  <a:schemeClr val="hlink"/>
                </a:solidFill>
                <a:latin typeface="Arial" charset="0"/>
              </a:rPr>
              <a:t>hypoglycorrhachia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):</a:t>
            </a:r>
          </a:p>
          <a:p>
            <a:pPr lvl="1" algn="l" rtl="0" eaLnBrk="1" hangingPunct="1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Disorder in carrier-mediated transport</a:t>
            </a:r>
          </a:p>
          <a:p>
            <a:pPr lvl="2" algn="l" rtl="0" eaLnBrk="1" hangingPunct="1">
              <a:lnSpc>
                <a:spcPct val="80000"/>
              </a:lnSpc>
              <a:buClr>
                <a:schemeClr val="hlink"/>
              </a:buClr>
              <a:buSzPct val="125000"/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e.g. TB meningitis, </a:t>
            </a:r>
            <a:r>
              <a:rPr lang="en-US" dirty="0" err="1" smtClean="0">
                <a:solidFill>
                  <a:schemeClr val="bg2"/>
                </a:solidFill>
                <a:latin typeface="Arial" charset="0"/>
              </a:rPr>
              <a:t>sarcoidosis</a:t>
            </a:r>
            <a:endParaRPr lang="en-US" dirty="0" smtClean="0">
              <a:solidFill>
                <a:schemeClr val="bg2"/>
              </a:solidFill>
              <a:latin typeface="Arial" charset="0"/>
            </a:endParaRPr>
          </a:p>
          <a:p>
            <a:pPr lvl="1" algn="l" rtl="0" eaLnBrk="1" hangingPunct="1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Active metabolism of glucose by cells or organisms: </a:t>
            </a:r>
          </a:p>
          <a:p>
            <a:pPr lvl="2" algn="l" rtl="0" eaLnBrk="1" hangingPunct="1">
              <a:lnSpc>
                <a:spcPct val="80000"/>
              </a:lnSpc>
              <a:buClr>
                <a:schemeClr val="hlink"/>
              </a:buClr>
              <a:buSzPct val="125000"/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e.g. acute purulent, amebic, &amp; fungal meningitis</a:t>
            </a:r>
          </a:p>
          <a:p>
            <a:pPr lvl="1" algn="l" rtl="0" eaLnBrk="1" hangingPunct="1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Increased metabolism by the CNS</a:t>
            </a:r>
          </a:p>
          <a:p>
            <a:pPr lvl="2" algn="l" rtl="0" eaLnBrk="1" hangingPunct="1">
              <a:lnSpc>
                <a:spcPct val="80000"/>
              </a:lnSpc>
              <a:buClr>
                <a:schemeClr val="hlink"/>
              </a:buClr>
              <a:buSzPct val="125000"/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e.g. by CNS neoplasm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In </a:t>
            </a:r>
            <a:r>
              <a:rPr lang="en-US" sz="2400" b="1" i="1" u="sng" dirty="0" smtClean="0">
                <a:solidFill>
                  <a:schemeClr val="hlink"/>
                </a:solidFill>
                <a:latin typeface="Arial" charset="0"/>
              </a:rPr>
              <a:t>viral meningitis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 CSF [glucose] is usually normal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Protein in CSF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>
                <a:solidFill>
                  <a:schemeClr val="bg2"/>
                </a:solidFill>
              </a:rPr>
              <a:t>Proteins</a:t>
            </a:r>
            <a:r>
              <a:rPr lang="en-US" smtClean="0">
                <a:solidFill>
                  <a:schemeClr val="bg2"/>
                </a:solidFill>
              </a:rPr>
              <a:t>, </a:t>
            </a:r>
            <a:r>
              <a:rPr lang="en-US" b="1" smtClean="0">
                <a:solidFill>
                  <a:schemeClr val="bg2"/>
                </a:solidFill>
              </a:rPr>
              <a:t>mostly albumin are found in the CSF (0.15-0.45 g/L)</a:t>
            </a:r>
          </a:p>
          <a:p>
            <a:pPr algn="l" rtl="0" eaLnBrk="1" hangingPunct="1"/>
            <a:endParaRPr lang="en-US" sz="1000" b="1" smtClean="0">
              <a:solidFill>
                <a:schemeClr val="bg2"/>
              </a:solidFill>
            </a:endParaRPr>
          </a:p>
          <a:p>
            <a:pPr algn="l" rtl="0" eaLnBrk="1" hangingPunct="1"/>
            <a:r>
              <a:rPr lang="en-US" b="1" smtClean="0">
                <a:solidFill>
                  <a:schemeClr val="bg2"/>
                </a:solidFill>
              </a:rPr>
              <a:t>Source of CSF proteins:</a:t>
            </a:r>
          </a:p>
          <a:p>
            <a:pPr lvl="1" algn="l" rtl="0" eaLnBrk="1" hangingPunct="1"/>
            <a:r>
              <a:rPr lang="en-US" b="1" smtClean="0">
                <a:solidFill>
                  <a:schemeClr val="bg2"/>
                </a:solidFill>
              </a:rPr>
              <a:t>80% from plasma by ultrafiltration</a:t>
            </a:r>
          </a:p>
          <a:p>
            <a:pPr lvl="1" algn="l" rtl="0" eaLnBrk="1" hangingPunct="1"/>
            <a:r>
              <a:rPr lang="en-US" b="1" smtClean="0">
                <a:solidFill>
                  <a:schemeClr val="bg2"/>
                </a:solidFill>
              </a:rPr>
              <a:t>20% from intrathecal synthesis</a:t>
            </a:r>
            <a:endParaRPr lang="en-US" sz="10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Abnormal CSF [total proteins]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648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hlink"/>
                </a:solidFill>
                <a:latin typeface="Arial" charset="0"/>
              </a:rPr>
              <a:t>↑ CSF [total protein]: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hlink"/>
                </a:solidFill>
                <a:latin typeface="Arial" charset="0"/>
              </a:rPr>
              <a:t>Must be compared to the serum [protein]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2"/>
                </a:solidFill>
                <a:latin typeface="Arial" charset="0"/>
              </a:rPr>
              <a:t>Useful nonspecific indicator of pathological states: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2"/>
                </a:solidFill>
                <a:latin typeface="Arial" charset="0"/>
              </a:rPr>
              <a:t>Lysis of contaminant blood (traumatic tap)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2"/>
                </a:solidFill>
                <a:latin typeface="Arial" charset="0"/>
              </a:rPr>
              <a:t>↑ premeability of the epithelial membrane due to: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2"/>
                </a:solidFill>
                <a:latin typeface="Arial" charset="0"/>
              </a:rPr>
              <a:t>Bacterial or fungal infection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2"/>
                </a:solidFill>
                <a:latin typeface="Arial" charset="0"/>
              </a:rPr>
              <a:t>Cerebral hemorrhage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2"/>
                </a:solidFill>
                <a:latin typeface="Arial" charset="0"/>
              </a:rPr>
              <a:t>↑ production by CNS tissue in: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2"/>
                </a:solidFill>
                <a:latin typeface="Arial" charset="0"/>
              </a:rPr>
              <a:t>Multiple sclerosis (MS)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2"/>
                </a:solidFill>
                <a:latin typeface="Arial" charset="0"/>
              </a:rPr>
              <a:t>Subacute Sclerosing Panencephalitis (SSPE)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2"/>
                </a:solidFill>
                <a:latin typeface="Arial" charset="0"/>
              </a:rPr>
              <a:t>Obstruction e.g. in: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2"/>
                </a:solidFill>
                <a:latin typeface="Arial" charset="0"/>
              </a:rPr>
              <a:t>Tumors</a:t>
            </a:r>
          </a:p>
          <a:p>
            <a:pPr lvl="3" algn="l" rtl="0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2"/>
                </a:solidFill>
                <a:latin typeface="Arial" charset="0"/>
              </a:rPr>
              <a:t>Abscess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CSF Albumin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733800"/>
            <a:ext cx="7848600" cy="2514600"/>
          </a:xfrm>
        </p:spPr>
        <p:txBody>
          <a:bodyPr/>
          <a:lstStyle/>
          <a:p>
            <a:pPr algn="l" rtl="0" eaLnBrk="1" hangingPunct="1"/>
            <a:r>
              <a:rPr lang="en-US" smtClean="0">
                <a:latin typeface="Arial" charset="0"/>
              </a:rPr>
              <a:t>Albumin is produced solely in the liver</a:t>
            </a:r>
          </a:p>
          <a:p>
            <a:pPr algn="l" rtl="0" eaLnBrk="1" hangingPunct="1"/>
            <a:r>
              <a:rPr lang="en-US" smtClean="0">
                <a:latin typeface="Arial" charset="0"/>
              </a:rPr>
              <a:t>Its presence in CSF must occur through BBB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90600" y="2133600"/>
            <a:ext cx="23463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0"/>
              <a:t>CSF Albumin (mg/dL)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22338" y="2681288"/>
            <a:ext cx="2444750" cy="369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/>
            <a:r>
              <a:rPr lang="en-US" b="0"/>
              <a:t>Serum Albumin (g/dL)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91000" y="2286000"/>
            <a:ext cx="35147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/>
            <a:r>
              <a:rPr lang="en-US" sz="2000">
                <a:solidFill>
                  <a:schemeClr val="hlink"/>
                </a:solidFill>
              </a:rPr>
              <a:t>CSF serum albumin index</a:t>
            </a:r>
            <a:r>
              <a:rPr lang="en-US" b="0"/>
              <a:t>:</a:t>
            </a:r>
          </a:p>
          <a:p>
            <a:pPr algn="ctr" rtl="0"/>
            <a:r>
              <a:rPr lang="en-US" b="0"/>
              <a:t>If &lt; 9 = </a:t>
            </a:r>
            <a:r>
              <a:rPr lang="en-US" sz="2000"/>
              <a:t>intact BBB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066800" y="2590800"/>
            <a:ext cx="2209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551238" y="2393950"/>
            <a:ext cx="350837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0"/>
              <a:t>=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81000" y="1981200"/>
            <a:ext cx="8305800" cy="12954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CSF Immunoglobulin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505200"/>
            <a:ext cx="7772400" cy="2971800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CSF IgG can arise: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from </a:t>
            </a:r>
            <a:r>
              <a:rPr lang="en-US" sz="2400" b="1" i="1" smtClean="0">
                <a:solidFill>
                  <a:schemeClr val="hlink"/>
                </a:solidFill>
                <a:latin typeface="Arial" charset="0"/>
              </a:rPr>
              <a:t>plasma cells</a:t>
            </a:r>
            <a:r>
              <a:rPr lang="en-US" sz="2400" smtClean="0">
                <a:latin typeface="Arial" charset="0"/>
              </a:rPr>
              <a:t> within CSF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&amp; from the </a:t>
            </a:r>
            <a:r>
              <a:rPr lang="en-US" sz="2400" b="1" i="1" smtClean="0">
                <a:solidFill>
                  <a:schemeClr val="hlink"/>
                </a:solidFill>
                <a:latin typeface="Arial" charset="0"/>
              </a:rPr>
              <a:t>blood</a:t>
            </a:r>
            <a:r>
              <a:rPr lang="en-US" sz="2400" smtClean="0">
                <a:latin typeface="Arial" charset="0"/>
              </a:rPr>
              <a:t> through BBB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↑CSF [IgG] without concomitant ↑ in CSF [Alb] suggests local production of IgG: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multiple sclerosis (MS)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subacute sclerosing panencephalitis (SPEE)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368425" y="2133600"/>
            <a:ext cx="21764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0"/>
              <a:t>CSF IgG/Serum IgG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060450" y="2681288"/>
            <a:ext cx="275907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/>
            <a:r>
              <a:rPr lang="en-US" b="0"/>
              <a:t>CSF serum Albumin index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86275" y="2286000"/>
            <a:ext cx="3514725" cy="671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/>
            <a:r>
              <a:rPr lang="en-US" sz="2000">
                <a:solidFill>
                  <a:schemeClr val="hlink"/>
                </a:solidFill>
              </a:rPr>
              <a:t>CSF IgG index</a:t>
            </a:r>
            <a:r>
              <a:rPr lang="en-US" b="0"/>
              <a:t>:</a:t>
            </a:r>
          </a:p>
          <a:p>
            <a:pPr algn="ctr" rtl="0"/>
            <a:r>
              <a:rPr lang="en-US" b="0"/>
              <a:t>Normally: &lt; 0.7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362075" y="2590800"/>
            <a:ext cx="2209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46513" y="2393950"/>
            <a:ext cx="350837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0"/>
              <a:t>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81000" y="1981200"/>
            <a:ext cx="8305800" cy="12954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What to do if </a:t>
            </a:r>
            <a:r>
              <a:rPr lang="en-US" smtClean="0">
                <a:latin typeface="Arial" charset="0"/>
              </a:rPr>
              <a:t>↑ CSF [protein] was detected?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Perform electrophoretic separation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/>
          </a:p>
          <a:p>
            <a:pPr algn="l" rtl="0" eaLnBrk="1" hangingPunct="1"/>
            <a:r>
              <a:rPr lang="en-US" smtClean="0"/>
              <a:t>If multiple banding of the IgG band is detected (</a:t>
            </a:r>
            <a:r>
              <a:rPr lang="en-US" i="1" smtClean="0">
                <a:solidFill>
                  <a:schemeClr val="hlink"/>
                </a:solidFill>
              </a:rPr>
              <a:t>oligoclonal bands</a:t>
            </a:r>
            <a:r>
              <a:rPr lang="en-US" smtClean="0"/>
              <a:t>):  	</a:t>
            </a:r>
          </a:p>
          <a:p>
            <a:pPr lvl="1" algn="l" rtl="0" eaLnBrk="1" hangingPunct="1"/>
            <a:r>
              <a:rPr lang="en-US" smtClean="0"/>
              <a:t>MS</a:t>
            </a:r>
          </a:p>
          <a:p>
            <a:pPr lvl="1" algn="l" rtl="0" eaLnBrk="1" hangingPunct="1"/>
            <a:r>
              <a:rPr lang="en-US" smtClean="0"/>
              <a:t>SSPE</a:t>
            </a:r>
          </a:p>
          <a:p>
            <a:pPr lvl="1" algn="l" rtl="0" eaLnBrk="1" hangingPunct="1"/>
            <a:r>
              <a:rPr lang="en-US" smtClean="0"/>
              <a:t>inflammatory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800" b="1" i="1" smtClean="0">
                <a:solidFill>
                  <a:schemeClr val="tx2"/>
                </a:solidFill>
                <a:latin typeface="Arial" charset="0"/>
              </a:rPr>
              <a:t>CSF definition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: 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The liquid surrounding the brain and spinal cord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It flows in subarachnoid area (the space between the arachnoid &amp; pia matter)</a:t>
            </a:r>
            <a:br>
              <a:rPr lang="en-US" sz="2000" b="1" smtClean="0">
                <a:solidFill>
                  <a:schemeClr val="bg2"/>
                </a:solidFill>
                <a:latin typeface="Arial" charset="0"/>
              </a:rPr>
            </a:br>
            <a:endParaRPr lang="en-US" sz="2000" b="1" smtClean="0">
              <a:solidFill>
                <a:schemeClr val="bg2"/>
              </a:solidFill>
              <a:latin typeface="Arial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800" b="1" i="1" smtClean="0">
                <a:solidFill>
                  <a:schemeClr val="tx2"/>
                </a:solidFill>
                <a:latin typeface="Arial" charset="0"/>
              </a:rPr>
              <a:t>Functions:</a:t>
            </a:r>
          </a:p>
          <a:p>
            <a:pPr marL="609600" indent="-609600" algn="l" rtl="0" eaLnBrk="1" hangingPunct="1"/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Physical support &amp; protection</a:t>
            </a:r>
          </a:p>
          <a:p>
            <a:pPr marL="609600" indent="-609600" algn="l" rtl="0" eaLnBrk="1" hangingPunct="1"/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Provides a </a:t>
            </a:r>
            <a:r>
              <a:rPr lang="en-US" sz="2000" b="1" u="sng" smtClean="0">
                <a:solidFill>
                  <a:schemeClr val="hlink"/>
                </a:solidFill>
                <a:latin typeface="Arial" charset="0"/>
              </a:rPr>
              <a:t>controlled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 chemical environment 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  <a:sym typeface="Wingdings" pitchFamily="2" charset="2"/>
              </a:rPr>
              <a:t> nutrient supply &amp; waste removal</a:t>
            </a:r>
          </a:p>
          <a:p>
            <a:pPr marL="609600" indent="-609600" algn="l" rtl="0" eaLnBrk="1" hangingPunct="1"/>
            <a:r>
              <a:rPr lang="en-US" sz="2000" b="1" smtClean="0">
                <a:solidFill>
                  <a:schemeClr val="bg2"/>
                </a:solidFill>
                <a:latin typeface="Arial" charset="0"/>
                <a:sym typeface="Wingdings" pitchFamily="2" charset="2"/>
              </a:rPr>
              <a:t>Intra- &amp; extracerebral transport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: Neuroendocrine function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CSF Definition &amp; Functions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smtClean="0">
                <a:latin typeface="Impact" pitchFamily="34" charset="0"/>
              </a:rPr>
              <a:t>Other Chemical Components of CSF 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495800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CSF [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Calcium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], [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Potassium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] &amp; [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Phosphates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] are lower than their levels in the blood	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b="1" smtClean="0">
              <a:solidFill>
                <a:schemeClr val="bg2"/>
              </a:solidFill>
              <a:latin typeface="Arial" charset="0"/>
            </a:endParaRP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CSF [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Chloride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] &amp; [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Magnesium</a:t>
            </a:r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] are higher than their levels in the blood 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endParaRPr lang="en-US" sz="2800" b="1" smtClean="0">
              <a:solidFill>
                <a:schemeClr val="bg2"/>
              </a:solidFill>
              <a:latin typeface="Arial" charset="0"/>
            </a:endParaRP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bg2"/>
                </a:solidFill>
                <a:latin typeface="Arial" charset="0"/>
              </a:rPr>
              <a:t>Abnormal CSF [Chloride]</a:t>
            </a:r>
          </a:p>
          <a:p>
            <a:pPr marL="1371600" lvl="2" indent="-457200"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bg2"/>
                </a:solidFill>
                <a:latin typeface="Arial" charset="0"/>
              </a:rPr>
              <a:t>marked </a:t>
            </a:r>
            <a:r>
              <a:rPr lang="en-US" b="1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</a:t>
            </a:r>
            <a:r>
              <a:rPr lang="en-US" b="1" smtClean="0">
                <a:solidFill>
                  <a:schemeClr val="bg2"/>
                </a:solidFill>
                <a:latin typeface="Arial" charset="0"/>
              </a:rPr>
              <a:t> in acute bacterial meningitis</a:t>
            </a:r>
          </a:p>
          <a:p>
            <a:pPr marL="1371600" lvl="2" indent="-457200"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bg2"/>
                </a:solidFill>
                <a:latin typeface="Arial" charset="0"/>
              </a:rPr>
              <a:t>slight </a:t>
            </a:r>
            <a:r>
              <a:rPr lang="en-US" b="1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b="1" smtClean="0">
                <a:solidFill>
                  <a:schemeClr val="bg2"/>
                </a:solidFill>
                <a:latin typeface="Arial" charset="0"/>
              </a:rPr>
              <a:t> in viral meningitis &amp; brain tumors</a:t>
            </a:r>
            <a:endParaRPr lang="en-US" sz="2000" b="1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76200"/>
            <a:ext cx="7793037" cy="776288"/>
          </a:xfrm>
        </p:spPr>
        <p:txBody>
          <a:bodyPr/>
          <a:lstStyle/>
          <a:p>
            <a:pPr algn="ctr" rtl="0" eaLnBrk="1" hangingPunct="1"/>
            <a:r>
              <a:rPr lang="en-US" b="1" smtClean="0"/>
              <a:t>Normal composition of CSF</a:t>
            </a:r>
          </a:p>
        </p:txBody>
      </p:sp>
      <p:graphicFrame>
        <p:nvGraphicFramePr>
          <p:cNvPr id="23619" name="Group 67"/>
          <p:cNvGraphicFramePr>
            <a:graphicFrameLocks noGrp="1"/>
          </p:cNvGraphicFramePr>
          <p:nvPr>
            <p:ph idx="4294967295"/>
          </p:nvPr>
        </p:nvGraphicFramePr>
        <p:xfrm>
          <a:off x="762000" y="914400"/>
          <a:ext cx="7391400" cy="5767070"/>
        </p:xfrm>
        <a:graphic>
          <a:graphicData uri="http://schemas.openxmlformats.org/drawingml/2006/table">
            <a:tbl>
              <a:tblPr rtl="1"/>
              <a:tblGrid>
                <a:gridCol w="3600450"/>
                <a:gridCol w="3790950"/>
              </a:tblGrid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Clear ,Colorless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Appearance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&lt;5/mm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Lymphocytes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Polymorphs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100 - 150 ml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Total Volume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450 - 500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Daily Secretion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1.006 - 1.007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Specific Gravity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0.15 – 0.45 g/L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Protein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50 - 80  mg/dL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(2.8-4.2 mmol/L)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(&gt;50% plasma level)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Glucose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115 - 130 mmol /L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Chloride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1.0 - 1.40 mmol/L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Calcium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0.4 - 0.7 mmol/L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Phosphorus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1.2 - 1.5 mmol/L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Magnesium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2.6 - 3.0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/L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r"/>
                        </a:tabLst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Potassium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7"/>
          <p:cNvSpPr txBox="1">
            <a:spLocks noChangeArrowheads="1"/>
          </p:cNvSpPr>
          <p:nvPr/>
        </p:nvSpPr>
        <p:spPr bwMode="auto">
          <a:xfrm>
            <a:off x="381000" y="381000"/>
            <a:ext cx="84582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Abnormal findings of CSF in some pathological conditions</a:t>
            </a:r>
          </a:p>
        </p:txBody>
      </p:sp>
      <p:graphicFrame>
        <p:nvGraphicFramePr>
          <p:cNvPr id="43244" name="Group 236"/>
          <p:cNvGraphicFramePr>
            <a:graphicFrameLocks noGrp="1"/>
          </p:cNvGraphicFramePr>
          <p:nvPr/>
        </p:nvGraphicFramePr>
        <p:xfrm>
          <a:off x="1295400" y="1447800"/>
          <a:ext cx="6477000" cy="5307584"/>
        </p:xfrm>
        <a:graphic>
          <a:graphicData uri="http://schemas.openxmlformats.org/drawingml/2006/table">
            <a:tbl>
              <a:tblPr rtl="1"/>
              <a:tblGrid>
                <a:gridCol w="1676400"/>
                <a:gridCol w="1706562"/>
                <a:gridCol w="1570038"/>
                <a:gridCol w="1524000"/>
              </a:tblGrid>
              <a:tr h="8128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Condition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Viral Meningitis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Tuberculous Meningitis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Bacterial  Meningitis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(pyogenic)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Usually 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Often fibrin 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Often turbid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Appearance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Mononuclear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Mononuclear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Polymorphs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Predominant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50-1000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10-1000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90-1000+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Cell count/mm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None seen or cultured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Often none in smear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 smear &amp; culture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Bacteria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7"/>
          <p:cNvSpPr txBox="1">
            <a:spLocks noChangeArrowheads="1"/>
          </p:cNvSpPr>
          <p:nvPr/>
        </p:nvSpPr>
        <p:spPr bwMode="auto">
          <a:xfrm>
            <a:off x="381000" y="381000"/>
            <a:ext cx="84582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Abnormal findings of CSF in some pathological conditions, continued.. </a:t>
            </a:r>
          </a:p>
        </p:txBody>
      </p:sp>
      <p:graphicFrame>
        <p:nvGraphicFramePr>
          <p:cNvPr id="44109" name="Group 77"/>
          <p:cNvGraphicFramePr>
            <a:graphicFrameLocks noGrp="1"/>
          </p:cNvGraphicFramePr>
          <p:nvPr/>
        </p:nvGraphicFramePr>
        <p:xfrm>
          <a:off x="1295400" y="1828800"/>
          <a:ext cx="6477000" cy="4799584"/>
        </p:xfrm>
        <a:graphic>
          <a:graphicData uri="http://schemas.openxmlformats.org/drawingml/2006/table">
            <a:tbl>
              <a:tblPr rtl="1"/>
              <a:tblGrid>
                <a:gridCol w="1676400"/>
                <a:gridCol w="1706562"/>
                <a:gridCol w="1570038"/>
                <a:gridCol w="1524000"/>
              </a:tblGrid>
              <a:tr h="8128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Condition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Parameter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(reference range)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Viral Meningitis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Tuberculous Meningitis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Bacterial  Meningitis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(pyogenic)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&lt;1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(Normal)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(↑ ↑)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&gt;1.5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(↑ ↑)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Protein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(0.15-0.45 g/L)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&gt;1/2 plasma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(Normal or slightly ↓)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&lt;1/2 plasma (↓ ↓)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&lt;1/2 plasma (↓ ↓)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Glucose (2.8-4.2 mmol/L)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Normal or 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↓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↓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Chlorides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(115 - 130 mmol/L)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Otorrhea &amp; Rhinorrhea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>
                <a:solidFill>
                  <a:schemeClr val="hlink"/>
                </a:solidFill>
              </a:rPr>
              <a:t>Otorrhea</a:t>
            </a:r>
            <a:r>
              <a:rPr lang="en-US" smtClean="0"/>
              <a:t>: leakage of CSF from the </a:t>
            </a:r>
            <a:r>
              <a:rPr lang="en-US" smtClean="0">
                <a:solidFill>
                  <a:schemeClr val="hlink"/>
                </a:solidFill>
              </a:rPr>
              <a:t>ear</a:t>
            </a:r>
          </a:p>
          <a:p>
            <a:pPr algn="l" rtl="0" eaLnBrk="1" hangingPunct="1"/>
            <a:r>
              <a:rPr lang="en-US" b="1" smtClean="0">
                <a:solidFill>
                  <a:schemeClr val="hlink"/>
                </a:solidFill>
              </a:rPr>
              <a:t>Rhinorrhea</a:t>
            </a:r>
            <a:r>
              <a:rPr lang="en-US" smtClean="0"/>
              <a:t>: leakage of CSF into the </a:t>
            </a:r>
            <a:r>
              <a:rPr lang="en-US" smtClean="0">
                <a:solidFill>
                  <a:schemeClr val="hlink"/>
                </a:solidFill>
              </a:rPr>
              <a:t>nose</a:t>
            </a:r>
          </a:p>
          <a:p>
            <a:pPr algn="l" rtl="0" eaLnBrk="1" hangingPunct="1"/>
            <a:r>
              <a:rPr lang="en-US" smtClean="0"/>
              <a:t>How to identify it as CSF?</a:t>
            </a:r>
          </a:p>
          <a:p>
            <a:pPr lvl="1" algn="l" rtl="0" eaLnBrk="1" hangingPunct="1"/>
            <a:r>
              <a:rPr lang="en-US" smtClean="0"/>
              <a:t>Measure  </a:t>
            </a:r>
            <a:r>
              <a:rPr lang="el-GR" smtClean="0">
                <a:solidFill>
                  <a:schemeClr val="hlink"/>
                </a:solidFill>
                <a:cs typeface="Tahoma" pitchFamily="34" charset="0"/>
              </a:rPr>
              <a:t>β</a:t>
            </a:r>
            <a:r>
              <a:rPr lang="en-US" smtClean="0">
                <a:solidFill>
                  <a:schemeClr val="hlink"/>
                </a:solidFill>
                <a:cs typeface="Tahoma" pitchFamily="34" charset="0"/>
              </a:rPr>
              <a:t>-</a:t>
            </a:r>
            <a:r>
              <a:rPr lang="en-US" smtClean="0">
                <a:solidFill>
                  <a:schemeClr val="hlink"/>
                </a:solidFill>
              </a:rPr>
              <a:t>transferrin</a:t>
            </a:r>
            <a:r>
              <a:rPr lang="en-US" smtClean="0"/>
              <a:t> (a protein unique to the CSF)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TAKE HOME MESSAGE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182688" y="2209800"/>
            <a:ext cx="7772400" cy="4114800"/>
          </a:xfrm>
        </p:spPr>
        <p:txBody>
          <a:bodyPr/>
          <a:lstStyle/>
          <a:p>
            <a:pPr algn="l" rtl="0" eaLnBrk="1" hangingPunct="1"/>
            <a:r>
              <a:rPr lang="en-US" smtClean="0"/>
              <a:t>CSF is formed in the choroid plexus</a:t>
            </a:r>
          </a:p>
          <a:p>
            <a:pPr algn="l" rtl="0" eaLnBrk="1" hangingPunct="1"/>
            <a:r>
              <a:rPr lang="en-US" smtClean="0"/>
              <a:t>It is essential for the physical protection of the CNS</a:t>
            </a:r>
          </a:p>
          <a:p>
            <a:pPr algn="l" rtl="0" eaLnBrk="1" hangingPunct="1"/>
            <a:r>
              <a:rPr lang="en-US" smtClean="0"/>
              <a:t>The physical &amp; chemical analysis of CSF is essential for diagnosis of certain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THANK YOU 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45488" cy="46116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CSF is formed at the </a:t>
            </a:r>
            <a:r>
              <a:rPr lang="en-US" sz="2000" b="1" i="1" u="sng" smtClean="0">
                <a:solidFill>
                  <a:schemeClr val="hlink"/>
                </a:solidFill>
                <a:latin typeface="Arial" charset="0"/>
              </a:rPr>
              <a:t>choroid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 plexuses &amp; by the cells lining the </a:t>
            </a:r>
            <a:r>
              <a:rPr lang="en-US" sz="2000" b="1" i="1" u="sng" smtClean="0">
                <a:solidFill>
                  <a:schemeClr val="hlink"/>
                </a:solidFill>
                <a:latin typeface="Arial" charset="0"/>
              </a:rPr>
              <a:t>ventricles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Normal blood brain barrier is important fot the normal chemistry results of CSF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Rate of formation: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800" b="1" i="1" u="sng" smtClean="0">
                <a:solidFill>
                  <a:schemeClr val="hlink"/>
                </a:solidFill>
                <a:latin typeface="Arial" charset="0"/>
              </a:rPr>
              <a:t>500 ml/day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Mechanism of formation: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Selective </a:t>
            </a:r>
            <a:r>
              <a:rPr lang="en-US" sz="2000" b="1" i="1" u="sng" smtClean="0">
                <a:solidFill>
                  <a:schemeClr val="hlink"/>
                </a:solidFill>
                <a:latin typeface="Arial" charset="0"/>
              </a:rPr>
              <a:t>ultrafiltration</a:t>
            </a:r>
            <a:r>
              <a:rPr lang="en-US" sz="1800" b="1" smtClean="0">
                <a:solidFill>
                  <a:schemeClr val="bg2"/>
                </a:solidFill>
                <a:latin typeface="Arial" charset="0"/>
              </a:rPr>
              <a:t> of plasma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i="1" u="sng" smtClean="0">
                <a:solidFill>
                  <a:schemeClr val="hlink"/>
                </a:solidFill>
                <a:latin typeface="Arial" charset="0"/>
              </a:rPr>
              <a:t>Active secretion</a:t>
            </a:r>
            <a:r>
              <a:rPr lang="en-US" sz="1800" b="1" smtClean="0">
                <a:solidFill>
                  <a:schemeClr val="bg2"/>
                </a:solidFill>
                <a:latin typeface="Arial" charset="0"/>
              </a:rPr>
              <a:t> by epithelial membranes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Mechanism of excretion (absorption):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Excretion volume = production volume 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  <a:sym typeface="Wingdings" pitchFamily="2" charset="2"/>
              </a:rPr>
              <a:t> constant CSF volume</a:t>
            </a:r>
            <a:endParaRPr lang="en-US" sz="2000" b="1" smtClean="0">
              <a:solidFill>
                <a:schemeClr val="bg2"/>
              </a:solidFill>
              <a:latin typeface="Arial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Absorption occurs at the </a:t>
            </a:r>
            <a:r>
              <a:rPr lang="en-US" sz="2000" b="1" i="1" u="sng" smtClean="0">
                <a:solidFill>
                  <a:schemeClr val="hlink"/>
                </a:solidFill>
                <a:latin typeface="Arial" charset="0"/>
              </a:rPr>
              <a:t>arachnoid villi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</a:rPr>
              <a:t> protruding through the dura to the venous sinuses of the brain</a:t>
            </a:r>
            <a:r>
              <a:rPr lang="en-US" sz="2000" b="1" smtClean="0">
                <a:solidFill>
                  <a:schemeClr val="bg2"/>
                </a:solidFill>
                <a:latin typeface="Arial" charset="0"/>
                <a:sym typeface="Wingdings" pitchFamily="2" charset="2"/>
              </a:rPr>
              <a:t> bloodstream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CSF Formation &amp; Circulation</a:t>
            </a:r>
          </a:p>
        </p:txBody>
      </p:sp>
      <p:pic>
        <p:nvPicPr>
          <p:cNvPr id="5124" name="Picture 5" descr="c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971800"/>
            <a:ext cx="1909763" cy="1981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867400" y="6477000"/>
            <a:ext cx="3276600" cy="457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5943600" y="5791200"/>
            <a:ext cx="3124200" cy="6096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52387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93038" cy="1462088"/>
          </a:xfrm>
        </p:spPr>
        <p:txBody>
          <a:bodyPr/>
          <a:lstStyle/>
          <a:p>
            <a:pPr rtl="0" eaLnBrk="1" hangingPunct="1"/>
            <a:r>
              <a:rPr lang="en-US" b="1" smtClean="0"/>
              <a:t>CSF Circulation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000427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6294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93038" cy="1462088"/>
          </a:xfrm>
        </p:spPr>
        <p:txBody>
          <a:bodyPr/>
          <a:lstStyle/>
          <a:p>
            <a:pPr algn="ctr" rtl="0" eaLnBrk="1" hangingPunct="1"/>
            <a:r>
              <a:rPr lang="en-US" b="1" smtClean="0"/>
              <a:t>Method of CSF Sampling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33400" y="5835650"/>
            <a:ext cx="79184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/>
            <a:r>
              <a:rPr lang="en-US">
                <a:solidFill>
                  <a:schemeClr val="bg2"/>
                </a:solidFill>
              </a:rPr>
              <a:t>Traumatic tap (damage to blood vessel during specimen collection)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 blood in CSF</a:t>
            </a:r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CSF Specimen Collection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smtClean="0"/>
              <a:t>Obtained by </a:t>
            </a:r>
            <a:r>
              <a:rPr lang="en-US" sz="2800" b="1" i="1" u="sng" smtClean="0">
                <a:solidFill>
                  <a:schemeClr val="hlink"/>
                </a:solidFill>
              </a:rPr>
              <a:t>lumbar puncture</a:t>
            </a:r>
            <a:r>
              <a:rPr lang="en-US" sz="2800" smtClean="0"/>
              <a:t> (At the interspace L3-4, or lower)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/>
              <a:t>Using </a:t>
            </a:r>
            <a:r>
              <a:rPr lang="en-US" sz="2800" b="1" i="1" u="sng" smtClean="0">
                <a:solidFill>
                  <a:schemeClr val="hlink"/>
                </a:solidFill>
              </a:rPr>
              <a:t>aseptic</a:t>
            </a:r>
            <a:r>
              <a:rPr lang="en-US" sz="2800" smtClean="0"/>
              <a:t> technique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/>
              <a:t>CSF is </a:t>
            </a:r>
            <a:r>
              <a:rPr lang="en-US" sz="2800" b="1" i="1" u="sng" smtClean="0">
                <a:solidFill>
                  <a:schemeClr val="hlink"/>
                </a:solidFill>
              </a:rPr>
              <a:t>separated</a:t>
            </a:r>
            <a:r>
              <a:rPr lang="en-US" sz="2800" smtClean="0"/>
              <a:t> into 3 aliquots: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smtClean="0"/>
              <a:t>for chemistry &amp; serology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smtClean="0"/>
              <a:t>for microbioloy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smtClean="0"/>
              <a:t>for cell count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b="1" i="1" u="sng" smtClean="0">
                <a:solidFill>
                  <a:schemeClr val="hlink"/>
                </a:solidFill>
              </a:rPr>
              <a:t>Immediate</a:t>
            </a:r>
            <a:r>
              <a:rPr lang="en-US" sz="2800" smtClean="0"/>
              <a:t> analysis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smtClean="0"/>
              <a:t>It</a:t>
            </a:r>
            <a:r>
              <a:rPr lang="en-US" sz="2800" smtClean="0">
                <a:latin typeface="Arial" charset="0"/>
              </a:rPr>
              <a:t>’</a:t>
            </a:r>
            <a:r>
              <a:rPr lang="en-US" sz="2800" smtClean="0"/>
              <a:t>s a </a:t>
            </a:r>
            <a:r>
              <a:rPr lang="en-US" sz="2800" b="1" i="1" u="sng" smtClean="0">
                <a:solidFill>
                  <a:schemeClr val="hlink"/>
                </a:solidFill>
              </a:rPr>
              <a:t>precious</a:t>
            </a:r>
            <a:r>
              <a:rPr lang="en-US" sz="2800" smtClean="0"/>
              <a:t> sample: Preserve any remaining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Contraindications for performing lumbar puncture: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3600" smtClean="0"/>
              <a:t>Bleeding diathesis</a:t>
            </a:r>
            <a:endParaRPr lang="en-US" sz="3600" i="1" u="sng" smtClean="0">
              <a:solidFill>
                <a:schemeClr val="hlink"/>
              </a:solidFill>
            </a:endParaRPr>
          </a:p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3600" smtClean="0"/>
              <a:t>Increased intracranial pressure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3600" smtClean="0"/>
              <a:t>Infection at site of needle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Indications for laboratory investigation of CSF: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3600" smtClean="0"/>
              <a:t>CNS </a:t>
            </a:r>
            <a:r>
              <a:rPr lang="en-US" sz="3600" i="1" u="sng" smtClean="0">
                <a:solidFill>
                  <a:schemeClr val="hlink"/>
                </a:solidFill>
              </a:rPr>
              <a:t>infection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3600" i="1" u="sng" smtClean="0">
                <a:solidFill>
                  <a:schemeClr val="hlink"/>
                </a:solidFill>
              </a:rPr>
              <a:t>Demyelinating</a:t>
            </a:r>
            <a:r>
              <a:rPr lang="en-US" sz="3600" smtClean="0"/>
              <a:t> diseases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3600" smtClean="0"/>
              <a:t>CNS</a:t>
            </a:r>
            <a:r>
              <a:rPr lang="en-US" sz="3600" smtClean="0">
                <a:solidFill>
                  <a:schemeClr val="hlink"/>
                </a:solidFill>
              </a:rPr>
              <a:t> </a:t>
            </a:r>
            <a:r>
              <a:rPr lang="en-US" sz="3600" i="1" u="sng" smtClean="0">
                <a:solidFill>
                  <a:schemeClr val="hlink"/>
                </a:solidFill>
              </a:rPr>
              <a:t>Malignancy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3600" i="1" u="sng" smtClean="0">
                <a:solidFill>
                  <a:schemeClr val="hlink"/>
                </a:solidFill>
              </a:rPr>
              <a:t>Hemorrhage</a:t>
            </a:r>
            <a:r>
              <a:rPr lang="en-US" sz="3600" smtClean="0"/>
              <a:t> in CNS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462088"/>
          </a:xfrm>
        </p:spPr>
        <p:txBody>
          <a:bodyPr/>
          <a:lstStyle/>
          <a:p>
            <a:pPr rtl="0" eaLnBrk="1" hangingPunct="1"/>
            <a:r>
              <a:rPr lang="en-US" b="1" smtClean="0">
                <a:sym typeface="Symbol" pitchFamily="18" charset="2"/>
              </a:rPr>
              <a:t>Examination of CSF:</a:t>
            </a:r>
            <a:br>
              <a:rPr lang="en-US" b="1" smtClean="0">
                <a:sym typeface="Symbol" pitchFamily="18" charset="2"/>
              </a:rPr>
            </a:br>
            <a:r>
              <a:rPr lang="en-US" sz="4000" b="1" i="1" smtClean="0">
                <a:solidFill>
                  <a:schemeClr val="hlink"/>
                </a:solidFill>
                <a:sym typeface="Symbol" pitchFamily="18" charset="2"/>
              </a:rPr>
              <a:t>1- Physical examination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bg2"/>
                </a:solidFill>
              </a:rPr>
              <a:t>Normal CSF is: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2"/>
                </a:solidFill>
              </a:rPr>
              <a:t>Colorless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2"/>
                </a:solidFill>
              </a:rPr>
              <a:t>Clear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2"/>
                </a:solidFill>
              </a:rPr>
              <a:t>Free of clots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2"/>
                </a:solidFill>
              </a:rPr>
              <a:t>Free of blood</a:t>
            </a:r>
          </a:p>
          <a:p>
            <a:pPr algn="l" rtl="0" eaLnBrk="1" hangingPunct="1">
              <a:lnSpc>
                <a:spcPct val="80000"/>
              </a:lnSpc>
            </a:pPr>
            <a:endParaRPr lang="en-US" sz="2800" b="1" smtClean="0">
              <a:solidFill>
                <a:schemeClr val="bg2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bg2"/>
                </a:solidFill>
              </a:rPr>
              <a:t>If CSF is cloudy (turbid) </a:t>
            </a:r>
            <a:r>
              <a:rPr lang="en-US" sz="2800" b="1" smtClean="0">
                <a:solidFill>
                  <a:schemeClr val="bg2"/>
                </a:solidFill>
                <a:sym typeface="Wingdings" pitchFamily="2" charset="2"/>
              </a:rPr>
              <a:t> perform microscopic examination: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2"/>
                </a:solidFill>
              </a:rPr>
              <a:t>is usually due to leucocytes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2"/>
                </a:solidFill>
              </a:rPr>
              <a:t>may be due to micro-organisms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2152</TotalTime>
  <Words>1093</Words>
  <Application>Microsoft Office PowerPoint</Application>
  <PresentationFormat>On-screen Show (4:3)</PresentationFormat>
  <Paragraphs>244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Tahoma</vt:lpstr>
      <vt:lpstr>Arial</vt:lpstr>
      <vt:lpstr>Wingdings</vt:lpstr>
      <vt:lpstr>Calibri</vt:lpstr>
      <vt:lpstr>Impact</vt:lpstr>
      <vt:lpstr>Times New Roman</vt:lpstr>
      <vt:lpstr>Symbol</vt:lpstr>
      <vt:lpstr>Simplified Arabic</vt:lpstr>
      <vt:lpstr>Blends</vt:lpstr>
      <vt:lpstr>BODY FLUIDS: Cerebrospinal Fluid </vt:lpstr>
      <vt:lpstr>CSF Definition &amp; Functions</vt:lpstr>
      <vt:lpstr>CSF Formation &amp; Circulation</vt:lpstr>
      <vt:lpstr>CSF Circulation</vt:lpstr>
      <vt:lpstr>Method of CSF Sampling </vt:lpstr>
      <vt:lpstr>CSF Specimen Collection</vt:lpstr>
      <vt:lpstr>Contraindications for performing lumbar puncture:</vt:lpstr>
      <vt:lpstr>Indications for laboratory investigation of CSF:</vt:lpstr>
      <vt:lpstr>Examination of CSF: 1- Physical examination</vt:lpstr>
      <vt:lpstr>Blood &amp; Hemoglobin pigments in CSF</vt:lpstr>
      <vt:lpstr>When would Xanthochromia indicate hemorrhage?</vt:lpstr>
      <vt:lpstr>Examination of CSF: 2- Biochemical analysis of CSF</vt:lpstr>
      <vt:lpstr>Glucose in CSF</vt:lpstr>
      <vt:lpstr>Abnormal CSF [Glucose]</vt:lpstr>
      <vt:lpstr>Protein in CSF</vt:lpstr>
      <vt:lpstr>Abnormal CSF [total proteins]</vt:lpstr>
      <vt:lpstr>CSF Albumin</vt:lpstr>
      <vt:lpstr>CSF Immunoglobulin</vt:lpstr>
      <vt:lpstr>What to do if ↑ CSF [protein] was detected?</vt:lpstr>
      <vt:lpstr>Other Chemical Components of CSF </vt:lpstr>
      <vt:lpstr>Normal composition of CSF</vt:lpstr>
      <vt:lpstr>Slide 22</vt:lpstr>
      <vt:lpstr>Slide 23</vt:lpstr>
      <vt:lpstr>Otorrhea &amp; Rhinorrhea</vt:lpstr>
      <vt:lpstr>TAKE HOME MESSAGE</vt:lpstr>
      <vt:lpstr>THANK YOU 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FLUIDS</dc:title>
  <dc:creator>Prof. Abdul-Kareem Al-Momen</dc:creator>
  <cp:lastModifiedBy>Dr.Amr</cp:lastModifiedBy>
  <cp:revision>106</cp:revision>
  <dcterms:created xsi:type="dcterms:W3CDTF">2005-05-04T20:58:34Z</dcterms:created>
  <dcterms:modified xsi:type="dcterms:W3CDTF">2013-10-27T06:07:58Z</dcterms:modified>
</cp:coreProperties>
</file>