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60" r:id="rId5"/>
    <p:sldId id="286" r:id="rId6"/>
    <p:sldId id="290" r:id="rId7"/>
    <p:sldId id="261" r:id="rId8"/>
    <p:sldId id="262" r:id="rId9"/>
    <p:sldId id="263" r:id="rId10"/>
    <p:sldId id="264" r:id="rId11"/>
    <p:sldId id="265" r:id="rId12"/>
    <p:sldId id="287" r:id="rId13"/>
    <p:sldId id="288" r:id="rId14"/>
    <p:sldId id="289" r:id="rId15"/>
    <p:sldId id="280" r:id="rId16"/>
    <p:sldId id="279" r:id="rId17"/>
    <p:sldId id="278" r:id="rId18"/>
    <p:sldId id="291" r:id="rId19"/>
    <p:sldId id="257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82" r:id="rId28"/>
    <p:sldId id="285" r:id="rId29"/>
  </p:sldIdLst>
  <p:sldSz cx="9144000" cy="6858000" type="screen4x3"/>
  <p:notesSz cx="9144000" cy="6858000"/>
  <p:custShowLst>
    <p:custShow name="Custom Show 2" id="0">
      <p:sldLst>
        <p:sld r:id="rId2"/>
        <p:sld r:id="rId20"/>
        <p:sld r:id="rId3"/>
        <p:sld r:id="rId4"/>
        <p:sld r:id="rId5"/>
        <p:sld r:id="rId8"/>
        <p:sld r:id="rId9"/>
        <p:sld r:id="rId10"/>
        <p:sld r:id="rId11"/>
        <p:sld r:id="rId12"/>
        <p:sld r:id="rId21"/>
      </p:sldLst>
    </p:custShow>
  </p:custShow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33CC33"/>
    <a:srgbClr val="4015AB"/>
    <a:srgbClr val="008000"/>
    <a:srgbClr val="66FF66"/>
    <a:srgbClr val="E8D9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65385" autoAdjust="0"/>
    <p:restoredTop sz="86441" autoAdjust="0"/>
  </p:normalViewPr>
  <p:slideViewPr>
    <p:cSldViewPr>
      <p:cViewPr varScale="1">
        <p:scale>
          <a:sx n="93" d="100"/>
          <a:sy n="93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10" y="-10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C813BD-7190-4594-9A31-825153B2039B}" type="datetimeFigureOut">
              <a:rPr lang="ar-SA" smtClean="0"/>
              <a:pPr/>
              <a:t>21/09/1431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FD835AA-8E90-48F7-A8E7-633BA71B1E2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64FA5ED-C74A-47D6-84D1-5EFB24F68DF5}" type="datetimeFigureOut">
              <a:rPr lang="ar-SA" smtClean="0"/>
              <a:pPr/>
              <a:t>21/09/1431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23B97C-0786-4645-A278-EDE665F77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5BD289-DBEE-4FD7-B22D-5D20FEC3B2CD}" type="datetimeFigureOut">
              <a:rPr lang="ar-SA" smtClean="0"/>
              <a:pPr/>
              <a:t>21/09/1431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21/09/1431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21/09/1431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21/09/1431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21/09/1431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21/09/1431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21/09/1431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21/09/1431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21/09/1431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21/09/1431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5BD289-DBEE-4FD7-B22D-5D20FEC3B2CD}" type="datetimeFigureOut">
              <a:rPr lang="ar-SA" smtClean="0"/>
              <a:pPr/>
              <a:t>21/09/1431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5BD289-DBEE-4FD7-B22D-5D20FEC3B2CD}" type="datetimeFigureOut">
              <a:rPr lang="ar-SA" smtClean="0"/>
              <a:pPr/>
              <a:t>21/09/1431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img.thebody.com/sfaf/2008/winter08_pneumonia4.jpg&amp;imgrefurl=http://www.thebody.com/content/treat/art46433.html&amp;usg=___6DaY8vSjdMXlp2MkTIEZ2KWA0M=&amp;h=326&amp;w=375&amp;sz=18&amp;hl=en&amp;start=13&amp;zoom=1&amp;tbnid=oihzpnxBSi7m4M:&amp;tbnh=106&amp;tbnw=122&amp;prev=/images?q=ACID+FAST+BACILLI+SMEAR&amp;hl=en&amp;safe=active&amp;sa=G&amp;gbv=2&amp;tbs=isch:1&amp;itbs=1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www.scielo.br/img/revistas/rimtsp/v45n2/a13f01a.gif&amp;imgrefurl=http://www.scielo.br/scielo.php?pid=S0036-46652003000200013&amp;script=sci_arttext&amp;usg=__jmE2p18UTXxNlZOXfhr99eyzklo=&amp;h=316&amp;w=265&amp;sz=16&amp;hl=en&amp;start=4&amp;zoom=1&amp;tbnid=7O4vjm6-bHHArM:&amp;tbnh=117&amp;tbnw=98&amp;prev=/images?q=TUBERCULOUS+BRAIN+ABSCESS&amp;hl=en&amp;safe=active&amp;sa=G&amp;gbv=2&amp;tbs=isch:1&amp;itbs=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scielo.br/img/revistas/rimtsp/v45n3/16170f1.jpg&amp;imgrefurl=http://www.scielo.br/scielo.php?script=sci_arttext&amp;pid=S0036-46652003000300012&amp;usg=__IcQ6KzZyNE6Kzzpo3K4xSg0eFgQ=&amp;h=264&amp;w=803&amp;sz=118&amp;hl=en&amp;start=14&amp;zoom=1&amp;tbnid=pvZA7-8wV9Nf-M:&amp;tbnh=47&amp;tbnw=143&amp;prev=/images?q=TUBERCULOUS+BRAIN+ABSCESS&amp;hl=en&amp;safe=active&amp;sa=G&amp;gbv=2&amp;tbs=isch:1&amp;itbs=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imgres?imgurl=http://www.salubrisinc.com/Resources/LJ%20culture.JPG&amp;imgrefurl=http://www.salubrisinc.com/tuberculosis.html&amp;usg=__mNiyysLl06jLvkLI3gJaRalP3do=&amp;h=721&amp;w=1071&amp;sz=58&amp;hl=en&amp;start=3&amp;zoom=0&amp;tbnid=OXZAh5lc5iEHjM:&amp;tbnh=101&amp;tbnw=150&amp;prev=/images?q=LJ+MEDIA+FOR+TB&amp;hl=en&amp;safe=active&amp;sa=G&amp;gbv=2&amp;tbs=isch:1&amp;itbs=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hyperlink" Target="http://www.google.com/imgres?imgurl=http://www.stanford.edu/group/parasites/ParaSites2006/TB_Diagnosis/tb%20culture.jpg&amp;imgrefurl=http://www.stanford.edu/group/parasites/ParaSites2006/TB_Diagnosis/Current%20Diagnostic%20Techniques.html&amp;usg=__QUVQXuouh9eT3-VW8lIuVFR8FAg=&amp;h=324&amp;w=400&amp;sz=26&amp;hl=en&amp;start=3&amp;zoom=1&amp;tbnid=XJs0ewmZ1ka2PM:&amp;tbnh=100&amp;tbnw=124&amp;prev=/images?q=tb+culture&amp;hl=en&amp;safe=active&amp;sa=G&amp;gbv=2&amp;tbs=isch:1&amp;itbs=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jcadonline.com/wp-content/uploads/2009/10/emerfig4.jpg&amp;imgrefurl=http://www.jcadonline.com/cutaneous-tuberculosis-a-practical-case-report-and-review-for-the-dermatologist/&amp;usg=__3TzKPlEs5TUI5pqPnCTqtKxAM30=&amp;h=725&amp;w=720&amp;sz=134&amp;hl=en&amp;start=11&amp;zoom=1&amp;tbnid=R0FoJdXTK0vQ_M:&amp;tbnh=140&amp;tbnw=139&amp;prev=/images?q=MYCOBACTERIUM+TUBERCULOSIS+CULTURE&amp;hl=en&amp;safe=active&amp;sa=G&amp;gbv=2&amp;tbs=isch:1&amp;itbs=1" TargetMode="Externa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lh6.ggpht.com/_YmfDLUdaIGU/SAFuubjrwbI/AAAAAAAAAQs/WfrocSlVkqo/Positive+India+Ink+Stain+(Cryptococcal+Neoformans).jpg&amp;imgrefurl=http://picasaweb.google.com/lh/photo/5cqm0ZWni6mGT53NYl4GMQ&amp;usg=__VFMS3f-yxA2DxVZQwmPP2lnXFuE=&amp;h=407&amp;w=617&amp;sz=39&amp;hl=en&amp;start=9&amp;zoom=0&amp;tbnid=3CS7B644FPbc_M:&amp;tbnh=90&amp;tbnw=136&amp;prev=/images?q=CRYPTOCOCCUS+NEOFORMANS+INDIA+INK&amp;hl=en&amp;safe=active&amp;sa=G&amp;gbv=2&amp;tbs=isch:1&amp;itbs=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www.lmp.ualberta.ca/resources/pathoimages/Images-C/000p039t.jpg&amp;imgrefurl=http://www.lmp.ualberta.ca/resources/pathoimages/PC-C.htm&amp;usg=__rvrqRyqUKOd3QLo_ZsDQ2N0ezsU=&amp;h=468&amp;w=640&amp;sz=45&amp;hl=en&amp;start=16&amp;zoom=1&amp;tbnid=dzll3JXAA0OFZM:&amp;tbnh=100&amp;tbnw=137&amp;prev=/images?q=CRYPTOCOCCUS+NEOFORMANS+INDIA+INK&amp;hl=en&amp;safe=active&amp;sa=G&amp;gbv=2&amp;tbs=isch:1&amp;itbs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imgurl=http://biotechvnu.edu.vn/vtcc/components/com_virtuemart/shop_image/product/Cryptococcus_neo_4874da2dccee4.jpg&amp;imgrefurl=http://biotechvnu.edu.vn/vtcc/index.php?orderby=product_name&amp;DescOrderBy=ASC&amp;DescOrderBy=ASC&amp;Itemid=37&amp;option=com_virtuemart&amp;page=shop.browse&amp;category_id=9&amp;manufacturer_id=0&amp;keyword=&amp;keyword1=&amp;keyword2=&amp;limit=50&amp;limitstart=0&amp;vmcchk=1&amp;Itemid=37&amp;usg=__laou8KYFi-rIKwJmngxW2gYSXAk=&amp;h=904&amp;w=928&amp;sz=509&amp;hl=en&amp;start=12&amp;zoom=1&amp;tbnid=WaG-5MXoCD8rkM:&amp;tbnh=143&amp;tbnw=147&amp;prev=/images?q=cryptococcus+culture&amp;hl=en&amp;safe=active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image3.examiner.com/images/blog/EXID7707/images/capsule.jpg&amp;imgrefurl=http://www.examiner.com/x-7707-Infectious-Disease-Examiner~y2010m4d25-Cryptococcus-gattii-some-questions-and-answers&amp;usg=__hJRdfLZWoGF4L8RFcHaGcqrXEKE=&amp;h=284&amp;w=295&amp;sz=9&amp;hl=en&amp;start=5&amp;zoom=1&amp;tbnid=l2or-B-l81NRZM:&amp;tbnh=111&amp;tbnw=115&amp;prev=/images?q=cryptococcus+culture&amp;hl=en&amp;safe=active&amp;gbv=2&amp;tbs=isch:1&amp;itbs=1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/imgres?imgurl=http://www.geniebio.ac-aix-marseille.fr/zimages/IMG/jpg/Cryptococcus_neoformansEFencreDeChine.jpg&amp;imgrefurl=http://image.healthhaven.com/60/Cryptococcus_neoformans.htm&amp;usg=__0cTZ15MCM47EWGsvvTwpbP2VuCA=&amp;h=1232&amp;w=1632&amp;sz=830&amp;hl=en&amp;start=18&amp;zoom=1&amp;tbnid=MctqtxmKgiHB1M:&amp;tbnh=113&amp;tbnw=150&amp;prev=/images?q=cryptococcus+culture&amp;hl=en&amp;safe=active&amp;gbv=2&amp;tbs=isch:1&amp;itbs=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57158" y="2357430"/>
            <a:ext cx="8229600" cy="1285884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latin typeface="Century Gothic" pitchFamily="34" charset="0"/>
              </a:rPr>
              <a:t>CEREBRAL TB AND OTHER CHRONIC                                CEREBRAL  INFECTIONS </a:t>
            </a:r>
            <a:endParaRPr lang="ar-SA" sz="4000" i="1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 Is a common disease in Saudi Arabia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 It affect people who are in contact with domestic animals or those who consume raw milk and milk products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It usually presents with Pyrexia( fever) of unknown organism of intermittent nature for more than 3 weeks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 The fever is accompanied by night sweating, in between the attacks of fever the patient is not very ill.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Some times it can caused chronic cerebral infection and meningitis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The commonest causes in Saudi Arabia is </a:t>
            </a:r>
            <a:r>
              <a:rPr lang="en-US" sz="2000" b="1" i="1" dirty="0" smtClean="0">
                <a:latin typeface="Century Gothic" pitchFamily="34" charset="0"/>
              </a:rPr>
              <a:t>Br.melitensis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endParaRPr lang="en-US" sz="2000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400" i="1" dirty="0" smtClean="0">
                <a:latin typeface="Century Gothic" pitchFamily="34" charset="0"/>
              </a:rPr>
              <a:t>Brucellosis</a:t>
            </a:r>
            <a:endParaRPr lang="en-US" sz="4400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Is caused by </a:t>
            </a:r>
            <a:r>
              <a:rPr lang="en-US" b="1" i="1" dirty="0" smtClean="0">
                <a:latin typeface="Century Gothic" pitchFamily="34" charset="0"/>
              </a:rPr>
              <a:t>Mycobacterium tuberculosis and other </a:t>
            </a:r>
            <a:r>
              <a:rPr lang="en-US" b="1" i="1" dirty="0" err="1" smtClean="0">
                <a:latin typeface="Century Gothic" pitchFamily="34" charset="0"/>
              </a:rPr>
              <a:t>memebers</a:t>
            </a:r>
            <a:r>
              <a:rPr lang="en-US" b="1" i="1" dirty="0" smtClean="0">
                <a:latin typeface="Century Gothic" pitchFamily="34" charset="0"/>
              </a:rPr>
              <a:t> of the </a:t>
            </a:r>
            <a:r>
              <a:rPr lang="en-US" b="1" i="1" dirty="0" err="1" smtClean="0">
                <a:latin typeface="Century Gothic" pitchFamily="34" charset="0"/>
              </a:rPr>
              <a:t>tb</a:t>
            </a:r>
            <a:r>
              <a:rPr lang="en-US" b="1" i="1" dirty="0" smtClean="0">
                <a:latin typeface="Century Gothic" pitchFamily="34" charset="0"/>
              </a:rPr>
              <a:t> complex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M. tuberculosis  infect one third of human race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The patient usually presents with fever of long duration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Symptoms of cough and coughing of blood (</a:t>
            </a:r>
            <a:r>
              <a:rPr lang="en-US" b="1" dirty="0" err="1" smtClean="0">
                <a:latin typeface="Century Gothic" pitchFamily="34" charset="0"/>
              </a:rPr>
              <a:t>Haemoptoysis</a:t>
            </a:r>
            <a:r>
              <a:rPr lang="en-US" b="1" dirty="0" smtClean="0">
                <a:latin typeface="Century Gothic" pitchFamily="34" charset="0"/>
              </a:rPr>
              <a:t>) when the chest is affected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In  some cases it present as meningitis and cerebral infection presenting with  chronic neurological symptoms and signs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200" i="1" dirty="0" smtClean="0">
                <a:latin typeface="Century Gothic" pitchFamily="34" charset="0"/>
              </a:rPr>
              <a:t>Tuberculosis</a:t>
            </a:r>
            <a:endParaRPr lang="en-US" sz="4200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RO3XNhdhm_tIJTP9O3YCNEEjqYb03Md6-1CGtOlTj-9mAs2pY&amp;t=1&amp;usg=__2JRWX0vQQSG4YhvFlG30AlEmg1k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24744"/>
            <a:ext cx="5472608" cy="3122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555555.jpg"/>
          <p:cNvPicPr>
            <a:picLocks noGrp="1" noChangeAspect="1"/>
          </p:cNvPicPr>
          <p:nvPr isPhoto="1">
            <p:ph idx="1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584200" y="1604169"/>
            <a:ext cx="7975600" cy="427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t3.gstatic.com/images?q=tbn:oihzpnxBSi7m4M:http://img.thebody.com/sfaf/2008/winter08_pneumonia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057400"/>
            <a:ext cx="3429000" cy="3505200"/>
          </a:xfrm>
          <a:prstGeom prst="rect">
            <a:avLst/>
          </a:prstGeom>
          <a:noFill/>
        </p:spPr>
      </p:pic>
      <p:pic>
        <p:nvPicPr>
          <p:cNvPr id="16388" name="Picture 4" descr="http://www.scielo.br/img/revistas/spmj/v121n3/16715f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057400"/>
            <a:ext cx="44958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Tuberculosis brain abscess</a:t>
            </a:r>
            <a:endParaRPr lang="en-US" dirty="0"/>
          </a:p>
        </p:txBody>
      </p:sp>
      <p:pic>
        <p:nvPicPr>
          <p:cNvPr id="19458" name="Picture 2" descr="http://t3.gstatic.com/images?q=tbn:7O4vjm6-bHHArM:http://www.scielo.br/img/revistas/rimtsp/v45n2/a13f01a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752600"/>
            <a:ext cx="2057400" cy="2590800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pvZA7-8wV9Nf-M:http://www.scielo.br/img/revistas/rimtsp/v45n3/16170f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676400"/>
            <a:ext cx="37338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LJ media and culture </a:t>
            </a:r>
            <a:r>
              <a:rPr lang="en-US" dirty="0" err="1" smtClean="0"/>
              <a:t>morophology</a:t>
            </a:r>
            <a:endParaRPr lang="en-US" dirty="0"/>
          </a:p>
        </p:txBody>
      </p:sp>
      <p:pic>
        <p:nvPicPr>
          <p:cNvPr id="21506" name="Picture 2" descr="http://t0.gstatic.com/images?q=tbn:OXZAh5lc5iEHjM:http://www.salubrisinc.com/Resources/LJ%2520cultur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09800"/>
            <a:ext cx="2514600" cy="2514600"/>
          </a:xfrm>
          <a:prstGeom prst="rect">
            <a:avLst/>
          </a:prstGeom>
          <a:noFill/>
        </p:spPr>
      </p:pic>
      <p:pic>
        <p:nvPicPr>
          <p:cNvPr id="21508" name="Picture 4" descr="http://t0.gstatic.com/images?q=tbn:XJs0ewmZ1ka2PM:http://www.stanford.edu/group/parasites/ParaSites2006/TB_Diagnosis/tb%2520cultur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2133600"/>
            <a:ext cx="25146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ns.edu.eg/facmed/english/dept/microbiology/monaelhadedy/images/Mpictures/spots/Slides/Acid%20fast%20bacilli%20in%20sputum%20smear%20cop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4800600" cy="3609975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R0FoJdXTK0vQ_M:http://www.jcadonline.com/wp-content/uploads/2009/10/emerfig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676400"/>
            <a:ext cx="2695575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data:image/jpg;base64,/9j/4AAQSkZJRgABAQAAAQABAAD/2wBDAAkGBwgHBgkIBwgKCgkLDRYPDQwMDRsUFRAWIB0iIiAdHx8kKDQsJCYxJx8fLT0tMTU3Ojo6Iys/RD84QzQ5Ojf/2wBDAQoKCg0MDRoPDxo3JR8lNzc3Nzc3Nzc3Nzc3Nzc3Nzc3Nzc3Nzc3Nzc3Nzc3Nzc3Nzc3Nzc3Nzc3Nzc3Nzc3Nzf/wAARCACbAPADASIAAhEBAxEB/8QAGwAAAwEBAQEBAAAAAAAAAAAAAwQFAgEABgf/xAAwEAACAgEEAQQBAgYCAwEAAAABAgMRAAQSITFBBRMiUWEycQYUI4GRoTNCFbHB0f/EABkBAAMBAQEAAAAAAAAAAAAAAAECAwAEBf/EACERAAIDAAICAwEBAAAAAAAAAAABAhEhEjEDQRMiUWEy/9oADAMBAAIRAxEAPwBnnaF/FAfWFWM+R/rPLf1eFBvis9Jo50ejSvH9sPsoc5yPjsYX9sWgmRGOyOfGdVTwfOaAs89Zsg7Tt7zGBgtzXH/zF31ftaqKACy/deMYUlAd+Dn04dhIP+QDgjxhSXsA03Q3VZwboWA+roYkur7EiklDzt6OF0+rLAkxOF8EjrM4tGGEiZTd5qRCwNi88u9itEkHzjKJZ5xemYkraSKjKa+/zmNTp0eUFgHU9A5Q1vBqqxeQgFdqtYyi3QddCQ0ccLkQoqO3PAxxYpEUsSWYUP2wphNiQfqrzhY23gBXDMp+QHOFmbb7AvUgWNvJ5vvDHTsnIqs3QHLLbk3+2H/UF/OKzCW3YLo0O+cLutVF94xqIgUP7ecCsZHDDoYOzC0oczDaOBmJYilkecoxqNvi/OYnVdhJHWZP0YRolK8eRi7IwksC/rHAR1XeZaNhyB57xkgC5X429C/rBoCGAW6vvGAhYV9+MLHCFA+/2wvAgJIvh+cAgffVZS2Cuucy0dC65xbMJyk+cyxOziyBh2jJNVxnmTbGf2xgCijnDRj5Z4LQN8n7zmn3e427+2BjIZoDNrzngu+uMOibRihM7eM6qnzhFUfXGbRQGvFZhSZbBvkjrFmDsptwgPHyOP6mOyK4Hm8Um0qWsrLu56OUjVChoIoQlIVP3zeC9tjJtX9N847p9PGq2gAvvDBFT5cYvLQg1+EZ3dD6zkc4ZuPo8VmXnG7b5P3gkiZrayOfBwV+gGnUMa2jb3ZwPtoWo/pGNRIxgG7k4pJG4JJUjnoYYmPNGI2VlPBPGNARIaAAvuhihPuLR68YeJC9ADnMzB41Rm4HJ8Z5kphXV1hkWhzQIzvx8HEswrKGYNzdfeJST7VcG+uAMqSAbMm+1ucgA3ePExnQzkwCSWNoyf8Aq3edadZFJrrOaoMgVFIII5OKxLulNXX34GOo+wNjUUatTE8/WekQKvx84aKNVHfOaeMFAQOfo4t6YQDENRGEVmNGu+848RLn4nbeGjShu6wsx3gDMOCSKwtWbBzjrYHNfWKEBMdoujeJSOzBrNA5SKBhzi08S7W8fvlIsDAc7eT1/vPQtbG+c8SFUNIwVRwSeM2KP/FX7/eBjVljEZI7zcbkvXjFpJ1EZvsZmOcEWBzi0YobhdE5sMAt4rAjSXuPGbkPt8DkYOILOSOzUSvB85uPc6MTzQ4we6zz3howSKBrjrGqkAxG0iKAP3xjcSAG5vnBoCrsCbGOQhZE5+sEqQRNo1LEsMNp1Kx0KN84v6j/ADUEYbSbCwa2V+mGL+keow6l2MsvtP0YpOCD/fFfQ/BtWi1HGdvX9sxPGdvA7xiJlYhVa8Ns46ydtOxWqJEOmIfkcfWUAqxrYXnNlOeRnJEOyj3jcrFAs5ZTXGCclUscjyc2AwsCjxnCxVCjLz9nGowtJOEoZhpfz3mNRFIRYXkYGG943/Lj/GOors1mHYswB/tjuj0y+ydxFnAvLEYz8PmDxh4DQZ3bk81fWF3WAOiIRncWv6wmwsoIP5zm5ZY9y9jPIDI1i684lBM7Ay8A5h12RkDvGAgVvkaz0wtfiOcHswpCSAdwwWpk2cg0frGVjYfrax3kjXTFtQ208dVlYRtithZNbsuvkTkySebUzMCxEYHNYURFz0TnglKf26y6ikCwnqcJm9PmiUkNtNH8+MX/AIWZ9T6WrSuGYEqSPx95Rccc/wB8n+mI2l1+ohQVC3zFf9SfGc0ltnVFpwaO+ogqaj/vg9E7swXvn6ylNFv7rvnN6LSLvuvxhbwmsHIYiIwazrQht5Jo4eRtke1Bz94sgLS88/eLFisGqU1Mp6snH4ol27lvn/WCbRLJOJyz2ooLfGPKwjSqGCcsMLuFBCqpP3jMCDZZABzi7SNzCh95pJQqX3eI3aMD1MJrcAW/fFl9P0+qS54Fau7HOPPKHj4POe0aMXYno/Wa80KbTwmj0GBflDNqIaPiQ5X0sJhiVC7MFH6m5JzbtzsrNA/KsXsZzbVM60d4IcttPjDi7NjrAlC0nHnvAmIeeNa3fWDUJJbHmj1hJ3WJdtE4JJF2EAUe6xldAM6pA6bUF/jE20yoFJFNWHYi90Zpr7J4ODSQajUKA4BU8jKRtIzF006yOxYCgcBr0TTRFwTdjNeoel6mIPJ6bq3hYksUb5KT/frPnPTfTdZ61Izeo6iWw5DKGoCsaLt2U+ONXZ9FoNr6dd0lWSavHnUrGGj7H/rPndT/AA0dKFfTzypXZD3hfT31OkkEbakzxsLBkx+PLULLilha3CVhuHIHWMLHtW/OSo9VulIscH/rlH3wsZZj0PvElBroSxXXSBV2g0cmNpfcYtfeHaX35i3gZ3b8hRrKxTihbAiMRisUlKi2YeO7x2UrYF8nycma2OYygQ7CvncMrFfoB6R+DVD6Oe06Kgrgk9nMIEKUT2c9ASkxBPH1kGiyY4qgH5YeMBaKmxijAiyx4wihpB/TBxKMOPIu0gC7zsC7R3yfGKgMvxYMB94wQFiDAm8DVAGVYMndH7ybF6l/KTGD1FlDE3HIemH5/OMxnb2TXY5xP1TTw6/SGKVSBfH3gURotdMb02uXXO8cbDjrDK7K21rz5TS+k63RzIdLOQL4388Z9RomklkMcyUa/UPONJJAlFLpjw9pkA201YXRycFbqsQ1RaMMvYqgc1omkLjefB6xHH6gKzAEc4NwA3x6XzgozJMpYWSDQzxBK0SVa+TiJGG4Ws0RnNwiY/R84rPqToohJIjshPyZR+nNK0eqW0k/IrzipBadWK67UbWtBuPZGCnRXjWVZCrfjHZNHYt+a8feTNSCswQRkRgci7y8aawQ9BFIwYh9yDq/OKajfG7Sg7XDcAecoLuKsIo2Bqxxk9oWkY+8xUjKweitnpvWC8CqV+RFNWc9PEGijkbTXukcuwJuyc5D6YHmKoQwHN47F6R5Y0PoZpOEfY6llI8dTJqkZGWhVdc58D/E0+o0evjVN9I3HNV/+5+n6fTxQrtRaru8S9T9G0evAM8YYg2DebxeaMXqwH9Pif4fll1ILSSGOxdHyMqajVTe8Yy/9MCgo+sLH6Yyzagoo2x8Lx+OsmwxvNqJWaweqzptSdiMpQN7q7lHX5xtCRe4XxxiemT2ABZIw8b2Tx3k5IAvKjyyNuNAdAZl2AIAvj7xwxfIkkVWTZaMpoA84Y7hhwQcGj0cWnkkgI9uLe7NX7YwZwqsCeR9ZkyJJIpLWCOvIOQ0sOxkSIA4G6usNCwApR+MmGQI+w9A8Vho96xgA1Z4xeBmxmSVvdG02AORhYX4prr6OY0cBJtuTj4jAWxV+cDaWGBARlCDyPGKE1JsP6QcZeNmIXgDBzQsgG49+c0aMCnZQnxY30BjWikkFs/YFAecwgCxnYgJ+zmoyhlVtpvzeF6gDepQtCrHqucDHGsXIPffOb1GthjWmNqTRrE45Vnc+y/55+sWKbWgbLGlm2qRRqus6g+YIsk81ielaQI24WR5vGY9VQFf34xHHTWHlmX2qYUp4PGTI/S54n/m9JM4LG/aP6SMf1b+1pg1KVLHCaXVDUAKi/EecXVEdTaEk9SGp08hT4yRttZTwRiiSF5lYm2bjk571bRpBrTqI2O6YDcPHHnA6RTut63DkDLQS42CestQzxrH0C2ZTTpKpteT2azcUcckauFq/rG0UAVVZKUqAkKw6YRg0O/xhivGFI+jmSMm5WFKgIU2b6weooRnxhzgNVGJVIJxo9mZGnkaOORYloN/2ORoF9tCSfkQecta9xHpnhI+Q6/OTFh2xgmrr7zv8bwkzujQTbi6kAHs4Z1ij6Nkc4A65IotoIB/bJEurkaUyPZ+gvnHUWwFMahibfgE5L9TlcOsUO5XkNIwHX7/AIxyJhOANhWv9Yab24kG+mNecKxmFtLKupgjZFNOA3+sOY2jJfaCfGLenFdPGqyKAwUAbR1lCFkdAaJOQbotSvBWm5IB39kDDabVpPEkqNYujeM3HBKXbyKyb6V7eqm1irINomJQAdXi3o0YpxbLOi1I932+/wA5WTkXzkH2hp+S4oDxjsPqSNErgnkcYk4XqFT9FBiKLCz/APMxMAITuAb6xeHXRmwoN32esahkg1aExOrhWq1NjJu4hFo42LKrAgNjU8EcUJaqrzjAhU7SfGZ10PvQMlnrxm5W0A+V11JI6xAlSdyk/Wc0pmV7C/BeD+2OaiKOBAfmeedwz0ZErLGsVkj9X3nZy+pMqQMfaPxNMBVHCAUBw37XnoNIyKgRuPP4z2pcQzRRMfk4NUO85rVjcWbMh1CFCQK4rGNPCdNEp8ecxBAOzwccLKke08gDElL0FANXp0miMjHocfWQg5jmvyexlLV6p1Qxr+msnbQWJYWcr400tBZW9Pl3IQeOcoKwGQ4yYkpW5IGOLqG9vn/OSnDQpj7E3dWM9uHk4gNXIBVA1hkl3BS3d4jg0GwztXjJ3qPuKvuB6TyMdduSRkv1TUAKIwLZjzj+NfYEuiPHG+pmZ5GYV1hdWqRxc9ni8aj2jceOMFMgkSyOvGdXLSdEFozISB95qHSFJd5o44sJV9lcHs5uWSNRt7P4yibfQTBQRwkqRZ+sTkHuLbn+x8YcyfLkivAxaVwXq6vs48cEOurLtaua5o4zpHISgQL/ANYFigN1eE000SgqQfvItYW9hvUZ/Y9MmlsWFpbGRPSoV0+kEwch35Yj7+s+hjH8zFsIVkryMiatZtO5QRgxFv8AGCC3R+VKhiDVNqopgTuCVeaCzpH8EYnsc4jNpdTBHFPph8GsuRjvp+tkMHtuCspsCQ9ZVpJYTrSI/qOr1XqSwvE8kEfyljVtt59v6L6ppZ4/a06+0UHMZFUc+e/h7QyaT1DV6qULIrUARz13lt9BHLqo9aPiwG34/X5zmlG+y8pquKPo43B852Rgo5NXxk6KT+oAhJ4zuqZp4mj3MoPBI4OR4aSQOZY5vgeFu7zMTRQyARtdD/OKv6PNGA8GplWlruwcQ1T6zSAHiVAvyI4JOWjuB4J/5Z9dDMsi2CMl+tTiLV6WYfpDFSfq8T9H9Ui1agwtZHYI5wmtjOodPlSq4NV3ifHUgRfGVMpxT/Adn6ObVpZSFHFd/nE0baGYjjwMc02pTbu4DV1eZoSxGdSHbcxUnxk6ed11AWzRrLk8kMkbM1WB3efOTSlpHLWCOFy/j3sVlaCVSADbfVZQMRKFgbX6yF6ezgo78AcgHKz6+lIUDcfrJ+SLvBkzyHbe4E4zFKGIA6xVpC6rxzXOcjjl3bhwPzitYEdnlEaFjkSc++/uycG+M1qNYff9skkDsZ2UqQOOb8Y0IuIG7Mx2o58+M5qGATuhWCM4BoHdR8dYhrJZGb42w+hlYxtgMajWkybEJC/eKIXLWTwT/jOiGWV6f4HwaxhtGYNOW3biOcvkcADmUQDc5skcDF533kUtKRx++OIRPDbEE1WBNKlbRxwMydGQ5NpGBu+BziRsXx+Md10snuAxvtI7Ujg4nL6h7MqxzwoGf9Py7ySsokUfSg6o7GyB1+cam0ccqXKtk8kZMk1esjVRHAq3z3j+jE7wGSYiz1XjJNPsJjWbYNOYoCNhH+MjywTQRtDvDb/kQB1ldoRKzCVqrqsCmhjut7E33feUg6Ae9E07mMiUkRrzQ85YEP8ATA3c+BgdJEAo5pR0B5ykiDusjOWhPRKmniBUCzmP1liCA3jCTjcnHg4m0citY585NaAcDME2m+fOI6qJZLDXzwD4xmDU7R7corxeK+sB4IzMlsv0MeGOgNHIoNJood0caiV+/s5yCU2WUA/gnFNMRIV3sTX3hRMsbkCusrxAzn8wbJYEC/GL6zUK7j29ygDsYzGEeNg7Cz4vEpR7YJavjjxpASsc9PO4jcAy+b8Y/L6WkxVhQHfGJfw5pVXRJM7bnm+Rvxlv3XiQhIxX3kZzd4NKNOidrtOkYjSG93VDFSCkoV7/AHx+YM83uPwQPHWAciWQKnjycKlgtD2nQBbzGsnMcZAPJHGcQvR44HnEtTOHU7rWsSMbkFkz3GidmdQ7N5vrBTal9tC6u++c5NucswF8+MHIWUBZQFvonOxRQoxQSC93LeDh/SABCXkq2PnxkjV6kFVRCW28E4sZNU1xxNV/XJGF+O0Fdn0kgh1zMIpP+NqO37xf1BXVQqfpHeY9Ij/kvT1RjRsksRyTnndpi3y+OTimmF0JIoRiFJvvONIsdBj3zxhX4BrwOzk6WYEA8fHj98ulYpT1gRDu3m/GQ9O0XrXqSlwd2nauT3ljXuxj5PjPnNL/AEv4nVY/iGQlgPOcsm4pM6PHFSTPsdVJHp41dwTzQAHN51fU1UASxtGvW1sJIAypuAPPnJ2pdm1AVjYN8YIxTJlbUUypJGARXYGZhQ7t203mNOT7AXwKAGU4f/mI3QT2moOBXyxozKprycwigcgc4pqifdAvJ1bMPmQbSfHnMLqkD0eF+6wEbG6vg5jWcIK4wqKsDZzXTxykGL9Q74xJtTLL8GPwJ2nGNKAXa+cxqgFdAoAv6yqpOjL9ATw+1J/SJI+xgoixlWwDzV4yxOyr84m3xcheOMongjDylkLDqszGnusd4JUjvMF2IFns4xGTTfisWToaOMo+hQtHp1jZrA6oVxlrYp8DE/SwNi8dgY9/2Occm7HesXn06yJ+n9sW/luCNoBymfGBl4U1gU2KS2+JKsxA/wDeR9fMZpWSFfjWWtUBTmuayXGB3XOdfjfsViIXZCVLEcZP1L7iBKCVHRU85V1JqNq4vF9Oive9Qf7Z0RkAV0j6eYtEUCjsF/OcCpp9SxWmU9HwMz6tGkcIKLtPPWKaJidM1nzlP6ZKyo2oaUUjf66zbSrGpHDNgowBASO7wT/qU/eJQD2pkYozL454yB6UNR6hq55A5GnQ7QPz5z6yZFGhlIUXtOfPfw2x/wDHLz2xJwcndItFJQbP/9k="/>
          <p:cNvSpPr>
            <a:spLocks noChangeAspect="1" noChangeArrowheads="1"/>
          </p:cNvSpPr>
          <p:nvPr/>
        </p:nvSpPr>
        <p:spPr bwMode="auto">
          <a:xfrm>
            <a:off x="155575" y="-547688"/>
            <a:ext cx="177165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6" name="AutoShape 4" descr="data:image/jpg;base64,/9j/4AAQSkZJRgABAQAAAQABAAD/2wBDAAkGBwgHBgkIBwgKCgkLDRYPDQwMDRsUFRAWIB0iIiAdHx8kKDQsJCYxJx8fLT0tMTU3Ojo6Iys/RD84QzQ5Ojf/2wBDAQoKCg0MDRoPDxo3JR8lNzc3Nzc3Nzc3Nzc3Nzc3Nzc3Nzc3Nzc3Nzc3Nzc3Nzc3Nzc3Nzc3Nzc3Nzc3Nzc3Nzf/wAARCACbAPADASIAAhEBAxEB/8QAGwAAAwEBAQEBAAAAAAAAAAAAAwQFAgEABgf/xAAwEAACAgEEAQQBAgYCAwEAAAABAgMRAAQSITFBBRMiUWEycQYUI4GRoTNCFbHB0f/EABkBAAMBAQEAAAAAAAAAAAAAAAECAwAEBf/EACERAAIDAAICAwEBAAAAAAAAAAABAhEhEjEDQRMiUWEy/9oADAMBAAIRAxEAPwBnnaF/FAfWFWM+R/rPLf1eFBvis9Jo50ejSvH9sPsoc5yPjsYX9sWgmRGOyOfGdVTwfOaAs89Zsg7Tt7zGBgtzXH/zF31ftaqKACy/deMYUlAd+Dn04dhIP+QDgjxhSXsA03Q3VZwboWA+roYkur7EiklDzt6OF0+rLAkxOF8EjrM4tGGEiZTd5qRCwNi88u9itEkHzjKJZ5xemYkraSKjKa+/zmNTp0eUFgHU9A5Q1vBqqxeQgFdqtYyi3QddCQ0ccLkQoqO3PAxxYpEUsSWYUP2wphNiQfqrzhY23gBXDMp+QHOFmbb7AvUgWNvJ5vvDHTsnIqs3QHLLbk3+2H/UF/OKzCW3YLo0O+cLutVF94xqIgUP7ecCsZHDDoYOzC0oczDaOBmJYilkecoxqNvi/OYnVdhJHWZP0YRolK8eRi7IwksC/rHAR1XeZaNhyB57xkgC5X429C/rBoCGAW6vvGAhYV9+MLHCFA+/2wvAgJIvh+cAgffVZS2Cuucy0dC65xbMJyk+cyxOziyBh2jJNVxnmTbGf2xgCijnDRj5Z4LQN8n7zmn3e427+2BjIZoDNrzngu+uMOibRihM7eM6qnzhFUfXGbRQGvFZhSZbBvkjrFmDsptwgPHyOP6mOyK4Hm8Um0qWsrLu56OUjVChoIoQlIVP3zeC9tjJtX9N847p9PGq2gAvvDBFT5cYvLQg1+EZ3dD6zkc4ZuPo8VmXnG7b5P3gkiZrayOfBwV+gGnUMa2jb3ZwPtoWo/pGNRIxgG7k4pJG4JJUjnoYYmPNGI2VlPBPGNARIaAAvuhihPuLR68YeJC9ADnMzB41Rm4HJ8Z5kphXV1hkWhzQIzvx8HEswrKGYNzdfeJST7VcG+uAMqSAbMm+1ucgA3ePExnQzkwCSWNoyf8Aq3edadZFJrrOaoMgVFIII5OKxLulNXX34GOo+wNjUUatTE8/WekQKvx84aKNVHfOaeMFAQOfo4t6YQDENRGEVmNGu+848RLn4nbeGjShu6wsx3gDMOCSKwtWbBzjrYHNfWKEBMdoujeJSOzBrNA5SKBhzi08S7W8fvlIsDAc7eT1/vPQtbG+c8SFUNIwVRwSeM2KP/FX7/eBjVljEZI7zcbkvXjFpJ1EZvsZmOcEWBzi0YobhdE5sMAt4rAjSXuPGbkPt8DkYOILOSOzUSvB85uPc6MTzQ4we6zz3howSKBrjrGqkAxG0iKAP3xjcSAG5vnBoCrsCbGOQhZE5+sEqQRNo1LEsMNp1Kx0KN84v6j/ADUEYbSbCwa2V+mGL+keow6l2MsvtP0YpOCD/fFfQ/BtWi1HGdvX9sxPGdvA7xiJlYhVa8Ns46ydtOxWqJEOmIfkcfWUAqxrYXnNlOeRnJEOyj3jcrFAs5ZTXGCclUscjyc2AwsCjxnCxVCjLz9nGowtJOEoZhpfz3mNRFIRYXkYGG943/Lj/GOors1mHYswB/tjuj0y+ydxFnAvLEYz8PmDxh4DQZ3bk81fWF3WAOiIRncWv6wmwsoIP5zm5ZY9y9jPIDI1i684lBM7Ay8A5h12RkDvGAgVvkaz0wtfiOcHswpCSAdwwWpk2cg0frGVjYfrax3kjXTFtQ208dVlYRtithZNbsuvkTkySebUzMCxEYHNYURFz0TnglKf26y6ikCwnqcJm9PmiUkNtNH8+MX/AIWZ9T6WrSuGYEqSPx95Rccc/wB8n+mI2l1+ohQVC3zFf9SfGc0ltnVFpwaO+ogqaj/vg9E7swXvn6ylNFv7rvnN6LSLvuvxhbwmsHIYiIwazrQht5Jo4eRtke1Bz94sgLS88/eLFisGqU1Mp6snH4ol27lvn/WCbRLJOJyz2ooLfGPKwjSqGCcsMLuFBCqpP3jMCDZZABzi7SNzCh95pJQqX3eI3aMD1MJrcAW/fFl9P0+qS54Fau7HOPPKHj4POe0aMXYno/Wa80KbTwmj0GBflDNqIaPiQ5X0sJhiVC7MFH6m5JzbtzsrNA/KsXsZzbVM60d4IcttPjDi7NjrAlC0nHnvAmIeeNa3fWDUJJbHmj1hJ3WJdtE4JJF2EAUe6xldAM6pA6bUF/jE20yoFJFNWHYi90Zpr7J4ODSQajUKA4BU8jKRtIzF006yOxYCgcBr0TTRFwTdjNeoel6mIPJ6bq3hYksUb5KT/frPnPTfTdZ61Izeo6iWw5DKGoCsaLt2U+ONXZ9FoNr6dd0lWSavHnUrGGj7H/rPndT/AA0dKFfTzypXZD3hfT31OkkEbakzxsLBkx+PLULLilha3CVhuHIHWMLHtW/OSo9VulIscH/rlH3wsZZj0PvElBroSxXXSBV2g0cmNpfcYtfeHaX35i3gZ3b8hRrKxTihbAiMRisUlKi2YeO7x2UrYF8nycma2OYygQ7CvncMrFfoB6R+DVD6Oe06Kgrgk9nMIEKUT2c9ASkxBPH1kGiyY4qgH5YeMBaKmxijAiyx4wihpB/TBxKMOPIu0gC7zsC7R3yfGKgMvxYMB94wQFiDAm8DVAGVYMndH7ybF6l/KTGD1FlDE3HIemH5/OMxnb2TXY5xP1TTw6/SGKVSBfH3gURotdMb02uXXO8cbDjrDK7K21rz5TS+k63RzIdLOQL4388Z9RomklkMcyUa/UPONJJAlFLpjw9pkA201YXRycFbqsQ1RaMMvYqgc1omkLjefB6xHH6gKzAEc4NwA3x6XzgozJMpYWSDQzxBK0SVa+TiJGG4Ws0RnNwiY/R84rPqToohJIjshPyZR+nNK0eqW0k/IrzipBadWK67UbWtBuPZGCnRXjWVZCrfjHZNHYt+a8feTNSCswQRkRgci7y8aawQ9BFIwYh9yDq/OKajfG7Sg7XDcAecoLuKsIo2Bqxxk9oWkY+8xUjKweitnpvWC8CqV+RFNWc9PEGijkbTXukcuwJuyc5D6YHmKoQwHN47F6R5Y0PoZpOEfY6llI8dTJqkZGWhVdc58D/E0+o0evjVN9I3HNV/+5+n6fTxQrtRaru8S9T9G0evAM8YYg2DebxeaMXqwH9Pif4fll1ILSSGOxdHyMqajVTe8Yy/9MCgo+sLH6Yyzagoo2x8Lx+OsmwxvNqJWaweqzptSdiMpQN7q7lHX5xtCRe4XxxiemT2ABZIw8b2Tx3k5IAvKjyyNuNAdAZl2AIAvj7xwxfIkkVWTZaMpoA84Y7hhwQcGj0cWnkkgI9uLe7NX7YwZwqsCeR9ZkyJJIpLWCOvIOQ0sOxkSIA4G6usNCwApR+MmGQI+w9A8Vho96xgA1Z4xeBmxmSVvdG02AORhYX4prr6OY0cBJtuTj4jAWxV+cDaWGBARlCDyPGKE1JsP6QcZeNmIXgDBzQsgG49+c0aMCnZQnxY30BjWikkFs/YFAecwgCxnYgJ+zmoyhlVtpvzeF6gDepQtCrHqucDHGsXIPffOb1GthjWmNqTRrE45Vnc+y/55+sWKbWgbLGlm2qRRqus6g+YIsk81ielaQI24WR5vGY9VQFf34xHHTWHlmX2qYUp4PGTI/S54n/m9JM4LG/aP6SMf1b+1pg1KVLHCaXVDUAKi/EecXVEdTaEk9SGp08hT4yRttZTwRiiSF5lYm2bjk571bRpBrTqI2O6YDcPHHnA6RTut63DkDLQS42CestQzxrH0C2ZTTpKpteT2azcUcckauFq/rG0UAVVZKUqAkKw6YRg0O/xhivGFI+jmSMm5WFKgIU2b6weooRnxhzgNVGJVIJxo9mZGnkaOORYloN/2ORoF9tCSfkQecta9xHpnhI+Q6/OTFh2xgmrr7zv8bwkzujQTbi6kAHs4Z1ij6Nkc4A65IotoIB/bJEurkaUyPZ+gvnHUWwFMahibfgE5L9TlcOsUO5XkNIwHX7/AIxyJhOANhWv9Yab24kG+mNecKxmFtLKupgjZFNOA3+sOY2jJfaCfGLenFdPGqyKAwUAbR1lCFkdAaJOQbotSvBWm5IB39kDDabVpPEkqNYujeM3HBKXbyKyb6V7eqm1irINomJQAdXi3o0YpxbLOi1I932+/wA5WTkXzkH2hp+S4oDxjsPqSNErgnkcYk4XqFT9FBiKLCz/APMxMAITuAb6xeHXRmwoN32esahkg1aExOrhWq1NjJu4hFo42LKrAgNjU8EcUJaqrzjAhU7SfGZ10PvQMlnrxm5W0A+V11JI6xAlSdyk/Wc0pmV7C/BeD+2OaiKOBAfmeedwz0ZErLGsVkj9X3nZy+pMqQMfaPxNMBVHCAUBw37XnoNIyKgRuPP4z2pcQzRRMfk4NUO85rVjcWbMh1CFCQK4rGNPCdNEp8ecxBAOzwccLKke08gDElL0FANXp0miMjHocfWQg5jmvyexlLV6p1Qxr+msnbQWJYWcr400tBZW9Pl3IQeOcoKwGQ4yYkpW5IGOLqG9vn/OSnDQpj7E3dWM9uHk4gNXIBVA1hkl3BS3d4jg0GwztXjJ3qPuKvuB6TyMdduSRkv1TUAKIwLZjzj+NfYEuiPHG+pmZ5GYV1hdWqRxc9ni8aj2jceOMFMgkSyOvGdXLSdEFozISB95qHSFJd5o44sJV9lcHs5uWSNRt7P4yibfQTBQRwkqRZ+sTkHuLbn+x8YcyfLkivAxaVwXq6vs48cEOurLtaua5o4zpHISgQL/ANYFigN1eE000SgqQfvItYW9hvUZ/Y9MmlsWFpbGRPSoV0+kEwch35Yj7+s+hjH8zFsIVkryMiatZtO5QRgxFv8AGCC3R+VKhiDVNqopgTuCVeaCzpH8EYnsc4jNpdTBHFPph8GsuRjvp+tkMHtuCspsCQ9ZVpJYTrSI/qOr1XqSwvE8kEfyljVtt59v6L6ppZ4/a06+0UHMZFUc+e/h7QyaT1DV6qULIrUARz13lt9BHLqo9aPiwG34/X5zmlG+y8pquKPo43B852Rgo5NXxk6KT+oAhJ4zuqZp4mj3MoPBI4OR4aSQOZY5vgeFu7zMTRQyARtdD/OKv6PNGA8GplWlruwcQ1T6zSAHiVAvyI4JOWjuB4J/5Z9dDMsi2CMl+tTiLV6WYfpDFSfq8T9H9Ui1agwtZHYI5wmtjOodPlSq4NV3ifHUgRfGVMpxT/Adn6ObVpZSFHFd/nE0baGYjjwMc02pTbu4DV1eZoSxGdSHbcxUnxk6ed11AWzRrLk8kMkbM1WB3efOTSlpHLWCOFy/j3sVlaCVSADbfVZQMRKFgbX6yF6ezgo78AcgHKz6+lIUDcfrJ+SLvBkzyHbe4E4zFKGIA6xVpC6rxzXOcjjl3bhwPzitYEdnlEaFjkSc++/uycG+M1qNYff9skkDsZ2UqQOOb8Y0IuIG7Mx2o58+M5qGATuhWCM4BoHdR8dYhrJZGb42w+hlYxtgMajWkybEJC/eKIXLWTwT/jOiGWV6f4HwaxhtGYNOW3biOcvkcADmUQDc5skcDF533kUtKRx++OIRPDbEE1WBNKlbRxwMydGQ5NpGBu+BziRsXx+Md10snuAxvtI7Ujg4nL6h7MqxzwoGf9Py7ySsokUfSg6o7GyB1+cam0ccqXKtk8kZMk1esjVRHAq3z3j+jE7wGSYiz1XjJNPsJjWbYNOYoCNhH+MjywTQRtDvDb/kQB1ldoRKzCVqrqsCmhjut7E33feUg6Ae9E07mMiUkRrzQ85YEP8ATA3c+BgdJEAo5pR0B5ykiDusjOWhPRKmniBUCzmP1liCA3jCTjcnHg4m0citY585NaAcDME2m+fOI6qJZLDXzwD4xmDU7R7corxeK+sB4IzMlsv0MeGOgNHIoNJood0caiV+/s5yCU2WUA/gnFNMRIV3sTX3hRMsbkCusrxAzn8wbJYEC/GL6zUK7j29ygDsYzGEeNg7Cz4vEpR7YJavjjxpASsc9PO4jcAy+b8Y/L6WkxVhQHfGJfw5pVXRJM7bnm+Rvxlv3XiQhIxX3kZzd4NKNOidrtOkYjSG93VDFSCkoV7/AHx+YM83uPwQPHWAciWQKnjycKlgtD2nQBbzGsnMcZAPJHGcQvR44HnEtTOHU7rWsSMbkFkz3GidmdQ7N5vrBTal9tC6u++c5NucswF8+MHIWUBZQFvonOxRQoxQSC93LeDh/SABCXkq2PnxkjV6kFVRCW28E4sZNU1xxNV/XJGF+O0Fdn0kgh1zMIpP+NqO37xf1BXVQqfpHeY9Ij/kvT1RjRsksRyTnndpi3y+OTimmF0JIoRiFJvvONIsdBj3zxhX4BrwOzk6WYEA8fHj98ulYpT1gRDu3m/GQ9O0XrXqSlwd2nauT3ljXuxj5PjPnNL/AEv4nVY/iGQlgPOcsm4pM6PHFSTPsdVJHp41dwTzQAHN51fU1UASxtGvW1sJIAypuAPPnJ2pdm1AVjYN8YIxTJlbUUypJGARXYGZhQ7t203mNOT7AXwKAGU4f/mI3QT2moOBXyxozKprycwigcgc4pqifdAvJ1bMPmQbSfHnMLqkD0eF+6wEbG6vg5jWcIK4wqKsDZzXTxykGL9Q74xJtTLL8GPwJ2nGNKAXa+cxqgFdAoAv6yqpOjL9ATw+1J/SJI+xgoixlWwDzV4yxOyr84m3xcheOMongjDylkLDqszGnusd4JUjvMF2IFns4xGTTfisWToaOMo+hQtHp1jZrA6oVxlrYp8DE/SwNi8dgY9/2Occm7HesXn06yJ+n9sW/luCNoBymfGBl4U1gU2KS2+JKsxA/wDeR9fMZpWSFfjWWtUBTmuayXGB3XOdfjfsViIXZCVLEcZP1L7iBKCVHRU85V1JqNq4vF9Oive9Qf7Z0RkAV0j6eYtEUCjsF/OcCpp9SxWmU9HwMz6tGkcIKLtPPWKaJidM1nzlP6ZKyo2oaUUjf66zbSrGpHDNgowBASO7wT/qU/eJQD2pkYozL454yB6UNR6hq55A5GnQ7QPz5z6yZFGhlIUXtOfPfw2x/wDHLz2xJwcndItFJQbP/9k="/>
          <p:cNvSpPr>
            <a:spLocks noChangeAspect="1" noChangeArrowheads="1"/>
          </p:cNvSpPr>
          <p:nvPr/>
        </p:nvSpPr>
        <p:spPr bwMode="auto">
          <a:xfrm>
            <a:off x="155575" y="-547688"/>
            <a:ext cx="177165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AutoShape 6" descr="data:image/jpg;base64,/9j/4AAQSkZJRgABAQAAAQABAAD/2wBDAAkGBwgHBgkIBwgKCgkLDRYPDQwMDRsUFRAWIB0iIiAdHx8kKDQsJCYxJx8fLT0tMTU3Ojo6Iys/RD84QzQ5Ojf/2wBDAQoKCg0MDRoPDxo3JR8lNzc3Nzc3Nzc3Nzc3Nzc3Nzc3Nzc3Nzc3Nzc3Nzc3Nzc3Nzc3Nzc3Nzc3Nzc3Nzc3Nzf/wAARCACbAPADASIAAhEBAxEB/8QAGwAAAwEBAQEBAAAAAAAAAAAAAwQFAgEABgf/xAAwEAACAgEEAQQBAgYCAwEAAAABAgMRAAQSITFBBRMiUWEycQYUI4GRoTNCFbHB0f/EABkBAAMBAQEAAAAAAAAAAAAAAAECAwAEBf/EACERAAIDAAICAwEBAAAAAAAAAAABAhEhEjEDQRMiUWEy/9oADAMBAAIRAxEAPwBnnaF/FAfWFWM+R/rPLf1eFBvis9Jo50ejSvH9sPsoc5yPjsYX9sWgmRGOyOfGdVTwfOaAs89Zsg7Tt7zGBgtzXH/zF31ftaqKACy/deMYUlAd+Dn04dhIP+QDgjxhSXsA03Q3VZwboWA+roYkur7EiklDzt6OF0+rLAkxOF8EjrM4tGGEiZTd5qRCwNi88u9itEkHzjKJZ5xemYkraSKjKa+/zmNTp0eUFgHU9A5Q1vBqqxeQgFdqtYyi3QddCQ0ccLkQoqO3PAxxYpEUsSWYUP2wphNiQfqrzhY23gBXDMp+QHOFmbb7AvUgWNvJ5vvDHTsnIqs3QHLLbk3+2H/UF/OKzCW3YLo0O+cLutVF94xqIgUP7ecCsZHDDoYOzC0oczDaOBmJYilkecoxqNvi/OYnVdhJHWZP0YRolK8eRi7IwksC/rHAR1XeZaNhyB57xkgC5X429C/rBoCGAW6vvGAhYV9+MLHCFA+/2wvAgJIvh+cAgffVZS2Cuucy0dC65xbMJyk+cyxOziyBh2jJNVxnmTbGf2xgCijnDRj5Z4LQN8n7zmn3e427+2BjIZoDNrzngu+uMOibRihM7eM6qnzhFUfXGbRQGvFZhSZbBvkjrFmDsptwgPHyOP6mOyK4Hm8Um0qWsrLu56OUjVChoIoQlIVP3zeC9tjJtX9N847p9PGq2gAvvDBFT5cYvLQg1+EZ3dD6zkc4ZuPo8VmXnG7b5P3gkiZrayOfBwV+gGnUMa2jb3ZwPtoWo/pGNRIxgG7k4pJG4JJUjnoYYmPNGI2VlPBPGNARIaAAvuhihPuLR68YeJC9ADnMzB41Rm4HJ8Z5kphXV1hkWhzQIzvx8HEswrKGYNzdfeJST7VcG+uAMqSAbMm+1ucgA3ePExnQzkwCSWNoyf8Aq3edadZFJrrOaoMgVFIII5OKxLulNXX34GOo+wNjUUatTE8/WekQKvx84aKNVHfOaeMFAQOfo4t6YQDENRGEVmNGu+848RLn4nbeGjShu6wsx3gDMOCSKwtWbBzjrYHNfWKEBMdoujeJSOzBrNA5SKBhzi08S7W8fvlIsDAc7eT1/vPQtbG+c8SFUNIwVRwSeM2KP/FX7/eBjVljEZI7zcbkvXjFpJ1EZvsZmOcEWBzi0YobhdE5sMAt4rAjSXuPGbkPt8DkYOILOSOzUSvB85uPc6MTzQ4we6zz3howSKBrjrGqkAxG0iKAP3xjcSAG5vnBoCrsCbGOQhZE5+sEqQRNo1LEsMNp1Kx0KN84v6j/ADUEYbSbCwa2V+mGL+keow6l2MsvtP0YpOCD/fFfQ/BtWi1HGdvX9sxPGdvA7xiJlYhVa8Ns46ydtOxWqJEOmIfkcfWUAqxrYXnNlOeRnJEOyj3jcrFAs5ZTXGCclUscjyc2AwsCjxnCxVCjLz9nGowtJOEoZhpfz3mNRFIRYXkYGG943/Lj/GOors1mHYswB/tjuj0y+ydxFnAvLEYz8PmDxh4DQZ3bk81fWF3WAOiIRncWv6wmwsoIP5zm5ZY9y9jPIDI1i684lBM7Ay8A5h12RkDvGAgVvkaz0wtfiOcHswpCSAdwwWpk2cg0frGVjYfrax3kjXTFtQ208dVlYRtithZNbsuvkTkySebUzMCxEYHNYURFz0TnglKf26y6ikCwnqcJm9PmiUkNtNH8+MX/AIWZ9T6WrSuGYEqSPx95Rccc/wB8n+mI2l1+ohQVC3zFf9SfGc0ltnVFpwaO+ogqaj/vg9E7swXvn6ylNFv7rvnN6LSLvuvxhbwmsHIYiIwazrQht5Jo4eRtke1Bz94sgLS88/eLFisGqU1Mp6snH4ol27lvn/WCbRLJOJyz2ooLfGPKwjSqGCcsMLuFBCqpP3jMCDZZABzi7SNzCh95pJQqX3eI3aMD1MJrcAW/fFl9P0+qS54Fau7HOPPKHj4POe0aMXYno/Wa80KbTwmj0GBflDNqIaPiQ5X0sJhiVC7MFH6m5JzbtzsrNA/KsXsZzbVM60d4IcttPjDi7NjrAlC0nHnvAmIeeNa3fWDUJJbHmj1hJ3WJdtE4JJF2EAUe6xldAM6pA6bUF/jE20yoFJFNWHYi90Zpr7J4ODSQajUKA4BU8jKRtIzF006yOxYCgcBr0TTRFwTdjNeoel6mIPJ6bq3hYksUb5KT/frPnPTfTdZ61Izeo6iWw5DKGoCsaLt2U+ONXZ9FoNr6dd0lWSavHnUrGGj7H/rPndT/AA0dKFfTzypXZD3hfT31OkkEbakzxsLBkx+PLULLilha3CVhuHIHWMLHtW/OSo9VulIscH/rlH3wsZZj0PvElBroSxXXSBV2g0cmNpfcYtfeHaX35i3gZ3b8hRrKxTihbAiMRisUlKi2YeO7x2UrYF8nycma2OYygQ7CvncMrFfoB6R+DVD6Oe06Kgrgk9nMIEKUT2c9ASkxBPH1kGiyY4qgH5YeMBaKmxijAiyx4wihpB/TBxKMOPIu0gC7zsC7R3yfGKgMvxYMB94wQFiDAm8DVAGVYMndH7ybF6l/KTGD1FlDE3HIemH5/OMxnb2TXY5xP1TTw6/SGKVSBfH3gURotdMb02uXXO8cbDjrDK7K21rz5TS+k63RzIdLOQL4388Z9RomklkMcyUa/UPONJJAlFLpjw9pkA201YXRycFbqsQ1RaMMvYqgc1omkLjefB6xHH6gKzAEc4NwA3x6XzgozJMpYWSDQzxBK0SVa+TiJGG4Ws0RnNwiY/R84rPqToohJIjshPyZR+nNK0eqW0k/IrzipBadWK67UbWtBuPZGCnRXjWVZCrfjHZNHYt+a8feTNSCswQRkRgci7y8aawQ9BFIwYh9yDq/OKajfG7Sg7XDcAecoLuKsIo2Bqxxk9oWkY+8xUjKweitnpvWC8CqV+RFNWc9PEGijkbTXukcuwJuyc5D6YHmKoQwHN47F6R5Y0PoZpOEfY6llI8dTJqkZGWhVdc58D/E0+o0evjVN9I3HNV/+5+n6fTxQrtRaru8S9T9G0evAM8YYg2DebxeaMXqwH9Pif4fll1ILSSGOxdHyMqajVTe8Yy/9MCgo+sLH6Yyzagoo2x8Lx+OsmwxvNqJWaweqzptSdiMpQN7q7lHX5xtCRe4XxxiemT2ABZIw8b2Tx3k5IAvKjyyNuNAdAZl2AIAvj7xwxfIkkVWTZaMpoA84Y7hhwQcGj0cWnkkgI9uLe7NX7YwZwqsCeR9ZkyJJIpLWCOvIOQ0sOxkSIA4G6usNCwApR+MmGQI+w9A8Vho96xgA1Z4xeBmxmSVvdG02AORhYX4prr6OY0cBJtuTj4jAWxV+cDaWGBARlCDyPGKE1JsP6QcZeNmIXgDBzQsgG49+c0aMCnZQnxY30BjWikkFs/YFAecwgCxnYgJ+zmoyhlVtpvzeF6gDepQtCrHqucDHGsXIPffOb1GthjWmNqTRrE45Vnc+y/55+sWKbWgbLGlm2qRRqus6g+YIsk81ielaQI24WR5vGY9VQFf34xHHTWHlmX2qYUp4PGTI/S54n/m9JM4LG/aP6SMf1b+1pg1KVLHCaXVDUAKi/EecXVEdTaEk9SGp08hT4yRttZTwRiiSF5lYm2bjk571bRpBrTqI2O6YDcPHHnA6RTut63DkDLQS42CestQzxrH0C2ZTTpKpteT2azcUcckauFq/rG0UAVVZKUqAkKw6YRg0O/xhivGFI+jmSMm5WFKgIU2b6weooRnxhzgNVGJVIJxo9mZGnkaOORYloN/2ORoF9tCSfkQecta9xHpnhI+Q6/OTFh2xgmrr7zv8bwkzujQTbi6kAHs4Z1ij6Nkc4A65IotoIB/bJEurkaUyPZ+gvnHUWwFMahibfgE5L9TlcOsUO5XkNIwHX7/AIxyJhOANhWv9Yab24kG+mNecKxmFtLKupgjZFNOA3+sOY2jJfaCfGLenFdPGqyKAwUAbR1lCFkdAaJOQbotSvBWm5IB39kDDabVpPEkqNYujeM3HBKXbyKyb6V7eqm1irINomJQAdXi3o0YpxbLOi1I932+/wA5WTkXzkH2hp+S4oDxjsPqSNErgnkcYk4XqFT9FBiKLCz/APMxMAITuAb6xeHXRmwoN32esahkg1aExOrhWq1NjJu4hFo42LKrAgNjU8EcUJaqrzjAhU7SfGZ10PvQMlnrxm5W0A+V11JI6xAlSdyk/Wc0pmV7C/BeD+2OaiKOBAfmeedwz0ZErLGsVkj9X3nZy+pMqQMfaPxNMBVHCAUBw37XnoNIyKgRuPP4z2pcQzRRMfk4NUO85rVjcWbMh1CFCQK4rGNPCdNEp8ecxBAOzwccLKke08gDElL0FANXp0miMjHocfWQg5jmvyexlLV6p1Qxr+msnbQWJYWcr400tBZW9Pl3IQeOcoKwGQ4yYkpW5IGOLqG9vn/OSnDQpj7E3dWM9uHk4gNXIBVA1hkl3BS3d4jg0GwztXjJ3qPuKvuB6TyMdduSRkv1TUAKIwLZjzj+NfYEuiPHG+pmZ5GYV1hdWqRxc9ni8aj2jceOMFMgkSyOvGdXLSdEFozISB95qHSFJd5o44sJV9lcHs5uWSNRt7P4yibfQTBQRwkqRZ+sTkHuLbn+x8YcyfLkivAxaVwXq6vs48cEOurLtaua5o4zpHISgQL/ANYFigN1eE000SgqQfvItYW9hvUZ/Y9MmlsWFpbGRPSoV0+kEwch35Yj7+s+hjH8zFsIVkryMiatZtO5QRgxFv8AGCC3R+VKhiDVNqopgTuCVeaCzpH8EYnsc4jNpdTBHFPph8GsuRjvp+tkMHtuCspsCQ9ZVpJYTrSI/qOr1XqSwvE8kEfyljVtt59v6L6ppZ4/a06+0UHMZFUc+e/h7QyaT1DV6qULIrUARz13lt9BHLqo9aPiwG34/X5zmlG+y8pquKPo43B852Rgo5NXxk6KT+oAhJ4zuqZp4mj3MoPBI4OR4aSQOZY5vgeFu7zMTRQyARtdD/OKv6PNGA8GplWlruwcQ1T6zSAHiVAvyI4JOWjuB4J/5Z9dDMsi2CMl+tTiLV6WYfpDFSfq8T9H9Ui1agwtZHYI5wmtjOodPlSq4NV3ifHUgRfGVMpxT/Adn6ObVpZSFHFd/nE0baGYjjwMc02pTbu4DV1eZoSxGdSHbcxUnxk6ed11AWzRrLk8kMkbM1WB3efOTSlpHLWCOFy/j3sVlaCVSADbfVZQMRKFgbX6yF6ezgo78AcgHKz6+lIUDcfrJ+SLvBkzyHbe4E4zFKGIA6xVpC6rxzXOcjjl3bhwPzitYEdnlEaFjkSc++/uycG+M1qNYff9skkDsZ2UqQOOb8Y0IuIG7Mx2o58+M5qGATuhWCM4BoHdR8dYhrJZGb42w+hlYxtgMajWkybEJC/eKIXLWTwT/jOiGWV6f4HwaxhtGYNOW3biOcvkcADmUQDc5skcDF533kUtKRx++OIRPDbEE1WBNKlbRxwMydGQ5NpGBu+BziRsXx+Md10snuAxvtI7Ujg4nL6h7MqxzwoGf9Py7ySsokUfSg6o7GyB1+cam0ccqXKtk8kZMk1esjVRHAq3z3j+jE7wGSYiz1XjJNPsJjWbYNOYoCNhH+MjywTQRtDvDb/kQB1ldoRKzCVqrqsCmhjut7E33feUg6Ae9E07mMiUkRrzQ85YEP8ATA3c+BgdJEAo5pR0B5ykiDusjOWhPRKmniBUCzmP1liCA3jCTjcnHg4m0citY585NaAcDME2m+fOI6qJZLDXzwD4xmDU7R7corxeK+sB4IzMlsv0MeGOgNHIoNJood0caiV+/s5yCU2WUA/gnFNMRIV3sTX3hRMsbkCusrxAzn8wbJYEC/GL6zUK7j29ygDsYzGEeNg7Cz4vEpR7YJavjjxpASsc9PO4jcAy+b8Y/L6WkxVhQHfGJfw5pVXRJM7bnm+Rvxlv3XiQhIxX3kZzd4NKNOidrtOkYjSG93VDFSCkoV7/AHx+YM83uPwQPHWAciWQKnjycKlgtD2nQBbzGsnMcZAPJHGcQvR44HnEtTOHU7rWsSMbkFkz3GidmdQ7N5vrBTal9tC6u++c5NucswF8+MHIWUBZQFvonOxRQoxQSC93LeDh/SABCXkq2PnxkjV6kFVRCW28E4sZNU1xxNV/XJGF+O0Fdn0kgh1zMIpP+NqO37xf1BXVQqfpHeY9Ij/kvT1RjRsksRyTnndpi3y+OTimmF0JIoRiFJvvONIsdBj3zxhX4BrwOzk6WYEA8fHj98ulYpT1gRDu3m/GQ9O0XrXqSlwd2nauT3ljXuxj5PjPnNL/AEv4nVY/iGQlgPOcsm4pM6PHFSTPsdVJHp41dwTzQAHN51fU1UASxtGvW1sJIAypuAPPnJ2pdm1AVjYN8YIxTJlbUUypJGARXYGZhQ7t203mNOT7AXwKAGU4f/mI3QT2moOBXyxozKprycwigcgc4pqifdAvJ1bMPmQbSfHnMLqkD0eF+6wEbG6vg5jWcIK4wqKsDZzXTxykGL9Q74xJtTLL8GPwJ2nGNKAXa+cxqgFdAoAv6yqpOjL9ATw+1J/SJI+xgoixlWwDzV4yxOyr84m3xcheOMongjDylkLDqszGnusd4JUjvMF2IFns4xGTTfisWToaOMo+hQtHp1jZrA6oVxlrYp8DE/SwNi8dgY9/2Occm7HesXn06yJ+n9sW/luCNoBymfGBl4U1gU2KS2+JKsxA/wDeR9fMZpWSFfjWWtUBTmuayXGB3XOdfjfsViIXZCVLEcZP1L7iBKCVHRU85V1JqNq4vF9Oive9Qf7Z0RkAV0j6eYtEUCjsF/OcCpp9SxWmU9HwMz6tGkcIKLtPPWKaJidM1nzlP6ZKyo2oaUUjf66zbSrGpHDNgowBASO7wT/qU/eJQD2pkYozL454yB6UNR6hq55A5GnQ7QPz5z6yZFGhlIUXtOfPfw2x/wDHLz2xJwcndItFJQbP/9k="/>
          <p:cNvSpPr>
            <a:spLocks noChangeAspect="1" noChangeArrowheads="1"/>
          </p:cNvSpPr>
          <p:nvPr/>
        </p:nvSpPr>
        <p:spPr bwMode="auto">
          <a:xfrm>
            <a:off x="155575" y="-547688"/>
            <a:ext cx="177165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3800" name="Picture 8" descr="http://t1.gstatic.com/images?q=tbn:ANd9GcQVRv7I2NA1nQieUbZSnVZSrA7xRBixQKgLX5J-TTsqh6ImaYg&amp;t=1&amp;usg=__mwcICto81rrWIe-nw9oJFYOHDyI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556792"/>
            <a:ext cx="4320480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4282" y="1481328"/>
            <a:ext cx="8643998" cy="4948068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25000" lnSpcReduction="20000"/>
          </a:bodyPr>
          <a:lstStyle/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a) Neurological disability and, may be</a:t>
            </a:r>
          </a:p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b) Fatal if not treated   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00B0F0"/>
                </a:solidFill>
                <a:latin typeface="Century Gothic" pitchFamily="34" charset="0"/>
              </a:rPr>
              <a:t>They usually have:-</a:t>
            </a:r>
          </a:p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a) Slow insidious on set</a:t>
            </a:r>
          </a:p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b) with progression of signs and symptoms over  a period of weeks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00B0F0"/>
                </a:solidFill>
                <a:latin typeface="Century Gothic" pitchFamily="34" charset="0"/>
              </a:rPr>
              <a:t>They differ from those of acute infection which have </a:t>
            </a:r>
          </a:p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a) Rapid on set of symptoms and signs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00B0F0"/>
                </a:solidFill>
                <a:latin typeface="Century Gothic" pitchFamily="34" charset="0"/>
              </a:rPr>
              <a:t>They are usually diagnosed ,if the neurological syndrome exists for &gt; 4 weeks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008000"/>
                </a:solidFill>
                <a:latin typeface="Century Gothic" pitchFamily="34" charset="0"/>
              </a:rPr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43998" cy="1143000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2800" i="1" dirty="0" smtClean="0">
                <a:latin typeface="Century Gothic" pitchFamily="34" charset="0"/>
              </a:rPr>
              <a:t>Chronic cerebral and meningeal infection can produce:-</a:t>
            </a:r>
            <a:endParaRPr lang="en-US" sz="2800" i="1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15940" cy="1700808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2800" i="1" dirty="0" smtClean="0">
                <a:latin typeface="Century Gothic" pitchFamily="34" charset="0"/>
              </a:rPr>
              <a:t>Symptoms and signs of chronic cerebral and </a:t>
            </a:r>
            <a:r>
              <a:rPr lang="en-US" sz="2800" i="1" dirty="0" err="1" smtClean="0">
                <a:latin typeface="Century Gothic" pitchFamily="34" charset="0"/>
              </a:rPr>
              <a:t>meningeal</a:t>
            </a:r>
            <a:r>
              <a:rPr lang="en-US" sz="2800" i="1" dirty="0" smtClean="0">
                <a:latin typeface="Century Gothic" pitchFamily="34" charset="0"/>
              </a:rPr>
              <a:t> infections: </a:t>
            </a:r>
            <a:r>
              <a:rPr lang="en-US" sz="2800" i="1" u="sng" dirty="0" smtClean="0">
                <a:latin typeface="Century Gothic" pitchFamily="34" charset="0"/>
              </a:rPr>
              <a:t>over a long period of time   </a:t>
            </a:r>
            <a:r>
              <a:rPr lang="en-US" sz="2800" i="1" dirty="0" smtClean="0">
                <a:latin typeface="Century Gothic" pitchFamily="34" charset="0"/>
              </a:rPr>
              <a:t>or can be </a:t>
            </a:r>
            <a:r>
              <a:rPr lang="en-US" sz="2800" i="1" u="sng" dirty="0" smtClean="0">
                <a:latin typeface="Century Gothic" pitchFamily="34" charset="0"/>
              </a:rPr>
              <a:t>recurrent</a:t>
            </a:r>
            <a:endParaRPr lang="en-US" sz="2800" i="1" u="sng" dirty="0">
              <a:latin typeface="Century Goth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0034" y="1714488"/>
            <a:ext cx="4040188" cy="4929222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B0F0"/>
                </a:solidFill>
                <a:latin typeface="Century Gothic" pitchFamily="34" charset="0"/>
              </a:rPr>
              <a:t>SYMPTOM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Chronic head ache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Neck or back pain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endParaRPr lang="en-US" sz="2200" b="1" dirty="0" smtClean="0">
              <a:latin typeface="Century Gothic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Change in personality</a:t>
            </a:r>
          </a:p>
          <a:p>
            <a:pPr>
              <a:lnSpc>
                <a:spcPct val="120000"/>
              </a:lnSpc>
              <a:buNone/>
            </a:pPr>
            <a:endParaRPr lang="en-US" sz="2200" b="1" dirty="0" smtClean="0">
              <a:latin typeface="Century Gothic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Facial weakness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Double vision ,visual loss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Arm and leg weakness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clumsiness</a:t>
            </a:r>
            <a:endParaRPr lang="en-US" sz="2200" b="1" dirty="0">
              <a:latin typeface="Century Gothic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1714488"/>
            <a:ext cx="4186809" cy="4929222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33000"/>
              </a:prstClr>
            </a:outerShdw>
          </a:effectLst>
          <a:scene3d>
            <a:camera prst="orthographicFront"/>
            <a:lightRig rig="threePt" dir="t"/>
          </a:scene3d>
          <a:sp3d>
            <a:bevelT w="44450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b="1" dirty="0" smtClean="0">
                <a:solidFill>
                  <a:srgbClr val="00B0F0"/>
                </a:solidFill>
                <a:latin typeface="Century Gothic" pitchFamily="34" charset="0"/>
              </a:rPr>
              <a:t>SIGN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+/-</a:t>
            </a:r>
            <a:r>
              <a:rPr lang="en-US" sz="2000" b="1" u="sng" dirty="0" smtClean="0">
                <a:latin typeface="Century Gothic" pitchFamily="34" charset="0"/>
              </a:rPr>
              <a:t>Papilloedema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 err="1" smtClean="0">
                <a:latin typeface="Century Gothic" pitchFamily="34" charset="0"/>
              </a:rPr>
              <a:t>Brud</a:t>
            </a:r>
            <a:r>
              <a:rPr lang="en-US" sz="2000" b="1" dirty="0" smtClean="0">
                <a:latin typeface="Century Gothic" pitchFamily="34" charset="0"/>
              </a:rPr>
              <a:t> Zinc or Kerning 'positive sign </a:t>
            </a:r>
            <a:r>
              <a:rPr lang="en-US" sz="2000" b="1" dirty="0" err="1" smtClean="0">
                <a:latin typeface="Century Gothic" pitchFamily="34" charset="0"/>
              </a:rPr>
              <a:t>sof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meningeal</a:t>
            </a:r>
            <a:r>
              <a:rPr lang="en-US" sz="2000" b="1" dirty="0" smtClean="0">
                <a:latin typeface="Century Gothic" pitchFamily="34" charset="0"/>
              </a:rPr>
              <a:t> irritation</a:t>
            </a:r>
          </a:p>
          <a:p>
            <a:pPr>
              <a:lnSpc>
                <a:spcPct val="120000"/>
              </a:lnSpc>
              <a:buNone/>
            </a:pPr>
            <a:endParaRPr lang="en-US" sz="2000" b="1" dirty="0" smtClean="0">
              <a:latin typeface="Century Gothic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Altered mental status, </a:t>
            </a:r>
            <a:r>
              <a:rPr lang="en-US" sz="2000" b="1" u="sng" dirty="0" smtClean="0">
                <a:latin typeface="Century Gothic" pitchFamily="34" charset="0"/>
              </a:rPr>
              <a:t>memory loss, etc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Seventh nerve palsy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alibri"/>
              </a:rPr>
              <a:t>3,4,6 th,</a:t>
            </a:r>
            <a:r>
              <a:rPr lang="en-US" sz="2000" b="1" dirty="0" smtClean="0">
                <a:latin typeface="Century Gothic" pitchFamily="34" charset="0"/>
              </a:rPr>
              <a:t>Nerve palsy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Ataxia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b="1" u="sng" dirty="0" smtClean="0">
                <a:latin typeface="Century Gothic" pitchFamily="34" charset="0"/>
              </a:rPr>
              <a:t>Hydrocephalus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endParaRPr lang="en-US" sz="20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72032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a- History as mentioned  for Brucellosis and Tuberculosis if suggestive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b-Clinical examination for symptoms and signs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c- Imaging by x- ray ,MRI or ultrasound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d- Laboratory findings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latin typeface="Century Gothic" pitchFamily="34" charset="0"/>
              </a:rPr>
              <a:t>Diagnosis of chronic cerebral and meningeal infections</a:t>
            </a:r>
            <a:endParaRPr lang="en-US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dirty="0" smtClean="0"/>
              <a:t>        </a:t>
            </a:r>
            <a:r>
              <a:rPr lang="en-US" sz="7200" b="1" dirty="0" smtClean="0">
                <a:latin typeface="Century Gothic" pitchFamily="34" charset="0"/>
              </a:rPr>
              <a:t>This is mainly related to the laboratory examination of cerebrospinal fluid including:-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6400" b="1" dirty="0" smtClean="0">
                <a:latin typeface="Century Gothic" pitchFamily="34" charset="0"/>
              </a:rPr>
              <a:t>a-Collect of 2-5 ml of CSF and checking for the pressure level indicating intracranial pressure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6400" b="1" dirty="0" smtClean="0">
                <a:latin typeface="Century Gothic" pitchFamily="34" charset="0"/>
              </a:rPr>
              <a:t>b- Bio chemical investigation for :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dirty="0" smtClean="0">
                <a:latin typeface="Century Gothic" pitchFamily="34" charset="0"/>
              </a:rPr>
              <a:t>                                                        </a:t>
            </a:r>
            <a:r>
              <a:rPr lang="en-US" sz="5600" b="1" dirty="0" smtClean="0">
                <a:latin typeface="Century Gothic" pitchFamily="34" charset="0"/>
              </a:rPr>
              <a:t>1- Total protein 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 2- Glucose level in comparison to the  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     serum glucose level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7200" b="1" dirty="0" smtClean="0">
                <a:latin typeface="Century Gothic" pitchFamily="34" charset="0"/>
              </a:rPr>
              <a:t>c- Microscopy: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dirty="0" smtClean="0">
                <a:latin typeface="Century Gothic" pitchFamily="34" charset="0"/>
              </a:rPr>
              <a:t>                                                       </a:t>
            </a:r>
            <a:r>
              <a:rPr lang="en-US" sz="5600" b="1" dirty="0" smtClean="0">
                <a:latin typeface="Century Gothic" pitchFamily="34" charset="0"/>
              </a:rPr>
              <a:t>1- Presence of organisms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2- Total white cell count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3- Differential count mainly for:-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                              a- </a:t>
            </a:r>
            <a:r>
              <a:rPr lang="en-US" sz="5600" b="1" dirty="0" err="1" smtClean="0">
                <a:latin typeface="Century Gothic" pitchFamily="34" charset="0"/>
              </a:rPr>
              <a:t>Polymorphes</a:t>
            </a:r>
            <a:endParaRPr lang="en-US" sz="5600" b="1" dirty="0" smtClean="0">
              <a:latin typeface="Century Gothic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                              b- Lymphocytes</a:t>
            </a:r>
            <a:endParaRPr lang="en-US" sz="5600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pPr algn="ctr"/>
            <a:r>
              <a:rPr lang="en-US" i="1" dirty="0" smtClean="0"/>
              <a:t>Laboratory Findings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a- Increased CSF pressure indicating increased intra cranial pressure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b- Increased protein level due to presence of inflammatory indicators, dead organism, proteins and WBC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c- Reduced glucose level ( Normally is 2/3 of serum glucose level)may normal in viral infections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d- Increased total white cell count but in chronic infection the differential shows </a:t>
            </a:r>
            <a:r>
              <a:rPr lang="en-US" sz="2100" b="1" i="1" u="sng" dirty="0" err="1" smtClean="0">
                <a:latin typeface="Century Gothic" pitchFamily="34" charset="0"/>
              </a:rPr>
              <a:t>lymphocytosis</a:t>
            </a:r>
            <a:r>
              <a:rPr lang="en-US" sz="2100" b="1" dirty="0" smtClean="0">
                <a:latin typeface="Century Gothic" pitchFamily="34" charset="0"/>
              </a:rPr>
              <a:t> while in acute infections there is increased % of polymorphs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e- Gram stain can same time rarely shows causative organism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f- Z-N  Stain can show AFB of T.B while modified Z-N can show </a:t>
            </a:r>
            <a:r>
              <a:rPr lang="en-US" sz="2100" b="1" dirty="0" err="1" smtClean="0">
                <a:latin typeface="Century Gothic" pitchFamily="34" charset="0"/>
              </a:rPr>
              <a:t>Nocardia</a:t>
            </a:r>
            <a:r>
              <a:rPr lang="en-US" sz="2100" b="1" dirty="0" smtClean="0">
                <a:latin typeface="Century Gothic" pitchFamily="34" charset="0"/>
              </a:rPr>
              <a:t>  </a:t>
            </a:r>
          </a:p>
          <a:p>
            <a:pPr>
              <a:buNone/>
            </a:pPr>
            <a:endParaRPr lang="ar-SA" sz="2000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Autofit/>
          </a:bodyPr>
          <a:lstStyle/>
          <a:p>
            <a:pPr algn="ctr"/>
            <a:r>
              <a:rPr lang="en-US" sz="2800" i="1" dirty="0" smtClean="0">
                <a:latin typeface="Century Gothic" pitchFamily="34" charset="0"/>
              </a:rPr>
              <a:t>As in acute pyogenic infections, in chronic cerebral and meningeal infections the following CSF finding will be as follows</a:t>
            </a:r>
            <a:endParaRPr lang="ar-SA" sz="2800" i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g- VDRL and other specific  serological  tests  for syphilis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h- Wet preparation of CSF for fungal and parasites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Century Gothic" pitchFamily="34" charset="0"/>
              </a:rPr>
              <a:t>i</a:t>
            </a:r>
            <a:r>
              <a:rPr lang="en-US" b="1" dirty="0" smtClean="0">
                <a:latin typeface="Century Gothic" pitchFamily="34" charset="0"/>
              </a:rPr>
              <a:t>- India ink for Cryptococcus neoforman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j- Culture for CSF for </a:t>
            </a:r>
            <a:r>
              <a:rPr lang="en-US" b="1" i="1" dirty="0" err="1" smtClean="0">
                <a:latin typeface="Century Gothic" pitchFamily="34" charset="0"/>
              </a:rPr>
              <a:t>Brucella</a:t>
            </a:r>
            <a:r>
              <a:rPr lang="en-US" b="1" dirty="0" err="1" smtClean="0">
                <a:latin typeface="Century Gothic" pitchFamily="34" charset="0"/>
              </a:rPr>
              <a:t>,T.B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i="1" dirty="0" smtClean="0">
                <a:latin typeface="Century Gothic" pitchFamily="34" charset="0"/>
              </a:rPr>
              <a:t>Mycobacterium tuberculosis</a:t>
            </a:r>
            <a:r>
              <a:rPr lang="en-US" b="1" dirty="0" smtClean="0">
                <a:latin typeface="Century Gothic" pitchFamily="34" charset="0"/>
              </a:rPr>
              <a:t>, </a:t>
            </a:r>
            <a:r>
              <a:rPr lang="en-US" b="1" i="1" dirty="0" err="1" smtClean="0">
                <a:latin typeface="Century Gothic" pitchFamily="34" charset="0"/>
              </a:rPr>
              <a:t>Leptospira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other Bacteria</a:t>
            </a:r>
            <a:endParaRPr lang="ar-SA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pPr algn="ctr"/>
            <a:r>
              <a:rPr lang="en-US" i="1" dirty="0" smtClean="0"/>
              <a:t>Diagnosis continued </a:t>
            </a:r>
            <a:endParaRPr lang="ar-SA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latin typeface="Century Gothic" pitchFamily="34" charset="0"/>
              </a:rPr>
              <a:t>a) </a:t>
            </a:r>
            <a:r>
              <a:rPr lang="en-US" b="1" dirty="0" err="1" smtClean="0">
                <a:latin typeface="Century Gothic" pitchFamily="34" charset="0"/>
              </a:rPr>
              <a:t>Mantoux</a:t>
            </a:r>
            <a:r>
              <a:rPr lang="en-US" b="1" dirty="0" smtClean="0">
                <a:latin typeface="Century Gothic" pitchFamily="34" charset="0"/>
              </a:rPr>
              <a:t> test, Tuberculin skin test(TST)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b)Chest x-ray for  focus of </a:t>
            </a:r>
            <a:r>
              <a:rPr lang="en-US" b="1" dirty="0" err="1" smtClean="0">
                <a:latin typeface="Century Gothic" pitchFamily="34" charset="0"/>
              </a:rPr>
              <a:t>tb</a:t>
            </a:r>
            <a:r>
              <a:rPr lang="en-US" b="1" dirty="0" smtClean="0">
                <a:latin typeface="Century Gothic" pitchFamily="34" charset="0"/>
              </a:rPr>
              <a:t> infection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c) CSF microscopy for AFB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d) CSF culture an solid medium [L.J ]or fluid  medium[MIGT]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e) PCR or other molecular </a:t>
            </a:r>
            <a:r>
              <a:rPr lang="en-US" b="1" dirty="0" err="1" smtClean="0">
                <a:latin typeface="Century Gothic" pitchFamily="34" charset="0"/>
              </a:rPr>
              <a:t>bioLOGY</a:t>
            </a:r>
            <a:r>
              <a:rPr lang="en-US" b="1" dirty="0" smtClean="0">
                <a:latin typeface="Century Gothic" pitchFamily="34" charset="0"/>
              </a:rPr>
              <a:t> tests for presence of bacterial element </a:t>
            </a:r>
            <a:r>
              <a:rPr lang="en-US" b="1" dirty="0" err="1" smtClean="0">
                <a:latin typeface="Century Gothic" pitchFamily="34" charset="0"/>
              </a:rPr>
              <a:t>tb</a:t>
            </a:r>
            <a:r>
              <a:rPr lang="en-US" b="1" dirty="0" smtClean="0">
                <a:latin typeface="Century Gothic" pitchFamily="34" charset="0"/>
              </a:rPr>
              <a:t> and others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 f) Culture of CSF for Brucella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g) Serology for Brucella</a:t>
            </a:r>
          </a:p>
          <a:p>
            <a:pPr>
              <a:lnSpc>
                <a:spcPct val="160000"/>
              </a:lnSpc>
              <a:buNone/>
            </a:pPr>
            <a:r>
              <a:rPr lang="en-US" b="1" dirty="0" smtClean="0">
                <a:latin typeface="Century Gothic" pitchFamily="34" charset="0"/>
              </a:rPr>
              <a:t>Combination of these finding with clinical history and examination finding</a:t>
            </a:r>
            <a:endParaRPr lang="ar-SA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pPr algn="ctr"/>
            <a:r>
              <a:rPr lang="en-US" sz="3200" i="1" dirty="0" smtClean="0">
                <a:latin typeface="Century Gothic" pitchFamily="34" charset="0"/>
              </a:rPr>
              <a:t>Laboratory diagnosis of cerebral and </a:t>
            </a:r>
            <a:r>
              <a:rPr lang="en-US" sz="3200" i="1" dirty="0" err="1" smtClean="0">
                <a:latin typeface="Century Gothic" pitchFamily="34" charset="0"/>
              </a:rPr>
              <a:t>meningetic</a:t>
            </a:r>
            <a:r>
              <a:rPr lang="en-US" sz="3200" i="1" dirty="0" smtClean="0">
                <a:latin typeface="Century Gothic" pitchFamily="34" charset="0"/>
              </a:rPr>
              <a:t> Tuberculosis and Brucellosis</a:t>
            </a:r>
            <a:endParaRPr lang="ar-SA" sz="3200" i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sz="2400" b="1" u="sng" dirty="0" smtClean="0">
                <a:latin typeface="Century Gothic" pitchFamily="34" charset="0"/>
              </a:rPr>
              <a:t>Tuberculosis</a:t>
            </a:r>
          </a:p>
          <a:p>
            <a:pPr>
              <a:lnSpc>
                <a:spcPct val="150000"/>
              </a:lnSpc>
              <a:buNone/>
            </a:pPr>
            <a:r>
              <a:rPr lang="en-US" sz="2100" b="1" dirty="0" smtClean="0">
                <a:latin typeface="Century Gothic" pitchFamily="34" charset="0"/>
              </a:rPr>
              <a:t>4 Drugs are used these are:-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1- Rifampicin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2- </a:t>
            </a:r>
            <a:r>
              <a:rPr lang="en-US" sz="2100" b="1" dirty="0" err="1" smtClean="0">
                <a:latin typeface="Century Gothic" pitchFamily="34" charset="0"/>
              </a:rPr>
              <a:t>Isonized</a:t>
            </a:r>
            <a:r>
              <a:rPr lang="en-US" sz="2100" b="1" dirty="0" smtClean="0">
                <a:latin typeface="Century Gothic" pitchFamily="34" charset="0"/>
              </a:rPr>
              <a:t>(INH)                  for 2 month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3- Ethambutol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4-Pyrazinamide</a:t>
            </a:r>
          </a:p>
          <a:p>
            <a:pPr>
              <a:lnSpc>
                <a:spcPct val="150000"/>
              </a:lnSpc>
              <a:buNone/>
            </a:pPr>
            <a:r>
              <a:rPr lang="en-US" sz="2100" b="1" dirty="0" smtClean="0">
                <a:latin typeface="Century Gothic" pitchFamily="34" charset="0"/>
              </a:rPr>
              <a:t>     Then,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     Rifampicin                    for 4-6 month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           INH                 </a:t>
            </a:r>
            <a:endParaRPr lang="ar-SA" sz="2100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	  </a:t>
            </a:r>
            <a:r>
              <a:rPr lang="en-US" sz="3600" dirty="0" smtClean="0">
                <a:latin typeface="Century Gothic" pitchFamily="34" charset="0"/>
              </a:rPr>
              <a:t>Treatment for cerebral and </a:t>
            </a:r>
            <a:r>
              <a:rPr lang="en-US" sz="3600" dirty="0" err="1" smtClean="0">
                <a:latin typeface="Century Gothic" pitchFamily="34" charset="0"/>
              </a:rPr>
              <a:t>meningeal</a:t>
            </a:r>
            <a:r>
              <a:rPr lang="en-US" sz="3600" dirty="0" smtClean="0">
                <a:latin typeface="Century Gothic" pitchFamily="34" charset="0"/>
              </a:rPr>
              <a:t> Tuberculosis and Brucellosis</a:t>
            </a:r>
            <a:endParaRPr lang="ar-SA" sz="3600" dirty="0">
              <a:latin typeface="Century Gothic" pitchFamily="34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3563888" y="2420888"/>
            <a:ext cx="648072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ight Brace 6"/>
          <p:cNvSpPr/>
          <p:nvPr/>
        </p:nvSpPr>
        <p:spPr>
          <a:xfrm>
            <a:off x="3707904" y="4869160"/>
            <a:ext cx="288032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     Two of the following 3 drugs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a- Tetracycline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b- Rifampicin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c- Cotrimoxazole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Usually Rifampicin and Cotrimoxazole are preferred as they have good penetration power in the  blood brain- barrier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dirty="0" smtClean="0">
                <a:latin typeface="Century Gothic" pitchFamily="34" charset="0"/>
              </a:rPr>
              <a:t>Brucellosis Treatment</a:t>
            </a:r>
            <a:endParaRPr lang="ar-SA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ROF. KAMBAL\Desktop\nocardi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4320480" cy="396044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220072" y="2348880"/>
            <a:ext cx="3240360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Nocardia</a:t>
            </a:r>
            <a:r>
              <a:rPr lang="en-US" dirty="0" smtClean="0">
                <a:solidFill>
                  <a:schemeClr val="tx1"/>
                </a:solidFill>
              </a:rPr>
              <a:t>   growth on blood agar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PROF. KAMBAL\Desktop\nocardia gram stain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9618" y="2420888"/>
            <a:ext cx="2768605" cy="199465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3501008"/>
            <a:ext cx="2894112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Nocacria</a:t>
            </a:r>
            <a:r>
              <a:rPr lang="en-US" dirty="0" smtClean="0">
                <a:solidFill>
                  <a:schemeClr val="tx1"/>
                </a:solidFill>
              </a:rPr>
              <a:t>  gram stain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210146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 algn="ctr"/>
            <a:r>
              <a:rPr lang="en-US" sz="3600" i="1" dirty="0" smtClean="0">
                <a:latin typeface="Century Gothic" pitchFamily="34" charset="0"/>
              </a:rPr>
              <a:t>Microbiological Causes Of Chronic Cerebral Infection And </a:t>
            </a:r>
            <a:r>
              <a:rPr lang="en-US" sz="3600" i="1" dirty="0" err="1" smtClean="0">
                <a:latin typeface="Century Gothic" pitchFamily="34" charset="0"/>
              </a:rPr>
              <a:t>Meningities</a:t>
            </a:r>
            <a:endParaRPr lang="en-US" sz="3600" i="1" dirty="0">
              <a:latin typeface="Century Gothic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800" b="1" u="sng" dirty="0" smtClean="0">
                <a:solidFill>
                  <a:srgbClr val="00B0F0"/>
                </a:solidFill>
                <a:latin typeface="Century Gothic" pitchFamily="34" charset="0"/>
              </a:rPr>
              <a:t>A –Bacterial, Most important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a)Tuberculosis              most common in Saudi Arabia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b)Brucellosis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c) Partially treated acute meningitis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d) Syphilis-caused by </a:t>
            </a:r>
            <a:r>
              <a:rPr lang="en-US" b="1" i="1" dirty="0" smtClean="0">
                <a:latin typeface="Century Gothic" pitchFamily="34" charset="0"/>
              </a:rPr>
              <a:t>Treponema </a:t>
            </a:r>
            <a:r>
              <a:rPr lang="en-US" b="1" i="1" dirty="0" err="1" smtClean="0">
                <a:latin typeface="Century Gothic" pitchFamily="34" charset="0"/>
              </a:rPr>
              <a:t>Pallidium</a:t>
            </a:r>
            <a:endParaRPr lang="en-US" b="1" i="1" dirty="0" smtClean="0">
              <a:latin typeface="Century Gothic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E) </a:t>
            </a:r>
            <a:r>
              <a:rPr lang="en-US" b="1" dirty="0" err="1" smtClean="0">
                <a:latin typeface="Century Gothic" pitchFamily="34" charset="0"/>
              </a:rPr>
              <a:t>Liptospirosis</a:t>
            </a:r>
            <a:r>
              <a:rPr lang="en-US" b="1" dirty="0" smtClean="0">
                <a:latin typeface="Century Gothic" pitchFamily="34" charset="0"/>
              </a:rPr>
              <a:t>- caused by </a:t>
            </a:r>
            <a:r>
              <a:rPr lang="en-US" b="1" i="1" dirty="0" err="1" smtClean="0">
                <a:latin typeface="Century Gothic" pitchFamily="34" charset="0"/>
              </a:rPr>
              <a:t>L.Icter</a:t>
            </a:r>
            <a:r>
              <a:rPr lang="en-US" b="1" i="1" dirty="0" smtClean="0">
                <a:latin typeface="Century Gothic" pitchFamily="34" charset="0"/>
              </a:rPr>
              <a:t> haemorraghia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F) Lyme disease-caused by </a:t>
            </a:r>
            <a:r>
              <a:rPr lang="en-US" b="1" i="1" dirty="0" err="1" smtClean="0">
                <a:latin typeface="Century Gothic" pitchFamily="34" charset="0"/>
              </a:rPr>
              <a:t>Borrelia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i="1" dirty="0" err="1" smtClean="0">
                <a:latin typeface="Century Gothic" pitchFamily="34" charset="0"/>
              </a:rPr>
              <a:t>burgdorferi</a:t>
            </a:r>
            <a:r>
              <a:rPr lang="en-US" b="1" i="1" dirty="0" smtClean="0">
                <a:latin typeface="Century Gothic" pitchFamily="34" charset="0"/>
              </a:rPr>
              <a:t>[ </a:t>
            </a:r>
            <a:r>
              <a:rPr lang="en-US" b="1" dirty="0" smtClean="0">
                <a:latin typeface="Century Gothic" pitchFamily="34" charset="0"/>
              </a:rPr>
              <a:t>not common in Saudi Arabia]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g)</a:t>
            </a:r>
            <a:r>
              <a:rPr lang="en-US" b="1" dirty="0" err="1" smtClean="0">
                <a:latin typeface="Century Gothic" pitchFamily="34" charset="0"/>
              </a:rPr>
              <a:t>Nocardiosis</a:t>
            </a:r>
            <a:r>
              <a:rPr lang="en-US" b="1" dirty="0" smtClean="0">
                <a:latin typeface="Century Gothic" pitchFamily="34" charset="0"/>
              </a:rPr>
              <a:t>-caused by Nocardia speciese.g </a:t>
            </a:r>
            <a:r>
              <a:rPr lang="en-US" b="1" i="1" dirty="0" err="1" smtClean="0">
                <a:latin typeface="Century Gothic" pitchFamily="34" charset="0"/>
              </a:rPr>
              <a:t>N.Asteroids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endParaRPr lang="en-US" b="1" dirty="0" smtClean="0">
              <a:latin typeface="Century Gothic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h) Cerebral abscesses can also same present as chronic infection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2786050" y="1928802"/>
            <a:ext cx="285752" cy="7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481328"/>
            <a:ext cx="8572560" cy="473375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>
                <a:latin typeface="Century Gothic" pitchFamily="34" charset="0"/>
              </a:rPr>
              <a:t>a- </a:t>
            </a:r>
            <a:r>
              <a:rPr lang="en-US" b="1" i="1" dirty="0" smtClean="0">
                <a:latin typeface="Century Gothic" pitchFamily="34" charset="0"/>
              </a:rPr>
              <a:t>Cryptococcus </a:t>
            </a:r>
            <a:r>
              <a:rPr lang="en-US" b="1" i="1" dirty="0" err="1" smtClean="0">
                <a:latin typeface="Century Gothic" pitchFamily="34" charset="0"/>
              </a:rPr>
              <a:t>neoformans</a:t>
            </a:r>
            <a:endParaRPr lang="en-US" b="1" i="1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b-Candida species in Saudi Arabia  mainly Candida </a:t>
            </a:r>
            <a:r>
              <a:rPr lang="en-US" b="1" dirty="0" err="1" smtClean="0">
                <a:latin typeface="Century Gothic" pitchFamily="34" charset="0"/>
              </a:rPr>
              <a:t>albicans</a:t>
            </a:r>
            <a:r>
              <a:rPr lang="en-US" b="1" dirty="0" smtClean="0">
                <a:latin typeface="Century Gothic" pitchFamily="34" charset="0"/>
              </a:rPr>
              <a:t> in immunocompromised patients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c- </a:t>
            </a:r>
            <a:r>
              <a:rPr lang="en-US" b="1" dirty="0" err="1" smtClean="0">
                <a:latin typeface="Century Gothic" pitchFamily="34" charset="0"/>
              </a:rPr>
              <a:t>Aspergillus</a:t>
            </a:r>
            <a:r>
              <a:rPr lang="en-US" b="1" dirty="0" smtClean="0">
                <a:latin typeface="Century Gothic" pitchFamily="34" charset="0"/>
              </a:rPr>
              <a:t> species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d- </a:t>
            </a:r>
            <a:r>
              <a:rPr lang="en-US" b="1" i="1" dirty="0" err="1" smtClean="0">
                <a:latin typeface="Century Gothic" pitchFamily="34" charset="0"/>
              </a:rPr>
              <a:t>Histoplasma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i="1" dirty="0" err="1" smtClean="0">
                <a:latin typeface="Century Gothic" pitchFamily="34" charset="0"/>
              </a:rPr>
              <a:t>capsulatum</a:t>
            </a:r>
            <a:endParaRPr lang="en-US" b="1" i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  <a:effectLst/>
        </p:spPr>
        <p:txBody>
          <a:bodyPr/>
          <a:lstStyle/>
          <a:p>
            <a:pPr algn="ctr"/>
            <a:r>
              <a:rPr lang="en-US" dirty="0" smtClean="0"/>
              <a:t>    </a:t>
            </a:r>
            <a:r>
              <a:rPr lang="en-US" i="1" dirty="0" smtClean="0"/>
              <a:t>B-  Fungal Causes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Cryptococcus </a:t>
            </a:r>
            <a:r>
              <a:rPr lang="en-US" dirty="0" err="1" smtClean="0"/>
              <a:t>neoformanse</a:t>
            </a:r>
            <a:endParaRPr lang="en-US" dirty="0"/>
          </a:p>
        </p:txBody>
      </p:sp>
      <p:pic>
        <p:nvPicPr>
          <p:cNvPr id="17410" name="Picture 2" descr="http://t3.gstatic.com/images?q=tbn:3CS7B644FPbc_M:http://lh6.ggpht.com/_YmfDLUdaIGU/SAFuubjrwbI/AAAAAAAAAQs/WfrocSlVkqo/Positive%2BIndia%2BInk%2BStain%2B(Cryptococcal%2BNeoformans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3657600" cy="358140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dzll3JXAA0OFZM:http://www.lmp.ualberta.ca/resources/pathoimages/Images-C/000p039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981200"/>
            <a:ext cx="3352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Cryptococcus </a:t>
            </a:r>
            <a:r>
              <a:rPr lang="en-US" dirty="0" err="1" smtClean="0"/>
              <a:t>neoformanse</a:t>
            </a:r>
            <a:endParaRPr lang="en-US" dirty="0"/>
          </a:p>
        </p:txBody>
      </p:sp>
      <p:pic>
        <p:nvPicPr>
          <p:cNvPr id="20482" name="Picture 2" descr="http://t2.gstatic.com/images?q=tbn:WaG-5MXoCD8rkM:http://biotechvnu.edu.vn/vtcc/components/com_virtuemart/shop_image/product/Cryptococcus_neo_4874da2dccee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1828800" cy="2362200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MctqtxmKgiHB1M:http://www.geniebio.ac-aix-marseille.fr/zimages/IMG/jpg/Cryptococcus_neoformansEFencreDeChin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1981200"/>
            <a:ext cx="2209800" cy="2362200"/>
          </a:xfrm>
          <a:prstGeom prst="rect">
            <a:avLst/>
          </a:prstGeom>
          <a:noFill/>
        </p:spPr>
      </p:pic>
      <p:pic>
        <p:nvPicPr>
          <p:cNvPr id="20486" name="Picture 6" descr="http://t3.gstatic.com/images?q=tbn:l2or-B-l81NRZM:http://image3.examiner.com/images/blog/EXID7707/images/capsul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1981200"/>
            <a:ext cx="1704975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entury Gothic" pitchFamily="34" charset="0"/>
              </a:rPr>
              <a:t>a- Toxoplasma </a:t>
            </a:r>
            <a:r>
              <a:rPr lang="en-US" sz="3200" b="1" dirty="0" err="1" smtClean="0">
                <a:latin typeface="Century Gothic" pitchFamily="34" charset="0"/>
              </a:rPr>
              <a:t>gonodii</a:t>
            </a:r>
            <a:r>
              <a:rPr lang="en-US" sz="3200" b="1" dirty="0" smtClean="0">
                <a:latin typeface="Century Gothic" pitchFamily="34" charset="0"/>
              </a:rPr>
              <a:t>(most common)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entury Gothic" pitchFamily="34" charset="0"/>
              </a:rPr>
              <a:t>b- Trypanosoiasis:caused by</a:t>
            </a:r>
          </a:p>
          <a:p>
            <a:pPr>
              <a:lnSpc>
                <a:spcPct val="150000"/>
              </a:lnSpc>
              <a:buNone/>
            </a:pPr>
            <a:r>
              <a:rPr lang="en-US" sz="3200" b="1" dirty="0" smtClean="0">
                <a:latin typeface="Century Gothic" pitchFamily="34" charset="0"/>
              </a:rPr>
              <a:t>      T.gambiense</a:t>
            </a:r>
          </a:p>
          <a:p>
            <a:pPr>
              <a:lnSpc>
                <a:spcPct val="150000"/>
              </a:lnSpc>
              <a:buNone/>
            </a:pPr>
            <a:r>
              <a:rPr lang="en-US" sz="3200" b="1" dirty="0" smtClean="0">
                <a:latin typeface="Century Gothic" pitchFamily="34" charset="0"/>
              </a:rPr>
              <a:t>      T.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entury Gothic" pitchFamily="34" charset="0"/>
              </a:rPr>
              <a:t>c- Rare causes  Acanthamoeba spp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400" i="1" dirty="0" smtClean="0"/>
              <a:t>C- Parasitic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</a:t>
            </a:r>
            <a:r>
              <a:rPr lang="en-US" sz="3200" b="1" dirty="0" smtClean="0">
                <a:latin typeface="Century Gothic" pitchFamily="34" charset="0"/>
              </a:rPr>
              <a:t>Some virus can some  time  present as chronic meningitis these include: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a- Mumps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b-Herpes simplex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c- HIV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800" i="1" dirty="0" smtClean="0">
                <a:latin typeface="Century Gothic" pitchFamily="34" charset="0"/>
              </a:rPr>
              <a:t>D- Viruses</a:t>
            </a:r>
            <a:endParaRPr lang="en-US" sz="4800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481328"/>
            <a:ext cx="8501122" cy="473375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dirty="0" smtClean="0">
                <a:latin typeface="Century Gothic" pitchFamily="34" charset="0"/>
              </a:rPr>
              <a:t>1- Tuberculosis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 2- Brucellosis</a:t>
            </a:r>
          </a:p>
          <a:p>
            <a:pPr>
              <a:lnSpc>
                <a:spcPct val="150000"/>
              </a:lnSpc>
              <a:buNone/>
            </a:pPr>
            <a:r>
              <a:rPr lang="en-US" sz="3000" b="1" dirty="0" smtClean="0">
                <a:solidFill>
                  <a:srgbClr val="0070C0"/>
                </a:solidFill>
                <a:latin typeface="Century Gothic" pitchFamily="34" charset="0"/>
              </a:rPr>
              <a:t>They should be differentiated on the basis of: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a- Clinical History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b- Occupation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c- Clinical symptoms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d- Clinical signs in other organs </a:t>
            </a:r>
            <a:r>
              <a:rPr lang="en-US" b="1" dirty="0" err="1" smtClean="0">
                <a:latin typeface="Century Gothic" pitchFamily="34" charset="0"/>
              </a:rPr>
              <a:t>eg</a:t>
            </a:r>
            <a:r>
              <a:rPr lang="en-US" b="1" dirty="0" smtClean="0">
                <a:latin typeface="Century Gothic" pitchFamily="34" charset="0"/>
              </a:rPr>
              <a:t> chest in </a:t>
            </a:r>
            <a:r>
              <a:rPr lang="en-US" b="1" dirty="0" err="1" smtClean="0">
                <a:latin typeface="Century Gothic" pitchFamily="34" charset="0"/>
              </a:rPr>
              <a:t>tb</a:t>
            </a:r>
            <a:endParaRPr lang="en-US" b="1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e- Cerebrospinal fluid findings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1417638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 algn="ctr"/>
            <a:r>
              <a:rPr lang="en-US" sz="3200" i="1" dirty="0" smtClean="0">
                <a:latin typeface="Century Gothic" pitchFamily="34" charset="0"/>
              </a:rPr>
              <a:t>The most important causes of chronic bacterial cerebral and </a:t>
            </a:r>
            <a:r>
              <a:rPr lang="en-US" sz="3200" i="1" dirty="0" err="1" smtClean="0">
                <a:latin typeface="Century Gothic" pitchFamily="34" charset="0"/>
              </a:rPr>
              <a:t>meningeal</a:t>
            </a:r>
            <a:r>
              <a:rPr lang="en-US" sz="3200" i="1" dirty="0" smtClean="0">
                <a:latin typeface="Century Gothic" pitchFamily="34" charset="0"/>
              </a:rPr>
              <a:t> infections in </a:t>
            </a:r>
            <a:r>
              <a:rPr lang="en-US" sz="3200" i="1" dirty="0" err="1" smtClean="0">
                <a:latin typeface="Century Gothic" pitchFamily="34" charset="0"/>
              </a:rPr>
              <a:t>saudi</a:t>
            </a:r>
            <a:r>
              <a:rPr lang="en-US" sz="3200" i="1" dirty="0" smtClean="0">
                <a:latin typeface="Century Gothic" pitchFamily="34" charset="0"/>
              </a:rPr>
              <a:t> </a:t>
            </a:r>
            <a:r>
              <a:rPr lang="en-US" sz="3200" i="1" dirty="0" err="1" smtClean="0">
                <a:latin typeface="Century Gothic" pitchFamily="34" charset="0"/>
              </a:rPr>
              <a:t>arabia</a:t>
            </a:r>
            <a:r>
              <a:rPr lang="en-US" sz="3200" i="1" dirty="0" smtClean="0">
                <a:latin typeface="Century Gothic" pitchFamily="34" charset="0"/>
              </a:rPr>
              <a:t> are </a:t>
            </a:r>
            <a:endParaRPr lang="en-US" sz="3200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534</TotalTime>
  <Words>948</Words>
  <Application>Microsoft Office PowerPoint</Application>
  <PresentationFormat>On-screen Show (4:3)</PresentationFormat>
  <Paragraphs>151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  <vt:variant>
        <vt:lpstr>Custom Shows</vt:lpstr>
      </vt:variant>
      <vt:variant>
        <vt:i4>1</vt:i4>
      </vt:variant>
    </vt:vector>
  </HeadingPairs>
  <TitlesOfParts>
    <vt:vector size="30" baseType="lpstr">
      <vt:lpstr>Concourse</vt:lpstr>
      <vt:lpstr>CEREBRAL TB AND OTHER CHRONIC                                CEREBRAL  INFECTIONS </vt:lpstr>
      <vt:lpstr>Symptoms and signs of chronic cerebral and meningeal infections: over a long period of time   or can be recurrent</vt:lpstr>
      <vt:lpstr>Microbiological Causes Of Chronic Cerebral Infection And Meningities</vt:lpstr>
      <vt:lpstr>    B-  Fungal Causes</vt:lpstr>
      <vt:lpstr>Cryptococcus neoformanse</vt:lpstr>
      <vt:lpstr>Cryptococcus neoformanse</vt:lpstr>
      <vt:lpstr>C- Parasitic</vt:lpstr>
      <vt:lpstr>D- Viruses</vt:lpstr>
      <vt:lpstr>The most important causes of chronic bacterial cerebral and meningeal infections in saudi arabia are </vt:lpstr>
      <vt:lpstr>Brucellosis</vt:lpstr>
      <vt:lpstr>Tuberculosis</vt:lpstr>
      <vt:lpstr>Slide 12</vt:lpstr>
      <vt:lpstr>Slide 13</vt:lpstr>
      <vt:lpstr>Slide 14</vt:lpstr>
      <vt:lpstr>Tuberculosis brain abscess</vt:lpstr>
      <vt:lpstr>LJ media and culture morophology</vt:lpstr>
      <vt:lpstr>Slide 17</vt:lpstr>
      <vt:lpstr>Slide 18</vt:lpstr>
      <vt:lpstr>Chronic cerebral and meningeal infection can produce:-</vt:lpstr>
      <vt:lpstr>Diagnosis of chronic cerebral and meningeal infections</vt:lpstr>
      <vt:lpstr>Laboratory Findings</vt:lpstr>
      <vt:lpstr>As in acute pyogenic infections, in chronic cerebral and meningeal infections the following CSF finding will be as follows</vt:lpstr>
      <vt:lpstr>Diagnosis continued </vt:lpstr>
      <vt:lpstr>Laboratory diagnosis of cerebral and meningetic Tuberculosis and Brucellosis</vt:lpstr>
      <vt:lpstr>   Treatment for cerebral and meningeal Tuberculosis and Brucellosis</vt:lpstr>
      <vt:lpstr>       Brucellosis Treatment</vt:lpstr>
      <vt:lpstr>Slide 27</vt:lpstr>
      <vt:lpstr>Slide 28</vt:lpstr>
      <vt:lpstr>Custom Show 2</vt:lpstr>
    </vt:vector>
  </TitlesOfParts>
  <Company>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CEREBRAL TB AND OTHER CHRONIC CEREBRAL BACTERIAL INFECTION</dc:title>
  <dc:creator>SHAKILA</dc:creator>
  <cp:lastModifiedBy>CISSUPPORT PC</cp:lastModifiedBy>
  <cp:revision>63</cp:revision>
  <dcterms:created xsi:type="dcterms:W3CDTF">2010-08-27T04:07:46Z</dcterms:created>
  <dcterms:modified xsi:type="dcterms:W3CDTF">2010-08-30T09:12:41Z</dcterms:modified>
</cp:coreProperties>
</file>