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489" r:id="rId3"/>
    <p:sldId id="257" r:id="rId4"/>
    <p:sldId id="291" r:id="rId5"/>
    <p:sldId id="294" r:id="rId6"/>
    <p:sldId id="296" r:id="rId7"/>
    <p:sldId id="298" r:id="rId8"/>
    <p:sldId id="499" r:id="rId9"/>
    <p:sldId id="258" r:id="rId10"/>
    <p:sldId id="454" r:id="rId11"/>
    <p:sldId id="455" r:id="rId12"/>
    <p:sldId id="504" r:id="rId13"/>
    <p:sldId id="505" r:id="rId14"/>
    <p:sldId id="457" r:id="rId15"/>
    <p:sldId id="458" r:id="rId16"/>
    <p:sldId id="459" r:id="rId17"/>
    <p:sldId id="460" r:id="rId18"/>
    <p:sldId id="491" r:id="rId19"/>
    <p:sldId id="461" r:id="rId20"/>
    <p:sldId id="462" r:id="rId21"/>
    <p:sldId id="463" r:id="rId22"/>
    <p:sldId id="464" r:id="rId23"/>
    <p:sldId id="465" r:id="rId24"/>
    <p:sldId id="500" r:id="rId25"/>
    <p:sldId id="466" r:id="rId26"/>
    <p:sldId id="502" r:id="rId27"/>
    <p:sldId id="467" r:id="rId28"/>
    <p:sldId id="468" r:id="rId29"/>
    <p:sldId id="469" r:id="rId30"/>
    <p:sldId id="470" r:id="rId31"/>
    <p:sldId id="509" r:id="rId32"/>
    <p:sldId id="512" r:id="rId33"/>
    <p:sldId id="471" r:id="rId34"/>
    <p:sldId id="513" r:id="rId35"/>
    <p:sldId id="493" r:id="rId36"/>
    <p:sldId id="472" r:id="rId37"/>
    <p:sldId id="473" r:id="rId38"/>
    <p:sldId id="506" r:id="rId39"/>
    <p:sldId id="474" r:id="rId40"/>
    <p:sldId id="475" r:id="rId41"/>
    <p:sldId id="514" r:id="rId42"/>
    <p:sldId id="476" r:id="rId43"/>
    <p:sldId id="494" r:id="rId44"/>
    <p:sldId id="490" r:id="rId45"/>
    <p:sldId id="477" r:id="rId46"/>
    <p:sldId id="478" r:id="rId47"/>
    <p:sldId id="479" r:id="rId48"/>
    <p:sldId id="480" r:id="rId49"/>
    <p:sldId id="482" r:id="rId50"/>
    <p:sldId id="483" r:id="rId51"/>
    <p:sldId id="495" r:id="rId52"/>
    <p:sldId id="399" r:id="rId53"/>
    <p:sldId id="400" r:id="rId54"/>
    <p:sldId id="361" r:id="rId55"/>
    <p:sldId id="362" r:id="rId56"/>
    <p:sldId id="360" r:id="rId57"/>
    <p:sldId id="496" r:id="rId58"/>
    <p:sldId id="484" r:id="rId59"/>
    <p:sldId id="485" r:id="rId60"/>
    <p:sldId id="518" r:id="rId61"/>
    <p:sldId id="488" r:id="rId62"/>
    <p:sldId id="497" r:id="rId63"/>
    <p:sldId id="411" r:id="rId64"/>
    <p:sldId id="412" r:id="rId65"/>
    <p:sldId id="272" r:id="rId66"/>
    <p:sldId id="423" r:id="rId67"/>
    <p:sldId id="422" r:id="rId68"/>
    <p:sldId id="424" r:id="rId69"/>
    <p:sldId id="425" r:id="rId70"/>
    <p:sldId id="370" r:id="rId71"/>
    <p:sldId id="498" r:id="rId72"/>
    <p:sldId id="443" r:id="rId73"/>
    <p:sldId id="444" r:id="rId74"/>
    <p:sldId id="445" r:id="rId75"/>
    <p:sldId id="446" r:id="rId76"/>
    <p:sldId id="447" r:id="rId77"/>
    <p:sldId id="448" r:id="rId78"/>
    <p:sldId id="449" r:id="rId79"/>
    <p:sldId id="450" r:id="rId80"/>
    <p:sldId id="451" r:id="rId81"/>
    <p:sldId id="452" r:id="rId82"/>
    <p:sldId id="453"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89" autoAdjust="0"/>
  </p:normalViewPr>
  <p:slideViewPr>
    <p:cSldViewPr>
      <p:cViewPr varScale="1">
        <p:scale>
          <a:sx n="66" d="100"/>
          <a:sy n="66" d="100"/>
        </p:scale>
        <p:origin x="-63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2CCF7-C4FC-46A6-9BD9-3115A0B719D8}" type="datetimeFigureOut">
              <a:rPr lang="en-US" smtClean="0"/>
              <a:pPr/>
              <a:t>9/12/2013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3B7FA-5726-430D-96E3-BF842E64FAAC}" type="slidenum">
              <a:rPr lang="en-US" smtClean="0"/>
              <a:pPr/>
              <a:t>‹#›</a:t>
            </a:fld>
            <a:endParaRPr lang="en-US"/>
          </a:p>
        </p:txBody>
      </p:sp>
    </p:spTree>
    <p:extLst>
      <p:ext uri="{BB962C8B-B14F-4D97-AF65-F5344CB8AC3E}">
        <p14:creationId xmlns:p14="http://schemas.microsoft.com/office/powerpoint/2010/main" val="31507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F593D-D4B7-4B02-B0E4-501D6C114A99}" type="slidenum">
              <a:rPr lang="en-US"/>
              <a:pPr/>
              <a:t>4</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Mass at the </a:t>
            </a:r>
            <a:r>
              <a:rPr lang="en-US" dirty="0" err="1" smtClean="0"/>
              <a:t>cerebello-pontine</a:t>
            </a:r>
            <a:r>
              <a:rPr lang="en-US" dirty="0" smtClean="0"/>
              <a:t> angle .</a:t>
            </a:r>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38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Neurofibromatosis type 2</a:t>
            </a:r>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 </a:t>
            </a:r>
            <a:r>
              <a:rPr lang="en-US" sz="1200" dirty="0" err="1" smtClean="0"/>
              <a:t>schwannoma</a:t>
            </a:r>
            <a:r>
              <a:rPr lang="en-US" sz="1200" dirty="0" smtClean="0"/>
              <a:t> is a b</a:t>
            </a:r>
            <a:r>
              <a:rPr lang="en-US" dirty="0" smtClean="0"/>
              <a:t>enign tumor which can be cured by local excision .</a:t>
            </a:r>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41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49</a:t>
            </a:fld>
            <a:endParaRPr lang="en-US"/>
          </a:p>
        </p:txBody>
      </p:sp>
    </p:spTree>
    <p:extLst>
      <p:ext uri="{BB962C8B-B14F-4D97-AF65-F5344CB8AC3E}">
        <p14:creationId xmlns:p14="http://schemas.microsoft.com/office/powerpoint/2010/main" val="4238747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bwMode="auto">
          <a:noFill/>
          <a:ln>
            <a:solidFill>
              <a:srgbClr val="000000"/>
            </a:solidFill>
            <a:miter lim="800000"/>
            <a:headEnd/>
            <a:tailEnd/>
          </a:ln>
        </p:spPr>
      </p:sp>
      <p:sp>
        <p:nvSpPr>
          <p:cNvPr id="596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6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AF7C9-CABB-4F8C-B4B0-2629AFC1FBD8}" type="slidenum">
              <a:rPr lang="en-US"/>
              <a:pPr fontAlgn="base">
                <a:spcBef>
                  <a:spcPct val="0"/>
                </a:spcBef>
                <a:spcAft>
                  <a:spcPct val="0"/>
                </a:spcAft>
              </a:pPr>
              <a:t>65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02F5A-1104-474A-A4EA-66113EB58223}" type="slidenum">
              <a:rPr lang="en-US"/>
              <a:pPr/>
              <a:t>74</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Notice</a:t>
            </a:r>
            <a:r>
              <a:rPr lang="en-US" b="1" baseline="0" dirty="0" smtClean="0"/>
              <a:t> the</a:t>
            </a:r>
            <a:r>
              <a:rPr lang="en-US" b="1" dirty="0" smtClean="0"/>
              <a:t> deep and wide </a:t>
            </a:r>
            <a:r>
              <a:rPr lang="en-US" b="1" dirty="0" err="1" smtClean="0"/>
              <a:t>sulci</a:t>
            </a:r>
            <a:r>
              <a:rPr lang="en-US" b="1" dirty="0" smtClean="0"/>
              <a:t> and narrow </a:t>
            </a:r>
            <a:r>
              <a:rPr lang="en-US" b="1" dirty="0" err="1" smtClean="0"/>
              <a:t>gyri</a:t>
            </a:r>
            <a:r>
              <a:rPr lang="en-US" b="1" dirty="0" smtClean="0"/>
              <a:t> .</a:t>
            </a:r>
            <a:r>
              <a:rPr lang="en-US" b="1" dirty="0" smtClean="0">
                <a:latin typeface="LM Typewriter Proportional 10pt" charset="0"/>
                <a:ea typeface="LM Typewriter Proportional 10pt" charset="0"/>
                <a:cs typeface="LM Typewriter Proportional 10pt" charset="0"/>
                <a:sym typeface="LM Typewriter Proportional 10pt" charset="0"/>
              </a:rPr>
              <a:t> </a:t>
            </a:r>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75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1BCD3-7F9B-4802-A2D9-58EDA3FB4C41}" type="slidenum">
              <a:rPr lang="en-US"/>
              <a:pPr/>
              <a:t>76</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563E7-1E58-4BD4-864D-2205F1D08775}" type="slidenum">
              <a:rPr lang="en-US"/>
              <a:pPr/>
              <a:t>5</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dirty="0" smtClean="0"/>
              <a:t>CSF is produced by the choroid plexus within</a:t>
            </a:r>
            <a:r>
              <a:rPr lang="en-US" baseline="0" dirty="0" smtClean="0"/>
              <a:t> the lateral and fourth ventricles. It circulates the ventricular system and enters the </a:t>
            </a:r>
            <a:r>
              <a:rPr lang="en-US" baseline="0" dirty="0" err="1" smtClean="0"/>
              <a:t>cisterna</a:t>
            </a:r>
            <a:r>
              <a:rPr lang="en-US" baseline="0" dirty="0" smtClean="0"/>
              <a:t> magna at the base of brain stem through the foramina of </a:t>
            </a:r>
            <a:r>
              <a:rPr lang="en-US" baseline="0" dirty="0" err="1" smtClean="0"/>
              <a:t>luschka</a:t>
            </a:r>
            <a:r>
              <a:rPr lang="en-US" baseline="0" dirty="0" smtClean="0"/>
              <a:t> and </a:t>
            </a:r>
            <a:r>
              <a:rPr lang="en-US" baseline="0" dirty="0" err="1" smtClean="0"/>
              <a:t>magendie</a:t>
            </a:r>
            <a:r>
              <a:rPr lang="en-US" baseline="0" dirty="0" smtClean="0"/>
              <a:t>. It is circulating in the </a:t>
            </a:r>
            <a:r>
              <a:rPr lang="en-US" baseline="0" dirty="0" err="1" smtClean="0"/>
              <a:t>subarachinoid</a:t>
            </a:r>
            <a:r>
              <a:rPr lang="en-US" baseline="0" dirty="0" smtClean="0"/>
              <a:t> space and absorbed by </a:t>
            </a:r>
            <a:r>
              <a:rPr lang="en-US" baseline="0" dirty="0" err="1" smtClean="0"/>
              <a:t>arachinoid</a:t>
            </a:r>
            <a:r>
              <a:rPr lang="en-US" baseline="0" dirty="0" smtClean="0"/>
              <a:t> granulations.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14A47-81CF-45E5-AF13-D6A346608BF2}" type="slidenum">
              <a:rPr lang="en-US"/>
              <a:pPr/>
              <a:t>6</a:t>
            </a:fld>
            <a:endParaRPr lang="en-US"/>
          </a:p>
        </p:txBody>
      </p:sp>
      <p:sp>
        <p:nvSpPr>
          <p:cNvPr id="609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9283" name="Rectangle 3"/>
          <p:cNvSpPr>
            <a:spLocks noGrp="1" noChangeArrowheads="1"/>
          </p:cNvSpPr>
          <p:nvPr>
            <p:ph type="body" idx="1"/>
          </p:nvPr>
        </p:nvSpPr>
        <p:spPr bwMode="auto">
          <a:xfrm>
            <a:off x="685800" y="4344025"/>
            <a:ext cx="5486400" cy="4114488"/>
          </a:xfrm>
          <a:prstGeom prst="rect">
            <a:avLst/>
          </a:prstGeom>
          <a:solidFill>
            <a:srgbClr val="FFFFFF"/>
          </a:solidFill>
          <a:ln>
            <a:miter lim="800000"/>
            <a:headEnd/>
            <a:tailEnd/>
          </a:ln>
        </p:spPr>
        <p:txBody>
          <a:bodyPr/>
          <a:lstStyle/>
          <a:p>
            <a:r>
              <a:rPr lang="en-US" dirty="0"/>
              <a:t>The organs of the CNS contain two types of cells.  The neurons are cells that conduct nerve impulses.  Mitosis or cell division cannot take place in neurons so neurons cannot be replaced if they are destroyed.</a:t>
            </a:r>
          </a:p>
          <a:p>
            <a:endParaRPr lang="en-US" dirty="0"/>
          </a:p>
          <a:p>
            <a:r>
              <a:rPr lang="en-US" dirty="0"/>
              <a:t>The </a:t>
            </a:r>
            <a:r>
              <a:rPr lang="en-US" dirty="0" err="1"/>
              <a:t>neuroglia</a:t>
            </a:r>
            <a:r>
              <a:rPr lang="en-US" dirty="0"/>
              <a:t> or </a:t>
            </a:r>
            <a:r>
              <a:rPr lang="en-US" dirty="0" err="1"/>
              <a:t>glia</a:t>
            </a:r>
            <a:r>
              <a:rPr lang="en-US" dirty="0"/>
              <a:t> is the supporting structure of nervous tissue.  The </a:t>
            </a:r>
            <a:r>
              <a:rPr lang="en-US" dirty="0" err="1"/>
              <a:t>neuroglial</a:t>
            </a:r>
            <a:r>
              <a:rPr lang="en-US" dirty="0"/>
              <a:t> cells support, nourish, and protect the neurons.  Mitosis does take place in </a:t>
            </a:r>
            <a:r>
              <a:rPr lang="en-US" dirty="0" err="1"/>
              <a:t>neuroglia</a:t>
            </a:r>
            <a:r>
              <a:rPr lang="en-US" dirty="0"/>
              <a:t>.  The types of </a:t>
            </a:r>
            <a:r>
              <a:rPr lang="en-US" dirty="0" err="1"/>
              <a:t>neuroglial</a:t>
            </a:r>
            <a:r>
              <a:rPr lang="en-US" dirty="0"/>
              <a:t> cells include </a:t>
            </a:r>
            <a:r>
              <a:rPr lang="en-US" dirty="0" err="1"/>
              <a:t>astrocytes</a:t>
            </a:r>
            <a:r>
              <a:rPr lang="en-US" dirty="0"/>
              <a:t>, </a:t>
            </a:r>
            <a:r>
              <a:rPr lang="en-US" dirty="0" err="1"/>
              <a:t>oligodendrocytes</a:t>
            </a:r>
            <a:r>
              <a:rPr lang="en-US" dirty="0"/>
              <a:t>, and </a:t>
            </a:r>
            <a:r>
              <a:rPr lang="en-US" dirty="0" err="1"/>
              <a:t>microcytes</a:t>
            </a:r>
            <a:r>
              <a:rPr lang="en-US" dirty="0"/>
              <a:t>.  A large percentage of brain tumors originate in </a:t>
            </a:r>
            <a:r>
              <a:rPr lang="en-US" dirty="0" err="1"/>
              <a:t>neuroglial</a:t>
            </a:r>
            <a:r>
              <a:rPr lang="en-US" dirty="0"/>
              <a:t> cells.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962E9-3AE7-40AA-BEF4-E65B23D3B5F9}" type="slidenum">
              <a:rPr lang="en-US"/>
              <a:pPr/>
              <a:t>7</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992BD8-E424-4346-B74B-AA26DE4A6795}" type="slidenum">
              <a:rPr lang="en-US"/>
              <a:pPr fontAlgn="base">
                <a:spcBef>
                  <a:spcPct val="0"/>
                </a:spcBef>
                <a:spcAft>
                  <a:spcPct val="0"/>
                </a:spcAft>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E64B2B-AE00-41D9-A7FF-D3086CEEA8B2}" type="slidenum">
              <a:rPr lang="en-US"/>
              <a:pPr fontAlgn="base">
                <a:spcBef>
                  <a:spcPct val="0"/>
                </a:spcBef>
                <a:spcAft>
                  <a:spcPct val="0"/>
                </a:spcAft>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Brown and hemorrhagic </a:t>
            </a:r>
            <a:r>
              <a:rPr lang="en-US" dirty="0" err="1" smtClean="0"/>
              <a:t>periventricular</a:t>
            </a:r>
            <a:r>
              <a:rPr lang="en-US" dirty="0" smtClean="0"/>
              <a:t> plaque and slightly dilated and irregular lateral ventricle .</a:t>
            </a:r>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958A3C-D1C1-4E9C-9A5E-3EFC012A8914}"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958A3C-D1C1-4E9C-9A5E-3EFC012A8914}" type="datetimeFigureOut">
              <a:rPr lang="en-US" smtClean="0"/>
              <a:pPr/>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958A3C-D1C1-4E9C-9A5E-3EFC012A8914}" type="datetimeFigureOut">
              <a:rPr lang="en-US" smtClean="0"/>
              <a:pPr/>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58A3C-D1C1-4E9C-9A5E-3EFC012A8914}" type="datetimeFigureOut">
              <a:rPr lang="en-US" smtClean="0"/>
              <a:pPr/>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58A3C-D1C1-4E9C-9A5E-3EFC012A8914}" type="datetimeFigureOut">
              <a:rPr lang="en-US" smtClean="0"/>
              <a:pPr/>
              <a:t>9/12/2013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56F4E-4AEA-4A98-95C2-596473DBB5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Central nervous system block          </a:t>
            </a:r>
            <a:r>
              <a:rPr lang="en-US" sz="4000" b="1" dirty="0" smtClean="0"/>
              <a:t>Neuropathology practical</a:t>
            </a:r>
            <a:endParaRPr lang="en-US" sz="40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1</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43 years old female complained of headache and two attacks of seizures in the past 4 months . Brain MRI revealed a 3 cm. extra-axial mass in the parietal region. It was </a:t>
            </a:r>
            <a:r>
              <a:rPr lang="en-US" dirty="0" err="1" smtClean="0"/>
              <a:t>dural</a:t>
            </a:r>
            <a:r>
              <a:rPr lang="en-US" dirty="0" smtClean="0"/>
              <a:t> based with mild edema in surrounding brain tissue. </a:t>
            </a:r>
            <a:r>
              <a:rPr lang="en-US" sz="4000" dirty="0" smtClean="0"/>
              <a:t>What is your provisional diagnosis?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A rounded mass attached to the dura compress </a:t>
            </a:r>
            <a:r>
              <a:rPr lang="en-US" sz="2400" b="1" dirty="0" smtClean="0"/>
              <a:t>the </a:t>
            </a:r>
            <a:r>
              <a:rPr lang="en-US" sz="2400" b="1" dirty="0" smtClean="0"/>
              <a:t>underlying </a:t>
            </a:r>
            <a:r>
              <a:rPr lang="en-US" sz="2400" b="1" dirty="0" smtClean="0"/>
              <a:t>brain but is easily separated from it.</a:t>
            </a:r>
            <a:endParaRPr lang="en-US" sz="2400" b="1" dirty="0"/>
          </a:p>
        </p:txBody>
      </p:sp>
      <p:pic>
        <p:nvPicPr>
          <p:cNvPr id="2050" name="Picture 2" descr="C:\Documents and Settings\Mr. Amer Shafie\My Documents\My Pictures\meniwngioma.jpg"/>
          <p:cNvPicPr>
            <a:picLocks noGrp="1" noChangeAspect="1" noChangeArrowheads="1"/>
          </p:cNvPicPr>
          <p:nvPr>
            <p:ph idx="1"/>
          </p:nvPr>
        </p:nvPicPr>
        <p:blipFill>
          <a:blip r:embed="rId3" cstate="print"/>
          <a:srcRect/>
          <a:stretch>
            <a:fillRect/>
          </a:stretch>
        </p:blipFill>
        <p:spPr bwMode="auto">
          <a:xfrm>
            <a:off x="827584" y="1772816"/>
            <a:ext cx="7488832" cy="482453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t>Meningioma arising from the </a:t>
            </a:r>
            <a:r>
              <a:rPr lang="en-US" sz="2400" b="1" dirty="0" err="1" smtClean="0"/>
              <a:t>dura</a:t>
            </a:r>
            <a:r>
              <a:rPr lang="en-US" sz="2400" b="1" dirty="0" smtClean="0"/>
              <a:t> at the base of the skull</a:t>
            </a:r>
            <a:endParaRPr lang="en-US" sz="2400" b="1" dirty="0"/>
          </a:p>
        </p:txBody>
      </p:sp>
      <p:pic>
        <p:nvPicPr>
          <p:cNvPr id="3074" name="Picture 2" descr="C:\Documents and Settings\Mr. Amer Shafie\My Documents\My Pictures\thmb_488de2e799e66Afbeelding-6.jpg"/>
          <p:cNvPicPr>
            <a:picLocks noGrp="1" noChangeAspect="1" noChangeArrowheads="1"/>
          </p:cNvPicPr>
          <p:nvPr>
            <p:ph idx="1"/>
          </p:nvPr>
        </p:nvPicPr>
        <p:blipFill>
          <a:blip r:embed="rId2" cstate="print"/>
          <a:srcRect/>
          <a:stretch>
            <a:fillRect/>
          </a:stretch>
        </p:blipFill>
        <p:spPr bwMode="auto">
          <a:xfrm>
            <a:off x="539552" y="1700808"/>
            <a:ext cx="8136904" cy="49685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1"/>
          <p:cNvSpPr>
            <a:spLocks/>
          </p:cNvSpPr>
          <p:nvPr/>
        </p:nvSpPr>
        <p:spPr bwMode="auto">
          <a:xfrm>
            <a:off x="5580112" y="1783080"/>
            <a:ext cx="2920951" cy="326898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 </a:t>
            </a:r>
            <a:r>
              <a:rPr lang="en-US" b="1" dirty="0" err="1">
                <a:latin typeface="LM Typewriter Proportional 10pt" charset="0"/>
                <a:ea typeface="LM Typewriter Proportional 10pt" charset="0"/>
                <a:cs typeface="LM Typewriter Proportional 10pt" charset="0"/>
                <a:sym typeface="LM Typewriter Proportional 10pt" charset="0"/>
              </a:rPr>
              <a:t>parasagittal</a:t>
            </a:r>
            <a:r>
              <a:rPr lang="en-US" b="1" dirty="0">
                <a:latin typeface="LM Typewriter Proportional 10pt" charset="0"/>
                <a:ea typeface="LM Typewriter Proportional 10pt" charset="0"/>
                <a:cs typeface="LM Typewriter Proportional 10pt" charset="0"/>
                <a:sym typeface="LM Typewriter Proportional 10pt" charset="0"/>
              </a:rPr>
              <a:t> </a:t>
            </a:r>
            <a:r>
              <a:rPr lang="en-US" b="1" dirty="0" err="1">
                <a:latin typeface="LM Typewriter Proportional 10pt" charset="0"/>
                <a:ea typeface="LM Typewriter Proportional 10pt" charset="0"/>
                <a:cs typeface="LM Typewriter Proportional 10pt" charset="0"/>
                <a:sym typeface="LM Typewriter Proportional 10pt" charset="0"/>
              </a:rPr>
              <a:t>multilobular</a:t>
            </a:r>
            <a:r>
              <a:rPr lang="en-US" b="1" dirty="0">
                <a:latin typeface="LM Typewriter Proportional 10pt" charset="0"/>
                <a:ea typeface="LM Typewriter Proportional 10pt" charset="0"/>
                <a:cs typeface="LM Typewriter Proportional 10pt" charset="0"/>
                <a:sym typeface="LM Typewriter Proportional 10pt" charset="0"/>
              </a:rPr>
              <a:t> </a:t>
            </a:r>
            <a:r>
              <a:rPr lang="en-US" b="1" dirty="0" err="1">
                <a:latin typeface="LM Typewriter Proportional 10pt" charset="0"/>
                <a:ea typeface="LM Typewriter Proportional 10pt" charset="0"/>
                <a:cs typeface="LM Typewriter Proportional 10pt" charset="0"/>
                <a:sym typeface="LM Typewriter Proportional 10pt" charset="0"/>
              </a:rPr>
              <a:t>meningioma</a:t>
            </a:r>
            <a:r>
              <a:rPr lang="en-US" b="1" dirty="0">
                <a:latin typeface="LM Typewriter Proportional 10pt" charset="0"/>
                <a:ea typeface="LM Typewriter Proportional 10pt" charset="0"/>
                <a:cs typeface="LM Typewriter Proportional 10pt" charset="0"/>
                <a:sym typeface="LM Typewriter Proportional 10pt" charset="0"/>
              </a:rPr>
              <a:t> attached to the dura with compression of underlying brain</a:t>
            </a:r>
            <a:r>
              <a:rPr lang="en-US" b="1" dirty="0" smtClean="0">
                <a:latin typeface="LM Typewriter Proportional 10pt" charset="0"/>
                <a:ea typeface="LM Typewriter Proportional 10pt" charset="0"/>
                <a:cs typeface="LM Typewriter Proportional 10pt" charset="0"/>
                <a:sym typeface="LM Typewriter Proportional 10pt" charset="0"/>
              </a:rPr>
              <a:t>.</a:t>
            </a:r>
          </a:p>
          <a:p>
            <a:endParaRPr lang="en-US" b="1" dirty="0" smtClean="0">
              <a:latin typeface="LM Typewriter Proportional 10pt" charset="0"/>
              <a:ea typeface="LM Typewriter Proportional 10pt" charset="0"/>
              <a:cs typeface="LM Typewriter Proportional 10pt" charset="0"/>
              <a:sym typeface="LM Typewriter Proportional 10pt" charset="0"/>
            </a:endParaRPr>
          </a:p>
          <a:p>
            <a:r>
              <a:rPr lang="en-US" b="1" dirty="0" smtClean="0">
                <a:latin typeface="LM Typewriter Proportional 10pt" charset="0"/>
                <a:ea typeface="LM Typewriter Proportional 10pt" charset="0"/>
                <a:cs typeface="LM Typewriter Proportional 10pt" charset="0"/>
                <a:sym typeface="LM Typewriter Proportional 10pt" charset="0"/>
              </a:rPr>
              <a:t>B</a:t>
            </a:r>
            <a:r>
              <a:rPr lang="en-US" b="1" dirty="0">
                <a:latin typeface="LM Typewriter Proportional 10pt" charset="0"/>
                <a:ea typeface="LM Typewriter Proportional 10pt" charset="0"/>
                <a:cs typeface="LM Typewriter Proportional 10pt" charset="0"/>
                <a:sym typeface="LM Typewriter Proportional 10pt" charset="0"/>
              </a:rPr>
              <a:t>, Meningioma with a whorled pattern of cell growth and </a:t>
            </a:r>
            <a:r>
              <a:rPr lang="en-US" b="1" dirty="0" err="1">
                <a:latin typeface="LM Typewriter Proportional 10pt" charset="0"/>
                <a:ea typeface="LM Typewriter Proportional 10pt" charset="0"/>
                <a:cs typeface="LM Typewriter Proportional 10pt" charset="0"/>
                <a:sym typeface="LM Typewriter Proportional 10pt" charset="0"/>
              </a:rPr>
              <a:t>psammoma</a:t>
            </a:r>
            <a:r>
              <a:rPr lang="en-US" b="1" dirty="0">
                <a:latin typeface="LM Typewriter Proportional 10pt" charset="0"/>
                <a:ea typeface="LM Typewriter Proportional 10pt" charset="0"/>
                <a:cs typeface="LM Typewriter Proportional 10pt" charset="0"/>
                <a:sym typeface="LM Typewriter Proportional 10pt" charset="0"/>
              </a:rPr>
              <a:t> bodies.</a:t>
            </a:r>
          </a:p>
        </p:txBody>
      </p:sp>
      <p:pic>
        <p:nvPicPr>
          <p:cNvPr id="300034" name="Picture 2"/>
          <p:cNvPicPr>
            <a:picLocks noChangeAspect="1" noChangeArrowheads="1"/>
          </p:cNvPicPr>
          <p:nvPr/>
        </p:nvPicPr>
        <p:blipFill>
          <a:blip r:embed="rId2" cstate="print"/>
          <a:srcRect/>
          <a:stretch>
            <a:fillRect/>
          </a:stretch>
        </p:blipFill>
        <p:spPr bwMode="auto">
          <a:xfrm>
            <a:off x="640080" y="217170"/>
            <a:ext cx="4491990" cy="6416517"/>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6368896" presetClass="entr" presetSubtype="141146320" fill="hold" grpId="0" nodeType="afterEffect">
                                  <p:stCondLst>
                                    <p:cond delay="0"/>
                                  </p:stCondLst>
                                  <p:childTnLst>
                                    <p:set>
                                      <p:cBhvr>
                                        <p:cTn id="6" dur="1" fill="hold">
                                          <p:stCondLst>
                                            <p:cond delay="499"/>
                                          </p:stCondLst>
                                        </p:cTn>
                                        <p:tgtEl>
                                          <p:spTgt spid="300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403462"/>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algn="ctr" fontAlgn="auto">
              <a:spcAft>
                <a:spcPts val="0"/>
              </a:spcAft>
              <a:defRPr/>
            </a:pPr>
            <a:r>
              <a:rPr lang="en-US" sz="3600" b="1" dirty="0" smtClean="0">
                <a:solidFill>
                  <a:schemeClr val="accent1">
                    <a:satMod val="150000"/>
                  </a:schemeClr>
                </a:solidFill>
                <a:latin typeface="Franklin Gothic Demi" pitchFamily="34" charset="0"/>
                <a:ea typeface="+mj-ea"/>
                <a:cs typeface="+mj-cs"/>
              </a:rPr>
              <a:t> </a:t>
            </a:r>
            <a:r>
              <a:rPr lang="en-US" sz="3600" b="1" dirty="0">
                <a:solidFill>
                  <a:schemeClr val="accent1">
                    <a:satMod val="150000"/>
                  </a:schemeClr>
                </a:solidFill>
                <a:latin typeface="Franklin Gothic Demi" pitchFamily="34" charset="0"/>
                <a:ea typeface="+mj-ea"/>
                <a:cs typeface="+mj-cs"/>
              </a:rPr>
              <a:t>MENINGIOMA(DURA-BRAIN)</a:t>
            </a:r>
          </a:p>
        </p:txBody>
      </p:sp>
      <p:pic>
        <p:nvPicPr>
          <p:cNvPr id="4" name="Picture 4"/>
          <p:cNvPicPr>
            <a:picLocks noChangeAspect="1" noChangeArrowheads="1"/>
          </p:cNvPicPr>
          <p:nvPr/>
        </p:nvPicPr>
        <p:blipFill>
          <a:blip r:embed="rId3" cstate="print">
            <a:lum bright="20000" contrast="20000"/>
          </a:blip>
          <a:srcRect/>
          <a:stretch>
            <a:fillRect/>
          </a:stretch>
        </p:blipFill>
        <p:spPr>
          <a:xfrm>
            <a:off x="0" y="1500188"/>
            <a:ext cx="9144000" cy="5357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403462"/>
          </a:xfrm>
        </p:spPr>
        <p:txBody>
          <a:bodyPr/>
          <a:lstStyle/>
          <a:p>
            <a:pPr fontAlgn="auto">
              <a:spcAft>
                <a:spcPts val="0"/>
              </a:spcAft>
              <a:defRPr/>
            </a:pPr>
            <a:r>
              <a:rPr lang="en-US" sz="3600" i="1" dirty="0" err="1" smtClean="0">
                <a:solidFill>
                  <a:schemeClr val="accent1">
                    <a:satMod val="150000"/>
                  </a:schemeClr>
                </a:solidFill>
                <a:latin typeface="Franklin Gothic Demi" pitchFamily="34" charset="0"/>
              </a:rPr>
              <a:t>Meningioma</a:t>
            </a:r>
            <a:r>
              <a:rPr lang="en-US" sz="3600" i="1" dirty="0" smtClean="0">
                <a:solidFill>
                  <a:schemeClr val="accent1">
                    <a:satMod val="150000"/>
                  </a:schemeClr>
                </a:solidFill>
                <a:latin typeface="Franklin Gothic Demi" pitchFamily="34" charset="0"/>
              </a:rPr>
              <a:t>:</a:t>
            </a:r>
            <a:br>
              <a:rPr lang="en-US" sz="3600" i="1" dirty="0" smtClean="0">
                <a:solidFill>
                  <a:schemeClr val="accent1">
                    <a:satMod val="150000"/>
                  </a:schemeClr>
                </a:solidFill>
                <a:latin typeface="Franklin Gothic Demi" pitchFamily="34" charset="0"/>
              </a:rPr>
            </a:br>
            <a:r>
              <a:rPr lang="en-US" sz="2800" i="1" dirty="0" smtClean="0">
                <a:solidFill>
                  <a:schemeClr val="accent1">
                    <a:satMod val="150000"/>
                  </a:schemeClr>
                </a:solidFill>
                <a:latin typeface="Franklin Gothic Demi" pitchFamily="34" charset="0"/>
              </a:rPr>
              <a:t>Section of tumour shows:</a:t>
            </a:r>
            <a:endParaRPr lang="en-US" sz="2800" i="1" dirty="0">
              <a:solidFill>
                <a:schemeClr val="accent1">
                  <a:satMod val="150000"/>
                </a:schemeClr>
              </a:solidFill>
              <a:latin typeface="Franklin Gothic Demi" pitchFamily="34" charset="0"/>
            </a:endParaRPr>
          </a:p>
        </p:txBody>
      </p:sp>
      <p:sp>
        <p:nvSpPr>
          <p:cNvPr id="89091" name="TextBox 3"/>
          <p:cNvSpPr txBox="1">
            <a:spLocks noChangeArrowheads="1"/>
          </p:cNvSpPr>
          <p:nvPr/>
        </p:nvSpPr>
        <p:spPr bwMode="auto">
          <a:xfrm>
            <a:off x="214313" y="1963738"/>
            <a:ext cx="8572500" cy="3108325"/>
          </a:xfrm>
          <a:prstGeom prst="rect">
            <a:avLst/>
          </a:prstGeom>
          <a:noFill/>
          <a:ln w="9525">
            <a:noFill/>
            <a:miter lim="800000"/>
            <a:headEnd/>
            <a:tailEnd/>
          </a:ln>
        </p:spPr>
        <p:txBody>
          <a:bodyPr>
            <a:spAutoFit/>
          </a:bodyPr>
          <a:lstStyle/>
          <a:p>
            <a:pPr marL="533400" indent="-533400" algn="just">
              <a:buFontTx/>
              <a:buBlip>
                <a:blip r:embed="rId3"/>
              </a:buBlip>
            </a:pPr>
            <a:r>
              <a:rPr lang="en-US" sz="2800">
                <a:latin typeface="Franklin Gothic Demi" pitchFamily="34" charset="0"/>
              </a:rPr>
              <a:t>Whorls of fibrocellular tissue.</a:t>
            </a:r>
          </a:p>
          <a:p>
            <a:pPr marL="533400" indent="-533400" algn="just">
              <a:buFontTx/>
              <a:buBlip>
                <a:blip r:embed="rId3"/>
              </a:buBlip>
            </a:pPr>
            <a:endParaRPr lang="en-US" sz="2800">
              <a:latin typeface="Franklin Gothic Demi" pitchFamily="34" charset="0"/>
            </a:endParaRPr>
          </a:p>
          <a:p>
            <a:pPr marL="533400" indent="-533400" algn="just">
              <a:buFontTx/>
              <a:buBlip>
                <a:blip r:embed="rId3"/>
              </a:buBlip>
            </a:pPr>
            <a:r>
              <a:rPr lang="en-US" sz="2800">
                <a:latin typeface="Franklin Gothic Demi" pitchFamily="34" charset="0"/>
              </a:rPr>
              <a:t>Cells are oval, spindle shape or elongated and lack mitosis.</a:t>
            </a:r>
          </a:p>
          <a:p>
            <a:pPr marL="533400" indent="-533400" algn="just">
              <a:buFontTx/>
              <a:buBlip>
                <a:blip r:embed="rId3"/>
              </a:buBlip>
            </a:pPr>
            <a:endParaRPr lang="en-US" sz="2800">
              <a:latin typeface="Franklin Gothic Demi" pitchFamily="34" charset="0"/>
            </a:endParaRPr>
          </a:p>
          <a:p>
            <a:pPr marL="533400" indent="-533400" algn="just">
              <a:buFontTx/>
              <a:buBlip>
                <a:blip r:embed="rId3"/>
              </a:buBlip>
            </a:pPr>
            <a:r>
              <a:rPr lang="en-US" sz="2800">
                <a:latin typeface="Franklin Gothic Demi" pitchFamily="34" charset="0"/>
              </a:rPr>
              <a:t>Psammoma bodies (spherical calcified particles) are also seen within the tumour.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 Meningioma</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2</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First practical session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55 years old man complained of headache for the last 2 months . Brain MRI reveals a 3 cm. frontal intra-</a:t>
            </a:r>
            <a:r>
              <a:rPr lang="en-US" dirty="0" err="1" smtClean="0"/>
              <a:t>parenchymal</a:t>
            </a:r>
            <a:r>
              <a:rPr lang="en-US" dirty="0" smtClean="0"/>
              <a:t> space occupying lesion with rim enhancement on contrast studies.                                                                   </a:t>
            </a:r>
            <a:r>
              <a:rPr lang="en-US" sz="36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1"/>
          <p:cNvSpPr>
            <a:spLocks/>
          </p:cNvSpPr>
          <p:nvPr/>
        </p:nvSpPr>
        <p:spPr bwMode="auto">
          <a:xfrm>
            <a:off x="5768578" y="1785938"/>
            <a:ext cx="3123902" cy="3277195"/>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b="1" dirty="0" smtClean="0">
                <a:latin typeface="LM Typewriter Proportional 10pt" charset="0"/>
                <a:ea typeface="LM Typewriter Proportional 10pt" charset="0"/>
                <a:cs typeface="LM Typewriter Proportional 10pt" charset="0"/>
                <a:sym typeface="LM Typewriter Proportional 10pt" charset="0"/>
              </a:rPr>
              <a:t>Computed </a:t>
            </a:r>
            <a:r>
              <a:rPr lang="en-US" sz="2000" b="1" dirty="0" err="1" smtClean="0">
                <a:latin typeface="LM Typewriter Proportional 10pt" charset="0"/>
                <a:ea typeface="LM Typewriter Proportional 10pt" charset="0"/>
                <a:cs typeface="LM Typewriter Proportional 10pt" charset="0"/>
                <a:sym typeface="LM Typewriter Proportional 10pt" charset="0"/>
              </a:rPr>
              <a:t>tomographic</a:t>
            </a:r>
            <a:r>
              <a:rPr lang="en-US" sz="2000" b="1" dirty="0" smtClean="0">
                <a:latin typeface="LM Typewriter Proportional 10pt" charset="0"/>
                <a:ea typeface="LM Typewriter Proportional 10pt" charset="0"/>
                <a:cs typeface="LM Typewriter Proportional 10pt" charset="0"/>
                <a:sym typeface="LM Typewriter Proportional 10pt" charset="0"/>
              </a:rPr>
              <a:t> </a:t>
            </a:r>
            <a:r>
              <a:rPr lang="en-US" sz="2000" b="1" dirty="0">
                <a:latin typeface="LM Typewriter Proportional 10pt" charset="0"/>
                <a:ea typeface="LM Typewriter Proportional 10pt" charset="0"/>
                <a:cs typeface="LM Typewriter Proportional 10pt" charset="0"/>
                <a:sym typeface="LM Typewriter Proportional 10pt" charset="0"/>
              </a:rPr>
              <a:t>(CT) scan of a large tumor in the cerebral hemisphere showing signal enhancement with contrast material and pronounced </a:t>
            </a:r>
            <a:r>
              <a:rPr lang="en-US" sz="2000" b="1" dirty="0" err="1">
                <a:latin typeface="LM Typewriter Proportional 10pt" charset="0"/>
                <a:ea typeface="LM Typewriter Proportional 10pt" charset="0"/>
                <a:cs typeface="LM Typewriter Proportional 10pt" charset="0"/>
                <a:sym typeface="LM Typewriter Proportional 10pt" charset="0"/>
              </a:rPr>
              <a:t>peritumoral</a:t>
            </a:r>
            <a:r>
              <a:rPr lang="en-US" sz="2000" b="1" dirty="0">
                <a:latin typeface="LM Typewriter Proportional 10pt" charset="0"/>
                <a:ea typeface="LM Typewriter Proportional 10pt" charset="0"/>
                <a:cs typeface="LM Typewriter Proportional 10pt" charset="0"/>
                <a:sym typeface="LM Typewriter Proportional 10pt" charset="0"/>
              </a:rPr>
              <a:t> edema.</a:t>
            </a:r>
          </a:p>
        </p:txBody>
      </p:sp>
      <p:pic>
        <p:nvPicPr>
          <p:cNvPr id="446466" name="Picture 2"/>
          <p:cNvPicPr>
            <a:picLocks noChangeAspect="1" noChangeArrowheads="1"/>
          </p:cNvPicPr>
          <p:nvPr/>
        </p:nvPicPr>
        <p:blipFill>
          <a:blip r:embed="rId2" cstate="print"/>
          <a:srcRect/>
          <a:stretch>
            <a:fillRect/>
          </a:stretch>
        </p:blipFill>
        <p:spPr bwMode="auto">
          <a:xfrm>
            <a:off x="285750" y="401836"/>
            <a:ext cx="4839891" cy="6054328"/>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8098688" presetClass="entr" presetSubtype="125685328" fill="hold" grpId="0" nodeType="afterEffect">
                                  <p:stCondLst>
                                    <p:cond delay="0"/>
                                  </p:stCondLst>
                                  <p:childTnLst>
                                    <p:set>
                                      <p:cBhvr>
                                        <p:cTn id="6" dur="1" fill="hold">
                                          <p:stCondLst>
                                            <p:cond delay="499"/>
                                          </p:stCondLst>
                                        </p:cTn>
                                        <p:tgtEl>
                                          <p:spTgt spid="446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1"/>
          <p:cNvSpPr>
            <a:spLocks/>
          </p:cNvSpPr>
          <p:nvPr/>
        </p:nvSpPr>
        <p:spPr bwMode="auto">
          <a:xfrm>
            <a:off x="625793" y="2754630"/>
            <a:ext cx="2788920" cy="134874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smtClean="0">
                <a:latin typeface="LM Typewriter Proportional 10pt" charset="0"/>
                <a:ea typeface="LM Typewriter Proportional 10pt" charset="0"/>
                <a:cs typeface="LM Typewriter Proportional 10pt" charset="0"/>
                <a:sym typeface="LM Typewriter Proportional 10pt" charset="0"/>
              </a:rPr>
              <a:t>Glioblastoma </a:t>
            </a:r>
            <a:r>
              <a:rPr lang="en-US" b="1" dirty="0">
                <a:latin typeface="LM Typewriter Proportional 10pt" charset="0"/>
                <a:ea typeface="LM Typewriter Proportional 10pt" charset="0"/>
                <a:cs typeface="LM Typewriter Proportional 10pt" charset="0"/>
                <a:sym typeface="LM Typewriter Proportional 10pt" charset="0"/>
              </a:rPr>
              <a:t>multiforme appearing as a necrotic, hemorrhagic, infiltrating mass.</a:t>
            </a:r>
          </a:p>
        </p:txBody>
      </p:sp>
      <p:pic>
        <p:nvPicPr>
          <p:cNvPr id="250882" name="Picture 2"/>
          <p:cNvPicPr>
            <a:picLocks noChangeAspect="1" noChangeArrowheads="1"/>
          </p:cNvPicPr>
          <p:nvPr/>
        </p:nvPicPr>
        <p:blipFill>
          <a:blip r:embed="rId2" cstate="print"/>
          <a:srcRect/>
          <a:stretch>
            <a:fillRect/>
          </a:stretch>
        </p:blipFill>
        <p:spPr bwMode="auto">
          <a:xfrm>
            <a:off x="4159092" y="228600"/>
            <a:ext cx="4583430" cy="5910739"/>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7162880" presetClass="entr" presetSubtype="72632360" fill="hold" grpId="0" nodeType="afterEffect">
                                  <p:stCondLst>
                                    <p:cond delay="0"/>
                                  </p:stCondLst>
                                  <p:childTnLst>
                                    <p:set>
                                      <p:cBhvr>
                                        <p:cTn id="6" dur="1" fill="hold">
                                          <p:stCondLst>
                                            <p:cond delay="499"/>
                                          </p:stCondLst>
                                        </p:cTn>
                                        <p:tgtEl>
                                          <p:spTgt spid="250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1"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1"/>
          <p:cNvPicPr>
            <a:picLocks noChangeAspect="1" noChangeArrowheads="1"/>
          </p:cNvPicPr>
          <p:nvPr/>
        </p:nvPicPr>
        <p:blipFill>
          <a:blip r:embed="rId2" cstate="print"/>
          <a:srcRect/>
          <a:stretch>
            <a:fillRect/>
          </a:stretch>
        </p:blipFill>
        <p:spPr bwMode="auto">
          <a:xfrm>
            <a:off x="1348740" y="182880"/>
            <a:ext cx="6446520" cy="5044917"/>
          </a:xfrm>
          <a:prstGeom prst="rect">
            <a:avLst/>
          </a:prstGeom>
          <a:noFill/>
          <a:ln w="9525">
            <a:noFill/>
            <a:miter lim="800000"/>
            <a:headEnd/>
            <a:tailEnd/>
          </a:ln>
          <a:effectLst>
            <a:outerShdw dist="76199" dir="2700000" algn="ctr" rotWithShape="0">
              <a:schemeClr val="bg2">
                <a:alpha val="75000"/>
              </a:schemeClr>
            </a:outerShdw>
          </a:effectLst>
        </p:spPr>
      </p:pic>
      <p:sp>
        <p:nvSpPr>
          <p:cNvPr id="254978" name="Rectangle 2"/>
          <p:cNvSpPr>
            <a:spLocks/>
          </p:cNvSpPr>
          <p:nvPr/>
        </p:nvSpPr>
        <p:spPr bwMode="auto">
          <a:xfrm>
            <a:off x="2241709" y="5697855"/>
            <a:ext cx="4640580" cy="102870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Glioblastoma</a:t>
            </a:r>
            <a:r>
              <a:rPr lang="en-US" b="1" dirty="0">
                <a:latin typeface="LM Typewriter Proportional 10pt" charset="0"/>
                <a:ea typeface="LM Typewriter Proportional 10pt" charset="0"/>
                <a:cs typeface="LM Typewriter Proportional 10pt" charset="0"/>
                <a:sym typeface="LM Typewriter Proportional 10pt" charset="0"/>
              </a:rPr>
              <a:t>.  Foci of necrosis with pseudopalisading of malignant nuclei.  </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7164800" presetClass="entr" presetSubtype="115024976" fill="hold" grpId="0" nodeType="afterEffect">
                                  <p:stCondLst>
                                    <p:cond delay="0"/>
                                  </p:stCondLst>
                                  <p:childTnLst>
                                    <p:set>
                                      <p:cBhvr>
                                        <p:cTn id="6" dur="1" fill="hold">
                                          <p:stCondLst>
                                            <p:cond delay="499"/>
                                          </p:stCondLst>
                                        </p:cTn>
                                        <p:tgtEl>
                                          <p:spTgt spid="254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5877272"/>
            <a:ext cx="8686800" cy="748680"/>
          </a:xfrm>
        </p:spPr>
        <p:txBody>
          <a:bodyPr>
            <a:normAutofit fontScale="92500" lnSpcReduction="20000"/>
          </a:bodyPr>
          <a:lstStyle/>
          <a:p>
            <a:r>
              <a:rPr lang="en-US" sz="2800" dirty="0" smtClean="0"/>
              <a:t>Glioblastoma. Foci of necrosis with </a:t>
            </a:r>
            <a:r>
              <a:rPr lang="en-US" sz="2800" u="sng" dirty="0" smtClean="0"/>
              <a:t>pseudopalisading</a:t>
            </a:r>
            <a:r>
              <a:rPr lang="en-US" sz="2800" dirty="0" smtClean="0"/>
              <a:t> of malignant nuclei and </a:t>
            </a:r>
            <a:r>
              <a:rPr lang="en-US" sz="2800" u="sng" dirty="0" smtClean="0"/>
              <a:t>endothelial cell proliferation</a:t>
            </a:r>
            <a:endParaRPr lang="en-US" sz="2800" u="sng" dirty="0"/>
          </a:p>
        </p:txBody>
      </p:sp>
      <p:sp>
        <p:nvSpPr>
          <p:cNvPr id="1026" name="AutoShape 2" descr="http://www.expertconsultbook.com/expertconsult/b/bbmapAsset?appID=NGE&amp;isbn=978-1-4377-0792-2&amp;eid=4-u1.0-B978-1-4377-0792-2..50033-X..gr47&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Documents and Settings\DELL\Desktop\bbmapAsset.gif"/>
          <p:cNvPicPr>
            <a:picLocks noChangeAspect="1" noChangeArrowheads="1"/>
          </p:cNvPicPr>
          <p:nvPr/>
        </p:nvPicPr>
        <p:blipFill>
          <a:blip r:embed="rId2" cstate="print"/>
          <a:srcRect/>
          <a:stretch>
            <a:fillRect/>
          </a:stretch>
        </p:blipFill>
        <p:spPr bwMode="auto">
          <a:xfrm>
            <a:off x="1331640" y="260648"/>
            <a:ext cx="6797352" cy="542844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 </a:t>
            </a:r>
            <a:r>
              <a:rPr lang="en-US" dirty="0" err="1" smtClean="0"/>
              <a:t>Glioblastoma</a:t>
            </a:r>
            <a:r>
              <a:rPr lang="en-US" dirty="0" smtClean="0"/>
              <a:t> </a:t>
            </a:r>
            <a:r>
              <a:rPr lang="en-US" dirty="0" err="1" smtClean="0"/>
              <a:t>multiforme</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3</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27 years old woman presents with a sudden onset of right sided blindness and weakness in her left leg. There is no history of trauma. However, she experienced a similar episode 8 months ago and was diagnosed as aseptic meningitis.</a:t>
            </a:r>
            <a:r>
              <a:rPr lang="en-US" sz="4400" dirty="0" smtClean="0"/>
              <a:t>                       </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cstate="print"/>
          <a:srcRect/>
          <a:stretch>
            <a:fillRect/>
          </a:stretch>
        </p:blipFill>
        <p:spPr bwMode="auto">
          <a:xfrm>
            <a:off x="594360" y="194310"/>
            <a:ext cx="4517708" cy="6452235"/>
          </a:xfrm>
          <a:prstGeom prst="rect">
            <a:avLst/>
          </a:prstGeom>
          <a:noFill/>
          <a:ln w="9525">
            <a:noFill/>
            <a:miter lim="800000"/>
            <a:headEnd/>
            <a:tailEnd/>
          </a:ln>
          <a:effectLst>
            <a:outerShdw dist="76199" dir="2700000" algn="ctr" rotWithShape="0">
              <a:schemeClr val="bg2">
                <a:alpha val="75000"/>
              </a:schemeClr>
            </a:outerShdw>
          </a:effectLst>
        </p:spPr>
      </p:pic>
      <p:sp>
        <p:nvSpPr>
          <p:cNvPr id="77826" name="Rectangle 2"/>
          <p:cNvSpPr>
            <a:spLocks/>
          </p:cNvSpPr>
          <p:nvPr/>
        </p:nvSpPr>
        <p:spPr bwMode="auto">
          <a:xfrm>
            <a:off x="5652120" y="4365104"/>
            <a:ext cx="2788920" cy="166878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Multiple sclerosis.  Section of fresh brain showing brown plaque around occipital horn of the lateral ventricle.</a:t>
            </a:r>
          </a:p>
        </p:txBody>
      </p:sp>
      <p:sp>
        <p:nvSpPr>
          <p:cNvPr id="4" name="Rectangle 3"/>
          <p:cNvSpPr/>
          <p:nvPr/>
        </p:nvSpPr>
        <p:spPr>
          <a:xfrm>
            <a:off x="5508104" y="332656"/>
            <a:ext cx="3024336" cy="1569660"/>
          </a:xfrm>
          <a:prstGeom prst="rect">
            <a:avLst/>
          </a:prstGeom>
        </p:spPr>
        <p:txBody>
          <a:bodyPr wrap="square">
            <a:spAutoFit/>
          </a:bodyPr>
          <a:lstStyle/>
          <a:p>
            <a:r>
              <a:rPr lang="en-US" sz="3200" b="1" dirty="0" smtClean="0"/>
              <a:t>What is your provisional diagnosis?</a:t>
            </a:r>
            <a:endParaRPr lang="en-US" sz="3200" b="1"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6">
                                            <p:bg/>
                                          </p:spTgt>
                                        </p:tgtEl>
                                        <p:attrNameLst>
                                          <p:attrName>style.visibility</p:attrName>
                                        </p:attrNameLst>
                                      </p:cBhvr>
                                      <p:to>
                                        <p:strVal val="visible"/>
                                      </p:to>
                                    </p:set>
                                    <p:anim calcmode="lin" valueType="num">
                                      <p:cBhvr additive="base">
                                        <p:cTn id="7" dur="500" fill="hold"/>
                                        <p:tgtEl>
                                          <p:spTgt spid="7782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782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7826">
                                            <p:txEl>
                                              <p:pRg st="0" end="0"/>
                                            </p:txEl>
                                          </p:spTgt>
                                        </p:tgtEl>
                                        <p:attrNameLst>
                                          <p:attrName>style.visibility</p:attrName>
                                        </p:attrNameLst>
                                      </p:cBhvr>
                                      <p:to>
                                        <p:strVal val="visible"/>
                                      </p:to>
                                    </p:set>
                                    <p:anim calcmode="lin" valueType="num">
                                      <p:cBhvr additive="base">
                                        <p:cTn id="11"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78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Brief review of Normal anatomy and histology</a:t>
            </a:r>
            <a:endParaRPr lang="en-US" sz="3200"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2" cstate="print"/>
          <a:srcRect/>
          <a:stretch>
            <a:fillRect/>
          </a:stretch>
        </p:blipFill>
        <p:spPr bwMode="auto">
          <a:xfrm>
            <a:off x="102870" y="720090"/>
            <a:ext cx="6795135" cy="5406390"/>
          </a:xfrm>
          <a:prstGeom prst="rect">
            <a:avLst/>
          </a:prstGeom>
          <a:noFill/>
          <a:ln w="9525">
            <a:noFill/>
            <a:miter lim="800000"/>
            <a:headEnd/>
            <a:tailEnd/>
          </a:ln>
          <a:effectLst>
            <a:outerShdw dist="76199" dir="2700000" algn="ctr" rotWithShape="0">
              <a:schemeClr val="bg2">
                <a:alpha val="75000"/>
              </a:schemeClr>
            </a:outerShdw>
          </a:effectLst>
        </p:spPr>
      </p:pic>
      <p:sp>
        <p:nvSpPr>
          <p:cNvPr id="81922" name="Rectangle 2"/>
          <p:cNvSpPr>
            <a:spLocks/>
          </p:cNvSpPr>
          <p:nvPr/>
        </p:nvSpPr>
        <p:spPr bwMode="auto">
          <a:xfrm>
            <a:off x="7108032" y="1118712"/>
            <a:ext cx="1840230" cy="460629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1400" b="1" dirty="0">
                <a:latin typeface="LM Typewriter Proportional 10pt" charset="0"/>
                <a:ea typeface="LM Typewriter Proportional 10pt" charset="0"/>
                <a:cs typeface="LM Typewriter Proportional 10pt" charset="0"/>
                <a:sym typeface="LM Typewriter Proportional 10pt" charset="0"/>
              </a:rPr>
              <a:t>Multiple sclerosis. A, Unstained regions of demyelination (MS plaques) around the fourth ventricle (</a:t>
            </a:r>
            <a:r>
              <a:rPr lang="en-US" sz="1400" b="1" dirty="0" err="1">
                <a:latin typeface="LM Typewriter Proportional 10pt" charset="0"/>
                <a:ea typeface="LM Typewriter Proportional 10pt" charset="0"/>
                <a:cs typeface="LM Typewriter Proportional 10pt" charset="0"/>
                <a:sym typeface="LM Typewriter Proportional 10pt" charset="0"/>
              </a:rPr>
              <a:t>Luxol</a:t>
            </a:r>
            <a:r>
              <a:rPr lang="en-US" sz="1400" b="1" dirty="0">
                <a:latin typeface="LM Typewriter Proportional 10pt" charset="0"/>
                <a:ea typeface="LM Typewriter Proportional 10pt" charset="0"/>
                <a:cs typeface="LM Typewriter Proportional 10pt" charset="0"/>
                <a:sym typeface="LM Typewriter Proportional 10pt" charset="0"/>
              </a:rPr>
              <a:t> fast blue PAS stain for myelin). </a:t>
            </a:r>
            <a:endParaRPr lang="en-US" sz="1400" b="1" dirty="0" smtClean="0">
              <a:latin typeface="LM Typewriter Proportional 10pt" charset="0"/>
              <a:ea typeface="LM Typewriter Proportional 10pt" charset="0"/>
              <a:cs typeface="LM Typewriter Proportional 10pt" charset="0"/>
              <a:sym typeface="LM Typewriter Proportional 10pt" charset="0"/>
            </a:endParaRPr>
          </a:p>
          <a:p>
            <a:r>
              <a:rPr lang="en-US" sz="1400" b="1" dirty="0" smtClean="0">
                <a:latin typeface="LM Typewriter Proportional 10pt" charset="0"/>
                <a:ea typeface="LM Typewriter Proportional 10pt" charset="0"/>
                <a:cs typeface="LM Typewriter Proportional 10pt" charset="0"/>
                <a:sym typeface="LM Typewriter Proportional 10pt" charset="0"/>
              </a:rPr>
              <a:t> </a:t>
            </a:r>
            <a:r>
              <a:rPr lang="en-US" sz="1400" b="1" dirty="0">
                <a:latin typeface="LM Typewriter Proportional 10pt" charset="0"/>
                <a:ea typeface="LM Typewriter Proportional 10pt" charset="0"/>
                <a:cs typeface="LM Typewriter Proportional 10pt" charset="0"/>
                <a:sym typeface="LM Typewriter Proportional 10pt" charset="0"/>
              </a:rPr>
              <a:t>B, Myelin-stained section shows the sharp edge of a </a:t>
            </a:r>
            <a:r>
              <a:rPr lang="en-US" sz="1400" b="1" dirty="0" err="1">
                <a:latin typeface="LM Typewriter Proportional 10pt" charset="0"/>
                <a:ea typeface="LM Typewriter Proportional 10pt" charset="0"/>
                <a:cs typeface="LM Typewriter Proportional 10pt" charset="0"/>
                <a:sym typeface="LM Typewriter Proportional 10pt" charset="0"/>
              </a:rPr>
              <a:t>demyelinated</a:t>
            </a:r>
            <a:r>
              <a:rPr lang="en-US" sz="1400" b="1" dirty="0">
                <a:latin typeface="LM Typewriter Proportional 10pt" charset="0"/>
                <a:ea typeface="LM Typewriter Proportional 10pt" charset="0"/>
                <a:cs typeface="LM Typewriter Proportional 10pt" charset="0"/>
                <a:sym typeface="LM Typewriter Proportional 10pt" charset="0"/>
              </a:rPr>
              <a:t> plaque and perivascular lymphocytic cuffs. </a:t>
            </a:r>
            <a:endParaRPr lang="en-US" sz="1400" b="1" dirty="0" smtClean="0">
              <a:latin typeface="LM Typewriter Proportional 10pt" charset="0"/>
              <a:ea typeface="LM Typewriter Proportional 10pt" charset="0"/>
              <a:cs typeface="LM Typewriter Proportional 10pt" charset="0"/>
              <a:sym typeface="LM Typewriter Proportional 10pt" charset="0"/>
            </a:endParaRPr>
          </a:p>
          <a:p>
            <a:r>
              <a:rPr lang="en-US" sz="1400" b="1" dirty="0" smtClean="0">
                <a:latin typeface="LM Typewriter Proportional 10pt" charset="0"/>
                <a:ea typeface="LM Typewriter Proportional 10pt" charset="0"/>
                <a:cs typeface="LM Typewriter Proportional 10pt" charset="0"/>
                <a:sym typeface="LM Typewriter Proportional 10pt" charset="0"/>
              </a:rPr>
              <a:t> </a:t>
            </a:r>
            <a:r>
              <a:rPr lang="en-US" sz="1400" b="1" dirty="0">
                <a:latin typeface="LM Typewriter Proportional 10pt" charset="0"/>
                <a:ea typeface="LM Typewriter Proportional 10pt" charset="0"/>
                <a:cs typeface="LM Typewriter Proportional 10pt" charset="0"/>
                <a:sym typeface="LM Typewriter Proportional 10pt" charset="0"/>
              </a:rPr>
              <a:t>C, The same lesion stained for axons shows relative preservation</a:t>
            </a:r>
            <a:r>
              <a:rPr lang="en-US" sz="1400"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310592" presetClass="entr" presetSubtype="59236136" fill="hold" grpId="0" nodeType="afterEffect">
                                  <p:stCondLst>
                                    <p:cond delay="0"/>
                                  </p:stCondLst>
                                  <p:childTnLst>
                                    <p:set>
                                      <p:cBhvr>
                                        <p:cTn id="6" dur="1" fill="hold">
                                          <p:stCondLst>
                                            <p:cond delay="499"/>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missinglink.ucsf.edu/lm/ids_104_Demyelination/Figures/MS_early%20_les_LFB.jpg"/>
          <p:cNvPicPr>
            <a:picLocks noChangeAspect="1" noChangeArrowheads="1"/>
          </p:cNvPicPr>
          <p:nvPr/>
        </p:nvPicPr>
        <p:blipFill>
          <a:blip r:embed="rId2" cstate="print"/>
          <a:srcRect/>
          <a:stretch>
            <a:fillRect/>
          </a:stretch>
        </p:blipFill>
        <p:spPr bwMode="auto">
          <a:xfrm>
            <a:off x="971600" y="260648"/>
            <a:ext cx="7128792" cy="4800600"/>
          </a:xfrm>
          <a:prstGeom prst="rect">
            <a:avLst/>
          </a:prstGeom>
          <a:noFill/>
        </p:spPr>
      </p:pic>
      <p:sp>
        <p:nvSpPr>
          <p:cNvPr id="3" name="Rectangle 2"/>
          <p:cNvSpPr/>
          <p:nvPr/>
        </p:nvSpPr>
        <p:spPr>
          <a:xfrm>
            <a:off x="467544" y="5445224"/>
            <a:ext cx="8424936" cy="1200329"/>
          </a:xfrm>
          <a:prstGeom prst="rect">
            <a:avLst/>
          </a:prstGeom>
        </p:spPr>
        <p:txBody>
          <a:bodyPr wrap="square">
            <a:spAutoFit/>
          </a:bodyPr>
          <a:lstStyle/>
          <a:p>
            <a:r>
              <a:rPr lang="en-US" sz="2400" dirty="0" smtClean="0"/>
              <a:t>This is a myelin stain (</a:t>
            </a:r>
            <a:r>
              <a:rPr lang="en-US" sz="2400" dirty="0" err="1" smtClean="0"/>
              <a:t>luxol</a:t>
            </a:r>
            <a:r>
              <a:rPr lang="en-US" sz="2400" dirty="0" smtClean="0"/>
              <a:t> fast blue/PAS) of an early lesion of pale </a:t>
            </a:r>
            <a:r>
              <a:rPr lang="en-US" sz="2400" dirty="0" err="1" smtClean="0"/>
              <a:t>demyelinated</a:t>
            </a:r>
            <a:r>
              <a:rPr lang="en-US" sz="2400" dirty="0" smtClean="0"/>
              <a:t> area. The lesion is centered around a small vein (arrow) which is surrounded by inflammatory cells .</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missinglink.ucsf.edu/lm/ids_104_Demyelination/Figures/MSOlderLesionHnE.jpg"/>
          <p:cNvPicPr>
            <a:picLocks noChangeAspect="1" noChangeArrowheads="1"/>
          </p:cNvPicPr>
          <p:nvPr/>
        </p:nvPicPr>
        <p:blipFill>
          <a:blip r:embed="rId2" cstate="print"/>
          <a:srcRect/>
          <a:stretch>
            <a:fillRect/>
          </a:stretch>
        </p:blipFill>
        <p:spPr bwMode="auto">
          <a:xfrm>
            <a:off x="827584" y="332656"/>
            <a:ext cx="7416824" cy="4536504"/>
          </a:xfrm>
          <a:prstGeom prst="rect">
            <a:avLst/>
          </a:prstGeom>
          <a:noFill/>
        </p:spPr>
      </p:pic>
      <p:sp>
        <p:nvSpPr>
          <p:cNvPr id="3" name="Rectangle 2"/>
          <p:cNvSpPr/>
          <p:nvPr/>
        </p:nvSpPr>
        <p:spPr>
          <a:xfrm>
            <a:off x="0" y="5157192"/>
            <a:ext cx="9144000" cy="1631216"/>
          </a:xfrm>
          <a:prstGeom prst="rect">
            <a:avLst/>
          </a:prstGeom>
        </p:spPr>
        <p:txBody>
          <a:bodyPr wrap="square">
            <a:spAutoFit/>
          </a:bodyPr>
          <a:lstStyle/>
          <a:p>
            <a:r>
              <a:rPr lang="en-US" sz="2000" dirty="0" smtClean="0"/>
              <a:t>This is an H&amp;E stained sections from a patient with long-standing MS. This lesion is centered on a vein. In this older lesion, however, there is very little inflammation around the vein. </a:t>
            </a:r>
          </a:p>
          <a:p>
            <a:r>
              <a:rPr lang="en-US" sz="2000" dirty="0" smtClean="0"/>
              <a:t>You can see the loss of myelin even without a special stain: it is lighter pink than the normal white matter surrounding it. </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 Multiple sclerosis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p:spPr>
        <p:txBody>
          <a:bodyPr wrap="square">
            <a:spAutoFit/>
          </a:bodyPr>
          <a:lstStyle/>
          <a:p>
            <a:r>
              <a:rPr lang="en-US" sz="3600" dirty="0" smtClean="0"/>
              <a:t>The key microscopic features of multiple sclerosis are: </a:t>
            </a:r>
          </a:p>
          <a:p>
            <a:r>
              <a:rPr lang="en-US" sz="2800" dirty="0" err="1" smtClean="0"/>
              <a:t>Perivenous</a:t>
            </a:r>
            <a:r>
              <a:rPr lang="en-US" sz="2800" dirty="0" smtClean="0"/>
              <a:t> mononuclear inflammation (lymphocytes, plasma cells and macrophages) </a:t>
            </a:r>
          </a:p>
          <a:p>
            <a:r>
              <a:rPr lang="en-US" sz="2800" dirty="0" smtClean="0"/>
              <a:t>Loss of myelin and variable loss of </a:t>
            </a:r>
            <a:r>
              <a:rPr lang="en-US" sz="2800" dirty="0" err="1" smtClean="0"/>
              <a:t>oligodendrocytes</a:t>
            </a:r>
            <a:r>
              <a:rPr lang="en-US" sz="2800" dirty="0" smtClean="0"/>
              <a:t>. </a:t>
            </a:r>
          </a:p>
          <a:p>
            <a:r>
              <a:rPr lang="en-US" sz="2800" dirty="0" smtClean="0"/>
              <a:t>Relative preservation of axons. </a:t>
            </a:r>
          </a:p>
          <a:p>
            <a:r>
              <a:rPr lang="en-US" sz="2800" dirty="0" smtClean="0"/>
              <a:t>Reactive </a:t>
            </a:r>
            <a:r>
              <a:rPr lang="en-US" sz="2800" dirty="0" err="1" smtClean="0"/>
              <a:t>astrogliosis</a:t>
            </a:r>
            <a:r>
              <a:rPr lang="en-US" sz="2800" dirty="0" smtClean="0"/>
              <a:t> (sclerosis). </a:t>
            </a:r>
          </a:p>
          <a:p>
            <a:r>
              <a:rPr lang="en-US" sz="2200" dirty="0" smtClean="0"/>
              <a:t>However, MS lesions do vary depending on their age. </a:t>
            </a:r>
          </a:p>
          <a:p>
            <a:r>
              <a:rPr lang="en-US" sz="2200" i="1" dirty="0" smtClean="0"/>
              <a:t>Early (acute) lesions</a:t>
            </a:r>
            <a:r>
              <a:rPr lang="en-US" sz="2200" dirty="0" smtClean="0"/>
              <a:t> are characterized by </a:t>
            </a:r>
            <a:r>
              <a:rPr lang="en-US" sz="2200" dirty="0" err="1" smtClean="0"/>
              <a:t>perivascular</a:t>
            </a:r>
            <a:r>
              <a:rPr lang="en-US" sz="2200" dirty="0" smtClean="0"/>
              <a:t> and </a:t>
            </a:r>
            <a:r>
              <a:rPr lang="en-US" sz="2200" dirty="0" err="1" smtClean="0"/>
              <a:t>parenchymal</a:t>
            </a:r>
            <a:r>
              <a:rPr lang="en-US" sz="2200" dirty="0" smtClean="0"/>
              <a:t> infiltration by inflammatory mononuclear cells, and myelin breakdown and </a:t>
            </a:r>
            <a:r>
              <a:rPr lang="en-US" sz="2200" dirty="0" err="1" smtClean="0"/>
              <a:t>phagocytosis</a:t>
            </a:r>
            <a:r>
              <a:rPr lang="en-US" sz="2200" dirty="0" smtClean="0"/>
              <a:t> by macrophages. </a:t>
            </a:r>
            <a:r>
              <a:rPr lang="en-US" sz="2200" dirty="0" err="1" smtClean="0"/>
              <a:t>Astrogliosis</a:t>
            </a:r>
            <a:r>
              <a:rPr lang="en-US" sz="2200" dirty="0" smtClean="0"/>
              <a:t> is not yet profound and axons are relatively preserved. </a:t>
            </a:r>
          </a:p>
          <a:p>
            <a:r>
              <a:rPr lang="en-US" sz="2200" dirty="0" smtClean="0"/>
              <a:t>As the lesion progresses, there are fewer inflammatory cells and more </a:t>
            </a:r>
            <a:r>
              <a:rPr lang="en-US" sz="2200" dirty="0" err="1" smtClean="0"/>
              <a:t>astrogliosis</a:t>
            </a:r>
            <a:r>
              <a:rPr lang="en-US" sz="2200" dirty="0" smtClean="0"/>
              <a:t>.                                                                                                            </a:t>
            </a:r>
            <a:r>
              <a:rPr lang="en-US" sz="2200" i="1" dirty="0" smtClean="0"/>
              <a:t>Chronic lesions</a:t>
            </a:r>
            <a:r>
              <a:rPr lang="en-US" sz="2200" dirty="0" smtClean="0"/>
              <a:t> have few mononuclear cells, almost complete </a:t>
            </a:r>
            <a:r>
              <a:rPr lang="en-US" sz="2200" dirty="0" err="1" smtClean="0"/>
              <a:t>demyelination</a:t>
            </a:r>
            <a:r>
              <a:rPr lang="en-US" sz="2200" dirty="0" smtClean="0"/>
              <a:t>, and severe </a:t>
            </a:r>
            <a:r>
              <a:rPr lang="en-US" sz="2200" dirty="0" err="1" smtClean="0"/>
              <a:t>astrogliosis</a:t>
            </a:r>
            <a:r>
              <a:rPr lang="en-US" sz="2200" dirty="0" smtClean="0"/>
              <a:t>. There can be </a:t>
            </a:r>
            <a:r>
              <a:rPr lang="en-US" sz="2200" dirty="0" err="1" smtClean="0"/>
              <a:t>oligodendrocyte</a:t>
            </a:r>
            <a:r>
              <a:rPr lang="en-US" sz="2200" dirty="0" smtClean="0"/>
              <a:t> loss and some secondary axonal loss in advanced cases. </a:t>
            </a:r>
          </a:p>
          <a:p>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Case No.4</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39 years old man complains that he had noticed a progressive hearing loss over a </a:t>
            </a:r>
          </a:p>
          <a:p>
            <a:pPr>
              <a:buNone/>
            </a:pPr>
            <a:r>
              <a:rPr lang="en-US" dirty="0" smtClean="0"/>
              <a:t>    2 years period. Except for occasional headache, he has no other complaints . Evaluation discloses severe </a:t>
            </a:r>
            <a:r>
              <a:rPr lang="en-US" dirty="0" err="1" smtClean="0"/>
              <a:t>sensorineural</a:t>
            </a:r>
            <a:r>
              <a:rPr lang="en-US" dirty="0" smtClean="0"/>
              <a:t> hearing loss of the left side . MRI shows 1.5 cm. mass at the left </a:t>
            </a:r>
            <a:r>
              <a:rPr lang="en-US" dirty="0" err="1" smtClean="0"/>
              <a:t>cerebellopontine</a:t>
            </a:r>
            <a:r>
              <a:rPr lang="en-US" dirty="0" smtClean="0"/>
              <a:t> angle .                     </a:t>
            </a:r>
            <a:r>
              <a:rPr lang="en-US" sz="40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Mr. Amer Shafie\My Documents\My Pictures\097acoustneur.jpg"/>
          <p:cNvPicPr>
            <a:picLocks noChangeAspect="1" noChangeArrowheads="1"/>
          </p:cNvPicPr>
          <p:nvPr/>
        </p:nvPicPr>
        <p:blipFill>
          <a:blip r:embed="rId3" cstate="print"/>
          <a:srcRect/>
          <a:stretch>
            <a:fillRect/>
          </a:stretch>
        </p:blipFill>
        <p:spPr bwMode="auto">
          <a:xfrm>
            <a:off x="1907704" y="836712"/>
            <a:ext cx="5256584" cy="4281388"/>
          </a:xfrm>
          <a:prstGeom prst="rect">
            <a:avLst/>
          </a:prstGeom>
          <a:noFill/>
        </p:spPr>
      </p:pic>
      <p:sp>
        <p:nvSpPr>
          <p:cNvPr id="3" name="TextBox 2"/>
          <p:cNvSpPr txBox="1"/>
          <p:nvPr/>
        </p:nvSpPr>
        <p:spPr>
          <a:xfrm>
            <a:off x="2267744" y="5445224"/>
            <a:ext cx="4752528" cy="830997"/>
          </a:xfrm>
          <a:prstGeom prst="rect">
            <a:avLst/>
          </a:prstGeom>
          <a:noFill/>
        </p:spPr>
        <p:txBody>
          <a:bodyPr wrap="square" rtlCol="0">
            <a:spAutoFit/>
          </a:bodyPr>
          <a:lstStyle/>
          <a:p>
            <a:pPr algn="ctr"/>
            <a:r>
              <a:rPr lang="en-US" sz="2400" b="1" dirty="0" smtClean="0"/>
              <a:t>Well circumscribed mass </a:t>
            </a:r>
            <a:r>
              <a:rPr lang="en-US" sz="2400" b="1" dirty="0" smtClean="0"/>
              <a:t>at the </a:t>
            </a:r>
            <a:r>
              <a:rPr lang="en-US" sz="2400" b="1" dirty="0" err="1" smtClean="0"/>
              <a:t>cerebello-pontine</a:t>
            </a:r>
            <a:r>
              <a:rPr lang="en-US" sz="2400" b="1" dirty="0" smtClean="0"/>
              <a:t> angle </a:t>
            </a:r>
            <a:endParaRPr lang="en-US" sz="2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1"/>
          <p:cNvSpPr>
            <a:spLocks/>
          </p:cNvSpPr>
          <p:nvPr/>
        </p:nvSpPr>
        <p:spPr bwMode="auto">
          <a:xfrm>
            <a:off x="1547664" y="5013176"/>
            <a:ext cx="6149340" cy="38862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Schwannoma</a:t>
            </a:r>
            <a:r>
              <a:rPr lang="en-US" b="1" dirty="0">
                <a:latin typeface="LM Typewriter Proportional 10pt" charset="0"/>
                <a:ea typeface="LM Typewriter Proportional 10pt" charset="0"/>
                <a:cs typeface="LM Typewriter Proportional 10pt" charset="0"/>
                <a:sym typeface="LM Typewriter Proportional 10pt" charset="0"/>
              </a:rPr>
              <a:t>.  A, Bilateral eighth nerve </a:t>
            </a:r>
            <a:r>
              <a:rPr lang="en-US" b="1" dirty="0" err="1">
                <a:latin typeface="LM Typewriter Proportional 10pt" charset="0"/>
                <a:ea typeface="LM Typewriter Proportional 10pt" charset="0"/>
                <a:cs typeface="LM Typewriter Proportional 10pt" charset="0"/>
                <a:sym typeface="LM Typewriter Proportional 10pt" charset="0"/>
              </a:rPr>
              <a:t>schwannomas</a:t>
            </a:r>
            <a:r>
              <a:rPr lang="en-US"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pic>
        <p:nvPicPr>
          <p:cNvPr id="314370" name="Picture 2"/>
          <p:cNvPicPr>
            <a:picLocks noChangeAspect="1" noChangeArrowheads="1"/>
          </p:cNvPicPr>
          <p:nvPr/>
        </p:nvPicPr>
        <p:blipFill>
          <a:blip r:embed="rId3" cstate="print"/>
          <a:srcRect/>
          <a:stretch>
            <a:fillRect/>
          </a:stretch>
        </p:blipFill>
        <p:spPr bwMode="auto">
          <a:xfrm>
            <a:off x="811530" y="91440"/>
            <a:ext cx="7520940" cy="4736307"/>
          </a:xfrm>
          <a:prstGeom prst="rect">
            <a:avLst/>
          </a:prstGeom>
          <a:noFill/>
          <a:ln w="9525">
            <a:noFill/>
            <a:miter lim="800000"/>
            <a:headEnd/>
            <a:tailEnd/>
          </a:ln>
          <a:effectLst>
            <a:outerShdw dist="76199" dir="2700000" algn="ctr" rotWithShape="0">
              <a:schemeClr val="bg2">
                <a:alpha val="75000"/>
              </a:schemeClr>
            </a:outerShdw>
          </a:effectLst>
        </p:spPr>
      </p:pic>
      <p:sp>
        <p:nvSpPr>
          <p:cNvPr id="4" name="TextBox 3"/>
          <p:cNvSpPr txBox="1"/>
          <p:nvPr/>
        </p:nvSpPr>
        <p:spPr>
          <a:xfrm>
            <a:off x="2267744" y="5589240"/>
            <a:ext cx="4680520" cy="369332"/>
          </a:xfrm>
          <a:prstGeom prst="rect">
            <a:avLst/>
          </a:prstGeom>
          <a:noFill/>
        </p:spPr>
        <p:txBody>
          <a:bodyPr wrap="square" rtlCol="0">
            <a:spAutoFit/>
          </a:bodyPr>
          <a:lstStyle/>
          <a:p>
            <a:r>
              <a:rPr lang="en-US" b="1" i="1" u="sng" dirty="0" smtClean="0"/>
              <a:t>What syndrome is suggested by such finding?</a:t>
            </a:r>
            <a:endParaRPr lang="en-US" b="1" i="1" u="sng"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056" presetClass="entr" presetSubtype="83903144" fill="hold" grpId="0" nodeType="afterEffect">
                                  <p:stCondLst>
                                    <p:cond delay="0"/>
                                  </p:stCondLst>
                                  <p:childTnLst>
                                    <p:set>
                                      <p:cBhvr>
                                        <p:cTn id="6" dur="1" fill="hold">
                                          <p:stCondLst>
                                            <p:cond delay="499"/>
                                          </p:stCondLst>
                                        </p:cTn>
                                        <p:tgtEl>
                                          <p:spTgt spid="314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6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9A4F0AF8-56D6-439F-B50E-EC0BA181D4E9}" type="slidenum">
              <a:rPr lang="en-US"/>
              <a:pPr/>
              <a:t>4</a:t>
            </a:fld>
            <a:endParaRPr lang="en-US"/>
          </a:p>
        </p:txBody>
      </p:sp>
      <p:sp>
        <p:nvSpPr>
          <p:cNvPr id="181252" name="Rectangle 4"/>
          <p:cNvSpPr>
            <a:spLocks noGrp="1" noChangeArrowheads="1"/>
          </p:cNvSpPr>
          <p:nvPr>
            <p:ph type="title"/>
          </p:nvPr>
        </p:nvSpPr>
        <p:spPr>
          <a:xfrm>
            <a:off x="683568" y="332656"/>
            <a:ext cx="7772400" cy="1447800"/>
          </a:xfrm>
        </p:spPr>
        <p:txBody>
          <a:bodyPr>
            <a:normAutofit fontScale="90000"/>
          </a:bodyPr>
          <a:lstStyle/>
          <a:p>
            <a:r>
              <a:rPr lang="en-US" sz="4000" dirty="0" smtClean="0"/>
              <a:t>Cerebrum, Cerebellum and Brain </a:t>
            </a:r>
            <a:r>
              <a:rPr lang="en-US" sz="4000" dirty="0"/>
              <a:t>Stem</a:t>
            </a:r>
            <a:r>
              <a:rPr lang="en-US" sz="3600" dirty="0"/>
              <a:t/>
            </a:r>
            <a:br>
              <a:rPr lang="en-US" sz="3600" dirty="0"/>
            </a:br>
            <a:endParaRPr lang="en-US" sz="2000" dirty="0"/>
          </a:p>
        </p:txBody>
      </p:sp>
      <p:pic>
        <p:nvPicPr>
          <p:cNvPr id="181254" name="Picture 6" descr="brain7"/>
          <p:cNvPicPr>
            <a:picLocks noGrp="1" noChangeAspect="1" noChangeArrowheads="1"/>
          </p:cNvPicPr>
          <p:nvPr>
            <p:ph idx="1"/>
          </p:nvPr>
        </p:nvPicPr>
        <p:blipFill>
          <a:blip r:embed="rId3" cstate="print"/>
          <a:srcRect/>
          <a:stretch>
            <a:fillRect/>
          </a:stretch>
        </p:blipFill>
        <p:spPr>
          <a:xfrm>
            <a:off x="1477963" y="1981200"/>
            <a:ext cx="6403975" cy="4013200"/>
          </a:xfrm>
          <a:noFill/>
          <a:ln/>
        </p:spPr>
      </p:pic>
      <p:sp>
        <p:nvSpPr>
          <p:cNvPr id="181255" name="Text Box 7"/>
          <p:cNvSpPr txBox="1">
            <a:spLocks noChangeArrowheads="1"/>
          </p:cNvSpPr>
          <p:nvPr/>
        </p:nvSpPr>
        <p:spPr bwMode="auto">
          <a:xfrm>
            <a:off x="2819400" y="2057400"/>
            <a:ext cx="9144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C71.0</a:t>
            </a:r>
          </a:p>
        </p:txBody>
      </p:sp>
      <p:sp>
        <p:nvSpPr>
          <p:cNvPr id="181256" name="Text Box 8"/>
          <p:cNvSpPr txBox="1">
            <a:spLocks noChangeArrowheads="1"/>
          </p:cNvSpPr>
          <p:nvPr/>
        </p:nvSpPr>
        <p:spPr bwMode="auto">
          <a:xfrm>
            <a:off x="1524000" y="3429000"/>
            <a:ext cx="9906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C71.1</a:t>
            </a:r>
          </a:p>
        </p:txBody>
      </p:sp>
      <p:sp>
        <p:nvSpPr>
          <p:cNvPr id="181257" name="Text Box 9"/>
          <p:cNvSpPr txBox="1">
            <a:spLocks noChangeArrowheads="1"/>
          </p:cNvSpPr>
          <p:nvPr/>
        </p:nvSpPr>
        <p:spPr bwMode="auto">
          <a:xfrm>
            <a:off x="1981200" y="4876800"/>
            <a:ext cx="9906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C71.2</a:t>
            </a:r>
          </a:p>
        </p:txBody>
      </p:sp>
      <p:sp>
        <p:nvSpPr>
          <p:cNvPr id="181258" name="Text Box 10"/>
          <p:cNvSpPr txBox="1">
            <a:spLocks noChangeArrowheads="1"/>
          </p:cNvSpPr>
          <p:nvPr/>
        </p:nvSpPr>
        <p:spPr bwMode="auto">
          <a:xfrm>
            <a:off x="3429000" y="5562600"/>
            <a:ext cx="11430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C71.7</a:t>
            </a:r>
          </a:p>
        </p:txBody>
      </p:sp>
      <p:sp>
        <p:nvSpPr>
          <p:cNvPr id="181259" name="Text Box 11"/>
          <p:cNvSpPr txBox="1">
            <a:spLocks noChangeArrowheads="1"/>
          </p:cNvSpPr>
          <p:nvPr/>
        </p:nvSpPr>
        <p:spPr bwMode="auto">
          <a:xfrm>
            <a:off x="6629400" y="2590800"/>
            <a:ext cx="10668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C71.3</a:t>
            </a:r>
          </a:p>
        </p:txBody>
      </p:sp>
      <p:sp>
        <p:nvSpPr>
          <p:cNvPr id="181260" name="Text Box 12"/>
          <p:cNvSpPr txBox="1">
            <a:spLocks noChangeArrowheads="1"/>
          </p:cNvSpPr>
          <p:nvPr/>
        </p:nvSpPr>
        <p:spPr bwMode="auto">
          <a:xfrm>
            <a:off x="6934200" y="3429000"/>
            <a:ext cx="9144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C71.4</a:t>
            </a:r>
          </a:p>
        </p:txBody>
      </p:sp>
      <p:sp>
        <p:nvSpPr>
          <p:cNvPr id="181261" name="Text Box 13"/>
          <p:cNvSpPr txBox="1">
            <a:spLocks noChangeArrowheads="1"/>
          </p:cNvSpPr>
          <p:nvPr/>
        </p:nvSpPr>
        <p:spPr bwMode="auto">
          <a:xfrm>
            <a:off x="6705600" y="4343400"/>
            <a:ext cx="10668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1"/>
          <p:cNvSpPr>
            <a:spLocks/>
          </p:cNvSpPr>
          <p:nvPr/>
        </p:nvSpPr>
        <p:spPr bwMode="auto">
          <a:xfrm>
            <a:off x="982980" y="5875020"/>
            <a:ext cx="716661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Schwannoma</a:t>
            </a:r>
            <a:r>
              <a:rPr lang="en-US" b="1" dirty="0">
                <a:latin typeface="LM Typewriter Proportional 10pt" charset="0"/>
                <a:ea typeface="LM Typewriter Proportional 10pt" charset="0"/>
                <a:cs typeface="LM Typewriter Proportional 10pt" charset="0"/>
                <a:sym typeface="LM Typewriter Proportional 10pt" charset="0"/>
              </a:rPr>
              <a:t>.  B, Tumor showing cellular areas, including </a:t>
            </a:r>
            <a:r>
              <a:rPr lang="en-US" b="1" dirty="0" err="1">
                <a:latin typeface="LM Typewriter Proportional 10pt" charset="0"/>
                <a:ea typeface="LM Typewriter Proportional 10pt" charset="0"/>
                <a:cs typeface="LM Typewriter Proportional 10pt" charset="0"/>
                <a:sym typeface="LM Typewriter Proportional 10pt" charset="0"/>
              </a:rPr>
              <a:t>Verocay</a:t>
            </a:r>
            <a:r>
              <a:rPr lang="en-US" b="1" dirty="0">
                <a:latin typeface="LM Typewriter Proportional 10pt" charset="0"/>
                <a:ea typeface="LM Typewriter Proportional 10pt" charset="0"/>
                <a:cs typeface="LM Typewriter Proportional 10pt" charset="0"/>
                <a:sym typeface="LM Typewriter Proportional 10pt" charset="0"/>
              </a:rPr>
              <a:t> bodies (far right), as well as looser, </a:t>
            </a:r>
            <a:r>
              <a:rPr lang="en-US" b="1" dirty="0" err="1">
                <a:latin typeface="LM Typewriter Proportional 10pt" charset="0"/>
                <a:ea typeface="LM Typewriter Proportional 10pt" charset="0"/>
                <a:cs typeface="LM Typewriter Proportional 10pt" charset="0"/>
                <a:sym typeface="LM Typewriter Proportional 10pt" charset="0"/>
              </a:rPr>
              <a:t>myxoid</a:t>
            </a:r>
            <a:r>
              <a:rPr lang="en-US" b="1" dirty="0">
                <a:latin typeface="LM Typewriter Proportional 10pt" charset="0"/>
                <a:ea typeface="LM Typewriter Proportional 10pt" charset="0"/>
                <a:cs typeface="LM Typewriter Proportional 10pt" charset="0"/>
                <a:sym typeface="LM Typewriter Proportional 10pt" charset="0"/>
              </a:rPr>
              <a:t> regions.</a:t>
            </a:r>
          </a:p>
        </p:txBody>
      </p:sp>
      <p:pic>
        <p:nvPicPr>
          <p:cNvPr id="315394" name="Picture 2"/>
          <p:cNvPicPr>
            <a:picLocks noChangeAspect="1" noChangeArrowheads="1"/>
          </p:cNvPicPr>
          <p:nvPr/>
        </p:nvPicPr>
        <p:blipFill>
          <a:blip r:embed="rId2" cstate="print"/>
          <a:srcRect/>
          <a:stretch>
            <a:fillRect/>
          </a:stretch>
        </p:blipFill>
        <p:spPr bwMode="auto">
          <a:xfrm>
            <a:off x="857250" y="125730"/>
            <a:ext cx="7430929" cy="5169218"/>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440" presetClass="entr" presetSubtype="83922896" fill="hold" grpId="0" nodeType="afterEffect">
                                  <p:stCondLst>
                                    <p:cond delay="0"/>
                                  </p:stCondLst>
                                  <p:childTnLst>
                                    <p:set>
                                      <p:cBhvr>
                                        <p:cTn id="6" dur="1" fill="hold">
                                          <p:stCondLst>
                                            <p:cond delay="499"/>
                                          </p:stCondLst>
                                        </p:cTn>
                                        <p:tgtEl>
                                          <p:spTgt spid="315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3"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C:\Documents and Settings\Mr. Amer Shafie\My Documents\My Pictures\Schwannoma.jpg"/>
          <p:cNvPicPr>
            <a:picLocks noGrp="1" noChangeAspect="1" noChangeArrowheads="1"/>
          </p:cNvPicPr>
          <p:nvPr>
            <p:ph idx="4294967295"/>
          </p:nvPr>
        </p:nvPicPr>
        <p:blipFill>
          <a:blip r:embed="rId3" cstate="print"/>
          <a:srcRect/>
          <a:stretch>
            <a:fillRect/>
          </a:stretch>
        </p:blipFill>
        <p:spPr bwMode="auto">
          <a:xfrm>
            <a:off x="1547664" y="188640"/>
            <a:ext cx="5040560" cy="3873624"/>
          </a:xfrm>
          <a:prstGeom prst="rect">
            <a:avLst/>
          </a:prstGeom>
          <a:noFill/>
        </p:spPr>
      </p:pic>
      <p:sp>
        <p:nvSpPr>
          <p:cNvPr id="5" name="Rectangle 4"/>
          <p:cNvSpPr/>
          <p:nvPr/>
        </p:nvSpPr>
        <p:spPr>
          <a:xfrm>
            <a:off x="611560" y="4149080"/>
            <a:ext cx="7992888" cy="2677656"/>
          </a:xfrm>
          <a:prstGeom prst="rect">
            <a:avLst/>
          </a:prstGeom>
        </p:spPr>
        <p:txBody>
          <a:bodyPr wrap="square">
            <a:spAutoFit/>
          </a:bodyPr>
          <a:lstStyle/>
          <a:p>
            <a:r>
              <a:rPr lang="en-US" sz="2400" dirty="0" smtClean="0"/>
              <a:t>A </a:t>
            </a:r>
            <a:r>
              <a:rPr lang="en-US" sz="2400" dirty="0" err="1" smtClean="0"/>
              <a:t>schwannoma</a:t>
            </a:r>
            <a:r>
              <a:rPr lang="en-US" sz="2400" dirty="0" smtClean="0"/>
              <a:t>. typically has dense areas called </a:t>
            </a:r>
            <a:r>
              <a:rPr lang="en-US" sz="2400" dirty="0" err="1" smtClean="0"/>
              <a:t>Antoni</a:t>
            </a:r>
            <a:r>
              <a:rPr lang="en-US" sz="2400" dirty="0" smtClean="0"/>
              <a:t> A (black arrow) and looser areas called </a:t>
            </a:r>
            <a:r>
              <a:rPr lang="en-US" sz="2400" dirty="0" err="1" smtClean="0"/>
              <a:t>Antoni</a:t>
            </a:r>
            <a:r>
              <a:rPr lang="en-US" sz="2400" dirty="0" smtClean="0"/>
              <a:t> B (blue arrows). The cells are elongated (spindle shaped) and the nuclei have a tendency to line up as seen here in the </a:t>
            </a:r>
            <a:r>
              <a:rPr lang="en-US" sz="2400" dirty="0" err="1" smtClean="0"/>
              <a:t>Antoni</a:t>
            </a:r>
            <a:r>
              <a:rPr lang="en-US" sz="2400" dirty="0" smtClean="0"/>
              <a:t> A area.</a:t>
            </a:r>
          </a:p>
          <a:p>
            <a:endParaRPr lang="en-US" sz="2400" dirty="0" smtClean="0"/>
          </a:p>
          <a:p>
            <a:r>
              <a:rPr lang="en-US" sz="2400" dirty="0" smtClean="0"/>
              <a:t> </a:t>
            </a:r>
            <a:r>
              <a:rPr lang="en-US" sz="2000" b="1" dirty="0" smtClean="0"/>
              <a:t>A </a:t>
            </a:r>
            <a:r>
              <a:rPr lang="en-US" sz="2000" b="1" dirty="0" err="1" smtClean="0"/>
              <a:t>schwannoma</a:t>
            </a:r>
            <a:r>
              <a:rPr lang="en-US" sz="2000" b="1" dirty="0" smtClean="0"/>
              <a:t> is a benign tumor which can be cured by local excision </a:t>
            </a:r>
            <a:r>
              <a:rPr lang="en-US" sz="2400" dirty="0" smtClean="0"/>
              <a:t>.</a:t>
            </a:r>
          </a:p>
          <a:p>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3600" dirty="0" smtClean="0"/>
              <a:t> </a:t>
            </a:r>
            <a:r>
              <a:rPr lang="en-US" dirty="0" err="1" smtClean="0"/>
              <a:t>Schwannoma</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Second practical session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5</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9 months infant was suffering from enlarged head size and admitted to hospital with convulsions, went into coma and died. Autopsy was done and the brain was large  with dilated ventricles .                                           What is your provisional diagnosis?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2" cstate="print"/>
          <a:srcRect/>
          <a:stretch>
            <a:fillRect/>
          </a:stretch>
        </p:blipFill>
        <p:spPr bwMode="auto">
          <a:xfrm>
            <a:off x="2045970" y="1040130"/>
            <a:ext cx="5057775" cy="5566410"/>
          </a:xfrm>
          <a:prstGeom prst="rect">
            <a:avLst/>
          </a:prstGeom>
          <a:noFill/>
          <a:ln w="9525">
            <a:noFill/>
            <a:miter lim="800000"/>
            <a:headEnd/>
            <a:tailEnd/>
          </a:ln>
          <a:effectLst>
            <a:outerShdw dist="76199" dir="2700000" algn="ctr" rotWithShape="0">
              <a:schemeClr val="bg2">
                <a:alpha val="75000"/>
              </a:schemeClr>
            </a:outerShdw>
          </a:effectLst>
        </p:spPr>
      </p:pic>
      <p:sp>
        <p:nvSpPr>
          <p:cNvPr id="89090" name="Rectangle 2"/>
          <p:cNvSpPr>
            <a:spLocks/>
          </p:cNvSpPr>
          <p:nvPr/>
        </p:nvSpPr>
        <p:spPr bwMode="auto">
          <a:xfrm>
            <a:off x="607219" y="137160"/>
            <a:ext cx="790956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err="1" smtClean="0">
                <a:latin typeface="LM Typewriter Proportional 10pt" charset="0"/>
                <a:ea typeface="LM Typewriter Proportional 10pt" charset="0"/>
                <a:cs typeface="LM Typewriter Proportional 10pt" charset="0"/>
                <a:sym typeface="LM Typewriter Proportional 10pt" charset="0"/>
              </a:rPr>
              <a:t>Midsagittal</a:t>
            </a:r>
            <a:r>
              <a:rPr lang="en-US" dirty="0" smtClean="0">
                <a:latin typeface="LM Typewriter Proportional 10pt" charset="0"/>
                <a:ea typeface="LM Typewriter Proportional 10pt" charset="0"/>
                <a:cs typeface="LM Typewriter Proportional 10pt" charset="0"/>
                <a:sym typeface="LM Typewriter Proportional 10pt" charset="0"/>
              </a:rPr>
              <a:t> magnetic </a:t>
            </a:r>
            <a:r>
              <a:rPr lang="en-US" dirty="0">
                <a:latin typeface="LM Typewriter Proportional 10pt" charset="0"/>
                <a:ea typeface="LM Typewriter Proportional 10pt" charset="0"/>
                <a:cs typeface="LM Typewriter Proportional 10pt" charset="0"/>
                <a:sym typeface="LM Typewriter Proportional 10pt" charset="0"/>
              </a:rPr>
              <a:t>resonance image of a child with communicating hydrocephalus, involving all ventricles</a:t>
            </a:r>
            <a:r>
              <a:rPr lang="en-US"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91584" presetClass="entr" presetSubtype="64636032" fill="hold" grpId="0" nodeType="afterEffect">
                                  <p:stCondLst>
                                    <p:cond delay="0"/>
                                  </p:stCondLst>
                                  <p:childTnLst>
                                    <p:set>
                                      <p:cBhvr>
                                        <p:cTn id="6" dur="1" fill="hold">
                                          <p:stCondLst>
                                            <p:cond delay="499"/>
                                          </p:stCondLst>
                                        </p:cTn>
                                        <p:tgtEl>
                                          <p:spTgt spid="89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noChangeAspect="1" noChangeArrowheads="1"/>
          </p:cNvPicPr>
          <p:nvPr/>
        </p:nvPicPr>
        <p:blipFill>
          <a:blip r:embed="rId2" cstate="print"/>
          <a:srcRect/>
          <a:stretch>
            <a:fillRect/>
          </a:stretch>
        </p:blipFill>
        <p:spPr bwMode="auto">
          <a:xfrm>
            <a:off x="1885950" y="1783080"/>
            <a:ext cx="5377815" cy="4743450"/>
          </a:xfrm>
          <a:prstGeom prst="rect">
            <a:avLst/>
          </a:prstGeom>
          <a:noFill/>
          <a:ln w="9525">
            <a:noFill/>
            <a:miter lim="800000"/>
            <a:headEnd/>
            <a:tailEnd/>
          </a:ln>
          <a:effectLst>
            <a:outerShdw dist="76199" dir="2700000" algn="ctr" rotWithShape="0">
              <a:schemeClr val="bg2">
                <a:alpha val="75000"/>
              </a:schemeClr>
            </a:outerShdw>
          </a:effectLst>
        </p:spPr>
      </p:pic>
      <p:sp>
        <p:nvSpPr>
          <p:cNvPr id="88066" name="Rectangle 2"/>
          <p:cNvSpPr>
            <a:spLocks/>
          </p:cNvSpPr>
          <p:nvPr/>
        </p:nvSpPr>
        <p:spPr bwMode="auto">
          <a:xfrm>
            <a:off x="1340168" y="537210"/>
            <a:ext cx="645795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smtClean="0">
                <a:latin typeface="LM Typewriter Proportional 10pt" charset="0"/>
                <a:ea typeface="LM Typewriter Proportional 10pt" charset="0"/>
                <a:cs typeface="LM Typewriter Proportional 10pt" charset="0"/>
                <a:sym typeface="LM Typewriter Proportional 10pt" charset="0"/>
              </a:rPr>
              <a:t>Hydrocephalus</a:t>
            </a:r>
            <a:r>
              <a:rPr lang="en-US" dirty="0">
                <a:latin typeface="LM Typewriter Proportional 10pt" charset="0"/>
                <a:ea typeface="LM Typewriter Proportional 10pt" charset="0"/>
                <a:cs typeface="LM Typewriter Proportional 10pt" charset="0"/>
                <a:sym typeface="LM Typewriter Proportional 10pt" charset="0"/>
              </a:rPr>
              <a:t>. Dilated lateral ventricles seen in a coronal section through the </a:t>
            </a:r>
            <a:r>
              <a:rPr lang="en-US" dirty="0" err="1">
                <a:latin typeface="LM Typewriter Proportional 10pt" charset="0"/>
                <a:ea typeface="LM Typewriter Proportional 10pt" charset="0"/>
                <a:cs typeface="LM Typewriter Proportional 10pt" charset="0"/>
                <a:sym typeface="LM Typewriter Proportional 10pt" charset="0"/>
              </a:rPr>
              <a:t>midthalamus</a:t>
            </a:r>
            <a:r>
              <a:rPr lang="en-US" dirty="0">
                <a:latin typeface="LM Typewriter Proportional 10pt" charset="0"/>
                <a:ea typeface="LM Typewriter Proportional 10pt" charset="0"/>
                <a:cs typeface="LM Typewriter Proportional 10pt" charset="0"/>
                <a:sym typeface="LM Typewriter Proportional 10pt"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91200" presetClass="entr" presetSubtype="56602408" fill="hold" grpId="0" nodeType="afterEffect">
                                  <p:stCondLst>
                                    <p:cond delay="0"/>
                                  </p:stCondLst>
                                  <p:childTnLst>
                                    <p:set>
                                      <p:cBhvr>
                                        <p:cTn id="6" dur="1" fill="hold">
                                          <p:stCondLst>
                                            <p:cond delay="499"/>
                                          </p:stCondLst>
                                        </p:cTn>
                                        <p:tgtEl>
                                          <p:spTgt spid="88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Administrador\Mis documentos\Archivos PATOLOGÍA\image80.jpg"/>
          <p:cNvPicPr>
            <a:picLocks noChangeAspect="1" noChangeArrowheads="1"/>
          </p:cNvPicPr>
          <p:nvPr/>
        </p:nvPicPr>
        <p:blipFill>
          <a:blip r:embed="rId3" cstate="print"/>
          <a:srcRect/>
          <a:stretch>
            <a:fillRect/>
          </a:stretch>
        </p:blipFill>
        <p:spPr bwMode="auto">
          <a:xfrm>
            <a:off x="0" y="1124744"/>
            <a:ext cx="9144000" cy="6141244"/>
          </a:xfrm>
          <a:prstGeom prst="rect">
            <a:avLst/>
          </a:prstGeom>
          <a:noFill/>
        </p:spPr>
      </p:pic>
      <p:sp>
        <p:nvSpPr>
          <p:cNvPr id="2" name="TextBox 1"/>
          <p:cNvSpPr txBox="1"/>
          <p:nvPr/>
        </p:nvSpPr>
        <p:spPr>
          <a:xfrm>
            <a:off x="899592" y="476672"/>
            <a:ext cx="7344816" cy="400110"/>
          </a:xfrm>
          <a:prstGeom prst="rect">
            <a:avLst/>
          </a:prstGeom>
          <a:noFill/>
        </p:spPr>
        <p:txBody>
          <a:bodyPr wrap="square" rtlCol="0">
            <a:spAutoFit/>
          </a:bodyPr>
          <a:lstStyle/>
          <a:p>
            <a:r>
              <a:rPr lang="en-US" sz="2000" b="1" dirty="0" smtClean="0"/>
              <a:t>Cross section of brain showing marked dilatation of the ventricles. </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BABBA0FC-6F4A-437F-A3CE-FBA92D4276AB}" type="slidenum">
              <a:rPr lang="en-US"/>
              <a:pPr/>
              <a:t>5</a:t>
            </a:fld>
            <a:endParaRPr lang="en-US"/>
          </a:p>
        </p:txBody>
      </p:sp>
      <p:sp>
        <p:nvSpPr>
          <p:cNvPr id="251908" name="Rectangle 1028"/>
          <p:cNvSpPr>
            <a:spLocks noGrp="1" noChangeArrowheads="1"/>
          </p:cNvSpPr>
          <p:nvPr>
            <p:ph type="title"/>
          </p:nvPr>
        </p:nvSpPr>
        <p:spPr>
          <a:xfrm>
            <a:off x="685800" y="304800"/>
            <a:ext cx="7772400" cy="914400"/>
          </a:xfrm>
        </p:spPr>
        <p:txBody>
          <a:bodyPr>
            <a:normAutofit fontScale="90000"/>
          </a:bodyPr>
          <a:lstStyle/>
          <a:p>
            <a:r>
              <a:rPr lang="en-US"/>
              <a:t>Meninges</a:t>
            </a:r>
            <a:br>
              <a:rPr lang="en-US"/>
            </a:br>
            <a:endParaRPr lang="en-US" sz="1400"/>
          </a:p>
        </p:txBody>
      </p:sp>
      <p:pic>
        <p:nvPicPr>
          <p:cNvPr id="251910" name="Picture 1030" descr="meninges3"/>
          <p:cNvPicPr>
            <a:picLocks noGrp="1" noChangeAspect="1" noChangeArrowheads="1"/>
          </p:cNvPicPr>
          <p:nvPr>
            <p:ph idx="1"/>
          </p:nvPr>
        </p:nvPicPr>
        <p:blipFill>
          <a:blip r:embed="rId3" cstate="print"/>
          <a:srcRect/>
          <a:stretch>
            <a:fillRect/>
          </a:stretch>
        </p:blipFill>
        <p:spPr>
          <a:xfrm>
            <a:off x="1143000" y="1066800"/>
            <a:ext cx="5715000" cy="4953000"/>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 Hydrocephalus</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6</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 years old child who was treated from </a:t>
            </a:r>
            <a:r>
              <a:rPr lang="en-US" dirty="0" err="1" smtClean="0"/>
              <a:t>otitis</a:t>
            </a:r>
            <a:r>
              <a:rPr lang="en-US" dirty="0" smtClean="0"/>
              <a:t> media and suddenly complained from headache, vomiting, fever and stiff neck. CSF was found to be clouded with abnormal increase of neutrophils, increased protein and absence of sugar. Gram stain of the CSF fluid showed </a:t>
            </a:r>
            <a:r>
              <a:rPr lang="en-US" dirty="0" err="1" smtClean="0"/>
              <a:t>meningiococci</a:t>
            </a:r>
            <a:r>
              <a:rPr lang="en-US" dirty="0" smtClean="0"/>
              <a:t> .                                                        </a:t>
            </a:r>
            <a:r>
              <a:rPr lang="en-US" sz="4000" dirty="0" smtClean="0"/>
              <a:t>      What is your diagnosis ?    </a:t>
            </a:r>
            <a:endParaRPr lang="en-US" sz="4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Administrador\Mis documentos\Archivos PATOLOGÍA\BACTERIAL MENINGITIS.jpg"/>
          <p:cNvPicPr>
            <a:picLocks noChangeAspect="1" noChangeArrowheads="1"/>
          </p:cNvPicPr>
          <p:nvPr/>
        </p:nvPicPr>
        <p:blipFill>
          <a:blip r:embed="rId2" cstate="print"/>
          <a:srcRect/>
          <a:stretch>
            <a:fillRect/>
          </a:stretch>
        </p:blipFill>
        <p:spPr bwMode="auto">
          <a:xfrm>
            <a:off x="0" y="0"/>
            <a:ext cx="5220072" cy="6858000"/>
          </a:xfrm>
          <a:prstGeom prst="rect">
            <a:avLst/>
          </a:prstGeom>
          <a:noFill/>
        </p:spPr>
      </p:pic>
      <p:sp>
        <p:nvSpPr>
          <p:cNvPr id="3" name="TextBox 2"/>
          <p:cNvSpPr txBox="1"/>
          <p:nvPr/>
        </p:nvSpPr>
        <p:spPr>
          <a:xfrm>
            <a:off x="5364088" y="1700808"/>
            <a:ext cx="3528392" cy="1569660"/>
          </a:xfrm>
          <a:prstGeom prst="rect">
            <a:avLst/>
          </a:prstGeom>
          <a:noFill/>
        </p:spPr>
        <p:txBody>
          <a:bodyPr wrap="square" rtlCol="0">
            <a:spAutoFit/>
          </a:bodyPr>
          <a:lstStyle/>
          <a:p>
            <a:r>
              <a:rPr lang="en-US" sz="2400" b="1" dirty="0" smtClean="0"/>
              <a:t>A thick layer of supurative exudate covers the brain </a:t>
            </a:r>
            <a:r>
              <a:rPr lang="en-US" sz="2400" b="1" dirty="0" smtClean="0"/>
              <a:t>hemispheres and meninges</a:t>
            </a:r>
            <a:endParaRPr lang="en-US" sz="24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Administrador\Mis documentos\Archivos PATOLOGÍA\PURULENT MENINGITIS.jpg"/>
          <p:cNvPicPr>
            <a:picLocks noChangeAspect="1" noChangeArrowheads="1"/>
          </p:cNvPicPr>
          <p:nvPr/>
        </p:nvPicPr>
        <p:blipFill>
          <a:blip r:embed="rId2" cstate="print"/>
          <a:srcRect/>
          <a:stretch>
            <a:fillRect/>
          </a:stretch>
        </p:blipFill>
        <p:spPr bwMode="auto">
          <a:xfrm>
            <a:off x="0" y="1"/>
            <a:ext cx="9144000" cy="5589240"/>
          </a:xfrm>
          <a:prstGeom prst="rect">
            <a:avLst/>
          </a:prstGeom>
          <a:noFill/>
        </p:spPr>
      </p:pic>
      <p:sp>
        <p:nvSpPr>
          <p:cNvPr id="4" name="TextBox 3"/>
          <p:cNvSpPr txBox="1"/>
          <p:nvPr/>
        </p:nvSpPr>
        <p:spPr>
          <a:xfrm>
            <a:off x="179512" y="5805264"/>
            <a:ext cx="8964488" cy="830997"/>
          </a:xfrm>
          <a:prstGeom prst="rect">
            <a:avLst/>
          </a:prstGeom>
          <a:noFill/>
        </p:spPr>
        <p:txBody>
          <a:bodyPr wrap="square" rtlCol="0">
            <a:spAutoFit/>
          </a:bodyPr>
          <a:lstStyle/>
          <a:p>
            <a:r>
              <a:rPr lang="en-US" sz="2400" b="1" dirty="0" smtClean="0"/>
              <a:t>A thick layer of supurative exudate covers the brain hemispheres, with thickens Leptomeninges</a:t>
            </a:r>
            <a:endParaRPr lang="en-US" sz="24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Pyogenic</a:t>
            </a:r>
            <a:r>
              <a:rPr lang="en-US" dirty="0" smtClean="0"/>
              <a:t> ( bacterial ) meningitis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7</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35 years old lady complains from </a:t>
            </a:r>
            <a:r>
              <a:rPr lang="en-US" dirty="0" err="1" smtClean="0"/>
              <a:t>otitis</a:t>
            </a:r>
            <a:r>
              <a:rPr lang="en-US" dirty="0" smtClean="0"/>
              <a:t> media . Suddenly she suffers from headache and convulsions. Brain MRI reveals 5 cm. fluid filled cavity in the temporal lobe. Examination of the CSF shows increased pressure with lymphocytes and increased protein but there is no change of sugar content.                          </a:t>
            </a:r>
            <a:r>
              <a:rPr lang="en-US" sz="4400" dirty="0" smtClean="0"/>
              <a:t>What is your diagnosis ?</a:t>
            </a: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0" y="687388"/>
            <a:ext cx="8839200" cy="608012"/>
          </a:xfrm>
        </p:spPr>
        <p:txBody>
          <a:bodyPr>
            <a:normAutofit fontScale="90000"/>
          </a:bodyPr>
          <a:lstStyle/>
          <a:p>
            <a:r>
              <a:rPr lang="en-US"/>
              <a:t>CNS Cells</a:t>
            </a:r>
          </a:p>
        </p:txBody>
      </p:sp>
      <p:sp>
        <p:nvSpPr>
          <p:cNvPr id="608259" name="Rectangle 3"/>
          <p:cNvSpPr>
            <a:spLocks noGrp="1" noChangeArrowheads="1"/>
          </p:cNvSpPr>
          <p:nvPr>
            <p:ph type="body" idx="1"/>
          </p:nvPr>
        </p:nvSpPr>
        <p:spPr/>
        <p:txBody>
          <a:bodyPr/>
          <a:lstStyle/>
          <a:p>
            <a:r>
              <a:rPr lang="en-US" dirty="0"/>
              <a:t>Two cell types</a:t>
            </a:r>
          </a:p>
          <a:p>
            <a:pPr lvl="1"/>
            <a:r>
              <a:rPr lang="en-US" dirty="0"/>
              <a:t>Neuron</a:t>
            </a:r>
          </a:p>
          <a:p>
            <a:pPr lvl="2"/>
            <a:r>
              <a:rPr lang="en-US" dirty="0"/>
              <a:t>Conducts nerve impulses</a:t>
            </a:r>
          </a:p>
          <a:p>
            <a:pPr lvl="2"/>
            <a:r>
              <a:rPr lang="en-US" dirty="0"/>
              <a:t>Cannot be replaced if destroyed</a:t>
            </a:r>
          </a:p>
          <a:p>
            <a:pPr lvl="1"/>
            <a:r>
              <a:rPr lang="en-US" dirty="0" err="1" smtClean="0"/>
              <a:t>Neuroglial</a:t>
            </a:r>
            <a:r>
              <a:rPr lang="en-US" dirty="0" smtClean="0"/>
              <a:t> cells</a:t>
            </a:r>
            <a:endParaRPr lang="en-US" dirty="0"/>
          </a:p>
          <a:p>
            <a:pPr lvl="2"/>
            <a:r>
              <a:rPr lang="en-US" dirty="0" smtClean="0"/>
              <a:t>Support, nourish, </a:t>
            </a:r>
            <a:r>
              <a:rPr lang="en-US" dirty="0"/>
              <a:t>and </a:t>
            </a:r>
            <a:r>
              <a:rPr lang="en-US" dirty="0" smtClean="0"/>
              <a:t>protect </a:t>
            </a:r>
            <a:r>
              <a:rPr lang="en-US" dirty="0"/>
              <a:t>the neurons</a:t>
            </a:r>
          </a:p>
          <a:p>
            <a:pPr lvl="2"/>
            <a:r>
              <a:rPr lang="en-US" dirty="0" smtClean="0"/>
              <a:t>Include </a:t>
            </a:r>
            <a:r>
              <a:rPr lang="en-US" dirty="0" err="1"/>
              <a:t>astrocytes</a:t>
            </a:r>
            <a:r>
              <a:rPr lang="en-US" dirty="0"/>
              <a:t>, </a:t>
            </a:r>
            <a:r>
              <a:rPr lang="en-US" dirty="0" err="1"/>
              <a:t>oligodendrocytes</a:t>
            </a:r>
            <a:r>
              <a:rPr lang="en-US" dirty="0" smtClean="0"/>
              <a:t>, </a:t>
            </a:r>
            <a:r>
              <a:rPr lang="en-US" dirty="0" err="1" smtClean="0"/>
              <a:t>ependymal</a:t>
            </a:r>
            <a:r>
              <a:rPr lang="en-US" dirty="0" smtClean="0"/>
              <a:t> cells and microglia</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Documents and Settings\Mr. Amer Shafie\My Documents\My Pictures\5-abscess.jpg"/>
          <p:cNvPicPr>
            <a:picLocks noChangeAspect="1" noChangeArrowheads="1"/>
          </p:cNvPicPr>
          <p:nvPr/>
        </p:nvPicPr>
        <p:blipFill>
          <a:blip r:embed="rId2" cstate="print"/>
          <a:srcRect/>
          <a:stretch>
            <a:fillRect/>
          </a:stretch>
        </p:blipFill>
        <p:spPr bwMode="auto">
          <a:xfrm>
            <a:off x="1475656" y="260648"/>
            <a:ext cx="6408712" cy="4536504"/>
          </a:xfrm>
          <a:prstGeom prst="rect">
            <a:avLst/>
          </a:prstGeom>
          <a:noFill/>
        </p:spPr>
      </p:pic>
      <p:sp>
        <p:nvSpPr>
          <p:cNvPr id="3" name="TextBox 2"/>
          <p:cNvSpPr txBox="1"/>
          <p:nvPr/>
        </p:nvSpPr>
        <p:spPr>
          <a:xfrm>
            <a:off x="1475656" y="5157192"/>
            <a:ext cx="6480720" cy="1200329"/>
          </a:xfrm>
          <a:prstGeom prst="rect">
            <a:avLst/>
          </a:prstGeom>
          <a:noFill/>
        </p:spPr>
        <p:txBody>
          <a:bodyPr wrap="square" rtlCol="0">
            <a:spAutoFit/>
          </a:bodyPr>
          <a:lstStyle/>
          <a:p>
            <a:r>
              <a:rPr lang="en-US" sz="2400" dirty="0" smtClean="0"/>
              <a:t>Multiple discrete lesions with central </a:t>
            </a:r>
            <a:r>
              <a:rPr lang="en-US" sz="2400" dirty="0" err="1" smtClean="0"/>
              <a:t>liquefactive</a:t>
            </a:r>
            <a:r>
              <a:rPr lang="en-US" sz="2400" dirty="0" smtClean="0"/>
              <a:t> </a:t>
            </a:r>
            <a:r>
              <a:rPr lang="en-US" sz="2400" dirty="0" smtClean="0"/>
              <a:t>necrosis. There is a </a:t>
            </a:r>
            <a:r>
              <a:rPr lang="en-US" sz="2400" dirty="0" smtClean="0"/>
              <a:t>surrounding fibrous capsule and </a:t>
            </a:r>
            <a:r>
              <a:rPr lang="en-US" sz="2400" dirty="0" smtClean="0"/>
              <a:t>marked edema</a:t>
            </a:r>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Brain abscess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8</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 previously healthy 31-year-old woman experiences a severe headache and loses consciousness within an hour. An emergent head CT scan reveals extensive subarachnoid hemorrhage at the base of the brain. She </a:t>
            </a:r>
            <a:r>
              <a:rPr lang="en-US" smtClean="0"/>
              <a:t>is a febrile</a:t>
            </a:r>
            <a:r>
              <a:rPr lang="en-US" dirty="0" smtClean="0"/>
              <a:t>. A lumbar puncture yields cerebrospinal fluid with many red blood cells, but no white blood cells. The CSF protein is slightly increased, but the glucose is normal. </a:t>
            </a:r>
            <a:r>
              <a:rPr lang="en-US" sz="36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1"/>
          <p:cNvPicPr>
            <a:picLocks noChangeAspect="1"/>
          </p:cNvPicPr>
          <p:nvPr/>
        </p:nvPicPr>
        <p:blipFill>
          <a:blip r:embed="rId3" cstate="print"/>
          <a:srcRect/>
          <a:stretch>
            <a:fillRect/>
          </a:stretch>
        </p:blipFill>
        <p:spPr bwMode="auto">
          <a:xfrm>
            <a:off x="4211960" y="188640"/>
            <a:ext cx="4307011" cy="6480720"/>
          </a:xfrm>
          <a:prstGeom prst="rect">
            <a:avLst/>
          </a:prstGeom>
          <a:noFill/>
          <a:ln w="9525">
            <a:noFill/>
            <a:miter lim="800000"/>
            <a:headEnd/>
            <a:tailEnd/>
          </a:ln>
        </p:spPr>
      </p:pic>
      <p:sp>
        <p:nvSpPr>
          <p:cNvPr id="3" name="TextBox 2"/>
          <p:cNvSpPr txBox="1"/>
          <p:nvPr/>
        </p:nvSpPr>
        <p:spPr>
          <a:xfrm>
            <a:off x="179512" y="1988840"/>
            <a:ext cx="3744416" cy="1200329"/>
          </a:xfrm>
          <a:prstGeom prst="rect">
            <a:avLst/>
          </a:prstGeom>
          <a:noFill/>
        </p:spPr>
        <p:txBody>
          <a:bodyPr wrap="square" rtlCol="0">
            <a:spAutoFit/>
          </a:bodyPr>
          <a:lstStyle/>
          <a:p>
            <a:r>
              <a:rPr lang="en-US" sz="2400" dirty="0" smtClean="0"/>
              <a:t>Extensive hemorrhage in the </a:t>
            </a:r>
            <a:r>
              <a:rPr lang="en-US" sz="2400" dirty="0" err="1" smtClean="0"/>
              <a:t>pons</a:t>
            </a:r>
            <a:r>
              <a:rPr lang="en-US" sz="2400" dirty="0" smtClean="0"/>
              <a:t> with extension to fill the fourth </a:t>
            </a:r>
            <a:r>
              <a:rPr lang="en-US" sz="2400" dirty="0" err="1" smtClean="0"/>
              <a:t>ventiricle</a:t>
            </a:r>
            <a:endParaRPr 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
          <p:cNvSpPr>
            <a:spLocks/>
          </p:cNvSpPr>
          <p:nvPr/>
        </p:nvSpPr>
        <p:spPr bwMode="auto">
          <a:xfrm>
            <a:off x="464344" y="5822156"/>
            <a:ext cx="8197453" cy="776883"/>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View of the base of the brain, dissected to show the circle of Willis with an aneurysm of the anterior cerebral artery (arrow).</a:t>
            </a:r>
          </a:p>
        </p:txBody>
      </p:sp>
      <p:pic>
        <p:nvPicPr>
          <p:cNvPr id="245762" name="Picture 2"/>
          <p:cNvPicPr>
            <a:picLocks noChangeAspect="1" noChangeArrowheads="1"/>
          </p:cNvPicPr>
          <p:nvPr/>
        </p:nvPicPr>
        <p:blipFill>
          <a:blip r:embed="rId2" cstate="print"/>
          <a:srcRect/>
          <a:stretch>
            <a:fillRect/>
          </a:stretch>
        </p:blipFill>
        <p:spPr bwMode="auto">
          <a:xfrm>
            <a:off x="2634258" y="214312"/>
            <a:ext cx="3877717" cy="5268516"/>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8304" presetClass="entr" presetSubtype="109513640" fill="hold" grpId="0" nodeType="afterEffect">
                                  <p:stCondLst>
                                    <p:cond delay="0"/>
                                  </p:stCondLst>
                                  <p:childTnLst>
                                    <p:set>
                                      <p:cBhvr>
                                        <p:cTn id="6" dur="1" fill="hold">
                                          <p:stCondLst>
                                            <p:cond delay="499"/>
                                          </p:stCondLst>
                                        </p:cTn>
                                        <p:tgtEl>
                                          <p:spTgt spid="245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1"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cstate="print"/>
          <a:srcRect/>
          <a:stretch>
            <a:fillRect/>
          </a:stretch>
        </p:blipFill>
        <p:spPr bwMode="auto">
          <a:xfrm>
            <a:off x="1863090" y="182880"/>
            <a:ext cx="5414963" cy="5223510"/>
          </a:xfrm>
          <a:prstGeom prst="rect">
            <a:avLst/>
          </a:prstGeom>
          <a:noFill/>
          <a:ln w="9525">
            <a:noFill/>
            <a:miter lim="800000"/>
            <a:headEnd/>
            <a:tailEnd/>
          </a:ln>
          <a:effectLst>
            <a:outerShdw dist="76199" dir="2700000" algn="ctr" rotWithShape="0">
              <a:schemeClr val="bg2">
                <a:alpha val="75000"/>
              </a:schemeClr>
            </a:outerShdw>
          </a:effectLst>
        </p:spPr>
      </p:pic>
      <p:sp>
        <p:nvSpPr>
          <p:cNvPr id="56322" name="Rectangle 2"/>
          <p:cNvSpPr>
            <a:spLocks/>
          </p:cNvSpPr>
          <p:nvPr/>
        </p:nvSpPr>
        <p:spPr bwMode="auto">
          <a:xfrm>
            <a:off x="642910" y="6017895"/>
            <a:ext cx="7643866" cy="38862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Common sites of </a:t>
            </a:r>
            <a:r>
              <a:rPr lang="en-US" sz="2000" dirty="0" err="1">
                <a:latin typeface="LM Typewriter Proportional 10pt" charset="0"/>
                <a:ea typeface="LM Typewriter Proportional 10pt" charset="0"/>
                <a:cs typeface="LM Typewriter Proportional 10pt" charset="0"/>
                <a:sym typeface="LM Typewriter Proportional 10pt" charset="0"/>
              </a:rPr>
              <a:t>saccular</a:t>
            </a:r>
            <a:r>
              <a:rPr lang="en-US" sz="2000" dirty="0">
                <a:latin typeface="LM Typewriter Proportional 10pt" charset="0"/>
                <a:ea typeface="LM Typewriter Proportional 10pt" charset="0"/>
                <a:cs typeface="LM Typewriter Proportional 10pt" charset="0"/>
                <a:sym typeface="LM Typewriter Proportional 10pt" charset="0"/>
              </a:rPr>
              <a:t> (berry) aneurysms in the circle of Willis</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87488" presetClass="entr" presetSubtype="55113216" fill="hold" grpId="0" nodeType="afterEffect">
                                  <p:stCondLst>
                                    <p:cond delay="0"/>
                                  </p:stCondLst>
                                  <p:childTnLst>
                                    <p:set>
                                      <p:cBhvr>
                                        <p:cTn id="6" dur="1" fill="hold">
                                          <p:stCondLst>
                                            <p:cond delay="499"/>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1"/>
          <p:cNvSpPr>
            <a:spLocks/>
          </p:cNvSpPr>
          <p:nvPr/>
        </p:nvSpPr>
        <p:spPr bwMode="auto">
          <a:xfrm>
            <a:off x="464344" y="6000750"/>
            <a:ext cx="8197453" cy="419695"/>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B, Dissected circle of Willis to show large aneurysm.</a:t>
            </a:r>
          </a:p>
        </p:txBody>
      </p:sp>
      <p:pic>
        <p:nvPicPr>
          <p:cNvPr id="246786" name="Picture 2"/>
          <p:cNvPicPr>
            <a:picLocks noChangeAspect="1" noChangeArrowheads="1"/>
          </p:cNvPicPr>
          <p:nvPr/>
        </p:nvPicPr>
        <p:blipFill>
          <a:blip r:embed="rId2" cstate="print"/>
          <a:srcRect/>
          <a:stretch>
            <a:fillRect/>
          </a:stretch>
        </p:blipFill>
        <p:spPr bwMode="auto">
          <a:xfrm>
            <a:off x="2643188" y="160734"/>
            <a:ext cx="3857625" cy="5491758"/>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8688" presetClass="entr" presetSubtype="109513856" fill="hold" grpId="0" nodeType="afterEffect">
                                  <p:stCondLst>
                                    <p:cond delay="0"/>
                                  </p:stCondLst>
                                  <p:childTnLst>
                                    <p:set>
                                      <p:cBhvr>
                                        <p:cTn id="6" dur="1" fill="hold">
                                          <p:stCondLst>
                                            <p:cond delay="499"/>
                                          </p:stCondLst>
                                        </p:cTn>
                                        <p:tgtEl>
                                          <p:spTgt spid="246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5"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1"/>
          <p:cNvSpPr>
            <a:spLocks/>
          </p:cNvSpPr>
          <p:nvPr/>
        </p:nvSpPr>
        <p:spPr bwMode="auto">
          <a:xfrm>
            <a:off x="464344" y="5822156"/>
            <a:ext cx="8197453" cy="776883"/>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C, Section through a </a:t>
            </a:r>
            <a:r>
              <a:rPr lang="en-US" sz="2000" dirty="0" err="1">
                <a:latin typeface="LM Typewriter Proportional 10pt" charset="0"/>
                <a:ea typeface="LM Typewriter Proportional 10pt" charset="0"/>
                <a:cs typeface="LM Typewriter Proportional 10pt" charset="0"/>
                <a:sym typeface="LM Typewriter Proportional 10pt" charset="0"/>
              </a:rPr>
              <a:t>saccular</a:t>
            </a:r>
            <a:r>
              <a:rPr lang="en-US" sz="2000" dirty="0">
                <a:latin typeface="LM Typewriter Proportional 10pt" charset="0"/>
                <a:ea typeface="LM Typewriter Proportional 10pt" charset="0"/>
                <a:cs typeface="LM Typewriter Proportional 10pt" charset="0"/>
                <a:sym typeface="LM Typewriter Proportional 10pt" charset="0"/>
              </a:rPr>
              <a:t> aneurysm showing the </a:t>
            </a:r>
            <a:r>
              <a:rPr lang="en-US" sz="2000" dirty="0" err="1">
                <a:latin typeface="LM Typewriter Proportional 10pt" charset="0"/>
                <a:ea typeface="LM Typewriter Proportional 10pt" charset="0"/>
                <a:cs typeface="LM Typewriter Proportional 10pt" charset="0"/>
                <a:sym typeface="LM Typewriter Proportional 10pt" charset="0"/>
              </a:rPr>
              <a:t>hyalinized</a:t>
            </a:r>
            <a:r>
              <a:rPr lang="en-US" sz="2000" dirty="0">
                <a:latin typeface="LM Typewriter Proportional 10pt" charset="0"/>
                <a:ea typeface="LM Typewriter Proportional 10pt" charset="0"/>
                <a:cs typeface="LM Typewriter Proportional 10pt" charset="0"/>
                <a:sym typeface="LM Typewriter Proportional 10pt" charset="0"/>
              </a:rPr>
              <a:t> fibrous vessel wall.</a:t>
            </a:r>
          </a:p>
        </p:txBody>
      </p:sp>
      <p:pic>
        <p:nvPicPr>
          <p:cNvPr id="247810" name="Picture 2"/>
          <p:cNvPicPr>
            <a:picLocks noChangeAspect="1" noChangeArrowheads="1"/>
          </p:cNvPicPr>
          <p:nvPr/>
        </p:nvPicPr>
        <p:blipFill>
          <a:blip r:embed="rId2" cstate="print"/>
          <a:srcRect/>
          <a:stretch>
            <a:fillRect/>
          </a:stretch>
        </p:blipFill>
        <p:spPr bwMode="auto">
          <a:xfrm>
            <a:off x="2464594" y="196453"/>
            <a:ext cx="4214813" cy="5366742"/>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9072" presetClass="entr" presetSubtype="109514064" fill="hold" grpId="0" nodeType="afterEffect">
                                  <p:stCondLst>
                                    <p:cond delay="0"/>
                                  </p:stCondLst>
                                  <p:childTnLst>
                                    <p:set>
                                      <p:cBhvr>
                                        <p:cTn id="6" dur="1" fill="hold">
                                          <p:stCondLst>
                                            <p:cond delay="499"/>
                                          </p:stCondLst>
                                        </p:cTn>
                                        <p:tgtEl>
                                          <p:spTgt spid="247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0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File000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Ruptured berry aneurysm</a:t>
            </a:r>
            <a:br>
              <a:rPr lang="en-US" sz="3600" dirty="0" smtClean="0"/>
            </a:br>
            <a:r>
              <a:rPr lang="en-US" sz="3600" dirty="0" smtClean="0"/>
              <a:t>causing subarachnoid hemorrhage</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No.9</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 85 years old man complains of progressive loss of memory, disorientation and alterations in mood and behavior since 20 years. He was admitted to hospital because he was disabled and immobile and he died in hospital after one week of admission. Autopsy was done and the brain cortex  was found to be atrophied. What is your diagnosis ? </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File0004"/>
          <p:cNvPicPr>
            <a:picLocks noChangeAspect="1" noChangeArrowheads="1"/>
          </p:cNvPicPr>
          <p:nvPr/>
        </p:nvPicPr>
        <p:blipFill>
          <a:blip r:embed="rId3" cstate="print"/>
          <a:srcRect/>
          <a:stretch>
            <a:fillRect/>
          </a:stretch>
        </p:blipFill>
        <p:spPr bwMode="auto">
          <a:xfrm>
            <a:off x="0" y="498475"/>
            <a:ext cx="9144000" cy="5851525"/>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p:cNvPicPr>
            <a:picLocks noChangeAspect="1" noChangeArrowheads="1"/>
          </p:cNvPicPr>
          <p:nvPr/>
        </p:nvPicPr>
        <p:blipFill>
          <a:blip r:embed="rId3" cstate="print"/>
          <a:srcRect/>
          <a:stretch>
            <a:fillRect/>
          </a:stretch>
        </p:blipFill>
        <p:spPr bwMode="auto">
          <a:xfrm>
            <a:off x="3874770" y="594360"/>
            <a:ext cx="4834890" cy="5660708"/>
          </a:xfrm>
          <a:prstGeom prst="rect">
            <a:avLst/>
          </a:prstGeom>
          <a:noFill/>
          <a:ln w="9525">
            <a:noFill/>
            <a:miter lim="800000"/>
            <a:headEnd/>
            <a:tailEnd/>
          </a:ln>
          <a:effectLst>
            <a:outerShdw dist="76199" dir="2700000" algn="ctr" rotWithShape="0">
              <a:schemeClr val="bg2">
                <a:alpha val="75000"/>
              </a:schemeClr>
            </a:outerShdw>
          </a:effectLst>
        </p:spPr>
      </p:pic>
      <p:sp>
        <p:nvSpPr>
          <p:cNvPr id="108546" name="Rectangle 2"/>
          <p:cNvSpPr>
            <a:spLocks/>
          </p:cNvSpPr>
          <p:nvPr/>
        </p:nvSpPr>
        <p:spPr bwMode="auto">
          <a:xfrm>
            <a:off x="323528" y="2060848"/>
            <a:ext cx="2952328" cy="1728192"/>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with cortical atrophy most evident on the right, where </a:t>
            </a:r>
            <a:r>
              <a:rPr lang="en-US" b="1" dirty="0" err="1">
                <a:latin typeface="LM Typewriter Proportional 10pt" charset="0"/>
                <a:ea typeface="LM Typewriter Proportional 10pt" charset="0"/>
                <a:cs typeface="LM Typewriter Proportional 10pt" charset="0"/>
                <a:sym typeface="LM Typewriter Proportional 10pt" charset="0"/>
              </a:rPr>
              <a:t>meninges</a:t>
            </a:r>
            <a:r>
              <a:rPr lang="en-US" b="1" dirty="0">
                <a:latin typeface="LM Typewriter Proportional 10pt" charset="0"/>
                <a:ea typeface="LM Typewriter Proportional 10pt" charset="0"/>
                <a:cs typeface="LM Typewriter Proportional 10pt" charset="0"/>
                <a:sym typeface="LM Typewriter Proportional 10pt" charset="0"/>
              </a:rPr>
              <a:t> have been </a:t>
            </a:r>
            <a:r>
              <a:rPr lang="en-US" b="1" dirty="0" smtClean="0">
                <a:latin typeface="LM Typewriter Proportional 10pt" charset="0"/>
                <a:ea typeface="LM Typewriter Proportional 10pt" charset="0"/>
                <a:cs typeface="LM Typewriter Proportional 10pt" charset="0"/>
                <a:sym typeface="LM Typewriter Proportional 10pt" charset="0"/>
              </a:rPr>
              <a:t>removed.</a:t>
            </a:r>
            <a:endParaRPr lang="en-US" b="1" dirty="0">
              <a:latin typeface="LM Typewriter Proportional 10pt" charset="0"/>
              <a:ea typeface="LM Typewriter Proportional 10pt" charset="0"/>
              <a:cs typeface="LM Typewriter Proportional 10pt" charset="0"/>
              <a:sym typeface="LM Typewriter Proportional 10pt"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7744" presetClass="entr" presetSubtype="71968256" fill="hold" grpId="0" nodeType="afterEffect">
                                  <p:stCondLst>
                                    <p:cond delay="0"/>
                                  </p:stCondLst>
                                  <p:childTnLst>
                                    <p:set>
                                      <p:cBhvr>
                                        <p:cTn id="6" dur="1" fill="hold">
                                          <p:stCondLst>
                                            <p:cond delay="499"/>
                                          </p:stCondLst>
                                        </p:cTn>
                                        <p:tgtEl>
                                          <p:spTgt spid="108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descr="File0005"/>
          <p:cNvPicPr>
            <a:picLocks noChangeAspect="1" noChangeArrowheads="1"/>
          </p:cNvPicPr>
          <p:nvPr/>
        </p:nvPicPr>
        <p:blipFill>
          <a:blip r:embed="rId3" cstate="print"/>
          <a:srcRect/>
          <a:stretch>
            <a:fillRect/>
          </a:stretch>
        </p:blipFill>
        <p:spPr bwMode="auto">
          <a:xfrm>
            <a:off x="0" y="271463"/>
            <a:ext cx="9144000" cy="6315075"/>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p:cNvSpPr>
          <p:nvPr/>
        </p:nvSpPr>
        <p:spPr bwMode="auto">
          <a:xfrm>
            <a:off x="1268730" y="5840730"/>
            <a:ext cx="659511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A, </a:t>
            </a:r>
            <a:r>
              <a:rPr lang="en-US" b="1" dirty="0" err="1">
                <a:latin typeface="LM Typewriter Proportional 10pt" charset="0"/>
                <a:ea typeface="LM Typewriter Proportional 10pt" charset="0"/>
                <a:cs typeface="LM Typewriter Proportional 10pt" charset="0"/>
                <a:sym typeface="LM Typewriter Proportional 10pt" charset="0"/>
              </a:rPr>
              <a:t>Neuritic</a:t>
            </a:r>
            <a:r>
              <a:rPr lang="en-US" b="1" dirty="0">
                <a:latin typeface="LM Typewriter Proportional 10pt" charset="0"/>
                <a:ea typeface="LM Typewriter Proportional 10pt" charset="0"/>
                <a:cs typeface="LM Typewriter Proportional 10pt" charset="0"/>
                <a:sym typeface="LM Typewriter Proportional 10pt" charset="0"/>
              </a:rPr>
              <a:t> plaque with a rim of dystrophic </a:t>
            </a:r>
            <a:r>
              <a:rPr lang="en-US" b="1" dirty="0" err="1">
                <a:latin typeface="LM Typewriter Proportional 10pt" charset="0"/>
                <a:ea typeface="LM Typewriter Proportional 10pt" charset="0"/>
                <a:cs typeface="LM Typewriter Proportional 10pt" charset="0"/>
                <a:sym typeface="LM Typewriter Proportional 10pt" charset="0"/>
              </a:rPr>
              <a:t>neurites</a:t>
            </a:r>
            <a:r>
              <a:rPr lang="en-US" b="1" dirty="0">
                <a:latin typeface="LM Typewriter Proportional 10pt" charset="0"/>
                <a:ea typeface="LM Typewriter Proportional 10pt" charset="0"/>
                <a:cs typeface="LM Typewriter Proportional 10pt" charset="0"/>
                <a:sym typeface="LM Typewriter Proportional 10pt" charset="0"/>
              </a:rPr>
              <a:t> surrounding an </a:t>
            </a:r>
            <a:r>
              <a:rPr lang="en-US" b="1" dirty="0" err="1">
                <a:latin typeface="LM Typewriter Proportional 10pt" charset="0"/>
                <a:ea typeface="LM Typewriter Proportional 10pt" charset="0"/>
                <a:cs typeface="LM Typewriter Proportional 10pt" charset="0"/>
                <a:sym typeface="LM Typewriter Proportional 10pt" charset="0"/>
              </a:rPr>
              <a:t>amyloid</a:t>
            </a:r>
            <a:r>
              <a:rPr lang="en-US" b="1" dirty="0">
                <a:latin typeface="LM Typewriter Proportional 10pt" charset="0"/>
                <a:ea typeface="LM Typewriter Proportional 10pt" charset="0"/>
                <a:cs typeface="LM Typewriter Proportional 10pt" charset="0"/>
                <a:sym typeface="LM Typewriter Proportional 10pt" charset="0"/>
              </a:rPr>
              <a:t> core.</a:t>
            </a:r>
          </a:p>
        </p:txBody>
      </p:sp>
      <p:pic>
        <p:nvPicPr>
          <p:cNvPr id="110594" name="Picture 2"/>
          <p:cNvPicPr>
            <a:picLocks noChangeAspect="1" noChangeArrowheads="1"/>
          </p:cNvPicPr>
          <p:nvPr/>
        </p:nvPicPr>
        <p:blipFill>
          <a:blip r:embed="rId2" cstate="print"/>
          <a:srcRect/>
          <a:stretch>
            <a:fillRect/>
          </a:stretch>
        </p:blipFill>
        <p:spPr bwMode="auto">
          <a:xfrm>
            <a:off x="1005840" y="217170"/>
            <a:ext cx="7126605" cy="5097780"/>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8512" presetClass="entr" presetSubtype="71969024" fill="hold" grpId="0" nodeType="afterEffect">
                                  <p:stCondLst>
                                    <p:cond delay="0"/>
                                  </p:stCondLst>
                                  <p:childTnLst>
                                    <p:set>
                                      <p:cBhvr>
                                        <p:cTn id="6" dur="1" fill="hold">
                                          <p:stCondLst>
                                            <p:cond delay="499"/>
                                          </p:stCondLst>
                                        </p:cTn>
                                        <p:tgtEl>
                                          <p:spTgt spid="110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3"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p:cNvSpPr>
          <p:nvPr/>
        </p:nvSpPr>
        <p:spPr bwMode="auto">
          <a:xfrm>
            <a:off x="5599272" y="2743200"/>
            <a:ext cx="3086100" cy="134874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C, </a:t>
            </a:r>
            <a:r>
              <a:rPr lang="en-US" b="1" dirty="0" err="1">
                <a:latin typeface="LM Typewriter Proportional 10pt" charset="0"/>
                <a:ea typeface="LM Typewriter Proportional 10pt" charset="0"/>
                <a:cs typeface="LM Typewriter Proportional 10pt" charset="0"/>
                <a:sym typeface="LM Typewriter Proportional 10pt" charset="0"/>
              </a:rPr>
              <a:t>Neurofibrillary</a:t>
            </a:r>
            <a:r>
              <a:rPr lang="en-US" b="1" dirty="0">
                <a:latin typeface="LM Typewriter Proportional 10pt" charset="0"/>
                <a:ea typeface="LM Typewriter Proportional 10pt" charset="0"/>
                <a:cs typeface="LM Typewriter Proportional 10pt" charset="0"/>
                <a:sym typeface="LM Typewriter Proportional 10pt" charset="0"/>
              </a:rPr>
              <a:t> tangles (arrowheads) are present within the neurons.</a:t>
            </a:r>
          </a:p>
        </p:txBody>
      </p:sp>
      <p:pic>
        <p:nvPicPr>
          <p:cNvPr id="114690" name="Picture 2"/>
          <p:cNvPicPr>
            <a:picLocks noChangeAspect="1" noChangeArrowheads="1"/>
          </p:cNvPicPr>
          <p:nvPr/>
        </p:nvPicPr>
        <p:blipFill>
          <a:blip r:embed="rId2" cstate="print"/>
          <a:srcRect/>
          <a:stretch>
            <a:fillRect/>
          </a:stretch>
        </p:blipFill>
        <p:spPr bwMode="auto">
          <a:xfrm>
            <a:off x="411480" y="342900"/>
            <a:ext cx="4206240" cy="6000750"/>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56128" presetClass="entr" presetSubtype="55958656" fill="hold" grpId="0" nodeType="afterEffect">
                                  <p:stCondLst>
                                    <p:cond delay="0"/>
                                  </p:stCondLst>
                                  <p:childTnLst>
                                    <p:set>
                                      <p:cBhvr>
                                        <p:cTn id="6" dur="1" fill="hold">
                                          <p:stCondLst>
                                            <p:cond delay="499"/>
                                          </p:stCondLst>
                                        </p:cTn>
                                        <p:tgtEl>
                                          <p:spTgt spid="114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9"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1"/>
          <p:cNvSpPr>
            <a:spLocks/>
          </p:cNvSpPr>
          <p:nvPr/>
        </p:nvSpPr>
        <p:spPr bwMode="auto">
          <a:xfrm>
            <a:off x="750094" y="2500313"/>
            <a:ext cx="2920008" cy="1848445"/>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b="1" dirty="0">
                <a:latin typeface="LM Typewriter Proportional 10pt" charset="0"/>
                <a:ea typeface="LM Typewriter Proportional 10pt" charset="0"/>
                <a:cs typeface="LM Typewriter Proportional 10pt" charset="0"/>
                <a:sym typeface="LM Typewriter Proportional 10pt" charset="0"/>
              </a:rPr>
              <a:t>Alzheimer Disease.  D, Silver stain showing a </a:t>
            </a:r>
            <a:r>
              <a:rPr lang="en-US" sz="2000" b="1" dirty="0" err="1">
                <a:latin typeface="LM Typewriter Proportional 10pt" charset="0"/>
                <a:ea typeface="LM Typewriter Proportional 10pt" charset="0"/>
                <a:cs typeface="LM Typewriter Proportional 10pt" charset="0"/>
                <a:sym typeface="LM Typewriter Proportional 10pt" charset="0"/>
              </a:rPr>
              <a:t>neurofibrillary</a:t>
            </a:r>
            <a:r>
              <a:rPr lang="en-US" sz="2000" b="1" dirty="0">
                <a:latin typeface="LM Typewriter Proportional 10pt" charset="0"/>
                <a:ea typeface="LM Typewriter Proportional 10pt" charset="0"/>
                <a:cs typeface="LM Typewriter Proportional 10pt" charset="0"/>
                <a:sym typeface="LM Typewriter Proportional 10pt" charset="0"/>
              </a:rPr>
              <a:t> tangle within the neuronal cytoplasm.</a:t>
            </a:r>
          </a:p>
        </p:txBody>
      </p:sp>
      <p:pic>
        <p:nvPicPr>
          <p:cNvPr id="310274" name="Picture 2"/>
          <p:cNvPicPr>
            <a:picLocks noChangeAspect="1" noChangeArrowheads="1"/>
          </p:cNvPicPr>
          <p:nvPr/>
        </p:nvPicPr>
        <p:blipFill>
          <a:blip r:embed="rId2" cstate="print"/>
          <a:srcRect/>
          <a:stretch>
            <a:fillRect/>
          </a:stretch>
        </p:blipFill>
        <p:spPr bwMode="auto">
          <a:xfrm>
            <a:off x="4697016" y="339328"/>
            <a:ext cx="4108773" cy="6179344"/>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5786112" presetClass="entr" presetSubtype="146558720" fill="hold" grpId="0" nodeType="afterEffect">
                                  <p:stCondLst>
                                    <p:cond delay="0"/>
                                  </p:stCondLst>
                                  <p:childTnLst>
                                    <p:set>
                                      <p:cBhvr>
                                        <p:cTn id="6" dur="1" fill="hold">
                                          <p:stCondLst>
                                            <p:cond delay="499"/>
                                          </p:stCondLst>
                                        </p:cTn>
                                        <p:tgtEl>
                                          <p:spTgt spid="310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p:cNvSpPr>
          <p:nvPr/>
        </p:nvSpPr>
        <p:spPr bwMode="auto">
          <a:xfrm>
            <a:off x="991553" y="5423535"/>
            <a:ext cx="7018020" cy="102870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B, Congo red stain of the cerebral cortex showing </a:t>
            </a:r>
            <a:r>
              <a:rPr lang="en-US" b="1" dirty="0" err="1">
                <a:latin typeface="LM Typewriter Proportional 10pt" charset="0"/>
                <a:ea typeface="LM Typewriter Proportional 10pt" charset="0"/>
                <a:cs typeface="LM Typewriter Proportional 10pt" charset="0"/>
                <a:sym typeface="LM Typewriter Proportional 10pt" charset="0"/>
              </a:rPr>
              <a:t>amyloid</a:t>
            </a:r>
            <a:r>
              <a:rPr lang="en-US" b="1" dirty="0">
                <a:latin typeface="LM Typewriter Proportional 10pt" charset="0"/>
                <a:ea typeface="LM Typewriter Proportional 10pt" charset="0"/>
                <a:cs typeface="LM Typewriter Proportional 10pt" charset="0"/>
                <a:sym typeface="LM Typewriter Proportional 10pt" charset="0"/>
              </a:rPr>
              <a:t> deposition in the blood vessels and the </a:t>
            </a:r>
            <a:r>
              <a:rPr lang="en-US" b="1" dirty="0" err="1">
                <a:latin typeface="LM Typewriter Proportional 10pt" charset="0"/>
                <a:ea typeface="LM Typewriter Proportional 10pt" charset="0"/>
                <a:cs typeface="LM Typewriter Proportional 10pt" charset="0"/>
                <a:sym typeface="LM Typewriter Proportional 10pt" charset="0"/>
              </a:rPr>
              <a:t>amyloid</a:t>
            </a:r>
            <a:r>
              <a:rPr lang="en-US" b="1" dirty="0">
                <a:latin typeface="LM Typewriter Proportional 10pt" charset="0"/>
                <a:ea typeface="LM Typewriter Proportional 10pt" charset="0"/>
                <a:cs typeface="LM Typewriter Proportional 10pt" charset="0"/>
                <a:sym typeface="LM Typewriter Proportional 10pt" charset="0"/>
              </a:rPr>
              <a:t> core of the </a:t>
            </a:r>
            <a:r>
              <a:rPr lang="en-US" b="1" dirty="0" err="1">
                <a:latin typeface="LM Typewriter Proportional 10pt" charset="0"/>
                <a:ea typeface="LM Typewriter Proportional 10pt" charset="0"/>
                <a:cs typeface="LM Typewriter Proportional 10pt" charset="0"/>
                <a:sym typeface="LM Typewriter Proportional 10pt" charset="0"/>
              </a:rPr>
              <a:t>neuritic</a:t>
            </a:r>
            <a:r>
              <a:rPr lang="en-US" b="1" dirty="0">
                <a:latin typeface="LM Typewriter Proportional 10pt" charset="0"/>
                <a:ea typeface="LM Typewriter Proportional 10pt" charset="0"/>
                <a:cs typeface="LM Typewriter Proportional 10pt" charset="0"/>
                <a:sym typeface="LM Typewriter Proportional 10pt" charset="0"/>
              </a:rPr>
              <a:t> plaque (arrow)</a:t>
            </a:r>
          </a:p>
        </p:txBody>
      </p:sp>
      <p:pic>
        <p:nvPicPr>
          <p:cNvPr id="113666" name="Picture 2"/>
          <p:cNvPicPr>
            <a:picLocks noChangeAspect="1" noChangeArrowheads="1"/>
          </p:cNvPicPr>
          <p:nvPr/>
        </p:nvPicPr>
        <p:blipFill>
          <a:blip r:embed="rId2" cstate="print"/>
          <a:srcRect/>
          <a:stretch>
            <a:fillRect/>
          </a:stretch>
        </p:blipFill>
        <p:spPr bwMode="auto">
          <a:xfrm>
            <a:off x="1337310" y="148590"/>
            <a:ext cx="6460808" cy="4617720"/>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9664" presetClass="entr" presetSubtype="71970728" fill="hold" grpId="0" nodeType="afterEffect">
                                  <p:stCondLst>
                                    <p:cond delay="0"/>
                                  </p:stCondLst>
                                  <p:childTnLst>
                                    <p:set>
                                      <p:cBhvr>
                                        <p:cTn id="6" dur="1" fill="hold">
                                          <p:stCondLst>
                                            <p:cond delay="499"/>
                                          </p:stCondLst>
                                        </p:cTn>
                                        <p:tgtEl>
                                          <p:spTgt spid="113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5"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 Alzheimer disease</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
          <p:cNvSpPr>
            <a:spLocks noGrp="1" noChangeArrowheads="1"/>
          </p:cNvSpPr>
          <p:nvPr>
            <p:ph type="title"/>
          </p:nvPr>
        </p:nvSpPr>
        <p:spPr>
          <a:xfrm>
            <a:off x="377190" y="228600"/>
            <a:ext cx="8389620" cy="1611630"/>
          </a:xfrm>
          <a:ln/>
          <a:effectLst>
            <a:outerShdw dist="76199" dir="2700000" algn="ctr" rotWithShape="0">
              <a:schemeClr val="bg2">
                <a:alpha val="75000"/>
              </a:schemeClr>
            </a:outerShdw>
          </a:effectLst>
        </p:spPr>
        <p:txBody>
          <a:bodyPr/>
          <a:lstStyle/>
          <a:p>
            <a:r>
              <a:rPr lang="en-US" sz="6700" dirty="0">
                <a:latin typeface="Optima" charset="0"/>
                <a:ea typeface="Optima" charset="0"/>
                <a:cs typeface="Optima" charset="0"/>
                <a:sym typeface="Optima" charset="0"/>
              </a:rPr>
              <a:t>Alzheimer Disease</a:t>
            </a:r>
            <a:endParaRPr lang="en-US" sz="6700" dirty="0">
              <a:latin typeface="Optima" charset="0"/>
              <a:sym typeface="Optima" charset="0"/>
            </a:endParaRPr>
          </a:p>
        </p:txBody>
      </p:sp>
      <p:sp>
        <p:nvSpPr>
          <p:cNvPr id="107522" name="Rectangle 2"/>
          <p:cNvSpPr>
            <a:spLocks noGrp="1" noChangeArrowheads="1"/>
          </p:cNvSpPr>
          <p:nvPr>
            <p:ph type="body" idx="1"/>
          </p:nvPr>
        </p:nvSpPr>
        <p:spPr>
          <a:xfrm>
            <a:off x="891540" y="2080260"/>
            <a:ext cx="7360920" cy="4023360"/>
          </a:xfrm>
          <a:ln/>
          <a:effectLst>
            <a:outerShdw dist="76199" dir="2700000" algn="ctr" rotWithShape="0">
              <a:schemeClr val="bg2">
                <a:alpha val="75000"/>
              </a:schemeClr>
            </a:outerShdw>
          </a:effectLst>
        </p:spPr>
        <p:txBody>
          <a:bodyPr/>
          <a:lstStyle/>
          <a:p>
            <a:pPr marL="628650">
              <a:buSzPct val="125000"/>
              <a:buFont typeface="Optima" charset="0"/>
              <a:buChar char="•"/>
            </a:pPr>
            <a:r>
              <a:rPr lang="en-US" sz="2300" dirty="0">
                <a:latin typeface="Optima" charset="0"/>
                <a:ea typeface="Optima" charset="0"/>
                <a:cs typeface="Optima" charset="0"/>
                <a:sym typeface="Optima" charset="0"/>
              </a:rPr>
              <a:t>Macroscopic examination of the brain shows a variable degree of </a:t>
            </a:r>
            <a:r>
              <a:rPr lang="en-US" sz="2300" b="1" i="1" dirty="0">
                <a:latin typeface="Optima" charset="0"/>
                <a:ea typeface="Optima" charset="0"/>
                <a:cs typeface="Optima" charset="0"/>
                <a:sym typeface="Optima" charset="0"/>
              </a:rPr>
              <a:t>cortical atrophy</a:t>
            </a:r>
            <a:r>
              <a:rPr lang="en-US" sz="2300" dirty="0">
                <a:latin typeface="Optima" charset="0"/>
                <a:ea typeface="Optima" charset="0"/>
                <a:cs typeface="Optima" charset="0"/>
                <a:sym typeface="Optima" charset="0"/>
              </a:rPr>
              <a:t> with widening of the cerebral </a:t>
            </a:r>
            <a:r>
              <a:rPr lang="en-US" sz="2300" dirty="0" err="1">
                <a:latin typeface="Optima" charset="0"/>
                <a:ea typeface="Optima" charset="0"/>
                <a:cs typeface="Optima" charset="0"/>
                <a:sym typeface="Optima" charset="0"/>
              </a:rPr>
              <a:t>sulci</a:t>
            </a:r>
            <a:r>
              <a:rPr lang="en-US" sz="2300" dirty="0">
                <a:latin typeface="Optima" charset="0"/>
                <a:ea typeface="Optima" charset="0"/>
                <a:cs typeface="Optima" charset="0"/>
                <a:sym typeface="Optima" charset="0"/>
              </a:rPr>
              <a:t> that is most pronounced in the frontal, temporal, and parietal lobes</a:t>
            </a:r>
            <a:endParaRPr lang="en-US" sz="2300" dirty="0">
              <a:latin typeface="Optima" charset="0"/>
              <a:sym typeface="Optima" charset="0"/>
            </a:endParaRPr>
          </a:p>
          <a:p>
            <a:pPr marL="628650">
              <a:buSzPct val="125000"/>
              <a:buFont typeface="Optima" charset="0"/>
              <a:buChar char="•"/>
            </a:pPr>
            <a:r>
              <a:rPr lang="en-US" sz="2300" dirty="0">
                <a:latin typeface="Optima" charset="0"/>
                <a:ea typeface="Optima" charset="0"/>
                <a:cs typeface="Optima" charset="0"/>
                <a:sym typeface="Optima" charset="0"/>
              </a:rPr>
              <a:t>Microscopic: </a:t>
            </a:r>
            <a:r>
              <a:rPr lang="en-US" sz="2300" b="1" dirty="0" err="1">
                <a:latin typeface="Optima" charset="0"/>
                <a:ea typeface="Optima" charset="0"/>
                <a:cs typeface="Optima" charset="0"/>
                <a:sym typeface="Optima" charset="0"/>
              </a:rPr>
              <a:t>neuritic</a:t>
            </a:r>
            <a:r>
              <a:rPr lang="en-US" sz="2300" b="1" dirty="0">
                <a:latin typeface="Optima" charset="0"/>
                <a:ea typeface="Optima" charset="0"/>
                <a:cs typeface="Optima" charset="0"/>
                <a:sym typeface="Optima" charset="0"/>
              </a:rPr>
              <a:t> (senile) plaques, </a:t>
            </a:r>
            <a:r>
              <a:rPr lang="en-US" sz="2300" b="1" dirty="0" err="1">
                <a:latin typeface="Optima" charset="0"/>
                <a:ea typeface="Optima" charset="0"/>
                <a:cs typeface="Optima" charset="0"/>
                <a:sym typeface="Optima" charset="0"/>
              </a:rPr>
              <a:t>neurofibrillary</a:t>
            </a:r>
            <a:r>
              <a:rPr lang="en-US" sz="2300" b="1" dirty="0">
                <a:latin typeface="Optima" charset="0"/>
                <a:ea typeface="Optima" charset="0"/>
                <a:cs typeface="Optima" charset="0"/>
                <a:sym typeface="Optima" charset="0"/>
              </a:rPr>
              <a:t> tangles, and </a:t>
            </a:r>
            <a:r>
              <a:rPr lang="en-US" sz="2300" b="1" dirty="0" err="1">
                <a:latin typeface="Optima" charset="0"/>
                <a:ea typeface="Optima" charset="0"/>
                <a:cs typeface="Optima" charset="0"/>
                <a:sym typeface="Optima" charset="0"/>
              </a:rPr>
              <a:t>amyloid</a:t>
            </a:r>
            <a:r>
              <a:rPr lang="en-US" sz="2300" b="1" dirty="0">
                <a:latin typeface="Optima" charset="0"/>
                <a:ea typeface="Optima" charset="0"/>
                <a:cs typeface="Optima" charset="0"/>
                <a:sym typeface="Optima" charset="0"/>
              </a:rPr>
              <a:t> </a:t>
            </a:r>
            <a:r>
              <a:rPr lang="en-US" sz="2300" b="1" dirty="0" err="1">
                <a:latin typeface="Optima" charset="0"/>
                <a:ea typeface="Optima" charset="0"/>
                <a:cs typeface="Optima" charset="0"/>
                <a:sym typeface="Optima" charset="0"/>
              </a:rPr>
              <a:t>angiopathy</a:t>
            </a:r>
            <a:endParaRPr lang="en-US" sz="2300" b="1" dirty="0">
              <a:latin typeface="Optima" charset="0"/>
              <a:ea typeface="ヒラギノ角ゴ Pro W6" charset="0"/>
              <a:cs typeface="ヒラギノ角ゴ Pro W6" charset="0"/>
              <a:sym typeface="Optima" charset="0"/>
            </a:endParaRPr>
          </a:p>
        </p:txBody>
      </p:sp>
      <p:sp>
        <p:nvSpPr>
          <p:cNvPr id="107523" name="Rectangle 3"/>
          <p:cNvSpPr>
            <a:spLocks/>
          </p:cNvSpPr>
          <p:nvPr/>
        </p:nvSpPr>
        <p:spPr bwMode="auto">
          <a:xfrm>
            <a:off x="1691640" y="1565910"/>
            <a:ext cx="5760720" cy="674370"/>
          </a:xfrm>
          <a:prstGeom prst="rect">
            <a:avLst/>
          </a:prstGeom>
          <a:noFill/>
          <a:ln w="9525">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endParaRPr lang="en-US" sz="2500" dirty="0">
              <a:solidFill>
                <a:srgbClr val="15008B"/>
              </a:solidFill>
              <a:latin typeface="Optima" charset="0"/>
              <a:ea typeface="Optima" charset="0"/>
              <a:cs typeface="Optima" charset="0"/>
              <a:sym typeface="Optim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952704" presetClass="entr" presetSubtype="55741008" fill="hold" grpId="0" nodeType="afterEffect" nodePh="1">
                                  <p:stCondLst>
                                    <p:cond delay="0"/>
                                  </p:stCondLst>
                                  <p:endCondLst>
                                    <p:cond evt="begin" delay="0">
                                      <p:tn val="5"/>
                                    </p:cond>
                                  </p:endCondLst>
                                  <p:childTnLst>
                                    <p:set>
                                      <p:cBhvr>
                                        <p:cTn id="6" dur="1" fill="hold">
                                          <p:stCondLst>
                                            <p:cond delay="499"/>
                                          </p:stCondLst>
                                        </p:cTn>
                                        <p:tgtEl>
                                          <p:spTgt spid="107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8952704" presetClass="entr" presetSubtype="55956008" fill="hold" grpId="0" nodeType="clickEffect">
                                  <p:stCondLst>
                                    <p:cond delay="0"/>
                                  </p:stCondLst>
                                  <p:childTnLst>
                                    <p:set>
                                      <p:cBhvr>
                                        <p:cTn id="10" dur="1" fill="hold">
                                          <p:stCondLst>
                                            <p:cond delay="499"/>
                                          </p:stCondLst>
                                        </p:cTn>
                                        <p:tgtEl>
                                          <p:spTgt spid="1075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8952704" presetClass="entr" presetSubtype="55956008" fill="hold" grpId="0" nodeType="clickEffect">
                                  <p:stCondLst>
                                    <p:cond delay="0"/>
                                  </p:stCondLst>
                                  <p:childTnLst>
                                    <p:set>
                                      <p:cBhvr>
                                        <p:cTn id="14" dur="1" fill="hold">
                                          <p:stCondLst>
                                            <p:cond delay="499"/>
                                          </p:stCondLst>
                                        </p:cTn>
                                        <p:tgtEl>
                                          <p:spTgt spid="1075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bldLvl="5" autoUpdateAnimBg="0"/>
      <p:bldP spid="1075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Gross and microscopic findings of         selected CNS diseases</a:t>
            </a:r>
            <a:endParaRPr lang="en-US" sz="40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TotalTime>
  <Words>1705</Words>
  <Application>Microsoft Office PowerPoint</Application>
  <PresentationFormat>On-screen Show (4:3)</PresentationFormat>
  <Paragraphs>136</Paragraphs>
  <Slides>82</Slides>
  <Notes>17</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Central nervous system block          Neuropathology practical</vt:lpstr>
      <vt:lpstr>First practical session</vt:lpstr>
      <vt:lpstr>Brief review of Normal anatomy and histology</vt:lpstr>
      <vt:lpstr>Cerebrum, Cerebellum and Brain Stem </vt:lpstr>
      <vt:lpstr>Meninges </vt:lpstr>
      <vt:lpstr>CNS Cells</vt:lpstr>
      <vt:lpstr>PowerPoint Presentation</vt:lpstr>
      <vt:lpstr>PowerPoint Presentation</vt:lpstr>
      <vt:lpstr>Gross and microscopic findings of         selected CNS diseases</vt:lpstr>
      <vt:lpstr>Case No. 1</vt:lpstr>
      <vt:lpstr>PowerPoint Presentation</vt:lpstr>
      <vt:lpstr>A rounded mass attached to the dura compress the underlying brain but is easily separated from it.</vt:lpstr>
      <vt:lpstr>Meningioma arising from the dura at the base of the skull</vt:lpstr>
      <vt:lpstr>PowerPoint Presentation</vt:lpstr>
      <vt:lpstr>PowerPoint Presentation</vt:lpstr>
      <vt:lpstr>Meningioma: Section of tumour shows:</vt:lpstr>
      <vt:lpstr> Meningioma</vt:lpstr>
      <vt:lpstr>PowerPoint Presentation</vt:lpstr>
      <vt:lpstr>Case No. 2</vt:lpstr>
      <vt:lpstr>PowerPoint Presentation</vt:lpstr>
      <vt:lpstr>PowerPoint Presentation</vt:lpstr>
      <vt:lpstr>PowerPoint Presentation</vt:lpstr>
      <vt:lpstr>PowerPoint Presentation</vt:lpstr>
      <vt:lpstr>PowerPoint Presentation</vt:lpstr>
      <vt:lpstr> Glioblastoma multiforme</vt:lpstr>
      <vt:lpstr>PowerPoint Presentation</vt:lpstr>
      <vt:lpstr>Case No. 3</vt:lpstr>
      <vt:lpstr>PowerPoint Presentation</vt:lpstr>
      <vt:lpstr>PowerPoint Presentation</vt:lpstr>
      <vt:lpstr>PowerPoint Presentation</vt:lpstr>
      <vt:lpstr>PowerPoint Presentation</vt:lpstr>
      <vt:lpstr>PowerPoint Presentation</vt:lpstr>
      <vt:lpstr> Multiple sclerosis</vt:lpstr>
      <vt:lpstr>PowerPoint Presentation</vt:lpstr>
      <vt:lpstr>PowerPoint Presentation</vt:lpstr>
      <vt:lpstr>Case No.4</vt:lpstr>
      <vt:lpstr>PowerPoint Presentation</vt:lpstr>
      <vt:lpstr>PowerPoint Presentation</vt:lpstr>
      <vt:lpstr>PowerPoint Presentation</vt:lpstr>
      <vt:lpstr>PowerPoint Presentation</vt:lpstr>
      <vt:lpstr>PowerPoint Presentation</vt:lpstr>
      <vt:lpstr> Schwannoma</vt:lpstr>
      <vt:lpstr>PowerPoint Presentation</vt:lpstr>
      <vt:lpstr>Second practical session</vt:lpstr>
      <vt:lpstr>Case No. 5</vt:lpstr>
      <vt:lpstr>PowerPoint Presentation</vt:lpstr>
      <vt:lpstr>PowerPoint Presentation</vt:lpstr>
      <vt:lpstr>PowerPoint Presentation</vt:lpstr>
      <vt:lpstr>PowerPoint Presentation</vt:lpstr>
      <vt:lpstr> Hydrocephalus</vt:lpstr>
      <vt:lpstr>PowerPoint Presentation</vt:lpstr>
      <vt:lpstr>Case No. 6</vt:lpstr>
      <vt:lpstr>PowerPoint Presentation</vt:lpstr>
      <vt:lpstr>PowerPoint Presentation</vt:lpstr>
      <vt:lpstr>PowerPoint Presentation</vt:lpstr>
      <vt:lpstr>Pyogenic ( bacterial ) meningitis</vt:lpstr>
      <vt:lpstr>PowerPoint Presentation</vt:lpstr>
      <vt:lpstr>Case No. 7</vt:lpstr>
      <vt:lpstr>PowerPoint Presentation</vt:lpstr>
      <vt:lpstr>PowerPoint Presentation</vt:lpstr>
      <vt:lpstr> Brain abscess</vt:lpstr>
      <vt:lpstr>PowerPoint Presentation</vt:lpstr>
      <vt:lpstr>Case No. 8</vt:lpstr>
      <vt:lpstr>PowerPoint Presentation</vt:lpstr>
      <vt:lpstr>PowerPoint Presentation</vt:lpstr>
      <vt:lpstr>PowerPoint Presentation</vt:lpstr>
      <vt:lpstr>PowerPoint Presentation</vt:lpstr>
      <vt:lpstr>PowerPoint Presentation</vt:lpstr>
      <vt:lpstr>PowerPoint Presentation</vt:lpstr>
      <vt:lpstr>Ruptured berry aneurysm causing subarachnoid hemorrhage</vt:lpstr>
      <vt:lpstr>PowerPoint Presentation</vt:lpstr>
      <vt:lpstr>Case No.9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Alzheimer disease</vt:lpstr>
      <vt:lpstr>Alzheimer Disease</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          practical block</dc:title>
  <dc:creator>Mr. Amer Shafie</dc:creator>
  <cp:lastModifiedBy>Dr. Riqabi</cp:lastModifiedBy>
  <cp:revision>108</cp:revision>
  <dcterms:created xsi:type="dcterms:W3CDTF">2010-06-22T08:46:56Z</dcterms:created>
  <dcterms:modified xsi:type="dcterms:W3CDTF">2013-09-12T06:33:45Z</dcterms:modified>
</cp:coreProperties>
</file>