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4" r:id="rId3"/>
    <p:sldId id="257" r:id="rId4"/>
    <p:sldId id="259" r:id="rId5"/>
    <p:sldId id="293" r:id="rId6"/>
    <p:sldId id="279" r:id="rId7"/>
    <p:sldId id="299" r:id="rId8"/>
    <p:sldId id="305" r:id="rId9"/>
    <p:sldId id="289" r:id="rId10"/>
    <p:sldId id="264" r:id="rId11"/>
    <p:sldId id="283" r:id="rId12"/>
    <p:sldId id="303" r:id="rId13"/>
    <p:sldId id="284" r:id="rId14"/>
    <p:sldId id="291" r:id="rId15"/>
    <p:sldId id="286" r:id="rId16"/>
    <p:sldId id="294" r:id="rId17"/>
    <p:sldId id="295" r:id="rId18"/>
    <p:sldId id="266" r:id="rId19"/>
    <p:sldId id="267" r:id="rId20"/>
    <p:sldId id="269" r:id="rId21"/>
    <p:sldId id="270" r:id="rId22"/>
    <p:sldId id="271" r:id="rId23"/>
    <p:sldId id="272" r:id="rId24"/>
    <p:sldId id="306" r:id="rId25"/>
    <p:sldId id="307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AC"/>
    <a:srgbClr val="003300"/>
    <a:srgbClr val="006600"/>
    <a:srgbClr val="FFE98B"/>
    <a:srgbClr val="FFFF99"/>
    <a:srgbClr val="FF66FF"/>
    <a:srgbClr val="FFCC66"/>
    <a:srgbClr val="FBF497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7" autoAdjust="0"/>
    <p:restoredTop sz="79975" autoAdjust="0"/>
  </p:normalViewPr>
  <p:slideViewPr>
    <p:cSldViewPr>
      <p:cViewPr varScale="1">
        <p:scale>
          <a:sx n="86" d="100"/>
          <a:sy n="86" d="100"/>
        </p:scale>
        <p:origin x="-6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6BA76-1058-4EC6-9AF7-F85E49E86588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D65F3-1121-4A20-9121-89044C30B5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65D36-53A8-4AC7-88FB-12FAD4F6A52B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77B5-7B03-488F-BD26-A9E3B25B9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6DD6F-3E2C-4766-8581-73D5B19D7243}" type="slidenum">
              <a:rPr lang="en-US"/>
              <a:pPr/>
              <a:t>24</a:t>
            </a:fld>
            <a:endParaRPr 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 dirty="0" smtClean="0">
              <a:ea typeface="ＭＳ Ｐゴシック" pitchFamily="-107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FACDE-3F13-4746-A888-4F5CC29D7159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9CBC-F3A4-4D03-970C-EA401E44323F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withdrawal-ease.com/wp-content/uploads/2009/05/receptors_hire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b_zdOrZMTz8Ak16jzbkF/SIG=133n06p22/EXP=1287097437/**http:/www.free-press-release.com/members/members_pic/200909/img/125199973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msu-health-6r.wikispaces.com/file/view/opium.jpg/33529899/opium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3A3ACE">
                <a:alpha val="85000"/>
              </a:srgbClr>
            </a:gs>
            <a:gs pos="11000">
              <a:schemeClr val="accent1">
                <a:alpha val="94000"/>
              </a:schemeClr>
            </a:gs>
            <a:gs pos="83000">
              <a:schemeClr val="tx2">
                <a:lumMod val="50000"/>
                <a:alpha val="97000"/>
              </a:schemeClr>
            </a:gs>
            <a:gs pos="95000">
              <a:srgbClr val="FFE4AF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capstonepain.com/yahoo_site_admin/assets/images/bigstockphoto_Backache_1260545.18164248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82"/>
          <a:stretch>
            <a:fillRect/>
          </a:stretch>
        </p:blipFill>
        <p:spPr bwMode="auto">
          <a:xfrm>
            <a:off x="7162800" y="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 l="13489" t="2388" r="50811" b="52239"/>
          <a:stretch>
            <a:fillRect/>
          </a:stretch>
        </p:blipFill>
        <p:spPr bwMode="auto">
          <a:xfrm>
            <a:off x="8610600" y="2438400"/>
            <a:ext cx="609600" cy="52647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 l="13489" t="2388" r="50811" b="52239"/>
          <a:stretch>
            <a:fillRect/>
          </a:stretch>
        </p:blipFill>
        <p:spPr bwMode="auto">
          <a:xfrm rot="4320118">
            <a:off x="8494666" y="2774983"/>
            <a:ext cx="609600" cy="52647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7772400" y="2438400"/>
            <a:ext cx="1066800" cy="838200"/>
            <a:chOff x="5257800" y="1143001"/>
            <a:chExt cx="1447800" cy="1524000"/>
          </a:xfrm>
        </p:grpSpPr>
        <p:sp>
          <p:nvSpPr>
            <p:cNvPr id="13" name="Oval 12"/>
            <p:cNvSpPr/>
            <p:nvPr/>
          </p:nvSpPr>
          <p:spPr>
            <a:xfrm>
              <a:off x="5410200" y="1332963"/>
              <a:ext cx="1143000" cy="1181637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62600" y="1486437"/>
              <a:ext cx="888642" cy="914400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715000" y="1600199"/>
              <a:ext cx="609600" cy="673995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816958" y="1752599"/>
              <a:ext cx="381000" cy="369195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57800" y="1143001"/>
              <a:ext cx="1447800" cy="1524000"/>
            </a:xfrm>
            <a:prstGeom prst="ellipse">
              <a:avLst/>
            </a:prstGeom>
            <a:noFill/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13489" t="2388" r="50811" b="52239"/>
          <a:stretch>
            <a:fillRect/>
          </a:stretch>
        </p:blipFill>
        <p:spPr bwMode="auto">
          <a:xfrm rot="3292509">
            <a:off x="3566345" y="4590386"/>
            <a:ext cx="1094874" cy="94557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Picture 4" descr="http://rds.yahoo.com/_ylt=A0WTbx4WO7ZMWUoABFCjzbkF/SIG=12gp23gt9/EXP=1287097494/**http%3a/www.healthbeginsinhim.org/images/Chronic%2520Pain.jpg"/>
          <p:cNvPicPr>
            <a:picLocks noChangeAspect="1" noChangeArrowheads="1"/>
          </p:cNvPicPr>
          <p:nvPr/>
        </p:nvPicPr>
        <p:blipFill>
          <a:blip r:embed="rId5" cstate="print">
            <a:lum bright="10000" contrast="-70000"/>
          </a:blip>
          <a:srcRect b="3627"/>
          <a:stretch>
            <a:fillRect/>
          </a:stretch>
        </p:blipFill>
        <p:spPr bwMode="auto">
          <a:xfrm>
            <a:off x="0" y="3948090"/>
            <a:ext cx="4105275" cy="2909910"/>
          </a:xfrm>
          <a:prstGeom prst="teardrop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3200400" y="4114800"/>
            <a:ext cx="1066800" cy="838200"/>
            <a:chOff x="5257800" y="1143001"/>
            <a:chExt cx="1447800" cy="1524000"/>
          </a:xfrm>
        </p:grpSpPr>
        <p:sp>
          <p:nvSpPr>
            <p:cNvPr id="23" name="Oval 22"/>
            <p:cNvSpPr/>
            <p:nvPr/>
          </p:nvSpPr>
          <p:spPr>
            <a:xfrm>
              <a:off x="5410200" y="1332963"/>
              <a:ext cx="1143000" cy="1181637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562600" y="1486437"/>
              <a:ext cx="888642" cy="914400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715000" y="1600199"/>
              <a:ext cx="609600" cy="673995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816958" y="1752599"/>
              <a:ext cx="381000" cy="369195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57800" y="1143001"/>
              <a:ext cx="1447800" cy="1524000"/>
            </a:xfrm>
            <a:prstGeom prst="ellipse">
              <a:avLst/>
            </a:prstGeom>
            <a:noFill/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762000" y="990600"/>
            <a:ext cx="6400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PAIN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34" name="Picture 4" descr="http://faculty.irsc.edu/faculty/sschwartz/ANIMATED_NEVE_IMPULSE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893908">
            <a:off x="3992304" y="3300879"/>
            <a:ext cx="4963948" cy="2352675"/>
          </a:xfrm>
          <a:prstGeom prst="rect">
            <a:avLst/>
          </a:prstGeom>
          <a:noFill/>
        </p:spPr>
      </p:pic>
      <p:sp>
        <p:nvSpPr>
          <p:cNvPr id="39" name="Oval 38"/>
          <p:cNvSpPr/>
          <p:nvPr/>
        </p:nvSpPr>
        <p:spPr>
          <a:xfrm>
            <a:off x="4343400" y="4752679"/>
            <a:ext cx="497305" cy="428921"/>
          </a:xfrm>
          <a:prstGeom prst="ellipse">
            <a:avLst/>
          </a:prstGeom>
          <a:solidFill>
            <a:srgbClr val="FFE4AF">
              <a:alpha val="43137"/>
            </a:srgbClr>
          </a:solidFill>
          <a:ln w="76200">
            <a:solidFill>
              <a:srgbClr val="FE0000">
                <a:alpha val="6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419600" y="4389783"/>
            <a:ext cx="2703444" cy="563217"/>
          </a:xfrm>
          <a:custGeom>
            <a:avLst/>
            <a:gdLst>
              <a:gd name="connsiteX0" fmla="*/ 0 w 2703444"/>
              <a:gd name="connsiteY0" fmla="*/ 563217 h 563217"/>
              <a:gd name="connsiteX1" fmla="*/ 265044 w 2703444"/>
              <a:gd name="connsiteY1" fmla="*/ 417443 h 563217"/>
              <a:gd name="connsiteX2" fmla="*/ 569844 w 2703444"/>
              <a:gd name="connsiteY2" fmla="*/ 430695 h 563217"/>
              <a:gd name="connsiteX3" fmla="*/ 781879 w 2703444"/>
              <a:gd name="connsiteY3" fmla="*/ 271669 h 563217"/>
              <a:gd name="connsiteX4" fmla="*/ 1152939 w 2703444"/>
              <a:gd name="connsiteY4" fmla="*/ 284921 h 563217"/>
              <a:gd name="connsiteX5" fmla="*/ 1338470 w 2703444"/>
              <a:gd name="connsiteY5" fmla="*/ 152400 h 563217"/>
              <a:gd name="connsiteX6" fmla="*/ 1974574 w 2703444"/>
              <a:gd name="connsiteY6" fmla="*/ 139147 h 563217"/>
              <a:gd name="connsiteX7" fmla="*/ 2173357 w 2703444"/>
              <a:gd name="connsiteY7" fmla="*/ 6626 h 563217"/>
              <a:gd name="connsiteX8" fmla="*/ 2703444 w 2703444"/>
              <a:gd name="connsiteY8" fmla="*/ 99391 h 563217"/>
              <a:gd name="connsiteX9" fmla="*/ 2703444 w 2703444"/>
              <a:gd name="connsiteY9" fmla="*/ 99391 h 56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3444" h="563217">
                <a:moveTo>
                  <a:pt x="0" y="563217"/>
                </a:moveTo>
                <a:cubicBezTo>
                  <a:pt x="85035" y="501373"/>
                  <a:pt x="170070" y="439530"/>
                  <a:pt x="265044" y="417443"/>
                </a:cubicBezTo>
                <a:cubicBezTo>
                  <a:pt x="360018" y="395356"/>
                  <a:pt x="483705" y="454991"/>
                  <a:pt x="569844" y="430695"/>
                </a:cubicBezTo>
                <a:cubicBezTo>
                  <a:pt x="655983" y="406399"/>
                  <a:pt x="684697" y="295965"/>
                  <a:pt x="781879" y="271669"/>
                </a:cubicBezTo>
                <a:cubicBezTo>
                  <a:pt x="879062" y="247373"/>
                  <a:pt x="1060174" y="304799"/>
                  <a:pt x="1152939" y="284921"/>
                </a:cubicBezTo>
                <a:cubicBezTo>
                  <a:pt x="1245704" y="265043"/>
                  <a:pt x="1201531" y="176696"/>
                  <a:pt x="1338470" y="152400"/>
                </a:cubicBezTo>
                <a:cubicBezTo>
                  <a:pt x="1475409" y="128104"/>
                  <a:pt x="1835426" y="163443"/>
                  <a:pt x="1974574" y="139147"/>
                </a:cubicBezTo>
                <a:cubicBezTo>
                  <a:pt x="2113722" y="114851"/>
                  <a:pt x="2051879" y="13252"/>
                  <a:pt x="2173357" y="6626"/>
                </a:cubicBezTo>
                <a:cubicBezTo>
                  <a:pt x="2294835" y="0"/>
                  <a:pt x="2703444" y="99391"/>
                  <a:pt x="2703444" y="99391"/>
                </a:cubicBezTo>
                <a:lnTo>
                  <a:pt x="2703444" y="99391"/>
                </a:lnTo>
              </a:path>
            </a:pathLst>
          </a:custGeom>
          <a:solidFill>
            <a:srgbClr val="C00000"/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21153814" flipV="1">
            <a:off x="4439002" y="4504839"/>
            <a:ext cx="4053101" cy="563217"/>
          </a:xfrm>
          <a:custGeom>
            <a:avLst/>
            <a:gdLst>
              <a:gd name="connsiteX0" fmla="*/ 0 w 2703444"/>
              <a:gd name="connsiteY0" fmla="*/ 563217 h 563217"/>
              <a:gd name="connsiteX1" fmla="*/ 265044 w 2703444"/>
              <a:gd name="connsiteY1" fmla="*/ 417443 h 563217"/>
              <a:gd name="connsiteX2" fmla="*/ 569844 w 2703444"/>
              <a:gd name="connsiteY2" fmla="*/ 430695 h 563217"/>
              <a:gd name="connsiteX3" fmla="*/ 781879 w 2703444"/>
              <a:gd name="connsiteY3" fmla="*/ 271669 h 563217"/>
              <a:gd name="connsiteX4" fmla="*/ 1152939 w 2703444"/>
              <a:gd name="connsiteY4" fmla="*/ 284921 h 563217"/>
              <a:gd name="connsiteX5" fmla="*/ 1338470 w 2703444"/>
              <a:gd name="connsiteY5" fmla="*/ 152400 h 563217"/>
              <a:gd name="connsiteX6" fmla="*/ 1974574 w 2703444"/>
              <a:gd name="connsiteY6" fmla="*/ 139147 h 563217"/>
              <a:gd name="connsiteX7" fmla="*/ 2173357 w 2703444"/>
              <a:gd name="connsiteY7" fmla="*/ 6626 h 563217"/>
              <a:gd name="connsiteX8" fmla="*/ 2703444 w 2703444"/>
              <a:gd name="connsiteY8" fmla="*/ 99391 h 563217"/>
              <a:gd name="connsiteX9" fmla="*/ 2703444 w 2703444"/>
              <a:gd name="connsiteY9" fmla="*/ 99391 h 56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3444" h="563217">
                <a:moveTo>
                  <a:pt x="0" y="563217"/>
                </a:moveTo>
                <a:cubicBezTo>
                  <a:pt x="85035" y="501373"/>
                  <a:pt x="170070" y="439530"/>
                  <a:pt x="265044" y="417443"/>
                </a:cubicBezTo>
                <a:cubicBezTo>
                  <a:pt x="360018" y="395356"/>
                  <a:pt x="483705" y="454991"/>
                  <a:pt x="569844" y="430695"/>
                </a:cubicBezTo>
                <a:cubicBezTo>
                  <a:pt x="655983" y="406399"/>
                  <a:pt x="684697" y="295965"/>
                  <a:pt x="781879" y="271669"/>
                </a:cubicBezTo>
                <a:cubicBezTo>
                  <a:pt x="879062" y="247373"/>
                  <a:pt x="1060174" y="304799"/>
                  <a:pt x="1152939" y="284921"/>
                </a:cubicBezTo>
                <a:cubicBezTo>
                  <a:pt x="1245704" y="265043"/>
                  <a:pt x="1201531" y="176696"/>
                  <a:pt x="1338470" y="152400"/>
                </a:cubicBezTo>
                <a:cubicBezTo>
                  <a:pt x="1475409" y="128104"/>
                  <a:pt x="1835426" y="163443"/>
                  <a:pt x="1974574" y="139147"/>
                </a:cubicBezTo>
                <a:cubicBezTo>
                  <a:pt x="2113722" y="114851"/>
                  <a:pt x="2051879" y="13252"/>
                  <a:pt x="2173357" y="6626"/>
                </a:cubicBezTo>
                <a:cubicBezTo>
                  <a:pt x="2294835" y="0"/>
                  <a:pt x="2703444" y="99391"/>
                  <a:pt x="2703444" y="99391"/>
                </a:cubicBezTo>
                <a:lnTo>
                  <a:pt x="2703444" y="99391"/>
                </a:lnTo>
              </a:path>
            </a:pathLst>
          </a:custGeom>
          <a:solidFill>
            <a:srgbClr val="C00000"/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81000" y="228600"/>
            <a:ext cx="7162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IN MANAGEMENT OF</a:t>
            </a:r>
            <a:endParaRPr 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304800"/>
            <a:ext cx="7396577" cy="492443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Functions mediated by endogenous OPIOIDS  RECEPTORS</a:t>
            </a:r>
            <a:endParaRPr 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2400" y="838200"/>
            <a:ext cx="8839200" cy="3929074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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supraspinal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analgesia, respiratory depression, euphoria,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physical dependence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spinal analgesia, respiratory depression,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/>
              </a:rPr>
              <a:t>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GIT motility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 spinal analgesia, sedation, pupil constriction,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dysphoria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All of them typical G-protein coupled receptors.</a:t>
            </a:r>
            <a:endParaRPr kumimoji="0" lang="en-US" sz="26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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dysphoria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 hallucination , pupil dilation, anxiety bad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dreams,…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sym typeface="Symbol" pitchFamily="18" charset="2"/>
              </a:rPr>
              <a:t>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It is not a true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receptor, as it binds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psychotomimetic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drugs.   </a:t>
            </a:r>
            <a:b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Exceptionally of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only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benzomorphans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binds to it.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953000"/>
            <a:ext cx="9144000" cy="1905000"/>
            <a:chOff x="0" y="4724400"/>
            <a:chExt cx="7543800" cy="2133600"/>
          </a:xfrm>
        </p:grpSpPr>
        <p:pic>
          <p:nvPicPr>
            <p:cNvPr id="4" name="Picture 4" descr="http://medicineworld.org/images/blogs/11-2009/morphine-1044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724400"/>
              <a:ext cx="3810000" cy="2133600"/>
            </a:xfrm>
            <a:prstGeom prst="rect">
              <a:avLst/>
            </a:prstGeom>
            <a:noFill/>
          </p:spPr>
        </p:pic>
        <p:pic>
          <p:nvPicPr>
            <p:cNvPr id="5" name="Picture 4" descr="http://medicineworld.org/images/blogs/11-2009/morphine-1044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4724400"/>
              <a:ext cx="3810000" cy="2133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990600"/>
            <a:ext cx="815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their source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Natural  ( Morphine)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Semisynthetic</a:t>
            </a:r>
            <a:r>
              <a:rPr lang="en-US" sz="2400" b="1" dirty="0" smtClean="0">
                <a:solidFill>
                  <a:schemeClr val="bg1"/>
                </a:solidFill>
              </a:rPr>
              <a:t> ( </a:t>
            </a:r>
            <a:r>
              <a:rPr lang="en-US" sz="2400" b="1" dirty="0" smtClean="0">
                <a:solidFill>
                  <a:schemeClr val="bg1"/>
                </a:solidFill>
              </a:rPr>
              <a:t>Codeine 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Synthetic ( </a:t>
            </a:r>
            <a:r>
              <a:rPr lang="en-US" sz="2400" b="1" dirty="0" err="1" smtClean="0">
                <a:solidFill>
                  <a:schemeClr val="bg1"/>
                </a:solidFill>
              </a:rPr>
              <a:t>Mepiridine</a:t>
            </a:r>
            <a:r>
              <a:rPr lang="en-US" sz="2400" b="1" dirty="0" smtClean="0">
                <a:solidFill>
                  <a:schemeClr val="bg1"/>
                </a:solidFill>
              </a:rPr>
              <a:t>,  Methadone, </a:t>
            </a:r>
            <a:r>
              <a:rPr lang="en-US" sz="2400" b="1" dirty="0" err="1" smtClean="0">
                <a:solidFill>
                  <a:schemeClr val="bg1"/>
                </a:solidFill>
              </a:rPr>
              <a:t>Fentanyl</a:t>
            </a:r>
            <a:r>
              <a:rPr lang="en-US" sz="2400" b="1" dirty="0" smtClean="0">
                <a:solidFill>
                  <a:schemeClr val="bg1"/>
                </a:solidFill>
              </a:rPr>
              <a:t>,   </a:t>
            </a:r>
            <a:r>
              <a:rPr lang="en-US" sz="2400" b="1" dirty="0" err="1" smtClean="0">
                <a:solidFill>
                  <a:schemeClr val="bg1"/>
                </a:solidFill>
              </a:rPr>
              <a:t>Tramadol</a:t>
            </a:r>
            <a:r>
              <a:rPr lang="en-US" sz="2400" b="1" dirty="0" smtClean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667000"/>
            <a:ext cx="8534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agonistic/antagonistic actions at receptors: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Agonists;</a:t>
            </a:r>
            <a:r>
              <a:rPr lang="en-US" sz="2400" b="1" dirty="0" smtClean="0">
                <a:solidFill>
                  <a:schemeClr val="bg1"/>
                </a:solidFill>
              </a:rPr>
              <a:t> Morphine, Codeine, </a:t>
            </a:r>
            <a:r>
              <a:rPr lang="en-US" sz="2400" b="1" dirty="0" err="1" smtClean="0">
                <a:solidFill>
                  <a:schemeClr val="bg1"/>
                </a:solidFill>
              </a:rPr>
              <a:t>Pethidine</a:t>
            </a:r>
            <a:r>
              <a:rPr lang="en-US" sz="2400" b="1" dirty="0" smtClean="0">
                <a:solidFill>
                  <a:schemeClr val="bg1"/>
                </a:solidFill>
              </a:rPr>
              <a:t>, Methadone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dirty="0" err="1" smtClean="0">
                <a:solidFill>
                  <a:schemeClr val="bg1"/>
                </a:solidFill>
              </a:rPr>
              <a:t>Fentanyl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Tramadol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Loperamide</a:t>
            </a:r>
            <a:r>
              <a:rPr lang="en-US" sz="2400" b="1" dirty="0" smtClean="0">
                <a:solidFill>
                  <a:schemeClr val="bg1"/>
                </a:solidFill>
              </a:rPr>
              <a:t> [no BBB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 diarrhea</a:t>
            </a:r>
            <a:r>
              <a:rPr lang="en-US" sz="2400" b="1" dirty="0" smtClean="0">
                <a:solidFill>
                  <a:schemeClr val="bg1"/>
                </a:solidFill>
              </a:rPr>
              <a:t>]</a:t>
            </a:r>
            <a:endParaRPr lang="en-US" sz="11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Mixed agonists /antagonists;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Pentazosine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Buprenorphine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Pure antagonist;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Nalaxone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Naltraxone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Nalmefene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5257800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CLASSIFICATION OF OPOID ANALGESICS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661452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their specificity of action on receptors:</a:t>
            </a:r>
          </a:p>
        </p:txBody>
      </p:sp>
      <p:sp>
        <p:nvSpPr>
          <p:cNvPr id="8" name="Chevron 7"/>
          <p:cNvSpPr/>
          <p:nvPr/>
        </p:nvSpPr>
        <p:spPr>
          <a:xfrm rot="10800000" flipH="1">
            <a:off x="63246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10800000" flipH="1">
            <a:off x="69342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10800000" flipH="1">
            <a:off x="75438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10800000" flipH="1">
            <a:off x="81534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7FFFB"/>
              </a:clrFrom>
              <a:clrTo>
                <a:srgbClr val="D7FFFB">
                  <a:alpha val="0"/>
                </a:srgbClr>
              </a:clrTo>
            </a:clrChange>
            <a:lum bright="-10000" contrast="20000"/>
          </a:blip>
          <a:srcRect b="11364"/>
          <a:stretch>
            <a:fillRect/>
          </a:stretch>
        </p:blipFill>
        <p:spPr bwMode="auto">
          <a:xfrm>
            <a:off x="76200" y="192156"/>
            <a:ext cx="8991600" cy="6400800"/>
          </a:xfrm>
          <a:prstGeom prst="rect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5712" y="351184"/>
            <a:ext cx="8839200" cy="783773"/>
          </a:xfrm>
          <a:prstGeom prst="rect">
            <a:avLst/>
          </a:prstGeom>
        </p:spPr>
        <p:txBody>
          <a:bodyPr/>
          <a:lstStyle/>
          <a:p>
            <a:pPr lvl="0" indent="-342900">
              <a:lnSpc>
                <a:spcPts val="2600"/>
              </a:lnSpc>
              <a:buBlip>
                <a:blip r:embed="rId2"/>
              </a:buBlip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Binding to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presynaptic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opioid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receptors coupled to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 AC &amp; </a:t>
            </a:r>
            <a:r>
              <a:rPr lang="en-US" sz="2400" b="1" dirty="0" err="1" smtClean="0">
                <a:solidFill>
                  <a:schemeClr val="bg1"/>
                </a:solidFill>
                <a:sym typeface="Wingdings 3"/>
              </a:rPr>
              <a:t>cAMP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 voltage-gated  Ca</a:t>
            </a:r>
            <a:r>
              <a:rPr lang="en-US" sz="2400" b="1" baseline="30000" dirty="0" smtClean="0">
                <a:solidFill>
                  <a:schemeClr val="bg1"/>
                </a:solidFill>
                <a:sym typeface="Wingdings 3"/>
              </a:rPr>
              <a:t>2+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channels  excitatory transmitter.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881812"/>
            <a:ext cx="8686800" cy="116618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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f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iring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nociceptive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pathways converging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Periaqueductal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GM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allow for inhibitory firing along the descending pathway returning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dorsal horn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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pain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1" y="5310808"/>
            <a:ext cx="3124199" cy="1200329"/>
          </a:xfrm>
          <a:prstGeom prst="rect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A3FF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CELLULAR MECHANISM OF ACTION OF AGONISTS &amp; ANTAGONISTS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340" y="109662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Binding to postsynaptic opening of K channels neuronal excitability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048000" y="3810000"/>
            <a:ext cx="5980138" cy="2945296"/>
            <a:chOff x="3048000" y="3810000"/>
            <a:chExt cx="5980138" cy="294529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1841" t="39313" r="2961" b="7379"/>
            <a:stretch>
              <a:fillRect/>
            </a:stretch>
          </p:blipFill>
          <p:spPr bwMode="auto">
            <a:xfrm>
              <a:off x="3048000" y="3810000"/>
              <a:ext cx="5980138" cy="2945296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3048000" y="3810000"/>
              <a:ext cx="3124200" cy="707886"/>
            </a:xfrm>
            <a:prstGeom prst="rect">
              <a:avLst/>
            </a:prstGeom>
            <a:solidFill>
              <a:srgbClr val="0066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Narrow" pitchFamily="34" charset="0"/>
                </a:rPr>
                <a:t>Morphine, Heroin, </a:t>
              </a:r>
              <a:r>
                <a:rPr lang="en-US" sz="2000" b="1" dirty="0" err="1" smtClean="0">
                  <a:latin typeface="Arial Narrow" pitchFamily="34" charset="0"/>
                </a:rPr>
                <a:t>Pethadine</a:t>
              </a:r>
              <a:r>
                <a:rPr lang="en-US" sz="2000" b="1" dirty="0" smtClean="0">
                  <a:latin typeface="Arial Narrow" pitchFamily="34" charset="0"/>
                </a:rPr>
                <a:t>,</a:t>
              </a:r>
            </a:p>
            <a:p>
              <a:r>
                <a:rPr lang="en-US" sz="2000" b="1" dirty="0" smtClean="0">
                  <a:latin typeface="Arial Narrow" pitchFamily="34" charset="0"/>
                </a:rPr>
                <a:t>Codeine, </a:t>
              </a:r>
              <a:r>
                <a:rPr lang="en-US" sz="2000" b="1" dirty="0" err="1" smtClean="0">
                  <a:latin typeface="Arial Narrow" pitchFamily="34" charset="0"/>
                </a:rPr>
                <a:t>Fentanyl</a:t>
              </a:r>
              <a:endParaRPr lang="en-US" sz="2000" b="1" dirty="0">
                <a:latin typeface="Arial Narrow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29718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Also inhibit pain transmission by acting directly on the dorsal horn, and by 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 excitation of peripheral </a:t>
            </a:r>
            <a:r>
              <a:rPr lang="en-US" sz="2400" b="1" dirty="0" err="1" smtClean="0">
                <a:solidFill>
                  <a:srgbClr val="006666"/>
                </a:solidFill>
                <a:latin typeface="Arial Narrow" pitchFamily="34" charset="0"/>
              </a:rPr>
              <a:t>nociceptive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 afferent </a:t>
            </a:r>
            <a:r>
              <a:rPr lang="en-US" sz="2400" b="1" dirty="0" err="1" smtClean="0">
                <a:solidFill>
                  <a:srgbClr val="006666"/>
                </a:solidFill>
                <a:latin typeface="Arial Narrow" pitchFamily="34" charset="0"/>
              </a:rPr>
              <a:t>neurones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26182" y="1981200"/>
            <a:ext cx="3865418" cy="47244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228600" y="238780"/>
            <a:ext cx="5708614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Pharmacodynamic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Actions of Morphine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8600" y="801756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 Analgesia [in acute &amp; chronic pain]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 Euphoria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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powerful sense of contentment &amp; well being</a:t>
            </a: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 Respiratory depression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pCO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2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8600" y="1828800"/>
            <a:ext cx="4929222" cy="5029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 Depression of cough reflexes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5- Nausea &amp; vomiting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CRTZ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 Pin point pupil:- due to stimulation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occulomotor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center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</a:rPr>
              <a:t>m, k </a:t>
            </a:r>
            <a:b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</a:rPr>
            </a:b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</a:rPr>
              <a:t> 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effects. 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iagnostic </a:t>
            </a: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7- Effects on GIT:-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in tone motility 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severe constipation 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pressure in 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biliary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tract + </a:t>
            </a:r>
            <a:b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</a:b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      constriction of </a:t>
            </a:r>
            <a:r>
              <a:rPr lang="en-US" sz="2400" b="1" dirty="0" err="1" smtClean="0">
                <a:solidFill>
                  <a:srgbClr val="006666"/>
                </a:solidFill>
                <a:sym typeface="Symbol" pitchFamily="18" charset="2"/>
              </a:rPr>
              <a:t>biliary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 sphincter 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 contraction of gall bladder </a:t>
            </a: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 Releases histamine from mast cells</a:t>
            </a:r>
          </a:p>
          <a:p>
            <a:r>
              <a:rPr lang="en-US" sz="2400" b="1" dirty="0">
                <a:solidFill>
                  <a:srgbClr val="006666"/>
                </a:solidFill>
              </a:rPr>
              <a:t>9-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</a:rPr>
              <a:t>LH</a:t>
            </a:r>
            <a:r>
              <a:rPr lang="en-US" sz="2400" b="1" dirty="0">
                <a:solidFill>
                  <a:srgbClr val="006666"/>
                </a:solidFill>
              </a:rPr>
              <a:t>, FSH, ACTH , </a:t>
            </a:r>
            <a:r>
              <a:rPr lang="en-US" sz="2400" b="1" dirty="0" smtClean="0">
                <a:solidFill>
                  <a:srgbClr val="006666"/>
                </a:solidFill>
              </a:rPr>
              <a:t>testosterone       </a:t>
            </a:r>
            <a:br>
              <a:rPr lang="en-US" sz="2400" b="1" dirty="0" smtClean="0">
                <a:solidFill>
                  <a:srgbClr val="006666"/>
                </a:solidFill>
              </a:rPr>
            </a:br>
            <a:r>
              <a:rPr lang="en-US" sz="2400" b="1" dirty="0" smtClean="0">
                <a:solidFill>
                  <a:srgbClr val="006666"/>
                </a:solidFill>
              </a:rPr>
              <a:t>    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</a:t>
            </a:r>
            <a:r>
              <a:rPr lang="en-US" sz="2400" b="1" dirty="0" err="1" smtClean="0">
                <a:solidFill>
                  <a:srgbClr val="006666"/>
                </a:solidFill>
              </a:rPr>
              <a:t>Prolactin</a:t>
            </a:r>
            <a:r>
              <a:rPr lang="en-US" sz="2400" b="1" dirty="0">
                <a:solidFill>
                  <a:srgbClr val="006666"/>
                </a:solidFill>
              </a:rPr>
              <a:t>, </a:t>
            </a:r>
            <a:r>
              <a:rPr lang="en-US" sz="2400" b="1" dirty="0" smtClean="0">
                <a:solidFill>
                  <a:srgbClr val="006666"/>
                </a:solidFill>
              </a:rPr>
              <a:t>GH, ADH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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lang="en-US" sz="2400" b="1" dirty="0">
                <a:solidFill>
                  <a:srgbClr val="006666"/>
                </a:solidFill>
              </a:rPr>
              <a:t>urine </a:t>
            </a:r>
            <a:r>
              <a:rPr lang="en-US" sz="2400" b="1" dirty="0" smtClean="0">
                <a:solidFill>
                  <a:srgbClr val="006666"/>
                </a:solidFill>
              </a:rPr>
              <a:t/>
            </a:r>
            <a:br>
              <a:rPr lang="en-US" sz="2400" b="1" dirty="0" smtClean="0">
                <a:solidFill>
                  <a:srgbClr val="006666"/>
                </a:solidFill>
              </a:rPr>
            </a:br>
            <a:r>
              <a:rPr lang="en-US" sz="2400" b="1" dirty="0" smtClean="0">
                <a:solidFill>
                  <a:srgbClr val="006666"/>
                </a:solidFill>
              </a:rPr>
              <a:t>      retention</a:t>
            </a:r>
            <a:endParaRPr lang="ar-SA" sz="2400" b="1" dirty="0">
              <a:solidFill>
                <a:srgbClr val="006666"/>
              </a:solidFill>
            </a:endParaRP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431442"/>
            <a:ext cx="3505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" y="3048000"/>
            <a:ext cx="7315200" cy="3124200"/>
            <a:chOff x="609600" y="2590800"/>
            <a:chExt cx="8305800" cy="3733800"/>
          </a:xfrm>
        </p:grpSpPr>
        <p:sp>
          <p:nvSpPr>
            <p:cNvPr id="5" name="Rectangle 4"/>
            <p:cNvSpPr/>
            <p:nvPr/>
          </p:nvSpPr>
          <p:spPr>
            <a:xfrm>
              <a:off x="609600" y="2590800"/>
              <a:ext cx="8305800" cy="37338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81200" y="2743200"/>
              <a:ext cx="6629400" cy="30480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 l="3906" t="6250" r="7812" b="41666"/>
            <a:stretch>
              <a:fillRect/>
            </a:stretch>
          </p:blipFill>
          <p:spPr bwMode="auto">
            <a:xfrm>
              <a:off x="609600" y="2667000"/>
              <a:ext cx="8072494" cy="35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381000"/>
            <a:ext cx="8534400" cy="2438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400" b="1" i="0" u="none" strike="noStrike" kern="1200" cap="none" spc="-4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TOLERANCE &amp; DEPENDENCE develop rapidly . </a:t>
            </a:r>
          </a:p>
          <a:p>
            <a:pPr marR="0" lvl="0" indent="-342900" algn="l" defTabSz="914400" rtl="0" eaLnBrk="1" fontAlgn="auto" latinLnBrk="0" hangingPunct="1">
              <a:spcBef>
                <a:spcPts val="600"/>
              </a:spcBef>
              <a:buClrTx/>
              <a:buSzTx/>
              <a:tabLst/>
              <a:defRPr/>
            </a:pPr>
            <a:r>
              <a:rPr lang="en-US" sz="2400" b="1" spc="-40" dirty="0" smtClean="0">
                <a:solidFill>
                  <a:srgbClr val="006666"/>
                </a:solidFill>
              </a:rPr>
              <a:t>Withdrawal manifes</a:t>
            </a:r>
            <a:r>
              <a:rPr lang="en-US" sz="2400" b="1" dirty="0" smtClean="0">
                <a:solidFill>
                  <a:srgbClr val="006666"/>
                </a:solidFill>
              </a:rPr>
              <a:t>tations develops upon stoppage.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Dependence comprises both:</a:t>
            </a:r>
          </a:p>
          <a:p>
            <a:pPr indent="-342900">
              <a:buBlip>
                <a:blip r:embed="rId3"/>
              </a:buBlip>
            </a:pP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Physical dependence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lasting for a few days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form of 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 </a:t>
            </a:r>
            <a:r>
              <a:rPr lang="en-US" sz="2400" b="1" dirty="0" smtClean="0">
                <a:solidFill>
                  <a:srgbClr val="006666"/>
                </a:solidFill>
              </a:rPr>
              <a:t>body ache, insomnia, diarrhea, goose flesh, </a:t>
            </a:r>
            <a:r>
              <a:rPr lang="en-US" sz="2400" b="1" dirty="0" err="1" smtClean="0">
                <a:solidFill>
                  <a:srgbClr val="006666"/>
                </a:solidFill>
              </a:rPr>
              <a:t>lacrimation</a:t>
            </a:r>
            <a:endParaRPr lang="ar-SA" sz="2400" b="1" dirty="0" smtClean="0">
              <a:solidFill>
                <a:srgbClr val="006666"/>
              </a:solidFill>
            </a:endParaRPr>
          </a:p>
          <a:p>
            <a:pPr lvl="0" indent="-342900">
              <a:buBlip>
                <a:blip r:embed="rId3"/>
              </a:buBlip>
            </a:pP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Psychological </a:t>
            </a:r>
            <a:r>
              <a:rPr lang="en-US" sz="2400" b="1" u="sng" dirty="0">
                <a:solidFill>
                  <a:srgbClr val="006666"/>
                </a:solidFill>
                <a:uFill>
                  <a:solidFill>
                    <a:srgbClr val="FF0000"/>
                  </a:solidFill>
                </a:uFill>
              </a:rPr>
              <a:t>dependence </a:t>
            </a:r>
            <a:r>
              <a:rPr lang="en-US" sz="2400" b="1" dirty="0">
                <a:solidFill>
                  <a:srgbClr val="006666"/>
                </a:solidFill>
              </a:rPr>
              <a:t>lasting for </a:t>
            </a:r>
            <a:r>
              <a:rPr lang="en-US" sz="2400" b="1" dirty="0" smtClean="0">
                <a:solidFill>
                  <a:srgbClr val="006666"/>
                </a:solidFill>
              </a:rPr>
              <a:t>months / years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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craving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19960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66"/>
                </a:solidFill>
                <a:sym typeface="Wingdings 3"/>
              </a:rPr>
              <a:t></a:t>
            </a:r>
            <a:r>
              <a:rPr lang="en-US" b="1" dirty="0" smtClean="0">
                <a:solidFill>
                  <a:srgbClr val="000000"/>
                </a:solidFill>
              </a:rPr>
              <a:t>Withdrawal</a:t>
            </a:r>
            <a:r>
              <a:rPr lang="en-US" b="1" dirty="0" smtClean="0">
                <a:solidFill>
                  <a:srgbClr val="006666"/>
                </a:solidFill>
                <a:sym typeface="Symbol" pitchFamily="18" charset="2"/>
              </a:rPr>
              <a:t>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703195" y="3384272"/>
            <a:ext cx="1588" cy="729734"/>
          </a:xfrm>
          <a:prstGeom prst="straightConnector1">
            <a:avLst/>
          </a:prstGeom>
          <a:ln w="38100">
            <a:solidFill>
              <a:srgbClr val="00666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591300" y="4152106"/>
            <a:ext cx="1447800" cy="1588"/>
          </a:xfrm>
          <a:prstGeom prst="straightConnector1">
            <a:avLst/>
          </a:prstGeom>
          <a:ln w="38100">
            <a:solidFill>
              <a:srgbClr val="00666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6575" y="3638550"/>
            <a:ext cx="2181225" cy="3143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8780"/>
            <a:ext cx="4565673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Pharmacokinetics of Morphine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2000"/>
            <a:ext cx="9448800" cy="1676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lang="en-US" sz="2600" b="1" dirty="0" smtClean="0">
                <a:solidFill>
                  <a:srgbClr val="006260"/>
                </a:solidFill>
              </a:rPr>
              <a:t>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½ is 2-3h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slowly &amp; erratically absorbed orally.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Medically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given by IM or IV injection.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 smtClean="0">
                <a:solidFill>
                  <a:srgbClr val="006260"/>
                </a:solidFill>
              </a:rPr>
              <a:t>     It should be repeated if sustained effect is needed.    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8994" t="5680" r="4660" b="69704"/>
          <a:stretch>
            <a:fillRect/>
          </a:stretch>
        </p:blipFill>
        <p:spPr bwMode="auto">
          <a:xfrm>
            <a:off x="100884" y="3618963"/>
            <a:ext cx="894229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286000"/>
            <a:ext cx="8763000" cy="1371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Undergoes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enterohepatic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recycling,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crosses BBB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crosses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placenta.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52400" y="304800"/>
            <a:ext cx="8763000" cy="3886200"/>
          </a:xfrm>
          <a:prstGeom prst="horizontalScroll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820366"/>
            <a:ext cx="82296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CONTROL PAIN; cancer pain, severe burns, trauma</a:t>
            </a:r>
          </a:p>
          <a:p>
            <a:pPr>
              <a:lnSpc>
                <a:spcPts val="2800"/>
              </a:lnSpc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    Severe visceral pain (not renal/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biliary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colics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, acute pancreatitis 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DIARRHOEA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COUGH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ACUTE PULMONARY OEDEMA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MYOCARDIAL ISCHEMIA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NON PAINFUL CONDITIONS; HF to relieve distress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400" b="1" smtClean="0">
                <a:solidFill>
                  <a:srgbClr val="006260"/>
                </a:solidFill>
                <a:latin typeface="Arial Narrow" pitchFamily="34" charset="0"/>
              </a:rPr>
              <a:t>PREANAESTHETIC MEDICATION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??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52400"/>
            <a:ext cx="4532010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Clinical Indications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of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Morphine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5800" y="3429000"/>
            <a:ext cx="8458200" cy="3505200"/>
            <a:chOff x="685800" y="3352800"/>
            <a:chExt cx="8458200" cy="3505200"/>
          </a:xfrm>
        </p:grpSpPr>
        <p:sp>
          <p:nvSpPr>
            <p:cNvPr id="13" name="Horizontal Scroll 12"/>
            <p:cNvSpPr/>
            <p:nvPr/>
          </p:nvSpPr>
          <p:spPr>
            <a:xfrm>
              <a:off x="685800" y="3352800"/>
              <a:ext cx="8458200" cy="3505200"/>
            </a:xfrm>
            <a:prstGeom prst="horizontalScroll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solidFill>
                <a:srgbClr val="FF33CC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7062" y="3886200"/>
              <a:ext cx="6994281" cy="2558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Sedation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Respiratory depression.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Constipation.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Nausea &amp; vomiting.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Itching </a:t>
              </a: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 histamine release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 Tolerance; </a:t>
              </a:r>
              <a:r>
                <a:rPr lang="en-US" sz="2200" b="1" i="1" dirty="0" smtClean="0">
                  <a:solidFill>
                    <a:srgbClr val="006260"/>
                  </a:solidFill>
                </a:rPr>
                <a:t>not to meiosis</a:t>
              </a:r>
              <a:r>
                <a:rPr lang="en-US" sz="2200" b="1" i="1" dirty="0">
                  <a:solidFill>
                    <a:srgbClr val="006260"/>
                  </a:solidFill>
                </a:rPr>
                <a:t>,</a:t>
              </a:r>
              <a:r>
                <a:rPr lang="en-US" sz="2200" b="1" i="1" dirty="0" smtClean="0">
                  <a:solidFill>
                    <a:srgbClr val="006260"/>
                  </a:solidFill>
                </a:rPr>
                <a:t> convulsion or constipation </a:t>
              </a:r>
              <a:endParaRPr lang="en-US" sz="2200" b="1" i="1" dirty="0" smtClean="0">
                <a:solidFill>
                  <a:srgbClr val="006260"/>
                </a:solidFill>
                <a:sym typeface="Symbol" pitchFamily="18" charset="2"/>
              </a:endParaRP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 Dependence.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 Euphoria. </a:t>
              </a:r>
              <a:endParaRPr lang="en-US" sz="2400" b="1" dirty="0">
                <a:solidFill>
                  <a:srgbClr val="00626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2214" y="3972580"/>
              <a:ext cx="794199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ADR</a:t>
              </a:r>
            </a:p>
          </p:txBody>
        </p:sp>
      </p:grpSp>
      <p:pic>
        <p:nvPicPr>
          <p:cNvPr id="11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286000"/>
            <a:ext cx="1905000" cy="27451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15237" y="3621111"/>
            <a:ext cx="278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6260"/>
              </a:solidFill>
              <a:latin typeface="Arial Narrow" pitchFamily="34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152400" y="-304800"/>
            <a:ext cx="8305800" cy="4724400"/>
          </a:xfrm>
          <a:prstGeom prst="horizontalScroll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231021"/>
            <a:ext cx="800100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HEAD INJURY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PREGNANCY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BRONCHIAL ASTHMA or impaired pulmonary function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Liver &amp; Kidney diseases (including renal&amp; </a:t>
            </a:r>
            <a:r>
              <a:rPr lang="en-US" sz="2400" b="1" dirty="0" err="1" smtClean="0">
                <a:solidFill>
                  <a:srgbClr val="006666"/>
                </a:solidFill>
              </a:rPr>
              <a:t>biliary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lang="en-US" sz="2400" b="1" dirty="0" err="1" smtClean="0">
                <a:solidFill>
                  <a:srgbClr val="006666"/>
                </a:solidFill>
              </a:rPr>
              <a:t>colics</a:t>
            </a:r>
            <a:r>
              <a:rPr lang="en-US" sz="2400" b="1" dirty="0" smtClean="0">
                <a:solidFill>
                  <a:srgbClr val="006666"/>
                </a:solidFill>
              </a:rPr>
              <a:t> 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Endocrine diseases ( </a:t>
            </a:r>
            <a:r>
              <a:rPr lang="en-US" sz="2400" b="1" dirty="0" err="1" smtClean="0">
                <a:solidFill>
                  <a:srgbClr val="006666"/>
                </a:solidFill>
              </a:rPr>
              <a:t>myxedema</a:t>
            </a:r>
            <a:r>
              <a:rPr lang="en-US" sz="2400" b="1" dirty="0" smtClean="0">
                <a:solidFill>
                  <a:srgbClr val="006666"/>
                </a:solidFill>
              </a:rPr>
              <a:t> &amp; adrenal insufficiency)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Elderly are more  sensitive;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</a:rPr>
              <a:t>metabolism, lean body             </a:t>
            </a:r>
            <a:br>
              <a:rPr lang="en-US" sz="2400" b="1" dirty="0" smtClean="0">
                <a:solidFill>
                  <a:srgbClr val="006666"/>
                </a:solidFill>
              </a:rPr>
            </a:br>
            <a:r>
              <a:rPr lang="en-US" sz="2400" b="1" dirty="0" smtClean="0">
                <a:solidFill>
                  <a:srgbClr val="006666"/>
                </a:solidFill>
              </a:rPr>
              <a:t>    mass &amp; renal function </a:t>
            </a:r>
          </a:p>
          <a:p>
            <a:pPr lvl="0"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Not given infants, </a:t>
            </a:r>
            <a:r>
              <a:rPr lang="en-US" sz="2400" b="1" dirty="0" smtClean="0">
                <a:solidFill>
                  <a:srgbClr val="006260"/>
                </a:solidFill>
              </a:rPr>
              <a:t>neonates or </a:t>
            </a:r>
            <a:r>
              <a:rPr lang="en-US" sz="2400" b="1" dirty="0">
                <a:solidFill>
                  <a:srgbClr val="006260"/>
                </a:solidFill>
              </a:rPr>
              <a:t>during child </a:t>
            </a:r>
            <a:r>
              <a:rPr lang="en-US" sz="2400" b="1" dirty="0" smtClean="0">
                <a:solidFill>
                  <a:srgbClr val="006260"/>
                </a:solidFill>
              </a:rPr>
              <a:t>birth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   </a:t>
            </a:r>
            <a:br>
              <a:rPr lang="en-US" sz="2400" b="1" dirty="0" smtClean="0">
                <a:solidFill>
                  <a:srgbClr val="006260"/>
                </a:solidFill>
                <a:sym typeface="Wingdings 3"/>
              </a:rPr>
            </a:b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   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>
                <a:solidFill>
                  <a:srgbClr val="006260"/>
                </a:solidFill>
              </a:rPr>
              <a:t>conjugating capacity 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</a:t>
            </a:r>
            <a:r>
              <a:rPr lang="en-US" sz="2400" b="1" dirty="0">
                <a:solidFill>
                  <a:srgbClr val="006260"/>
                </a:solidFill>
                <a:sym typeface="Symbol" pitchFamily="18" charset="2"/>
              </a:rPr>
              <a:t>accumulate 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 </a:t>
            </a:r>
            <a:r>
              <a:rPr lang="en-US" sz="2400" b="1" dirty="0" smtClean="0">
                <a:solidFill>
                  <a:srgbClr val="006260"/>
                </a:solidFill>
                <a:sym typeface="Symbol" pitchFamily="18" charset="2"/>
              </a:rPr>
              <a:t>respiratory</a:t>
            </a:r>
            <a:endParaRPr lang="en-US" sz="2400" b="1" dirty="0" smtClean="0">
              <a:solidFill>
                <a:srgbClr val="006666"/>
              </a:solidFill>
            </a:endParaRP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With MAOIs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93513" y="381000"/>
            <a:ext cx="4145687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Contrindications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of Morphine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19600" y="3902764"/>
            <a:ext cx="4316296" cy="2809220"/>
            <a:chOff x="4648200" y="4048780"/>
            <a:chExt cx="4316296" cy="2809220"/>
          </a:xfrm>
        </p:grpSpPr>
        <p:sp>
          <p:nvSpPr>
            <p:cNvPr id="21" name="Rectangle 20"/>
            <p:cNvSpPr/>
            <p:nvPr/>
          </p:nvSpPr>
          <p:spPr>
            <a:xfrm>
              <a:off x="4648200" y="4343400"/>
              <a:ext cx="4114800" cy="25146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8163" y="4341927"/>
              <a:ext cx="4114800" cy="1477328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Symbol" pitchFamily="18" charset="2"/>
                </a:rPr>
                <a:t>m</a:t>
              </a: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 Agonist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Dependence &lt; morphine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Used in mild&amp; moderate pain, cough, diarrhea</a:t>
              </a:r>
              <a:endParaRPr lang="en-US" sz="2400" b="1" dirty="0">
                <a:solidFill>
                  <a:srgbClr val="006260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96200" y="4048780"/>
              <a:ext cx="1268296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Codeine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1000" y="4654584"/>
            <a:ext cx="3324952" cy="2057400"/>
            <a:chOff x="838200" y="4572000"/>
            <a:chExt cx="3324952" cy="2057400"/>
          </a:xfrm>
        </p:grpSpPr>
        <p:sp>
          <p:nvSpPr>
            <p:cNvPr id="20" name="Rectangle 19"/>
            <p:cNvSpPr/>
            <p:nvPr/>
          </p:nvSpPr>
          <p:spPr>
            <a:xfrm>
              <a:off x="838200" y="4837044"/>
              <a:ext cx="3124200" cy="17526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4805824"/>
              <a:ext cx="3124200" cy="1823576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Symbol" pitchFamily="18" charset="2"/>
                </a:rPr>
                <a:t>m</a:t>
              </a: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 agonist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Crosses BBB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Converted to morphine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No medical use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Strong addicting drug</a:t>
              </a:r>
              <a:endParaRPr lang="ar-SA" sz="2400" b="1" dirty="0" smtClean="0">
                <a:solidFill>
                  <a:srgbClr val="006260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71800" y="4572000"/>
              <a:ext cx="1191352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HEROIN</a:t>
              </a:r>
            </a:p>
          </p:txBody>
        </p:sp>
      </p:grpSp>
      <p:pic>
        <p:nvPicPr>
          <p:cNvPr id="24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543050"/>
            <a:ext cx="1447800" cy="2314950"/>
          </a:xfrm>
          <a:prstGeom prst="rect">
            <a:avLst/>
          </a:prstGeom>
          <a:noFill/>
        </p:spPr>
      </p:pic>
      <p:sp>
        <p:nvSpPr>
          <p:cNvPr id="14338" name="AutoShape 2" descr="data:image/jpeg;base64,/9j/4AAQSkZJRgABAQAAAQABAAD/2wCEAAkGBhQQERUUExAWFBUWFhUUFRcSFRQWFRQUFxcXFxcYEhUZHCcgGBkjGRQVHy8gIycpLCwsFR4xNzAqNSYrLSoBCQoKDgwOGg8PGiwlHyQpLCksKikqKSwsKiksLCwsLCwpLCkpLDQpLCwsLCwsKSwpKi8sKSwsLCwpLCksKSwsKf/AABEIAKoBKQMBIgACEQEDEQH/xAAbAAEAAgMBAQAAAAAAAAAAAAAABQYCAwQBB//EAEgQAAIBAgQEAwQHBAUKBwAAAAECAwARBBIhMQUTIkEGUWEycYGRFCNCUnKhsQczYpIVgrLB0RYkQ1Nzg6Kj4fAXRFRjk7PS/8QAGgEBAAMBAQEAAAAAAAAAAAAAAAIDBAUBBv/EAC0RAAMAAgEDAgUEAQUAAAAAAAABAgMRBBIhMVFhEyIyQXEUQqHwsQUjgZHR/9oADAMBAAIRAxEAPwD7jSlK8ApSlAKUpQClKUApSlAKUpQClKUApSlAKUpQGsTqe4pzx51SF4gyvIl/ZmmX4cxiv/Cy10pjWPeszz6etG+eG3KrZbo5g17G9jY+hsD+hFbKqvCeI8rEWc9EwVQTsJlvYH8amw9YgN2FWq9XzXUtmTJDiulitc+JWNSzuqqNyxCge8mozjfHxBZEAkmYXVL2CrtnlP2U0PqxFgDrat/RjI3MlPNk+8wFl9Ik2jHu1PcsdajeRSWYuPWTv9i0x+JMKxAXFwEnYCaMk+4ZtakqprR3FiLjuDqD7wawwofD6wNlHeJrmFvQDeI+qadyrVCcyfktviNL5XsutKjeE8bTEXFikii7xtbMvYMCNGQ9mGnbQggSVXmNprsxSlKHgpSlAKUpQClKUApSlAKUpQClKUApSlAKUpQClKp/iD9occJMeHUTSC4LXtCh7gsNXYHsvkQSpqNUpW2SmKt6lFvJqA4j47wcJI5wkYfZgBkIPkSvSp95FfN+I8RxGMP10rOv3B0xD/djQ/1sx9axj4UbVkvlr9qOhj4D/ey4SftVjv04SUjzZolPyDGvU/arF3wkw9zQn9XFVH+iaxbhVU/qsnsaP0WL3LxH+1HDHeKdfeiH+w5rqj/aPgjvI6/ign/UIa+bSYAiuV47VL9XfoiL4EfZs+uxeOsC3/m4x+MlP7YFdkPiPCv7OLgb8M0Z/Rq+KXrF1B3F/frUlzH90Vv/AE9fav4L3xshcZNlIIflzArYjqTlnb+KEn+tXsM1fODhkv7C/wAq/wCFS+F4YCoILLf7rMv9kiqayKq2bccuIU+dF2kKupVgGUixB1BFZrjMQoyripMuwzLG7gekjKSfe2Y+tUlsMf8AWyn/AH03/wCq0vhfMsfe7n9TRZunweViV/Ul/f8Agu8EAW9gbk5mLXZmbzdjqx9T5AbCpDDpXzCTDp3UH3gH9a5WWIfYT4qv+FeLJ3PXPbS7H2MQX7Vg8FfJYoE3CKPUAKR63Gor6f4dkc4WEyElyiklvaIOq5j3bKVv63q6aVFFTUHmJwlyCCUdTdHW2ZD3tfQg21U3BGhBqb4Lx3mnlSgLMBfS+SVRYF4r66Ei6nVSRuCrHkdL1H4vDXtZirKcyON0cbMPPcgjYgkHQmrYtw/YpyYllXuXOlR/BOKfSIsxGV1JSRRqFkFr2PdSCGB7qympCtZzGtdmKUpQ8FKUoBSlKAUpSgFa8RNkRmtfKpa3nYXrZXjKCCCLg6EHuKAhpPFEaLG0gKh4hLoC1roXymw8lIHmbC2orzB+LYZnCRiRiXKCyi2me73voo5bb66DTUX7IuAYdFCiBMoKkDKCAUZXW19rMikeRUVmnB4QSRCgJJJIUA3N76+uZv5j5mgOu9e1wvweMkkF1JJJySyoLk3JyqwH5Vj/AEa49nFSjyDCJh8SUzH50BIUrg5eIG0kT+hjdL/1g7W/lrw4qdd8Orf7OW5+Too/OgK7+0TxCYoxh42s8oJcjQpDsbHsznpB8g5GoFUbBYHQaWHpsB5CveM8VOIxk0jI4BkKLpmskf1YHQW7qzad3NdkWMjUauF/HdP7QFcvPTu/ZHc4sLHjXqzfHCBWZNq1NiRa4II8wQR864Z8bVBpO58SBWhscKipcT61xTcQA0vr5d/lQ97LyS82NqPmnqOfHsdhb3/4D/GtDOTux/QflXvT6kev0JB8UBuQPfpWv6ev3h/361whQNhXoNe9KI9TJCM3INTGGxYWFbm1h38qrUcmU3HvI8/+vrT6SWVfIAWHw39/6fOnSOolsRxsfZBPrsPmf7qj5eIu3cD3a/mf8K5qV7pDbZ60hO5J95P6DSvETyA+QoBXZgsIWYKq5mb2RtfzJPZR3Pb32B9PNEjwDhfOkCEdA65PLJfRP65BH4Q/pX02GW9V3hHDxAmUG5JzO1rZm0F7dgAAAOwA9TUvC9WS9HlQSamtOIWkUleznSrfKM6WmaeEYjlYpfuzqYz/ALRAXQ/FBKCf4U8qttULGTZcr/ckif4LIub/AIMw+NX0VowvcmHlz03v1FKUq4yilKUApSlAKUpQCsZZAoLMbAAkk7ADUk1lXjKCCCLg6EHYj1oCFi8VxZC8ivCoVWBcKcysGYG0ZYr0qWIYAganvbxPGGHMmQllN5FDFei6SCI9QJsCxFibC25FYTeCcM6lXDsLKozSP0ooYBAb3sA7b3O2twLbv8ksPe+VvtXAkkAYO4dlcXsylgNDp22oD2DxZh2UHmEEoj5SrZrPksAADmYcxAQt7ZhetUXjTDMFOdhmjEmqMbXyWTS+Z/rBcLe2Vr2tSLwXhkbMqurWChhLIGUDJaxve/1Sj3XGxNx8F4YqFKOQoAQGSQhNrlATYE5dT3ub7mgJTBcSjnzctw4U5SVvlva+jbNoRteug1wR8L5K2gITUmz5nXU3OmYEH1v8KfTpU/eYckfehYSAe9SFf4BTQHxnhjZgpO5AY+86n8zUvJi8oteoSGUI7JfVHdLG4bodl1U2I9nuK3SS3ri12pn0kacr8Gc2IvUbPxD7uvr2+f8AheufiGOGo7Df19/oK4Q7tqEcj0RyPmBUphsrvLM+WdEkzNufgNPz3rWBatKz62OhG4NwR7wdRW5WvUmtHipPuhSsqV4SPLUNe1i1AYGQWNjsD+lbSLVg8QCxnTUS39yzE6/nWc0bZc5soPsBr5pfwDsv8R0941E+n0M6zzrdeuv5PKAV6ik1I8N4W0uq6J986g+YjH2j67D1taoGg04PBs7BVF2OttgB95z2X8z2Bq58I4WsC/ec+0xFr+QA+yo7D4m51rRw/BLGLKLdyTqWPmx7n/vapWMULZnXdm1a6Yq5lrpiFSQs6Ua1MRPpWNceKep70ihTtkfxif6mX/ZufkpNfThXyXijXjceasPmCP76+tCtPG8Mw89aqRSlK0nOFKUoBSlKAUpSgFeM1hc6Aede1hNCHUqwurAqR5gixHyoDhwvH4ZBcSZR0WMitGGz3yFM4GYNY2Ive1b/AOlIrledHcXuM63GW2a4vpa4v5XFQf8AkykyGNsW8gjHIsBD0oY8rKRktnKSKS+/s2sLg+N4Ow7koJCTZSQOWTlvibE9OxOIlGu+T33AnE4rCQCJoyCyqLOhuzC6qNdyDcDuKS8WiVGcyplVgjMGBCsSoAYjbVl32veoiXwVEWLB2W6sjACOxR5JJXGq6EmS2YajL6m+/wDyVjEbRh2XMIRcBNDC+dTYrYkne4oDtbjcINjKo6c9ybKV6NQ56SPrE7/artNVmbwFE2vNkzAlrjIOpgoY2Cga5TpsM3oLSkUrwKI/o7FEAVWjZG6FFgWUlTew2UGgPk/irCBMbiUIBHNLAEXH1irL39ZDULiehSVYj0vcfJr2+Fqs3j+ZPpxbVc8UTfWK0ZzAuhsHAvoqbVVcabgDzP6An9bVysq1kZ3cLTxJ+xo4Jhs8t2UOEtpe12N9bHQkW7katftX1Tgq4c2DqUJsBzFIufIPqpPoCa+V8LxQidgxsrW1OwYX3PYEHf0HnVmw/EpFHS5t6bVLr0+6ODyqc5n1L8Fu8ReGsNMtigJGxGhH4SNRVCx3gt1P1LZh91zY/BgPyPzrtm8RlDZ5QD5E6/Leuf8AyssdMxHmF0+RsT8qOt/YjiyZN7xpkVifD+JiF3ga3oUb8la5+VcaNcXq0YvxkJEsST6BHv8AmAB8aho8LHL+7cpISTy5soVySWPLlGg1J0N/UqNa8a2dHByr2/iLS9dHFSOMuwVRmY7Dbbck9lG5PasmiIvobg5cturNfLlt55tLeddcOAeUnD4eNpH05xjBYs24S+yRL62BO/cUmds15s3TpT5f92c5nBKrGivkBUSOCy3JzMyJtq2oJ20t51uw/DXlkAAeWV+wGZ2+HZR56KPSr14f/ZW9gcRIIx3SKzSH8Uh6V9yhvRhV8wHCsPgo25aJEgGZ2J1IH2pZGNzYd2NaJwVX1dkYlkx4vo716soOC8BLhYDPigskmgiw4N4zKxsizN/pOoi4HSBe+YC9enCCNVQa5QBfztufidfjU5j8ccTIJCCI0vyVYEEkizSup2JBKqDqFLE6vZY6Zb1DL0r5ZN3FVP578s5Io66lFeKtZVnOgZrXTFXE8Wb7TL6rb8wQQfiKzTmr3R/xAo38wzA/yipIqtnczVHYySvZeI29uN19bZ1+aXt8QK4JMWr+ywb8JBt77bV6yMGhkzsi/elhT+aVF/vr60K+V8Liz4nDqO8yH4R3lP8A9VfR5uMwo/LaZFYAkhmAsApc3J0ByqzW3sCdhWvjL5Tmc9/7iXsdtK8vS9aTnntK1x4hWLAMCVIDAH2SQGAPlowPxFbKAUpSgFKUoBWvEQ50ZbkZlK3U2IuLXB7GtlKAqsHggqLCcKGKlxFCIxZOTl5YDWRvqbk63LHQWru4L4b+jPnDRXKLGwSBYxZC5GTK2ly9ze9yO3aXgxKyC6OrAEglSCARuLjvWYkBtqNRca7jTUeY1HzoDKleXr2gFKxMguBcXNyBfUgWvYfEfOsqA+d/tVgs+He26zRn/lst/wCV6+Z4yJcwsLaH2enuvl8a+u/tTivhY2t7E6/JkkT9WFfI8SOr4f3iufnWsm/Y6/Ee8Wvc5uWezH4gH/A/nWIit9hT+HT8v+tbrVlaqdmhymakcL9kr8LD5jStkfVsb+7Wtix9zoBuToB8amMD4ZeWxZVjX70qksR/DHofixX408nvgjEw/c13YHgcmIH1cZZT9snIg9Q53I80DEVYsN4bgjsczsw1BkKuL+kbqVHvAv61K/TJR9pH94aM/MZgfkK9Ur1D6n20UefDyCYKQDIoMZI9lsQriCNttiGv7lXyr6dwvGSYaJYosPAFUAfvZLse7N9TqxOpO5JqkYd8+OBK2+tkfcEXWMjQjykt2G1Wv6VVyyOfBzuPxlfU6+z0vwiTbjuKP2YF/wDlf8uj9a4sRmlIaaQyWOZVsFiUjYrGL3I7FyxG4tXOcXWpsVSs1M2RxIl70dUstcrVrM9ec2qG9myZ0Z0rXzK8MteEzdmrxp7VyvPWh56HmjfPiaj8RErm7KCfMjUe47is2emGwzzSLFEuaRtQD7KrsXk8kH5nQamvUm3pEacyt14JTwZwd5J2lSQqIVyrnHMUyOASOo5tI7bMP3o9asPE/CT4hnLTqvMRkfJEwzXjaMBhzMrqLhusMwIIDAWyzHBuFLhYViW5tcsx3dybszepJJ9NhoK7q6cT0zo+dzZPiW6KhiP2frIJA0q9ecjLEB1Ms4Dv1dTqcR0tpYRqPWmK/Z+GfMswRQJQqrEBlEn0g5QwYdH+cC621ydr1b6VMqK7w7wkIZBKrRh8xJ5cIRchRUMagNcJcZgLnW29WKlKAUpSgFKUoBWEyXUjTUEai418xcXHxrOteIVijBDlYghSRcBraEjvY0BTcP4YxSMiqyoliLpNJaMoIlRrhVaWwDZY5MwABBc3AHRD4RlQRquIIjVYw6iWbWxh5gQ3uqkROLAgdWwuaxk4Nj8vRMUOQhS2IZ8r5XzFrx9eZilr+xluPu17jPD+N6hHinAIltmmYkMPpHI1KnQF4M3nkN83cDW3hLFMqhsTeRcpEplnJDiHl3Efs9DFnB3e+trkmQ4X4fnRHz4hsxiaOM8ySQRMzSHMAQoc2aOxIv022rlxPBMddhHiCBaUIzSsSqkzZQylDmbrgIcm45ZH49vEuB4loogknXHLiGDmVgwRuasBLZSXyh47qd8puT3A38D8PvFMZpGBJjMaqJJZeWCVJAeTVgSpa5F7tbYVYaqEHAMakiETKF5gaQKxGYAQi5AWxGVJFy/xA79S2+gKz+0aO+Af0eA/86Mf318cxUdfaPH8ZPD57fZCOfckiOfyU18jkjvWDldqTOrwe8Ne5Fha6cPhSzBVUsx2Ub27k30CjuTpUhwzgz4g9Asl7GQi6jzCD7beg0HcjY2XCYOOAFI7En2iSC7Ed3t+QsAOwFZ9epuXfwcHDuCrDZns8g1H3EP8AO7fxHXyC114jHW3O5sNySTsFA1YnyGteYiWwJJsACSTsANST8K7uC4cwyCWVcryKFhUgl0W5zAi3S7XQkdgADsa8qulbYulC7eTjwME2JcrGpjC+3JNG4C+SrGcpZjqdbAAd711jg+Qu0uMZo41zOI0RGJAzFQ2tha22uoFxUrJLKjO0ifV2vdSGK2FuoDXYdr2tVc43izEzgMGBZZGVRrzNDFGNdTcox90Y2eqJyVdaRjy5mpdN/8ARy8E4XzMQM7sFQMjBXIaSVrSSLnHVYEAkggnONd6nMb4dCi8E0sfmrPzFt3sJM1j7q38E4TGmGjDayfvC4Ood+o5T5a213Ci9RHiDikiMYi62JT7JAyMk7s0lrkBfo+Y21IvbUgV47q7+VleJfChb/rZMP4aS2mKxAbsxZCL+qZMp+VRkHCMU6lubAoUlRmR+uzZbnr6bntUrgMFJFGZJJdSMxWY6qB3lYGwe1rgdK2yjYs1exbyYgcpWXKjiQlrLGQxLXlL7LvlFmLXLWyhWPs1brWyfxXM7TOiDDYlmZPo6ll9oiUBNdRYlb6jWvcXFiIbZ8M2psDG8bjMdgblSL+6tmBk5UrSNihiOk3ET57WFz0ICFGnmAN64uJcSkxiKynlRZgyM7oEcjXV84BN7EZTlFiQWNik1Vb9vUl+or1OzFcPxUaGRoUKgXZY5S0gHnZkVTbyv8a8lwGJVQxiSzFQFE13BYgDOCgA1IvZjb1rZj/EmWNQShLizmJsyj72VjZL2vpnPxqWnjhWLPmkFgHBd5CSRYgFGOutum1/dVbyWvKJrNT8P/BXuJYabDqHlEZjuATHIxKX7srItwO9tgCbVpllC6sQOwubXPkPM+gqc4bxeKctzVUFVHRL2BvmbIwB10G3YVN+AeExJhY5VhUO2fLIVvI0WdhGc51sYwh3trWnjp5W0+2iN8p4l37ld4X4ZxGJsQhhT78ykMR/7cRsx97ZR+Lar1wbgUWEQrGDc2Luxu7kd3b9ALAbAAVI0rpxjmPBzcue8v1ClKVYUClKUApSlAKUpQClKUArXiA2Rslg2U5c22a2l/S9q2UoCoYODHpmsHJkdTeZ4GKWEAYvk0ykLKAEHyJrv4HDiFlLTc4q0aKBI+HbKytIWZhHYC+ZQMt9LX20sFKAj/6QkG+Fk/qvAf1kFe/0i/8A6Wb5wH9Ja76UBwf0qe+HmH9VD/ZY0/ple8cw/wBxMf0U130oCOm4pEylWSQqQQQ2HnsQdCCCmot2qqv4c4bDmlZJCqKX5c30jljKCbZXHUNNmuPSr3UR4rb/ADWRf9YY4j7pZEjP5Oa8aT8kpbXZM+M8T8SlESIWFkW63sqki5zqLXYkk5fZFxoTUQvGHv7an0Ijy/IAEfDWpLiHXiJmLZiZZNQbg9bAWPla1bThVItaubVLZ9NjxNyu5J8L4kszQITmzMJCLqzFEBORiTraURgk7qT61dMehIWQsgEbCRrkEhQDmOYGw0J8/fVIwUuSKJkRNI2BlmFkDGYv9WtrzdK20IG/Uda4sZxJGIuFmY+zmSNEU7dMdgv9ZsxsapyYuqu5kc3dbRYfEviy0Tcu2QjV2Ni6/a5CEdWl7M1lPbMDeunw5wNWAlmS4t9TG1zlB3kkvqZGud9gT3NlooyK4abERl79KxIzhSTpkDBRm9Sra7AVZeBmZ+l4sU6MwWLmSfR4z03YNlCvbS4tcakdqjkjonUlGXGtqnvt/d6LL9Nijl5fMIAUZYkuzkknRQoLtYW0HnUVxNs0y3ZFcsrtDHHz5gkesSFUIA6izuS2XZeoC57psBPBGwjGGjVhZo4kkuQdCWnBRswve9iRa9zUZgooMK3LlLRPc5SrXYNa/VlXrBFyJQutmDBWU3ola8FVN1rq7I2cXdyVUcxXtmBxCiSQODcGKJDybW1zorlftBRrTDxwH61p+YW6nZGwqTBu/MXlhiRa11YE2HTUhOZp4XEaK4B6JcwHUhurqv3lYb7XHwrj4X4Z5jCbFETl0GcS6urjRcpAH2QPjfQk5qnNrXfsHj7+pzcV4o18q4mSRUtYcyYERyByeaVZbNGYTrIR0ygE3Av24bA4ZiMjyNJpsziW9r3IfbTW50reIsNBIzE5JBoJAziQZrWVCNWNzbLY3vaxvTCtiI3OXh8zCxylY4om16mLjMEuSBcgg6ezekzVz8iZ7pQ/m1oj40xEMrIiHPISxdwpLIQxJaQew11y2vk6lyquors4eseHfNNZCEBCM2fK7MQAlh1MQFsAL3bS9TGC4BJiRnOOyP7LxwopEY3ynmKHz+rAfhFT3DPDOHw9ikKmQXvK4DTMTuWkIvc/LsABpWpcO7+vS/yVfHmfpK0nBjxGdDNhmXDxZi3PQo0rEWCKpswX7ROxsBrc2tP0GWP91NmH3J7sLeSyDrHvbP7qkaV0cWKcU9MmW7dvbIDiuGnxPKXJy8suaQls0bJyphpkdGcZzHocutjY2qPjwfEEkESyPyQI05rHDsxCmEF1zAtmK84nMG1tqdKt9KsIFTw6cRbJmYq3SXP+bckWhJAUAF7mawf0Jy6ajnjPFOi+bfqJ+i7EWOdQdwblSp1FgRpc3SlARnh9p+SBiAeYL3ZjH1DM2W4j0BygaC9rjqY3qTpSgFKUoBSlKAUpSgFYTE5Ta97G1rXv6X0v76zpQFFwPGMXGUjtI7NdgZYpiZGXlBlCtlMAJc5mJeNSRlO4HXBjMevKUrmJWMGRon6c5gDcxQ9mZQZTfTbYWN7davaApjcZ4gyqwhKuMrNEIHsbw3CmUtYZpWsbC6ZdTpdpDhfEcY6OzxLdYmKLy5IzLJmkCglyCmiLoR9u97VY6UBVsFicbI8ja2WCQQhomhWSU5SrSIzErY3Wx7DN9quDFYzFoj8j6QVaMDNPC7ypPkmJ5adJsWEQJF0Utppe14pQFX4ZxDFNiCZUcR9KkCJwqG+IBAa55v8AobuNNRoNbZeJcVK0afUBBz4P3kgvcSAjpQMLXA71Zqh/Fa/5sW/1bxSn8MciO5/kDV4/BKfKPh+GjJY9QAuSLL2vpqT5ele8RQhLjM+ouCSARe5BC20I0+NbsfHyMTLGSFyyOADp05jlt6ZStdCOCNPzBH61y22ns+sxqajXscEfC8RKI3CKqyuUS7KNVvpZQbewbfhq4cL/AGeQprO7TN91bxxD5HM3xIHpXNwebmRPFkzvC64lF++uiyIv8Vi4HrItWLg7Rzgykl1PsoWJVRbQkX1JGvxqrkXU66fDOfkdJuX9jnw30XDcyLLDCL63yIGVgCQWNibEkWJ8q5p+JSOY447kGQcvEyA5GspOXsZH3FxZWGt7hhUjLh4sO/MyZVIKmwvlJIIsNxex28hXsTJi8wYExKR6Fn3B9MuhHrY9qyKvUqa+6OTjEuKhhdy0EgCktlEiNl2JW5YXse9dk3h/FzLmbDYcOqsAZJczG4scqqhUX9SRrtXNjMM+IePCFsplLBmA0eBVuzgAWD6BSugBcHYgV9GFdDi8ebXVS/BkzZXOkij4aPEhRGnD3S2nU8CRD1urE279Kk1nH4NxTEB8aqqephCrBhc3Kxlmt30Yj+rV1pWueJin7b/JQ+RbInh/hXCwMHjw6K6iwYjMw0sTma5zHudzc3qWpStSWig5cVw1JCCRZhoroSrqPIMNbemx7g1ozzRbjnp5rlWUe9dEf3jL6KakaUBWMdJijNJJEXESJHIqlT19DsyLEUBZico1dSpPz5ovEGPKFhhQcoPSYZkMhJxAUjM3QAI4SQQb8zcXFXClAVDE8dxqqWSEOAVUE4XEIWuJTm5WcuBdI0ta45mbbStbcdxrO45DIqubWgluwyYoBc1yCM0cBzroeYNBe1XOlAV5eLYjks3L6w6KR9Hm+rVmAey5rz5AT1JYHtUdh/EGNCIrYdswRC8jQTNa64a7ZFIzteTEXRTccvtY3uVKAifD2LldX598+drXiaMCPQqBckHfzv23BqWpSgFKUoBSlKAUpSgFa8S5VGI3Ckj3gVspQFKwvjR4487ss6mJXzrZAsxilkMBK3Ba8agDccwXvpfZjfG8gWTLCisA+VndrKwEto5Bk0nvGDy9iG32vcLUtQFSTxvIxcDC2yFyc0moSNrMCqqbSW1ym241rc/jJiQI4FYgAvmkYZWzKrJpGeoFxobbGrRalqAjMFxxWiDyWRrlWUEsc4LCyi2Y3ykjS9taz/pRm/d4eRvVwIl+Ich/+E1IUoCPyYh92iiHkoaU/BjkA/lNYycEVwRLJLKCLEM+VSDoQVjCqQfUGpKlAfHPFnh36MwypZoxZioA5sA0SbTci4R/I5SbAgmJRr19s4rwpcQoBJVlOZHW2aNrWut/QkEHQgkHSvnPGPCpVyoVY5tWyrpDOo3eC/sN5oTod9CHOPNh/cjt8LmJLosq5leJhJExVx3HcdwQdCPQ1N8F4o0jM8KgTatNBeyTDvJhyT0vc3Kk2ub31JaIZSCQQQQSCDuCDYg+t65Z8Mb5lJBGosSCD5gjUGsu01014OjmwrIupeT6NgAmIAkkOaxsIxeyMNxIpsc47hgLeVecRxCYe7qmrFUEaWBdiQq5RtmuwHrf3VUeF8cD3Es5gnAsmIsCHA2TEqemQDsW13sVOrXvwpw6AvmkzPi0FyZmDZQdM+HAAXIdRmChtbNY6VCOH1V2fb+TkZqeLyv/AA2cI8NyOxmxP1bgZYFRgTBqCXLbFyVUW1GUEahiK38Z4nOsI15UiyBZGAIR1yOQY5DHIIwxC+0psRkJuQ1WSldeIUT0z4OZVOntlLg8TYqZlSOMA50Vi8cl00S/PXYFs7Gynp5RF9dNi+KsVbMMGSMqtkIkzlnSZgqkINFMSg6Enmedr25IgL2AFzc2Frk9z61lUiJTH8V4pW0hEqkoFKRzID+9BtnAPWUAG9v47i/fjOP4iOBJOQCzs5yhZTYKCUQgAnO5AUNawJ76A2O1e0BU5fEOIhhQsoeWSbEgKVcdMbSGONFRb3ZUUBjf2r66A4x+K8SzyAYbRCzXZJRdFLXQb3c5N9Pa9nTW2NECQSASL2JAuL6Gx7aVlQFSk8UYnKSuHDWDswCTXSzRKEOYAMy8xmYqbERm1r3Gg+LcSzIow+S4jLMY5CFBePM1/umMvbyseo2IF0pQFa4d4hneOQtASyQcxY8sgkZxGrAM2TIc5YgBdRlOhNwvJD4sxCq14DMxLGPJHKiyKDPot0JFhHFve/NG+l7halqAgeBcYklldZMuXLHyyscqBzeYMRzBtaMadvMggmepSgFKUoBSlKAUpSgFKUoBSlKAUpSgFKUoBSlKAUpSgFcvEeHJOmRxcXBBBsyMNmRhqrDzrqpQFP4h4EEl2uBJ3YaLKALAsuytYDUeXltH/wDh83nX0CvKprDFdzZHNywtJnzqb9mpbuL1LcK8MSxqqFrGLWCQe0nbKw+0hGhHcadgRb69pOGZe0Rycu8i1RhCxKgsLG2o3se9j3FZ0pVxlFKUoBSlKAUpSgFKUoBSlKAUpSgFKUoBSlKAUpSgFKUoD//Z"/>
          <p:cNvSpPr>
            <a:spLocks noChangeAspect="1" noChangeArrowheads="1"/>
          </p:cNvSpPr>
          <p:nvPr/>
        </p:nvSpPr>
        <p:spPr bwMode="auto">
          <a:xfrm>
            <a:off x="71438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hQQERUUExAWFBUWFhUUFRcSFRQWFRQUFxcXFxcYEhUZHCcgGBkjGRQVHy8gIycpLCwsFR4xNzAqNSYrLSoBCQoKDgwOGg8PGiwlHyQpLCksKikqKSwsKiksLCwsLCwpLCkpLDQpLCwsLCwsKSwpKi8sKSwsLCwpLCksKSwsKf/AABEIAKoBKQMBIgACEQEDEQH/xAAbAAEAAgMBAQAAAAAAAAAAAAAABQYCAwQBB//EAEgQAAIBAgQEAwQHBAUKBwAAAAECAwARBBIhMQUTIkEGUWEycYGRFCNCUnKhsQczYpIVgrLB0RYkQ1Nzg6Kj4fAXRFRjk7PS/8QAGgEBAAMBAQEAAAAAAAAAAAAAAAIDBAUBBv/EAC0RAAMAAgEDAgUEAQUAAAAAAAABAgMRBBIhMVFhEyIyQXEUQqHwsQUjgZHR/9oADAMBAAIRAxEAPwD7jSlK8ApSlAKUpQClKUApSlAKUpQClKUApSlAKUpQGsTqe4pzx51SF4gyvIl/ZmmX4cxiv/Cy10pjWPeszz6etG+eG3KrZbo5g17G9jY+hsD+hFbKqvCeI8rEWc9EwVQTsJlvYH8amw9YgN2FWq9XzXUtmTJDiulitc+JWNSzuqqNyxCge8mozjfHxBZEAkmYXVL2CrtnlP2U0PqxFgDrat/RjI3MlPNk+8wFl9Ik2jHu1PcsdajeRSWYuPWTv9i0x+JMKxAXFwEnYCaMk+4ZtakqprR3FiLjuDqD7wawwofD6wNlHeJrmFvQDeI+qadyrVCcyfktviNL5XsutKjeE8bTEXFikii7xtbMvYMCNGQ9mGnbQggSVXmNprsxSlKHgpSlAKUpQClKUApSlAKUpQClKUApSlAKUpQClKp/iD9occJMeHUTSC4LXtCh7gsNXYHsvkQSpqNUpW2SmKt6lFvJqA4j47wcJI5wkYfZgBkIPkSvSp95FfN+I8RxGMP10rOv3B0xD/djQ/1sx9axj4UbVkvlr9qOhj4D/ey4SftVjv04SUjzZolPyDGvU/arF3wkw9zQn9XFVH+iaxbhVU/qsnsaP0WL3LxH+1HDHeKdfeiH+w5rqj/aPgjvI6/ign/UIa+bSYAiuV47VL9XfoiL4EfZs+uxeOsC3/m4x+MlP7YFdkPiPCv7OLgb8M0Z/Rq+KXrF1B3F/frUlzH90Vv/AE9fav4L3xshcZNlIIflzArYjqTlnb+KEn+tXsM1fODhkv7C/wAq/wCFS+F4YCoILLf7rMv9kiqayKq2bccuIU+dF2kKupVgGUixB1BFZrjMQoyripMuwzLG7gekjKSfe2Y+tUlsMf8AWyn/AH03/wCq0vhfMsfe7n9TRZunweViV/Ul/f8Agu8EAW9gbk5mLXZmbzdjqx9T5AbCpDDpXzCTDp3UH3gH9a5WWIfYT4qv+FeLJ3PXPbS7H2MQX7Vg8FfJYoE3CKPUAKR63Gor6f4dkc4WEyElyiklvaIOq5j3bKVv63q6aVFFTUHmJwlyCCUdTdHW2ZD3tfQg21U3BGhBqb4Lx3mnlSgLMBfS+SVRYF4r66Ei6nVSRuCrHkdL1H4vDXtZirKcyON0cbMPPcgjYgkHQmrYtw/YpyYllXuXOlR/BOKfSIsxGV1JSRRqFkFr2PdSCGB7qympCtZzGtdmKUpQ8FKUoBSlKAUpSgFa8RNkRmtfKpa3nYXrZXjKCCCLg6EHuKAhpPFEaLG0gKh4hLoC1roXymw8lIHmbC2orzB+LYZnCRiRiXKCyi2me73voo5bb66DTUX7IuAYdFCiBMoKkDKCAUZXW19rMikeRUVmnB4QSRCgJJJIUA3N76+uZv5j5mgOu9e1wvweMkkF1JJJySyoLk3JyqwH5Vj/AEa49nFSjyDCJh8SUzH50BIUrg5eIG0kT+hjdL/1g7W/lrw4qdd8Orf7OW5+Too/OgK7+0TxCYoxh42s8oJcjQpDsbHsznpB8g5GoFUbBYHQaWHpsB5CveM8VOIxk0jI4BkKLpmskf1YHQW7qzad3NdkWMjUauF/HdP7QFcvPTu/ZHc4sLHjXqzfHCBWZNq1NiRa4II8wQR864Z8bVBpO58SBWhscKipcT61xTcQA0vr5d/lQ97LyS82NqPmnqOfHsdhb3/4D/GtDOTux/QflXvT6kev0JB8UBuQPfpWv6ev3h/361whQNhXoNe9KI9TJCM3INTGGxYWFbm1h38qrUcmU3HvI8/+vrT6SWVfIAWHw39/6fOnSOolsRxsfZBPrsPmf7qj5eIu3cD3a/mf8K5qV7pDbZ60hO5J95P6DSvETyA+QoBXZgsIWYKq5mb2RtfzJPZR3Pb32B9PNEjwDhfOkCEdA65PLJfRP65BH4Q/pX02GW9V3hHDxAmUG5JzO1rZm0F7dgAAAOwA9TUvC9WS9HlQSamtOIWkUleznSrfKM6WmaeEYjlYpfuzqYz/ALRAXQ/FBKCf4U8qttULGTZcr/ckif4LIub/AIMw+NX0VowvcmHlz03v1FKUq4yilKUApSlAKUpQCsZZAoLMbAAkk7ADUk1lXjKCCCLg6EHYj1oCFi8VxZC8ivCoVWBcKcysGYG0ZYr0qWIYAganvbxPGGHMmQllN5FDFei6SCI9QJsCxFibC25FYTeCcM6lXDsLKozSP0ooYBAb3sA7b3O2twLbv8ksPe+VvtXAkkAYO4dlcXsylgNDp22oD2DxZh2UHmEEoj5SrZrPksAADmYcxAQt7ZhetUXjTDMFOdhmjEmqMbXyWTS+Z/rBcLe2Vr2tSLwXhkbMqurWChhLIGUDJaxve/1Sj3XGxNx8F4YqFKOQoAQGSQhNrlATYE5dT3ub7mgJTBcSjnzctw4U5SVvlva+jbNoRteug1wR8L5K2gITUmz5nXU3OmYEH1v8KfTpU/eYckfehYSAe9SFf4BTQHxnhjZgpO5AY+86n8zUvJi8oteoSGUI7JfVHdLG4bodl1U2I9nuK3SS3ri12pn0kacr8Gc2IvUbPxD7uvr2+f8AheufiGOGo7Df19/oK4Q7tqEcj0RyPmBUphsrvLM+WdEkzNufgNPz3rWBatKz62OhG4NwR7wdRW5WvUmtHipPuhSsqV4SPLUNe1i1AYGQWNjsD+lbSLVg8QCxnTUS39yzE6/nWc0bZc5soPsBr5pfwDsv8R0941E+n0M6zzrdeuv5PKAV6ik1I8N4W0uq6J986g+YjH2j67D1taoGg04PBs7BVF2OttgB95z2X8z2Bq58I4WsC/ec+0xFr+QA+yo7D4m51rRw/BLGLKLdyTqWPmx7n/vapWMULZnXdm1a6Yq5lrpiFSQs6Ua1MRPpWNceKep70ihTtkfxif6mX/ZufkpNfThXyXijXjceasPmCP76+tCtPG8Mw89aqRSlK0nOFKUoBSlKAUpSgFeM1hc6Aede1hNCHUqwurAqR5gixHyoDhwvH4ZBcSZR0WMitGGz3yFM4GYNY2Ive1b/AOlIrledHcXuM63GW2a4vpa4v5XFQf8AkykyGNsW8gjHIsBD0oY8rKRktnKSKS+/s2sLg+N4Ow7koJCTZSQOWTlvibE9OxOIlGu+T33AnE4rCQCJoyCyqLOhuzC6qNdyDcDuKS8WiVGcyplVgjMGBCsSoAYjbVl32veoiXwVEWLB2W6sjACOxR5JJXGq6EmS2YajL6m+/wDyVjEbRh2XMIRcBNDC+dTYrYkne4oDtbjcINjKo6c9ybKV6NQ56SPrE7/artNVmbwFE2vNkzAlrjIOpgoY2Cga5TpsM3oLSkUrwKI/o7FEAVWjZG6FFgWUlTew2UGgPk/irCBMbiUIBHNLAEXH1irL39ZDULiehSVYj0vcfJr2+Fqs3j+ZPpxbVc8UTfWK0ZzAuhsHAvoqbVVcabgDzP6An9bVysq1kZ3cLTxJ+xo4Jhs8t2UOEtpe12N9bHQkW7katftX1Tgq4c2DqUJsBzFIufIPqpPoCa+V8LxQidgxsrW1OwYX3PYEHf0HnVmw/EpFHS5t6bVLr0+6ODyqc5n1L8Fu8ReGsNMtigJGxGhH4SNRVCx3gt1P1LZh91zY/BgPyPzrtm8RlDZ5QD5E6/Leuf8AyssdMxHmF0+RsT8qOt/YjiyZN7xpkVifD+JiF3ga3oUb8la5+VcaNcXq0YvxkJEsST6BHv8AmAB8aho8LHL+7cpISTy5soVySWPLlGg1J0N/UqNa8a2dHByr2/iLS9dHFSOMuwVRmY7Dbbck9lG5PasmiIvobg5cturNfLlt55tLeddcOAeUnD4eNpH05xjBYs24S+yRL62BO/cUmds15s3TpT5f92c5nBKrGivkBUSOCy3JzMyJtq2oJ20t51uw/DXlkAAeWV+wGZ2+HZR56KPSr14f/ZW9gcRIIx3SKzSH8Uh6V9yhvRhV8wHCsPgo25aJEgGZ2J1IH2pZGNzYd2NaJwVX1dkYlkx4vo716soOC8BLhYDPigskmgiw4N4zKxsizN/pOoi4HSBe+YC9enCCNVQa5QBfztufidfjU5j8ccTIJCCI0vyVYEEkizSup2JBKqDqFLE6vZY6Zb1DL0r5ZN3FVP578s5Io66lFeKtZVnOgZrXTFXE8Wb7TL6rb8wQQfiKzTmr3R/xAo38wzA/yipIqtnczVHYySvZeI29uN19bZ1+aXt8QK4JMWr+ywb8JBt77bV6yMGhkzsi/elhT+aVF/vr60K+V8Liz4nDqO8yH4R3lP8A9VfR5uMwo/LaZFYAkhmAsApc3J0ByqzW3sCdhWvjL5Tmc9/7iXsdtK8vS9aTnntK1x4hWLAMCVIDAH2SQGAPlowPxFbKAUpSgFKUoBWvEQ50ZbkZlK3U2IuLXB7GtlKAqsHggqLCcKGKlxFCIxZOTl5YDWRvqbk63LHQWru4L4b+jPnDRXKLGwSBYxZC5GTK2ly9ze9yO3aXgxKyC6OrAEglSCARuLjvWYkBtqNRca7jTUeY1HzoDKleXr2gFKxMguBcXNyBfUgWvYfEfOsqA+d/tVgs+He26zRn/lst/wCV6+Z4yJcwsLaH2enuvl8a+u/tTivhY2t7E6/JkkT9WFfI8SOr4f3iufnWsm/Y6/Ee8Wvc5uWezH4gH/A/nWIit9hT+HT8v+tbrVlaqdmhymakcL9kr8LD5jStkfVsb+7Wtix9zoBuToB8amMD4ZeWxZVjX70qksR/DHofixX408nvgjEw/c13YHgcmIH1cZZT9snIg9Q53I80DEVYsN4bgjsczsw1BkKuL+kbqVHvAv61K/TJR9pH94aM/MZgfkK9Ur1D6n20UefDyCYKQDIoMZI9lsQriCNttiGv7lXyr6dwvGSYaJYosPAFUAfvZLse7N9TqxOpO5JqkYd8+OBK2+tkfcEXWMjQjykt2G1Wv6VVyyOfBzuPxlfU6+z0vwiTbjuKP2YF/wDlf8uj9a4sRmlIaaQyWOZVsFiUjYrGL3I7FyxG4tXOcXWpsVSs1M2RxIl70dUstcrVrM9ec2qG9myZ0Z0rXzK8MteEzdmrxp7VyvPWh56HmjfPiaj8RErm7KCfMjUe47is2emGwzzSLFEuaRtQD7KrsXk8kH5nQamvUm3pEacyt14JTwZwd5J2lSQqIVyrnHMUyOASOo5tI7bMP3o9asPE/CT4hnLTqvMRkfJEwzXjaMBhzMrqLhusMwIIDAWyzHBuFLhYViW5tcsx3dybszepJJ9NhoK7q6cT0zo+dzZPiW6KhiP2frIJA0q9ecjLEB1Ms4Dv1dTqcR0tpYRqPWmK/Z+GfMswRQJQqrEBlEn0g5QwYdH+cC621ydr1b6VMqK7w7wkIZBKrRh8xJ5cIRchRUMagNcJcZgLnW29WKlKAUpSgFKUoBWEyXUjTUEai418xcXHxrOteIVijBDlYghSRcBraEjvY0BTcP4YxSMiqyoliLpNJaMoIlRrhVaWwDZY5MwABBc3AHRD4RlQRquIIjVYw6iWbWxh5gQ3uqkROLAgdWwuaxk4Nj8vRMUOQhS2IZ8r5XzFrx9eZilr+xluPu17jPD+N6hHinAIltmmYkMPpHI1KnQF4M3nkN83cDW3hLFMqhsTeRcpEplnJDiHl3Efs9DFnB3e+trkmQ4X4fnRHz4hsxiaOM8ySQRMzSHMAQoc2aOxIv022rlxPBMddhHiCBaUIzSsSqkzZQylDmbrgIcm45ZH49vEuB4loogknXHLiGDmVgwRuasBLZSXyh47qd8puT3A38D8PvFMZpGBJjMaqJJZeWCVJAeTVgSpa5F7tbYVYaqEHAMakiETKF5gaQKxGYAQi5AWxGVJFy/xA79S2+gKz+0aO+Af0eA/86Mf318cxUdfaPH8ZPD57fZCOfckiOfyU18jkjvWDldqTOrwe8Ne5Fha6cPhSzBVUsx2Ub27k30CjuTpUhwzgz4g9Asl7GQi6jzCD7beg0HcjY2XCYOOAFI7En2iSC7Ed3t+QsAOwFZ9epuXfwcHDuCrDZns8g1H3EP8AO7fxHXyC114jHW3O5sNySTsFA1YnyGteYiWwJJsACSTsANST8K7uC4cwyCWVcryKFhUgl0W5zAi3S7XQkdgADsa8qulbYulC7eTjwME2JcrGpjC+3JNG4C+SrGcpZjqdbAAd711jg+Qu0uMZo41zOI0RGJAzFQ2tha22uoFxUrJLKjO0ifV2vdSGK2FuoDXYdr2tVc43izEzgMGBZZGVRrzNDFGNdTcox90Y2eqJyVdaRjy5mpdN/8ARy8E4XzMQM7sFQMjBXIaSVrSSLnHVYEAkggnONd6nMb4dCi8E0sfmrPzFt3sJM1j7q38E4TGmGjDayfvC4Ood+o5T5a213Ci9RHiDikiMYi62JT7JAyMk7s0lrkBfo+Y21IvbUgV47q7+VleJfChb/rZMP4aS2mKxAbsxZCL+qZMp+VRkHCMU6lubAoUlRmR+uzZbnr6bntUrgMFJFGZJJdSMxWY6qB3lYGwe1rgdK2yjYs1exbyYgcpWXKjiQlrLGQxLXlL7LvlFmLXLWyhWPs1brWyfxXM7TOiDDYlmZPo6ll9oiUBNdRYlb6jWvcXFiIbZ8M2psDG8bjMdgblSL+6tmBk5UrSNihiOk3ET57WFz0ICFGnmAN64uJcSkxiKynlRZgyM7oEcjXV84BN7EZTlFiQWNik1Vb9vUl+or1OzFcPxUaGRoUKgXZY5S0gHnZkVTbyv8a8lwGJVQxiSzFQFE13BYgDOCgA1IvZjb1rZj/EmWNQShLizmJsyj72VjZL2vpnPxqWnjhWLPmkFgHBd5CSRYgFGOutum1/dVbyWvKJrNT8P/BXuJYabDqHlEZjuATHIxKX7srItwO9tgCbVpllC6sQOwubXPkPM+gqc4bxeKctzVUFVHRL2BvmbIwB10G3YVN+AeExJhY5VhUO2fLIVvI0WdhGc51sYwh3trWnjp5W0+2iN8p4l37ld4X4ZxGJsQhhT78ykMR/7cRsx97ZR+Lar1wbgUWEQrGDc2Luxu7kd3b9ALAbAAVI0rpxjmPBzcue8v1ClKVYUClKUApSlAKUpQClKUArXiA2Rslg2U5c22a2l/S9q2UoCoYODHpmsHJkdTeZ4GKWEAYvk0ykLKAEHyJrv4HDiFlLTc4q0aKBI+HbKytIWZhHYC+ZQMt9LX20sFKAj/6QkG+Fk/qvAf1kFe/0i/8A6Wb5wH9Ja76UBwf0qe+HmH9VD/ZY0/ple8cw/wBxMf0U130oCOm4pEylWSQqQQQ2HnsQdCCCmot2qqv4c4bDmlZJCqKX5c30jljKCbZXHUNNmuPSr3UR4rb/ADWRf9YY4j7pZEjP5Oa8aT8kpbXZM+M8T8SlESIWFkW63sqki5zqLXYkk5fZFxoTUQvGHv7an0Ijy/IAEfDWpLiHXiJmLZiZZNQbg9bAWPla1bThVItaubVLZ9NjxNyu5J8L4kszQITmzMJCLqzFEBORiTraURgk7qT61dMehIWQsgEbCRrkEhQDmOYGw0J8/fVIwUuSKJkRNI2BlmFkDGYv9WtrzdK20IG/Uda4sZxJGIuFmY+zmSNEU7dMdgv9ZsxsapyYuqu5kc3dbRYfEviy0Tcu2QjV2Ni6/a5CEdWl7M1lPbMDeunw5wNWAlmS4t9TG1zlB3kkvqZGud9gT3NlooyK4abERl79KxIzhSTpkDBRm9Sra7AVZeBmZ+l4sU6MwWLmSfR4z03YNlCvbS4tcakdqjkjonUlGXGtqnvt/d6LL9Nijl5fMIAUZYkuzkknRQoLtYW0HnUVxNs0y3ZFcsrtDHHz5gkesSFUIA6izuS2XZeoC57psBPBGwjGGjVhZo4kkuQdCWnBRswve9iRa9zUZgooMK3LlLRPc5SrXYNa/VlXrBFyJQutmDBWU3ola8FVN1rq7I2cXdyVUcxXtmBxCiSQODcGKJDybW1zorlftBRrTDxwH61p+YW6nZGwqTBu/MXlhiRa11YE2HTUhOZp4XEaK4B6JcwHUhurqv3lYb7XHwrj4X4Z5jCbFETl0GcS6urjRcpAH2QPjfQk5qnNrXfsHj7+pzcV4o18q4mSRUtYcyYERyByeaVZbNGYTrIR0ygE3Av24bA4ZiMjyNJpsziW9r3IfbTW50reIsNBIzE5JBoJAziQZrWVCNWNzbLY3vaxvTCtiI3OXh8zCxylY4om16mLjMEuSBcgg6ezekzVz8iZ7pQ/m1oj40xEMrIiHPISxdwpLIQxJaQew11y2vk6lyquors4eseHfNNZCEBCM2fK7MQAlh1MQFsAL3bS9TGC4BJiRnOOyP7LxwopEY3ynmKHz+rAfhFT3DPDOHw9ikKmQXvK4DTMTuWkIvc/LsABpWpcO7+vS/yVfHmfpK0nBjxGdDNhmXDxZi3PQo0rEWCKpswX7ROxsBrc2tP0GWP91NmH3J7sLeSyDrHvbP7qkaV0cWKcU9MmW7dvbIDiuGnxPKXJy8suaQls0bJyphpkdGcZzHocutjY2qPjwfEEkESyPyQI05rHDsxCmEF1zAtmK84nMG1tqdKt9KsIFTw6cRbJmYq3SXP+bckWhJAUAF7mawf0Jy6ajnjPFOi+bfqJ+i7EWOdQdwblSp1FgRpc3SlARnh9p+SBiAeYL3ZjH1DM2W4j0BygaC9rjqY3qTpSgFKUoBSlKAUpSgFYTE5Ta97G1rXv6X0v76zpQFFwPGMXGUjtI7NdgZYpiZGXlBlCtlMAJc5mJeNSRlO4HXBjMevKUrmJWMGRon6c5gDcxQ9mZQZTfTbYWN7davaApjcZ4gyqwhKuMrNEIHsbw3CmUtYZpWsbC6ZdTpdpDhfEcY6OzxLdYmKLy5IzLJmkCglyCmiLoR9u97VY6UBVsFicbI8ja2WCQQhomhWSU5SrSIzErY3Wx7DN9quDFYzFoj8j6QVaMDNPC7ypPkmJ5adJsWEQJF0Utppe14pQFX4ZxDFNiCZUcR9KkCJwqG+IBAa55v8AobuNNRoNbZeJcVK0afUBBz4P3kgvcSAjpQMLXA71Zqh/Fa/5sW/1bxSn8MciO5/kDV4/BKfKPh+GjJY9QAuSLL2vpqT5ele8RQhLjM+ouCSARe5BC20I0+NbsfHyMTLGSFyyOADp05jlt6ZStdCOCNPzBH61y22ns+sxqajXscEfC8RKI3CKqyuUS7KNVvpZQbewbfhq4cL/AGeQprO7TN91bxxD5HM3xIHpXNwebmRPFkzvC64lF++uiyIv8Vi4HrItWLg7Rzgykl1PsoWJVRbQkX1JGvxqrkXU66fDOfkdJuX9jnw30XDcyLLDCL63yIGVgCQWNibEkWJ8q5p+JSOY447kGQcvEyA5GspOXsZH3FxZWGt7hhUjLh4sO/MyZVIKmwvlJIIsNxex28hXsTJi8wYExKR6Fn3B9MuhHrY9qyKvUqa+6OTjEuKhhdy0EgCktlEiNl2JW5YXse9dk3h/FzLmbDYcOqsAZJczG4scqqhUX9SRrtXNjMM+IePCFsplLBmA0eBVuzgAWD6BSugBcHYgV9GFdDi8ebXVS/BkzZXOkij4aPEhRGnD3S2nU8CRD1urE279Kk1nH4NxTEB8aqqephCrBhc3Kxlmt30Yj+rV1pWueJin7b/JQ+RbInh/hXCwMHjw6K6iwYjMw0sTma5zHudzc3qWpStSWig5cVw1JCCRZhoroSrqPIMNbemx7g1ozzRbjnp5rlWUe9dEf3jL6KakaUBWMdJijNJJEXESJHIqlT19DsyLEUBZico1dSpPz5ovEGPKFhhQcoPSYZkMhJxAUjM3QAI4SQQb8zcXFXClAVDE8dxqqWSEOAVUE4XEIWuJTm5WcuBdI0ta45mbbStbcdxrO45DIqubWgluwyYoBc1yCM0cBzroeYNBe1XOlAV5eLYjks3L6w6KR9Hm+rVmAey5rz5AT1JYHtUdh/EGNCIrYdswRC8jQTNa64a7ZFIzteTEXRTccvtY3uVKAifD2LldX598+drXiaMCPQqBckHfzv23BqWpSgFKUoBSlKAUpSgFa8S5VGI3Ckj3gVspQFKwvjR4487ss6mJXzrZAsxilkMBK3Ba8agDccwXvpfZjfG8gWTLCisA+VndrKwEto5Bk0nvGDy9iG32vcLUtQFSTxvIxcDC2yFyc0moSNrMCqqbSW1ym241rc/jJiQI4FYgAvmkYZWzKrJpGeoFxobbGrRalqAjMFxxWiDyWRrlWUEsc4LCyi2Y3ykjS9taz/pRm/d4eRvVwIl+Ich/+E1IUoCPyYh92iiHkoaU/BjkA/lNYycEVwRLJLKCLEM+VSDoQVjCqQfUGpKlAfHPFnh36MwypZoxZioA5sA0SbTci4R/I5SbAgmJRr19s4rwpcQoBJVlOZHW2aNrWut/QkEHQgkHSvnPGPCpVyoVY5tWyrpDOo3eC/sN5oTod9CHOPNh/cjt8LmJLosq5leJhJExVx3HcdwQdCPQ1N8F4o0jM8KgTatNBeyTDvJhyT0vc3Kk2ub31JaIZSCQQQQSCDuCDYg+t65Z8Mb5lJBGosSCD5gjUGsu01014OjmwrIupeT6NgAmIAkkOaxsIxeyMNxIpsc47hgLeVecRxCYe7qmrFUEaWBdiQq5RtmuwHrf3VUeF8cD3Es5gnAsmIsCHA2TEqemQDsW13sVOrXvwpw6AvmkzPi0FyZmDZQdM+HAAXIdRmChtbNY6VCOH1V2fb+TkZqeLyv/AA2cI8NyOxmxP1bgZYFRgTBqCXLbFyVUW1GUEahiK38Z4nOsI15UiyBZGAIR1yOQY5DHIIwxC+0psRkJuQ1WSldeIUT0z4OZVOntlLg8TYqZlSOMA50Vi8cl00S/PXYFs7Gynp5RF9dNi+KsVbMMGSMqtkIkzlnSZgqkINFMSg6Enmedr25IgL2AFzc2Frk9z61lUiJTH8V4pW0hEqkoFKRzID+9BtnAPWUAG9v47i/fjOP4iOBJOQCzs5yhZTYKCUQgAnO5AUNawJ76A2O1e0BU5fEOIhhQsoeWSbEgKVcdMbSGONFRb3ZUUBjf2r66A4x+K8SzyAYbRCzXZJRdFLXQb3c5N9Pa9nTW2NECQSASL2JAuL6Gx7aVlQFSk8UYnKSuHDWDswCTXSzRKEOYAMy8xmYqbERm1r3Gg+LcSzIow+S4jLMY5CFBePM1/umMvbyseo2IF0pQFa4d4hneOQtASyQcxY8sgkZxGrAM2TIc5YgBdRlOhNwvJD4sxCq14DMxLGPJHKiyKDPot0JFhHFve/NG+l7halqAgeBcYklldZMuXLHyyscqBzeYMRzBtaMadvMggmepSgFKUoBSlKAUpSgFKUoBSlKAUpSgFKUoBSlKAUpSgFcvEeHJOmRxcXBBBsyMNmRhqrDzrqpQFP4h4EEl2uBJ3YaLKALAsuytYDUeXltH/wDh83nX0CvKprDFdzZHNywtJnzqb9mpbuL1LcK8MSxqqFrGLWCQe0nbKw+0hGhHcadgRb69pOGZe0Rycu8i1RhCxKgsLG2o3se9j3FZ0pVxlFKUoBSlKAUpSgFKUoBSlKAUpSgFKUoBSlKAUpSgFKUoD//Z"/>
          <p:cNvSpPr>
            <a:spLocks noChangeAspect="1" noChangeArrowheads="1"/>
          </p:cNvSpPr>
          <p:nvPr/>
        </p:nvSpPr>
        <p:spPr bwMode="auto">
          <a:xfrm>
            <a:off x="71438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4" descr="babies_doctors_193969_tn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066800"/>
            <a:ext cx="316861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304800"/>
            <a:ext cx="1717137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Meperidine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453715"/>
            <a:ext cx="67056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514350"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analgesic,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constipating ,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depressant  on </a:t>
            </a: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faetal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respiration than morphine</a:t>
            </a:r>
          </a:p>
          <a:p>
            <a:pPr marL="0" marR="0" lvl="0" indent="-5143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Has atropine –like action / Smooth muscle relaxant</a:t>
            </a:r>
          </a:p>
          <a:p>
            <a:pPr marL="0" marR="0" lvl="0" indent="-5143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No  cough  suppressant effect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901521"/>
            <a:ext cx="12192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Actions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05200" y="304800"/>
            <a:ext cx="6248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342900"/>
            <a:r>
              <a:rPr lang="en-US" sz="2600" b="1" dirty="0" smtClean="0">
                <a:solidFill>
                  <a:srgbClr val="006260"/>
                </a:solidFill>
                <a:latin typeface="Arial Narrow" pitchFamily="34" charset="0"/>
              </a:rPr>
              <a:t>Synthetic  &gt; effective </a:t>
            </a:r>
            <a:r>
              <a:rPr lang="en-US" sz="2600" b="1" dirty="0" smtClean="0">
                <a:solidFill>
                  <a:srgbClr val="006260"/>
                </a:solidFill>
                <a:latin typeface="Symbol" pitchFamily="18" charset="2"/>
              </a:rPr>
              <a:t>k </a:t>
            </a:r>
            <a:r>
              <a:rPr lang="en-US" sz="2600" b="1" dirty="0" err="1" smtClean="0">
                <a:solidFill>
                  <a:srgbClr val="006260"/>
                </a:solidFill>
                <a:latin typeface="Arial Narrow" pitchFamily="34" charset="0"/>
              </a:rPr>
              <a:t>agonism</a:t>
            </a:r>
            <a:endParaRPr lang="en-US" sz="2600" b="1" dirty="0" smtClean="0">
              <a:solidFill>
                <a:srgbClr val="006260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304800"/>
            <a:ext cx="1511952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Pethidine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3620438"/>
            <a:ext cx="86106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As in morphine but not in cough &amp; diarrhea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Used in severe visceral pain; renal &amp; </a:t>
            </a: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biliary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colics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sm. relaxant) 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Used in obstetric analgesia (No </a:t>
            </a: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resp.)</a:t>
            </a:r>
          </a:p>
          <a:p>
            <a:pPr>
              <a:lnSpc>
                <a:spcPts val="2600"/>
              </a:lnSpc>
            </a:pP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Preanaesthetic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 medication ( better)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3068244"/>
            <a:ext cx="1524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689193"/>
            <a:ext cx="6781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Tremors, Convulsions, Hyperthermia, Hypotension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Burred vision, Dry mouth, Urine retention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Tolerance &amp; Addiction</a:t>
            </a:r>
            <a:endParaRPr lang="en-US" sz="25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5136998"/>
            <a:ext cx="762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4" grpId="0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3A3ACE">
                <a:alpha val="85000"/>
              </a:srgbClr>
            </a:gs>
            <a:gs pos="11000">
              <a:schemeClr val="accent1">
                <a:alpha val="94000"/>
              </a:schemeClr>
            </a:gs>
            <a:gs pos="83000">
              <a:schemeClr val="tx2">
                <a:lumMod val="50000"/>
                <a:alpha val="97000"/>
              </a:schemeClr>
            </a:gs>
            <a:gs pos="95000">
              <a:srgbClr val="FFE4AF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rds.yahoo.com/_ylt=A0WTbx4WO7ZMWUoABFCjzbkF/SIG=12gp23gt9/EXP=1287097494/**http%3a/www.healthbeginsinhim.org/images/Chronic%2520Pain.jpg"/>
          <p:cNvPicPr>
            <a:picLocks noChangeAspect="1" noChangeArrowheads="1"/>
          </p:cNvPicPr>
          <p:nvPr/>
        </p:nvPicPr>
        <p:blipFill>
          <a:blip r:embed="rId2" cstate="print">
            <a:lum bright="10000" contrast="-70000"/>
          </a:blip>
          <a:srcRect b="3627"/>
          <a:stretch>
            <a:fillRect/>
          </a:stretch>
        </p:blipFill>
        <p:spPr bwMode="auto">
          <a:xfrm>
            <a:off x="0" y="3948090"/>
            <a:ext cx="4105275" cy="2909910"/>
          </a:xfrm>
          <a:prstGeom prst="teardrop">
            <a:avLst/>
          </a:prstGeom>
          <a:noFill/>
        </p:spPr>
      </p:pic>
      <p:pic>
        <p:nvPicPr>
          <p:cNvPr id="6" name="Picture 5" descr="http://www.capstonepain.com/yahoo_site_admin/assets/images/bigstockphoto_Backache_1260545.1816424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82"/>
          <a:stretch>
            <a:fillRect/>
          </a:stretch>
        </p:blipFill>
        <p:spPr bwMode="auto">
          <a:xfrm>
            <a:off x="7162800" y="6858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13489" t="2388" r="50811" b="52239"/>
          <a:stretch>
            <a:fillRect/>
          </a:stretch>
        </p:blipFill>
        <p:spPr bwMode="auto">
          <a:xfrm>
            <a:off x="8385268" y="3048001"/>
            <a:ext cx="609600" cy="52647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13489" t="2388" r="50811" b="52239"/>
          <a:stretch>
            <a:fillRect/>
          </a:stretch>
        </p:blipFill>
        <p:spPr bwMode="auto">
          <a:xfrm rot="4320118">
            <a:off x="8269334" y="3384584"/>
            <a:ext cx="609600" cy="52647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" name="Group 14"/>
          <p:cNvGrpSpPr/>
          <p:nvPr/>
        </p:nvGrpSpPr>
        <p:grpSpPr>
          <a:xfrm>
            <a:off x="7620000" y="2971800"/>
            <a:ext cx="1066800" cy="838200"/>
            <a:chOff x="5257800" y="1143001"/>
            <a:chExt cx="1447800" cy="1524000"/>
          </a:xfrm>
        </p:grpSpPr>
        <p:sp>
          <p:nvSpPr>
            <p:cNvPr id="13" name="Oval 12"/>
            <p:cNvSpPr/>
            <p:nvPr/>
          </p:nvSpPr>
          <p:spPr>
            <a:xfrm>
              <a:off x="5410200" y="1332963"/>
              <a:ext cx="1143000" cy="1181637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62600" y="1486437"/>
              <a:ext cx="888642" cy="914400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715000" y="1600199"/>
              <a:ext cx="609600" cy="673995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816958" y="1752599"/>
              <a:ext cx="381000" cy="369195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57800" y="1143001"/>
              <a:ext cx="1447800" cy="1524000"/>
            </a:xfrm>
            <a:prstGeom prst="ellipse">
              <a:avLst/>
            </a:prstGeom>
            <a:noFill/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5" cstate="print"/>
          <a:srcRect l="13489" t="2388" r="50811" b="52239"/>
          <a:stretch>
            <a:fillRect/>
          </a:stretch>
        </p:blipFill>
        <p:spPr bwMode="auto">
          <a:xfrm rot="152359">
            <a:off x="3219621" y="5340269"/>
            <a:ext cx="1094874" cy="94557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" name="Group 21"/>
          <p:cNvGrpSpPr/>
          <p:nvPr/>
        </p:nvGrpSpPr>
        <p:grpSpPr>
          <a:xfrm>
            <a:off x="3048000" y="5334000"/>
            <a:ext cx="1066800" cy="838200"/>
            <a:chOff x="5257800" y="1143001"/>
            <a:chExt cx="1447800" cy="1524000"/>
          </a:xfrm>
        </p:grpSpPr>
        <p:sp>
          <p:nvSpPr>
            <p:cNvPr id="23" name="Oval 22"/>
            <p:cNvSpPr/>
            <p:nvPr/>
          </p:nvSpPr>
          <p:spPr>
            <a:xfrm>
              <a:off x="5410200" y="1332963"/>
              <a:ext cx="1143000" cy="1181637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562600" y="1486437"/>
              <a:ext cx="888642" cy="914400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715000" y="1600199"/>
              <a:ext cx="609600" cy="673995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816958" y="1752599"/>
              <a:ext cx="381000" cy="369195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57800" y="1143001"/>
              <a:ext cx="1447800" cy="1524000"/>
            </a:xfrm>
            <a:prstGeom prst="ellipse">
              <a:avLst/>
            </a:prstGeom>
            <a:noFill/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4" descr="http://faculty.irsc.edu/faculty/sschwartz/ANIMATED_NEVE_IMPULSE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122260">
            <a:off x="3915619" y="3670522"/>
            <a:ext cx="4963948" cy="2352675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0" y="762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IN MANAGEMENT OF 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PAIN</a:t>
            </a:r>
          </a:p>
          <a:p>
            <a:pPr algn="ctr"/>
            <a:endParaRPr 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8600" y="914400"/>
            <a:ext cx="1071570" cy="584775"/>
          </a:xfrm>
          <a:prstGeom prst="rect">
            <a:avLst/>
          </a:prstGeo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 Narrow" pitchFamily="34" charset="0"/>
              </a:rPr>
              <a:t>ILOs: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1600200"/>
            <a:ext cx="693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Revise how pain is perceived and modulated, emphasizing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on neurotransmitters, receptors, channels involved</a:t>
            </a:r>
          </a:p>
          <a:p>
            <a:pPr>
              <a:buSzPct val="80000"/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Classify drugs used in management of pain</a:t>
            </a:r>
          </a:p>
          <a:p>
            <a:pPr>
              <a:buSzPct val="80000"/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Expand on pharmacology of opiates, patterns of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classification, mechanism of action</a:t>
            </a:r>
            <a:r>
              <a:rPr lang="en-US" sz="2200" b="1" dirty="0" smtClean="0">
                <a:latin typeface="Arial Narrow" pitchFamily="34" charset="0"/>
              </a:rPr>
              <a:t>, indications</a:t>
            </a:r>
            <a:r>
              <a:rPr lang="en-US" sz="2200" b="1" dirty="0" smtClean="0">
                <a:latin typeface="Arial Narrow" pitchFamily="34" charset="0"/>
              </a:rPr>
              <a:t>, ADR,…etc.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detailing on morphine as an example.</a:t>
            </a:r>
          </a:p>
          <a:p>
            <a:pPr>
              <a:buSzPct val="80000"/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Compare in brief actions and indications of other opiate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agonists and antagonists.   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263464"/>
            <a:ext cx="1721946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TRAMADOL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04800"/>
            <a:ext cx="70104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Synthetic, m agonist , 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potent, 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 NE &amp; 5HT also</a:t>
            </a:r>
            <a:endParaRPr lang="en-US" sz="2300" b="1" dirty="0" smtClean="0">
              <a:solidFill>
                <a:srgbClr val="006666"/>
              </a:solidFill>
              <a:latin typeface="Arial Narrow" pitchFamily="34" charset="0"/>
            </a:endParaRPr>
          </a:p>
          <a:p>
            <a:pPr lvl="0">
              <a:lnSpc>
                <a:spcPts val="28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 </a:t>
            </a:r>
            <a:endParaRPr lang="en-US" sz="2300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521" y="787758"/>
            <a:ext cx="6324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Can be given orally; 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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 oral bioavailability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984018"/>
            <a:ext cx="858591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Seizures (not in epileptics), Nausea , Dry mouth</a:t>
            </a:r>
            <a:r>
              <a:rPr lang="en-US" sz="2300" dirty="0" smtClean="0">
                <a:solidFill>
                  <a:srgbClr val="006666"/>
                </a:solidFill>
                <a:latin typeface="Arial Narrow" pitchFamily="34" charset="0"/>
              </a:rPr>
              <a:t>, 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Dizziness , Sedation</a:t>
            </a:r>
            <a:r>
              <a:rPr lang="en-US" sz="2300" dirty="0" smtClean="0">
                <a:solidFill>
                  <a:srgbClr val="006666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Less  adverse  effects on respiratory &amp; C.V.S.</a:t>
            </a:r>
            <a:endParaRPr lang="en-US" sz="2300" dirty="0" smtClean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21" y="1369953"/>
            <a:ext cx="1498622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3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23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521" y="2104451"/>
            <a:ext cx="749311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3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</a:t>
            </a:r>
            <a:endParaRPr lang="en-US" sz="23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1374418"/>
            <a:ext cx="84077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Mild - moderate acute &amp; chronic visceral pain &amp; during  labor </a:t>
            </a:r>
            <a:endParaRPr lang="en-US" sz="2300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981980"/>
            <a:ext cx="135485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Fentanyl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00200" y="3022242"/>
            <a:ext cx="7543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/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Synthetic, </a:t>
            </a:r>
            <a:r>
              <a:rPr lang="en-US" sz="2400" b="1" dirty="0" smtClean="0">
                <a:solidFill>
                  <a:srgbClr val="006260"/>
                </a:solidFill>
                <a:latin typeface="Symbol" pitchFamily="18" charset="2"/>
              </a:rPr>
              <a:t>m 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agonism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potency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&gt; 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meperdine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&amp; morphine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52400" y="350520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Commonest analgesic supplement during anesthesia, IV or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intrathecal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To induce &amp; maintain anesthesia in poor-risk patients [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stabilizing 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heart.]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In combination with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droperidol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as NEUROLEPTANALGESIA</a:t>
            </a:r>
            <a:endParaRPr lang="en-US" sz="2300" b="1" i="1" dirty="0" smtClean="0">
              <a:solidFill>
                <a:srgbClr val="00626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In cancer pain &amp; severe postoperative pain;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transdermal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patch changed every 72 hrs.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5253335"/>
            <a:ext cx="762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791200"/>
            <a:ext cx="845820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Mimic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opioid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agonists / respiratory depression most serious / CV effects are less.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Bradycardia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may still occur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2895600"/>
            <a:ext cx="9144000" cy="1588"/>
          </a:xfrm>
          <a:prstGeom prst="line">
            <a:avLst/>
          </a:prstGeom>
          <a:ln w="38100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1" grpId="0"/>
      <p:bldP spid="17" grpId="0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5486400"/>
            <a:ext cx="8610600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260"/>
                </a:solidFill>
                <a:sym typeface="Wingdings 3"/>
              </a:rPr>
              <a:t>In non addicts, it causes tolerance &amp; dependence but not as severe as that of morphine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279042"/>
            <a:ext cx="1872629" cy="477054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 marR="0" lvl="0" indent="0" fontAlgn="auto">
              <a:lnSpc>
                <a:spcPts val="29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METHADONE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5405" y="197166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Synthetic,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Symbol" pitchFamily="18" charset="2"/>
              </a:rPr>
              <a:t>- Weaker Agonist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, t½ 55 h.</a:t>
            </a:r>
          </a:p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Used to treat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withdrawal.</a:t>
            </a:r>
          </a:p>
        </p:txBody>
      </p:sp>
      <p:pic>
        <p:nvPicPr>
          <p:cNvPr id="12" name="Picture 11" descr="Suboxone Mechanism of Action">
            <a:hlinkClick r:id="rId2" tooltip="How Suboxone Works"/>
          </p:cNvPr>
          <p:cNvPicPr>
            <a:picLocks noChangeAspect="1" noChangeArrowheads="1"/>
          </p:cNvPicPr>
          <p:nvPr/>
        </p:nvPicPr>
        <p:blipFill>
          <a:blip r:embed="rId3" cstate="print"/>
          <a:srcRect l="52243" t="11628" r="7636" b="66307"/>
          <a:stretch>
            <a:fillRect/>
          </a:stretch>
        </p:blipFill>
        <p:spPr bwMode="auto">
          <a:xfrm>
            <a:off x="4701012" y="2362200"/>
            <a:ext cx="3452388" cy="24384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52400" y="1001777"/>
            <a:ext cx="899160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Firm occupancy of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receptors by methadone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desire for other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intake, because it is producing an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effect that stop withdrawal manifestations. With time addicts improve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600" b="1" dirty="0" smtClean="0">
                <a:solidFill>
                  <a:srgbClr val="006260"/>
                </a:solidFill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craving </a:t>
            </a:r>
            <a:endParaRPr lang="en-US" sz="26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70352" y="2362201"/>
            <a:ext cx="3352800" cy="2438400"/>
            <a:chOff x="870352" y="2133601"/>
            <a:chExt cx="3352800" cy="2438400"/>
          </a:xfrm>
        </p:grpSpPr>
        <p:pic>
          <p:nvPicPr>
            <p:cNvPr id="2050" name="Picture 2" descr="C:\Users\Administrator\Pictures\Picture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0352" y="2133601"/>
              <a:ext cx="3352800" cy="24384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990600" y="2286000"/>
              <a:ext cx="137160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CC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 ADDICT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48200" y="2362200"/>
            <a:ext cx="3505200" cy="2899611"/>
            <a:chOff x="6039853" y="1588168"/>
            <a:chExt cx="3429000" cy="2899611"/>
          </a:xfrm>
        </p:grpSpPr>
        <p:pic>
          <p:nvPicPr>
            <p:cNvPr id="25" name="Picture 24" descr="Suboxone Mechanism of Action">
              <a:hlinkClick r:id="rId2" tooltip="How Suboxone Works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51746" t="47723" r="5858" b="30203"/>
            <a:stretch>
              <a:fillRect/>
            </a:stretch>
          </p:blipFill>
          <p:spPr bwMode="auto">
            <a:xfrm>
              <a:off x="6039853" y="1588168"/>
              <a:ext cx="3429000" cy="2899611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6070242" y="4048913"/>
              <a:ext cx="1066800" cy="4262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sz="1600" b="1" dirty="0" smtClean="0">
                  <a:solidFill>
                    <a:srgbClr val="000000"/>
                  </a:solidFill>
                  <a:latin typeface="Arial Narrow" pitchFamily="34" charset="0"/>
                </a:rPr>
                <a:t>Methadone</a:t>
              </a:r>
              <a:endParaRPr lang="en-US" sz="16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72200" y="1828800"/>
              <a:ext cx="1371600" cy="4165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en-US" sz="1600" b="1" dirty="0" smtClean="0">
                  <a:solidFill>
                    <a:srgbClr val="000000"/>
                  </a:solidFill>
                  <a:latin typeface="Arial Narrow" pitchFamily="34" charset="0"/>
                </a:rPr>
                <a:t>After 72 hours </a:t>
              </a:r>
              <a:endParaRPr lang="en-US" sz="16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800" y="2349321"/>
            <a:ext cx="3581400" cy="2895600"/>
            <a:chOff x="1175151" y="2751221"/>
            <a:chExt cx="3168249" cy="2658979"/>
          </a:xfrm>
        </p:grpSpPr>
        <p:pic>
          <p:nvPicPr>
            <p:cNvPr id="29" name="Picture 28" descr="Suboxone Mechanism of Action">
              <a:hlinkClick r:id="rId2" tooltip="How Suboxone Works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6822" t="47815" r="51824" b="30203"/>
            <a:stretch>
              <a:fillRect/>
            </a:stretch>
          </p:blipFill>
          <p:spPr bwMode="auto">
            <a:xfrm>
              <a:off x="1175151" y="2751221"/>
              <a:ext cx="3168249" cy="2658979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258309" y="4499888"/>
              <a:ext cx="990600" cy="4205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sz="1400" b="1" dirty="0" smtClean="0">
                  <a:solidFill>
                    <a:srgbClr val="000000"/>
                  </a:solidFill>
                  <a:latin typeface="Arial Narrow" pitchFamily="34" charset="0"/>
                </a:rPr>
                <a:t>Methadone</a:t>
              </a:r>
              <a:endParaRPr lang="en-US" sz="14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pic>
        <p:nvPicPr>
          <p:cNvPr id="31" name="Picture 3" descr="C:\Users\Administrator\Pictures\Picture4.bmp"/>
          <p:cNvPicPr>
            <a:picLocks noChangeAspect="1" noChangeArrowheads="1"/>
          </p:cNvPicPr>
          <p:nvPr/>
        </p:nvPicPr>
        <p:blipFill>
          <a:blip r:embed="rId5" cstate="print"/>
          <a:srcRect r="3068" b="2847"/>
          <a:stretch>
            <a:fillRect/>
          </a:stretch>
        </p:blipFill>
        <p:spPr bwMode="auto">
          <a:xfrm>
            <a:off x="609600" y="2286000"/>
            <a:ext cx="7608276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oading Image"/>
          <p:cNvPicPr>
            <a:picLocks noChangeAspect="1" noChangeArrowheads="1"/>
          </p:cNvPicPr>
          <p:nvPr/>
        </p:nvPicPr>
        <p:blipFill>
          <a:blip r:embed="rId2" cstate="print"/>
          <a:srcRect l="4085" t="39615" r="2935" b="21016"/>
          <a:stretch>
            <a:fillRect/>
          </a:stretch>
        </p:blipFill>
        <p:spPr bwMode="auto">
          <a:xfrm>
            <a:off x="0" y="5105401"/>
            <a:ext cx="9144000" cy="1752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238780"/>
            <a:ext cx="502983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Antagonizing Acute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Toxicity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0600" y="1219200"/>
            <a:ext cx="7177568" cy="4419600"/>
            <a:chOff x="990600" y="838200"/>
            <a:chExt cx="7177568" cy="4419600"/>
          </a:xfrm>
        </p:grpSpPr>
        <p:pic>
          <p:nvPicPr>
            <p:cNvPr id="3" name="Picture 4" descr="http://issues05.emcdda.europa.eu/en/images/bupfig01-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838200"/>
              <a:ext cx="7177568" cy="44196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3745605" y="964842"/>
              <a:ext cx="1694695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Nalorphine</a:t>
              </a:r>
              <a:endPara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964842"/>
              <a:ext cx="1447832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Symbol" pitchFamily="18" charset="2"/>
                </a:rPr>
                <a:t>Naloxone</a:t>
              </a:r>
              <a:endPara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924580"/>
              <a:ext cx="1475084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Morphine</a:t>
              </a:r>
              <a:endPara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219200"/>
            <a:ext cx="8534400" cy="2362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Used to treat respiratory depression caused by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overdose &amp; to reverse the effect of analgesia on the respiration of the new born baby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Effect lasts only for 2-4 hours.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Precipitates withdrawal syndrome in addicts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81000"/>
            <a:ext cx="1447832" cy="464230"/>
          </a:xfrm>
          <a:prstGeom prst="rect">
            <a:avLst/>
          </a:prstGeom>
          <a:solidFill>
            <a:srgbClr val="FF66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Symbol" pitchFamily="18" charset="2"/>
              </a:rPr>
              <a:t>Naloxone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505200"/>
            <a:ext cx="1653851" cy="464230"/>
          </a:xfrm>
          <a:prstGeom prst="rect">
            <a:avLst/>
          </a:prstGeom>
          <a:solidFill>
            <a:srgbClr val="FF66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Symbol" pitchFamily="18" charset="2"/>
              </a:rPr>
              <a:t>Naltrexone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4038600"/>
            <a:ext cx="8534400" cy="990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Very similar to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naloxone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but with longer duration of action [t½=10h]  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838200"/>
            <a:ext cx="8534400" cy="609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 smtClean="0">
                <a:solidFill>
                  <a:srgbClr val="006666"/>
                </a:solidFill>
                <a:sym typeface="Symbol" pitchFamily="18" charset="2"/>
              </a:rPr>
              <a:t>P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ure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antagonist.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5562" y="152400"/>
            <a:ext cx="502983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Antagonizing Acute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Toxicity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</a:rPr>
              <a:t>A 4 year old has recently returned from having an abscess drained and has a JP drain in place.  The nurse is asking for pain medication.</a:t>
            </a:r>
          </a:p>
          <a:p>
            <a:pPr lvl="1" eaLnBrk="1" hangingPunct="1"/>
            <a:r>
              <a:rPr lang="en-US" dirty="0" smtClean="0">
                <a:ea typeface="ＭＳ Ｐゴシック" pitchFamily="-107" charset="-128"/>
              </a:rPr>
              <a:t>How would you assess the patient’s pain?  </a:t>
            </a:r>
          </a:p>
          <a:p>
            <a:pPr lvl="1" eaLnBrk="1" hangingPunct="1"/>
            <a:r>
              <a:rPr lang="en-US" dirty="0" smtClean="0">
                <a:ea typeface="ＭＳ Ｐゴシック" pitchFamily="-107" charset="-128"/>
              </a:rPr>
              <a:t>How would you treat his pain?</a:t>
            </a:r>
          </a:p>
          <a:p>
            <a:pPr lvl="1"/>
            <a:r>
              <a:rPr lang="en-US" dirty="0" smtClean="0">
                <a:ea typeface="ＭＳ Ｐゴシック" pitchFamily="-107" charset="-128"/>
              </a:rPr>
              <a:t>What if it is getting worse?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149" name="Picture 5" descr="http://4.bp.blogspot.com/-z3Fla7OmNb4/TnOed8zjmxI/AAAAAAAAAvU/g1JEHwJR0dk/s320/jpd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300" y="3809999"/>
            <a:ext cx="25527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Case 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7772400" cy="4648200"/>
          </a:xfrm>
        </p:spPr>
        <p:txBody>
          <a:bodyPr/>
          <a:lstStyle/>
          <a:p>
            <a:r>
              <a:rPr lang="en-US" smtClean="0">
                <a:ea typeface="ＭＳ Ｐゴシック" pitchFamily="-107" charset="-128"/>
              </a:rPr>
              <a:t>A 10 yo female with a fractured arm is complaining of pruritus with morphine.</a:t>
            </a:r>
          </a:p>
          <a:p>
            <a:pPr lvl="1"/>
            <a:r>
              <a:rPr lang="en-US" smtClean="0"/>
              <a:t>How would you assess her pain?</a:t>
            </a:r>
          </a:p>
          <a:p>
            <a:pPr lvl="1"/>
            <a:r>
              <a:rPr lang="en-US" smtClean="0"/>
              <a:t>What changes would you make to her pain regimen? </a:t>
            </a:r>
          </a:p>
          <a:p>
            <a:pPr eaLnBrk="1" hangingPunct="1"/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1000">
              <a:srgbClr val="003300"/>
            </a:gs>
            <a:gs pos="24000">
              <a:srgbClr val="003300">
                <a:alpha val="67000"/>
              </a:srgbClr>
            </a:gs>
            <a:gs pos="48000">
              <a:srgbClr val="003300">
                <a:alpha val="46000"/>
              </a:srgbClr>
            </a:gs>
            <a:gs pos="60000">
              <a:srgbClr val="FFFF99"/>
            </a:gs>
            <a:gs pos="100000">
              <a:srgbClr val="FFE98B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1.trekearth.com/photos/10285/poiies.jpg"/>
          <p:cNvPicPr>
            <a:picLocks noChangeAspect="1" noChangeArrowheads="1"/>
          </p:cNvPicPr>
          <p:nvPr/>
        </p:nvPicPr>
        <p:blipFill>
          <a:blip r:embed="rId2" cstate="print"/>
          <a:srcRect l="2702" t="3402" r="1843" b="3044"/>
          <a:stretch>
            <a:fillRect/>
          </a:stretch>
        </p:blipFill>
        <p:spPr bwMode="auto">
          <a:xfrm>
            <a:off x="533400" y="1981200"/>
            <a:ext cx="8077200" cy="4191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10385" y="505361"/>
            <a:ext cx="54954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itchFamily="66" charset="0"/>
              </a:rPr>
              <a:t>GOOD LUCK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rgbClr val="0000FF"/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http://0.tqn.com/d/ergonomics/1/0/C/-/-/-/painsca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267" b="41582"/>
          <a:stretch>
            <a:fillRect/>
          </a:stretch>
        </p:blipFill>
        <p:spPr bwMode="auto">
          <a:xfrm>
            <a:off x="457201" y="1447800"/>
            <a:ext cx="7848600" cy="914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85800" y="228600"/>
            <a:ext cx="8305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Unpleasant sensory &amp; emotional experience associated with actual or potential tissue  damage. If </a:t>
            </a:r>
            <a:r>
              <a:rPr lang="en-US" sz="2600" b="1" dirty="0" smtClean="0">
                <a:latin typeface="Arial Narrow" pitchFamily="34" charset="0"/>
                <a:ea typeface="GungsuhChe" pitchFamily="49" charset="-127"/>
                <a:cs typeface="Times New Roman" pitchFamily="18" charset="0"/>
              </a:rPr>
              <a:t>uncontrolled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 r</a:t>
            </a:r>
            <a:r>
              <a:rPr lang="en-US" sz="2600" b="1" dirty="0" smtClean="0">
                <a:latin typeface="Arial Narrow" pitchFamily="34" charset="0"/>
                <a:ea typeface="GungsuhChe" pitchFamily="49" charset="-127"/>
                <a:cs typeface="Times New Roman" pitchFamily="18" charset="0"/>
              </a:rPr>
              <a:t>uin the quality of life. </a:t>
            </a:r>
            <a:r>
              <a:rPr lang="en-US" sz="2600" b="1" dirty="0" smtClean="0">
                <a:latin typeface="Arial Narrow" pitchFamily="34" charset="0"/>
              </a:rPr>
              <a:t>It varies in intensity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 annoying to unbearable.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762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PAIN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FF33">
                <a:tint val="45000"/>
                <a:satMod val="400000"/>
              </a:srgbClr>
            </a:duotone>
          </a:blip>
          <a:srcRect b="31588"/>
          <a:stretch>
            <a:fillRect/>
          </a:stretch>
        </p:blipFill>
        <p:spPr>
          <a:xfrm flipH="1">
            <a:off x="660042" y="2438400"/>
            <a:ext cx="80772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457200" y="33922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Unbearable</a:t>
            </a:r>
          </a:p>
          <a:p>
            <a:pPr algn="ctr"/>
            <a:r>
              <a:rPr lang="en-US" b="1" dirty="0" smtClean="0">
                <a:latin typeface="Arial Narrow" pitchFamily="34" charset="0"/>
              </a:rPr>
              <a:t>Worst possible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3392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Annoying</a:t>
            </a:r>
          </a:p>
          <a:p>
            <a:pPr algn="ctr"/>
            <a:r>
              <a:rPr lang="en-US" b="1" dirty="0" smtClean="0">
                <a:latin typeface="Arial Narrow" pitchFamily="34" charset="0"/>
              </a:rPr>
              <a:t>mild 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3392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Troublesome</a:t>
            </a:r>
          </a:p>
          <a:p>
            <a:pPr algn="ctr"/>
            <a:r>
              <a:rPr lang="en-US" b="1" dirty="0" smtClean="0">
                <a:latin typeface="Arial Narrow" pitchFamily="34" charset="0"/>
              </a:rPr>
              <a:t>moderate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3392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Miserable severe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3392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Excruciating</a:t>
            </a:r>
          </a:p>
          <a:p>
            <a:pPr algn="ctr"/>
            <a:r>
              <a:rPr lang="en-US" b="1" dirty="0">
                <a:latin typeface="Arial Narrow" pitchFamily="34" charset="0"/>
              </a:rPr>
              <a:t>v</a:t>
            </a:r>
            <a:r>
              <a:rPr lang="en-US" b="1" dirty="0" smtClean="0">
                <a:latin typeface="Arial Narrow" pitchFamily="34" charset="0"/>
              </a:rPr>
              <a:t>ery  severe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4003357"/>
            <a:ext cx="8458200" cy="492443"/>
          </a:xfrm>
          <a:prstGeom prst="rect">
            <a:avLst/>
          </a:prstGeom>
          <a:gradFill flip="none" rotWithShape="1">
            <a:gsLst>
              <a:gs pos="45000">
                <a:srgbClr val="0000FF"/>
              </a:gs>
              <a:gs pos="89000">
                <a:schemeClr val="tx2">
                  <a:lumMod val="50000"/>
                </a:schemeClr>
              </a:gs>
              <a:gs pos="100000">
                <a:srgbClr val="FFB689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It varies in onset &amp; longevity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 acute  </a:t>
            </a:r>
            <a:r>
              <a:rPr lang="en-US" sz="2600" b="1" dirty="0" err="1" smtClean="0">
                <a:latin typeface="Arial Narrow" pitchFamily="34" charset="0"/>
                <a:sym typeface="Wingdings 3"/>
              </a:rPr>
              <a:t>vs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 chronic</a:t>
            </a:r>
            <a:r>
              <a:rPr lang="en-US" sz="2600" b="1" dirty="0" smtClean="0">
                <a:latin typeface="Arial Narrow" pitchFamily="34" charset="0"/>
              </a:rPr>
              <a:t> 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4603979"/>
            <a:ext cx="8458200" cy="492443"/>
          </a:xfrm>
          <a:prstGeom prst="rect">
            <a:avLst/>
          </a:prstGeom>
          <a:gradFill flip="none" rotWithShape="1">
            <a:gsLst>
              <a:gs pos="45000">
                <a:srgbClr val="0000FF"/>
              </a:gs>
              <a:gs pos="89000">
                <a:schemeClr val="tx2">
                  <a:lumMod val="50000"/>
                </a:schemeClr>
              </a:gs>
              <a:gs pos="100000">
                <a:srgbClr val="FFB689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It varies in nature 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acing, throbbing, burning, stabbing ….etc</a:t>
            </a:r>
            <a:r>
              <a:rPr lang="en-US" sz="2600" b="1" dirty="0" smtClean="0">
                <a:latin typeface="Arial Narrow" pitchFamily="34" charset="0"/>
              </a:rPr>
              <a:t> 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5222557"/>
            <a:ext cx="8458200" cy="892552"/>
          </a:xfrm>
          <a:prstGeom prst="rect">
            <a:avLst/>
          </a:prstGeom>
          <a:gradFill flip="none" rotWithShape="1">
            <a:gsLst>
              <a:gs pos="45000">
                <a:srgbClr val="0000FF"/>
              </a:gs>
              <a:gs pos="89000">
                <a:schemeClr val="tx2">
                  <a:lumMod val="50000"/>
                </a:schemeClr>
              </a:gs>
              <a:gs pos="100000">
                <a:srgbClr val="FFB689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It varies according to </a:t>
            </a:r>
            <a:r>
              <a:rPr lang="en-US" sz="2600" b="1" u="sng" dirty="0" smtClean="0">
                <a:latin typeface="Arial Narrow" pitchFamily="34" charset="0"/>
                <a:sym typeface="Wingdings 3"/>
              </a:rPr>
              <a:t>+</a:t>
            </a:r>
            <a:r>
              <a:rPr lang="en-US" sz="2600" b="1" dirty="0" smtClean="0">
                <a:latin typeface="Arial Narrow" pitchFamily="34" charset="0"/>
                <a:sym typeface="Wingdings 3"/>
              </a:rPr>
              <a:t> damage [apparent injury, ischemia, inflammation, cancer,]  or  [not apparent as neuralgias].</a:t>
            </a: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6213157"/>
            <a:ext cx="8458200" cy="492443"/>
          </a:xfrm>
          <a:prstGeom prst="rect">
            <a:avLst/>
          </a:prstGeom>
          <a:gradFill flip="none" rotWithShape="1">
            <a:gsLst>
              <a:gs pos="45000">
                <a:srgbClr val="0000FF"/>
              </a:gs>
              <a:gs pos="89000">
                <a:schemeClr val="tx2">
                  <a:lumMod val="50000"/>
                </a:schemeClr>
              </a:gs>
              <a:gs pos="100000">
                <a:srgbClr val="FFB689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Narrow" pitchFamily="34" charset="0"/>
              </a:rPr>
              <a:t>It varies </a:t>
            </a:r>
            <a:r>
              <a:rPr lang="en-US" sz="2600" b="1" dirty="0" err="1" smtClean="0">
                <a:latin typeface="Arial Narrow" pitchFamily="34" charset="0"/>
              </a:rPr>
              <a:t>pathphysiological</a:t>
            </a:r>
            <a:r>
              <a:rPr lang="en-US" sz="2600" b="1" dirty="0" smtClean="0">
                <a:latin typeface="Arial Narrow" pitchFamily="34" charset="0"/>
              </a:rPr>
              <a:t>; </a:t>
            </a:r>
            <a:r>
              <a:rPr lang="en-US" sz="2600" dirty="0" err="1" smtClean="0">
                <a:latin typeface="Bernard MT Condensed" pitchFamily="18" charset="0"/>
              </a:rPr>
              <a:t>noniceptive</a:t>
            </a:r>
            <a:r>
              <a:rPr lang="en-US" sz="2600" dirty="0" smtClean="0">
                <a:latin typeface="Bernard MT Condensed" pitchFamily="18" charset="0"/>
              </a:rPr>
              <a:t>  &amp; neuropathic </a:t>
            </a:r>
            <a:endParaRPr lang="en-US" sz="2600" dirty="0">
              <a:latin typeface="Bernard MT Condensed" pitchFamily="18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8229600" y="6234029"/>
            <a:ext cx="838200" cy="434008"/>
          </a:xfrm>
          <a:prstGeom prst="rightArrow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92D050"/>
              </a:gs>
              <a:gs pos="100000">
                <a:srgbClr val="0000FF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rgbClr val="3A3ACE">
                  <a:alpha val="85000"/>
                </a:srgbClr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2667000"/>
            <a:ext cx="32004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Low back pain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Cancer pain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Diabetic neuropathy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Post herpetic neuralgia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Post amputation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33400" y="1828800"/>
            <a:ext cx="2362200" cy="839788"/>
            <a:chOff x="533400" y="1828800"/>
            <a:chExt cx="2362200" cy="839788"/>
          </a:xfrm>
        </p:grpSpPr>
        <p:sp>
          <p:nvSpPr>
            <p:cNvPr id="19" name="TextBox 18"/>
            <p:cNvSpPr txBox="1"/>
            <p:nvPr/>
          </p:nvSpPr>
          <p:spPr>
            <a:xfrm>
              <a:off x="533400" y="1828800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 Narrow" pitchFamily="34" charset="0"/>
                </a:rPr>
                <a:t>by </a:t>
              </a:r>
              <a:r>
                <a:rPr lang="en-US" sz="2400" b="1" dirty="0">
                  <a:latin typeface="Arial Narrow" pitchFamily="34" charset="0"/>
                </a:rPr>
                <a:t>activation </a:t>
              </a:r>
              <a:r>
                <a:rPr lang="en-US" sz="2400" b="1" dirty="0" smtClean="0">
                  <a:latin typeface="Arial Narrow" pitchFamily="34" charset="0"/>
                </a:rPr>
                <a:t>of </a:t>
              </a:r>
              <a:r>
                <a:rPr lang="en-US" sz="2400" b="1" dirty="0" err="1" smtClean="0">
                  <a:latin typeface="Arial Narrow" pitchFamily="34" charset="0"/>
                </a:rPr>
                <a:t>noniceptors</a:t>
              </a:r>
              <a:endParaRPr lang="en-US" sz="2400" b="1" dirty="0">
                <a:latin typeface="Arial Narrow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09600" y="2667000"/>
              <a:ext cx="22860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962400" y="1828800"/>
            <a:ext cx="4648200" cy="839788"/>
            <a:chOff x="3962400" y="1828800"/>
            <a:chExt cx="4648200" cy="839788"/>
          </a:xfrm>
        </p:grpSpPr>
        <p:sp>
          <p:nvSpPr>
            <p:cNvPr id="20" name="TextBox 19"/>
            <p:cNvSpPr txBox="1"/>
            <p:nvPr/>
          </p:nvSpPr>
          <p:spPr>
            <a:xfrm>
              <a:off x="3962400" y="1828800"/>
              <a:ext cx="45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smtClean="0">
                  <a:latin typeface="Arial Narrow" pitchFamily="34" charset="0"/>
                </a:rPr>
                <a:t>by </a:t>
              </a:r>
              <a:r>
                <a:rPr lang="en-US" sz="2400" b="1" dirty="0">
                  <a:latin typeface="Arial Narrow" pitchFamily="34" charset="0"/>
                </a:rPr>
                <a:t>damage to or </a:t>
              </a:r>
              <a:endParaRPr lang="en-US" sz="2400" b="1" dirty="0" smtClean="0">
                <a:latin typeface="Arial Narrow" pitchFamily="34" charset="0"/>
              </a:endParaRPr>
            </a:p>
            <a:p>
              <a:pPr algn="r"/>
              <a:r>
                <a:rPr lang="en-US" sz="2400" b="1" dirty="0" smtClean="0">
                  <a:latin typeface="Arial Narrow" pitchFamily="34" charset="0"/>
                </a:rPr>
                <a:t>malfunction </a:t>
              </a:r>
              <a:r>
                <a:rPr lang="en-US" sz="2400" b="1" dirty="0">
                  <a:latin typeface="Arial Narrow" pitchFamily="34" charset="0"/>
                </a:rPr>
                <a:t>of the </a:t>
              </a:r>
              <a:r>
                <a:rPr lang="en-US" sz="2400" b="1" dirty="0" smtClean="0">
                  <a:latin typeface="Arial Narrow" pitchFamily="34" charset="0"/>
                </a:rPr>
                <a:t>nervous system</a:t>
              </a:r>
              <a:endParaRPr lang="en-US" sz="2400" b="1" dirty="0">
                <a:latin typeface="Arial Narrow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953000" y="2667000"/>
              <a:ext cx="36576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819137" y="228600"/>
            <a:ext cx="7581926" cy="1571393"/>
            <a:chOff x="819137" y="228600"/>
            <a:chExt cx="7581926" cy="1571393"/>
          </a:xfrm>
        </p:grpSpPr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819137" y="977349"/>
              <a:ext cx="2000263" cy="822644"/>
              <a:chOff x="76200" y="2856707"/>
              <a:chExt cx="1447800" cy="823984"/>
            </a:xfrm>
            <a:solidFill>
              <a:srgbClr val="0000FF"/>
            </a:solidFill>
          </p:grpSpPr>
          <p:cxnSp>
            <p:nvCxnSpPr>
              <p:cNvPr id="5" name="Straight Arrow Connector 4"/>
              <p:cNvCxnSpPr/>
              <p:nvPr/>
            </p:nvCxnSpPr>
            <p:spPr bwMode="auto">
              <a:xfrm rot="5400000">
                <a:off x="621259" y="3008562"/>
                <a:ext cx="305297" cy="1587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 bwMode="auto">
              <a:xfrm>
                <a:off x="76200" y="3187446"/>
                <a:ext cx="1447800" cy="493245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dirty="0" err="1" smtClean="0">
                    <a:latin typeface="Bernard MT Condensed" pitchFamily="18" charset="0"/>
                  </a:rPr>
                  <a:t>Noniceptive</a:t>
                </a:r>
                <a:endParaRPr lang="en-US" sz="2600" dirty="0">
                  <a:latin typeface="Bernard MT Condensed" pitchFamily="18" charset="0"/>
                </a:endParaRPr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 bwMode="auto">
            <a:xfrm rot="5400000">
              <a:off x="7212344" y="1115400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 bwMode="auto">
            <a:xfrm>
              <a:off x="6400800" y="1294295"/>
              <a:ext cx="2000263" cy="492443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 smtClean="0">
                  <a:latin typeface="Bernard MT Condensed" pitchFamily="18" charset="0"/>
                </a:rPr>
                <a:t>Neuropathic</a:t>
              </a:r>
              <a:endParaRPr lang="en-US" sz="2600" dirty="0">
                <a:latin typeface="Bernard MT Condensed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rot="5400000">
              <a:off x="4360985" y="743735"/>
              <a:ext cx="422031" cy="136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886200" y="228600"/>
              <a:ext cx="1371600" cy="523220"/>
            </a:xfrm>
            <a:prstGeom prst="rect">
              <a:avLst/>
            </a:prstGeom>
            <a:solidFill>
              <a:schemeClr val="tx1"/>
            </a:solidFill>
            <a:ln w="28575" cmpd="dbl">
              <a:solidFill>
                <a:srgbClr val="66FFFF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</a:rPr>
                <a:t>PAIN</a:t>
              </a:r>
              <a:endPara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752600" y="990600"/>
              <a:ext cx="56388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457200" y="2667000"/>
            <a:ext cx="32004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Post Operative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Crush Injuries 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Ischemic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Inflammation</a:t>
            </a:r>
          </a:p>
          <a:p>
            <a:pPr algn="l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Distention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0" y="685800"/>
            <a:ext cx="9144000" cy="6172200"/>
            <a:chOff x="0" y="685800"/>
            <a:chExt cx="9144000" cy="6172200"/>
          </a:xfrm>
        </p:grpSpPr>
        <p:sp>
          <p:nvSpPr>
            <p:cNvPr id="27" name="Rectangle 26"/>
            <p:cNvSpPr/>
            <p:nvPr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953000" y="1143000"/>
              <a:ext cx="4191000" cy="5715000"/>
            </a:xfrm>
            <a:prstGeom prst="rect">
              <a:avLst/>
            </a:prstGeom>
            <a:gradFill flip="none" rotWithShape="1">
              <a:gsLst>
                <a:gs pos="33000">
                  <a:srgbClr val="0000FF">
                    <a:alpha val="69000"/>
                  </a:srgbClr>
                </a:gs>
                <a:gs pos="44000">
                  <a:srgbClr val="66FFFF">
                    <a:alpha val="75000"/>
                  </a:srgbClr>
                </a:gs>
                <a:gs pos="49000">
                  <a:schemeClr val="tx1"/>
                </a:gs>
                <a:gs pos="81000">
                  <a:schemeClr val="tx1"/>
                </a:gs>
                <a:gs pos="87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 descr="C:\Users\Administrator\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299" r="2597" b="2597"/>
            <a:stretch>
              <a:fillRect/>
            </a:stretch>
          </p:blipFill>
          <p:spPr bwMode="auto">
            <a:xfrm>
              <a:off x="0" y="914400"/>
              <a:ext cx="5715000" cy="5638800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-77274" y="4862847"/>
            <a:ext cx="2133600" cy="1200329"/>
          </a:xfrm>
          <a:prstGeom prst="rect">
            <a:avLst/>
          </a:prstGeom>
          <a:noFill/>
          <a:ln w="28575" cmpd="dbl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AC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PAIN Transmission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AC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&amp; Processing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AC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09600"/>
            <a:ext cx="9144000" cy="152400"/>
          </a:xfrm>
          <a:prstGeom prst="rect">
            <a:avLst/>
          </a:prstGeom>
          <a:gradFill flip="none" rotWithShape="1">
            <a:gsLst>
              <a:gs pos="18000">
                <a:srgbClr val="0000FF"/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33600" y="2133600"/>
            <a:ext cx="762000" cy="76200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7000" y="4114800"/>
            <a:ext cx="838200" cy="83820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51626" t="2128" r="2485" b="53191"/>
          <a:stretch>
            <a:fillRect/>
          </a:stretch>
        </p:blipFill>
        <p:spPr bwMode="auto">
          <a:xfrm>
            <a:off x="6857984" y="5357802"/>
            <a:ext cx="2286016" cy="1500198"/>
          </a:xfrm>
          <a:prstGeom prst="trapezoid">
            <a:avLst>
              <a:gd name="adj" fmla="val 17274"/>
            </a:avLst>
          </a:prstGeom>
          <a:noFill/>
        </p:spPr>
      </p:pic>
      <p:pic>
        <p:nvPicPr>
          <p:cNvPr id="1027" name="Picture 3" descr="C:\Users\Administrator\Pictures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921" t="72879" r="3371" b="578"/>
          <a:stretch>
            <a:fillRect/>
          </a:stretch>
        </p:blipFill>
        <p:spPr bwMode="auto">
          <a:xfrm>
            <a:off x="6629400" y="5410200"/>
            <a:ext cx="1143000" cy="10668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 bwMode="auto">
          <a:xfrm>
            <a:off x="3657600" y="2286000"/>
            <a:ext cx="16764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Periaqueductal</a:t>
            </a:r>
            <a:r>
              <a:rPr lang="en-US" b="1" dirty="0" smtClean="0">
                <a:latin typeface="+mn-lt"/>
                <a:cs typeface="+mn-cs"/>
              </a:rPr>
              <a:t> Grey Matter</a:t>
            </a:r>
            <a:endParaRPr lang="en-US" b="1" dirty="0">
              <a:latin typeface="+mn-lt"/>
              <a:cs typeface="+mn-cs"/>
            </a:endParaRPr>
          </a:p>
        </p:txBody>
      </p:sp>
      <p:pic>
        <p:nvPicPr>
          <p:cNvPr id="41" name="Picture 4" descr="http://faculty.irsc.edu/faculty/sschwartz/ANIMATED_NEVE_IMPULSE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800000">
            <a:off x="3185378" y="4428872"/>
            <a:ext cx="5306884" cy="232494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 bwMode="auto">
          <a:xfrm>
            <a:off x="5715000" y="4191000"/>
            <a:ext cx="9144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Pain signals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59" name="Lightning Bolt 58"/>
          <p:cNvSpPr/>
          <p:nvPr/>
        </p:nvSpPr>
        <p:spPr>
          <a:xfrm rot="804361">
            <a:off x="3370470" y="4917991"/>
            <a:ext cx="3971276" cy="990600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133600" y="5029200"/>
            <a:ext cx="762000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Spinal</a:t>
            </a:r>
          </a:p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Cord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3161763" y="4876800"/>
            <a:ext cx="1334037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Substantia</a:t>
            </a:r>
            <a:r>
              <a:rPr lang="en-US" b="1" dirty="0" smtClean="0">
                <a:latin typeface="+mn-lt"/>
                <a:cs typeface="+mn-cs"/>
              </a:rPr>
              <a:t> </a:t>
            </a:r>
            <a:r>
              <a:rPr lang="en-US" b="1" dirty="0" err="1" smtClean="0">
                <a:latin typeface="+mn-lt"/>
                <a:cs typeface="+mn-cs"/>
              </a:rPr>
              <a:t>Gelatinosa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7010400" y="5181600"/>
            <a:ext cx="1334037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Noniceptors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191000" y="3581400"/>
            <a:ext cx="11430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" pitchFamily="34" charset="0"/>
              </a:rPr>
              <a:t>Dorsal Root </a:t>
            </a:r>
            <a:r>
              <a:rPr lang="en-US" sz="1600" b="1" dirty="0">
                <a:latin typeface="Arial Narrow" pitchFamily="34" charset="0"/>
              </a:rPr>
              <a:t>G</a:t>
            </a:r>
            <a:r>
              <a:rPr lang="en-US" sz="1600" b="1" dirty="0" smtClean="0">
                <a:latin typeface="Arial Narrow" pitchFamily="34" charset="0"/>
              </a:rPr>
              <a:t>anglion </a:t>
            </a:r>
            <a:endParaRPr lang="en-US" sz="1600" b="1" dirty="0">
              <a:latin typeface="Arial Narrow" pitchFamily="34" charset="0"/>
            </a:endParaRPr>
          </a:p>
        </p:txBody>
      </p:sp>
      <p:grpSp>
        <p:nvGrpSpPr>
          <p:cNvPr id="4" name="Group 62"/>
          <p:cNvGrpSpPr/>
          <p:nvPr/>
        </p:nvGrpSpPr>
        <p:grpSpPr>
          <a:xfrm>
            <a:off x="76200" y="228600"/>
            <a:ext cx="2286000" cy="2514600"/>
            <a:chOff x="714348" y="3667125"/>
            <a:chExt cx="3286148" cy="3190875"/>
          </a:xfrm>
        </p:grpSpPr>
        <p:sp>
          <p:nvSpPr>
            <p:cNvPr id="64" name="Freeform 63"/>
            <p:cNvSpPr/>
            <p:nvPr/>
          </p:nvSpPr>
          <p:spPr bwMode="auto">
            <a:xfrm>
              <a:off x="837127" y="3898006"/>
              <a:ext cx="2996484" cy="2846231"/>
            </a:xfrm>
            <a:custGeom>
              <a:avLst/>
              <a:gdLst>
                <a:gd name="connsiteX0" fmla="*/ 309093 w 2996484"/>
                <a:gd name="connsiteY0" fmla="*/ 970208 h 2846231"/>
                <a:gd name="connsiteX1" fmla="*/ 772732 w 2996484"/>
                <a:gd name="connsiteY1" fmla="*/ 287628 h 2846231"/>
                <a:gd name="connsiteX2" fmla="*/ 1803042 w 2996484"/>
                <a:gd name="connsiteY2" fmla="*/ 42929 h 2846231"/>
                <a:gd name="connsiteX3" fmla="*/ 2717442 w 2996484"/>
                <a:gd name="connsiteY3" fmla="*/ 545205 h 2846231"/>
                <a:gd name="connsiteX4" fmla="*/ 2846231 w 2996484"/>
                <a:gd name="connsiteY4" fmla="*/ 944450 h 2846231"/>
                <a:gd name="connsiteX5" fmla="*/ 2897746 w 2996484"/>
                <a:gd name="connsiteY5" fmla="*/ 1408090 h 2846231"/>
                <a:gd name="connsiteX6" fmla="*/ 2253803 w 2996484"/>
                <a:gd name="connsiteY6" fmla="*/ 2309611 h 2846231"/>
                <a:gd name="connsiteX7" fmla="*/ 2021983 w 2996484"/>
                <a:gd name="connsiteY7" fmla="*/ 2799008 h 2846231"/>
                <a:gd name="connsiteX8" fmla="*/ 682580 w 2996484"/>
                <a:gd name="connsiteY8" fmla="*/ 2592946 h 2846231"/>
                <a:gd name="connsiteX9" fmla="*/ 360608 w 2996484"/>
                <a:gd name="connsiteY9" fmla="*/ 2283853 h 2846231"/>
                <a:gd name="connsiteX10" fmla="*/ 231819 w 2996484"/>
                <a:gd name="connsiteY10" fmla="*/ 1974760 h 2846231"/>
                <a:gd name="connsiteX11" fmla="*/ 25758 w 2996484"/>
                <a:gd name="connsiteY11" fmla="*/ 1871729 h 2846231"/>
                <a:gd name="connsiteX12" fmla="*/ 77273 w 2996484"/>
                <a:gd name="connsiteY12" fmla="*/ 1627031 h 2846231"/>
                <a:gd name="connsiteX13" fmla="*/ 437881 w 2996484"/>
                <a:gd name="connsiteY13" fmla="*/ 1202028 h 2846231"/>
                <a:gd name="connsiteX14" fmla="*/ 309093 w 2996484"/>
                <a:gd name="connsiteY14" fmla="*/ 892935 h 2846231"/>
                <a:gd name="connsiteX15" fmla="*/ 309093 w 2996484"/>
                <a:gd name="connsiteY15" fmla="*/ 892935 h 284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6484" h="2846231">
                  <a:moveTo>
                    <a:pt x="309093" y="970208"/>
                  </a:moveTo>
                  <a:cubicBezTo>
                    <a:pt x="416417" y="706191"/>
                    <a:pt x="523741" y="442175"/>
                    <a:pt x="772732" y="287628"/>
                  </a:cubicBezTo>
                  <a:cubicBezTo>
                    <a:pt x="1021724" y="133082"/>
                    <a:pt x="1478924" y="0"/>
                    <a:pt x="1803042" y="42929"/>
                  </a:cubicBezTo>
                  <a:cubicBezTo>
                    <a:pt x="2127160" y="85858"/>
                    <a:pt x="2543577" y="394952"/>
                    <a:pt x="2717442" y="545205"/>
                  </a:cubicBezTo>
                  <a:cubicBezTo>
                    <a:pt x="2891307" y="695458"/>
                    <a:pt x="2816180" y="800636"/>
                    <a:pt x="2846231" y="944450"/>
                  </a:cubicBezTo>
                  <a:cubicBezTo>
                    <a:pt x="2876282" y="1088264"/>
                    <a:pt x="2996484" y="1180563"/>
                    <a:pt x="2897746" y="1408090"/>
                  </a:cubicBezTo>
                  <a:cubicBezTo>
                    <a:pt x="2799008" y="1635617"/>
                    <a:pt x="2399763" y="2077791"/>
                    <a:pt x="2253803" y="2309611"/>
                  </a:cubicBezTo>
                  <a:cubicBezTo>
                    <a:pt x="2107843" y="2541431"/>
                    <a:pt x="2283854" y="2751785"/>
                    <a:pt x="2021983" y="2799008"/>
                  </a:cubicBezTo>
                  <a:cubicBezTo>
                    <a:pt x="1760112" y="2846231"/>
                    <a:pt x="959476" y="2678805"/>
                    <a:pt x="682580" y="2592946"/>
                  </a:cubicBezTo>
                  <a:cubicBezTo>
                    <a:pt x="405684" y="2507087"/>
                    <a:pt x="435735" y="2386884"/>
                    <a:pt x="360608" y="2283853"/>
                  </a:cubicBezTo>
                  <a:cubicBezTo>
                    <a:pt x="285481" y="2180822"/>
                    <a:pt x="287627" y="2043447"/>
                    <a:pt x="231819" y="1974760"/>
                  </a:cubicBezTo>
                  <a:cubicBezTo>
                    <a:pt x="176011" y="1906073"/>
                    <a:pt x="51516" y="1929684"/>
                    <a:pt x="25758" y="1871729"/>
                  </a:cubicBezTo>
                  <a:cubicBezTo>
                    <a:pt x="0" y="1813774"/>
                    <a:pt x="8586" y="1738648"/>
                    <a:pt x="77273" y="1627031"/>
                  </a:cubicBezTo>
                  <a:cubicBezTo>
                    <a:pt x="145960" y="1515414"/>
                    <a:pt x="399244" y="1324377"/>
                    <a:pt x="437881" y="1202028"/>
                  </a:cubicBezTo>
                  <a:cubicBezTo>
                    <a:pt x="476518" y="1079679"/>
                    <a:pt x="309093" y="892935"/>
                    <a:pt x="309093" y="892935"/>
                  </a:cubicBezTo>
                  <a:lnTo>
                    <a:pt x="309093" y="892935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65" name="Picture 2" descr="Fibromyalgia is one of the most common diseases affecting the muscles, yet its cause is currently unknown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5212" r="14807"/>
            <a:stretch>
              <a:fillRect/>
            </a:stretch>
          </p:blipFill>
          <p:spPr bwMode="auto">
            <a:xfrm>
              <a:off x="714348" y="3667125"/>
              <a:ext cx="3286148" cy="3190875"/>
            </a:xfrm>
            <a:prstGeom prst="ellipse">
              <a:avLst/>
            </a:prstGeom>
            <a:noFill/>
          </p:spPr>
        </p:pic>
      </p:grpSp>
      <p:sp>
        <p:nvSpPr>
          <p:cNvPr id="66" name="TextBox 65"/>
          <p:cNvSpPr txBox="1"/>
          <p:nvPr/>
        </p:nvSpPr>
        <p:spPr bwMode="auto">
          <a:xfrm>
            <a:off x="8001000" y="6400800"/>
            <a:ext cx="10668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Stimulus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62400" y="152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ernard MT Condensed" pitchFamily="18" charset="0"/>
                <a:sym typeface="Wingdings 3"/>
              </a:rPr>
              <a:t> </a:t>
            </a:r>
            <a:r>
              <a:rPr lang="en-US" sz="2000" dirty="0" smtClean="0">
                <a:latin typeface="Bernard MT Condensed" pitchFamily="18" charset="0"/>
              </a:rPr>
              <a:t>Perception of Pain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24200" y="711558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 </a:t>
            </a:r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Affective component of Pain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3" name="Lightning Bolt 72"/>
          <p:cNvSpPr/>
          <p:nvPr/>
        </p:nvSpPr>
        <p:spPr>
          <a:xfrm rot="162502">
            <a:off x="914400" y="416601"/>
            <a:ext cx="1752600" cy="1447800"/>
          </a:xfrm>
          <a:prstGeom prst="lightningBolt">
            <a:avLst/>
          </a:prstGeom>
          <a:gradFill flip="none" rotWithShape="1">
            <a:gsLst>
              <a:gs pos="0">
                <a:schemeClr val="tx1">
                  <a:alpha val="74000"/>
                </a:schemeClr>
              </a:gs>
              <a:gs pos="30000">
                <a:srgbClr val="CC0000">
                  <a:tint val="44500"/>
                  <a:satMod val="160000"/>
                  <a:alpha val="75000"/>
                </a:srgbClr>
              </a:gs>
              <a:gs pos="51000">
                <a:srgbClr val="FE0000">
                  <a:alpha val="69000"/>
                </a:srgbClr>
              </a:gs>
              <a:gs pos="100000">
                <a:srgbClr val="CC0000">
                  <a:alpha val="52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 bwMode="auto">
          <a:xfrm>
            <a:off x="1447800" y="152400"/>
            <a:ext cx="25908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Somatosensory</a:t>
            </a:r>
            <a:r>
              <a:rPr lang="en-US" b="1" dirty="0" smtClean="0">
                <a:latin typeface="+mn-lt"/>
                <a:cs typeface="+mn-cs"/>
              </a:rPr>
              <a:t> Cortex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1295400" y="654611"/>
            <a:ext cx="19050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Cingulate</a:t>
            </a:r>
            <a:r>
              <a:rPr lang="en-US" b="1" dirty="0" smtClean="0">
                <a:latin typeface="+mn-lt"/>
                <a:cs typeface="+mn-cs"/>
              </a:rPr>
              <a:t> Cortex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371600" y="1676400"/>
            <a:ext cx="11430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Thalamus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2474890" y="2343955"/>
            <a:ext cx="525887" cy="2440546"/>
          </a:xfrm>
          <a:custGeom>
            <a:avLst/>
            <a:gdLst>
              <a:gd name="connsiteX0" fmla="*/ 525887 w 525887"/>
              <a:gd name="connsiteY0" fmla="*/ 2305318 h 2440546"/>
              <a:gd name="connsiteX1" fmla="*/ 229673 w 525887"/>
              <a:gd name="connsiteY1" fmla="*/ 2292439 h 2440546"/>
              <a:gd name="connsiteX2" fmla="*/ 36490 w 525887"/>
              <a:gd name="connsiteY2" fmla="*/ 2202287 h 2440546"/>
              <a:gd name="connsiteX3" fmla="*/ 10733 w 525887"/>
              <a:gd name="connsiteY3" fmla="*/ 862884 h 2440546"/>
              <a:gd name="connsiteX4" fmla="*/ 10733 w 525887"/>
              <a:gd name="connsiteY4" fmla="*/ 0 h 2440546"/>
              <a:gd name="connsiteX5" fmla="*/ 10733 w 525887"/>
              <a:gd name="connsiteY5" fmla="*/ 0 h 244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887" h="2440546">
                <a:moveTo>
                  <a:pt x="525887" y="2305318"/>
                </a:moveTo>
                <a:cubicBezTo>
                  <a:pt x="418563" y="2307464"/>
                  <a:pt x="311239" y="2309611"/>
                  <a:pt x="229673" y="2292439"/>
                </a:cubicBezTo>
                <a:cubicBezTo>
                  <a:pt x="148107" y="2275267"/>
                  <a:pt x="72980" y="2440546"/>
                  <a:pt x="36490" y="2202287"/>
                </a:cubicBezTo>
                <a:cubicBezTo>
                  <a:pt x="0" y="1964028"/>
                  <a:pt x="15026" y="1229932"/>
                  <a:pt x="10733" y="862884"/>
                </a:cubicBezTo>
                <a:cubicBezTo>
                  <a:pt x="6440" y="495836"/>
                  <a:pt x="10733" y="0"/>
                  <a:pt x="10733" y="0"/>
                </a:cubicBezTo>
                <a:lnTo>
                  <a:pt x="10733" y="0"/>
                </a:lnTo>
              </a:path>
            </a:pathLst>
          </a:custGeom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472744" y="2408349"/>
            <a:ext cx="618186" cy="1996226"/>
          </a:xfrm>
          <a:custGeom>
            <a:avLst/>
            <a:gdLst>
              <a:gd name="connsiteX0" fmla="*/ 0 w 618186"/>
              <a:gd name="connsiteY0" fmla="*/ 0 h 1996226"/>
              <a:gd name="connsiteX1" fmla="*/ 128788 w 618186"/>
              <a:gd name="connsiteY1" fmla="*/ 425003 h 1996226"/>
              <a:gd name="connsiteX2" fmla="*/ 309093 w 618186"/>
              <a:gd name="connsiteY2" fmla="*/ 1159099 h 1996226"/>
              <a:gd name="connsiteX3" fmla="*/ 437881 w 618186"/>
              <a:gd name="connsiteY3" fmla="*/ 1622738 h 1996226"/>
              <a:gd name="connsiteX4" fmla="*/ 618186 w 618186"/>
              <a:gd name="connsiteY4" fmla="*/ 1996226 h 1996226"/>
              <a:gd name="connsiteX5" fmla="*/ 618186 w 618186"/>
              <a:gd name="connsiteY5" fmla="*/ 1996226 h 199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186" h="1996226">
                <a:moveTo>
                  <a:pt x="0" y="0"/>
                </a:moveTo>
                <a:cubicBezTo>
                  <a:pt x="38636" y="115910"/>
                  <a:pt x="77273" y="231820"/>
                  <a:pt x="128788" y="425003"/>
                </a:cubicBezTo>
                <a:cubicBezTo>
                  <a:pt x="180304" y="618186"/>
                  <a:pt x="257578" y="959477"/>
                  <a:pt x="309093" y="1159099"/>
                </a:cubicBezTo>
                <a:cubicBezTo>
                  <a:pt x="360609" y="1358722"/>
                  <a:pt x="386366" y="1483217"/>
                  <a:pt x="437881" y="1622738"/>
                </a:cubicBezTo>
                <a:cubicBezTo>
                  <a:pt x="489397" y="1762259"/>
                  <a:pt x="618186" y="1996226"/>
                  <a:pt x="618186" y="1996226"/>
                </a:cubicBezTo>
                <a:lnTo>
                  <a:pt x="618186" y="1996226"/>
                </a:lnTo>
              </a:path>
            </a:pathLst>
          </a:custGeom>
          <a:ln w="5715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905000" y="60739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ATP, Glutamate, </a:t>
            </a:r>
            <a:r>
              <a:rPr lang="en-US" sz="2000" b="1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Prostaglandins, 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Bradykinins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, 5HT, Histamine, SP, CGRP, ions, metabolites 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4800" y="3835758"/>
            <a:ext cx="2362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i="1" u="heavy" dirty="0" err="1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Enkephalines</a:t>
            </a:r>
            <a:r>
              <a:rPr lang="en-US" sz="2000" b="1" i="1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, 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NE, GABA, Adenosine </a:t>
            </a:r>
            <a:endParaRPr lang="en-US" sz="20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48400" y="711558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5HT, NE, Dopamine, GABA,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Cannabinoids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……etc. </a:t>
            </a:r>
            <a:endParaRPr lang="en-US" sz="20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48400" y="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5HT, NE, Dopamine, GABA, </a:t>
            </a:r>
            <a:r>
              <a:rPr lang="en-US" sz="2000" b="1" i="1" dirty="0" err="1" smtClean="0">
                <a:latin typeface="Arial Narrow" pitchFamily="34" charset="0"/>
              </a:rPr>
              <a:t>Cannabinoids</a:t>
            </a:r>
            <a:r>
              <a:rPr lang="en-US" sz="2000" b="1" i="1" dirty="0" smtClean="0">
                <a:latin typeface="Arial Narrow" pitchFamily="34" charset="0"/>
              </a:rPr>
              <a:t>……etc. </a:t>
            </a:r>
            <a:endParaRPr lang="en-US" sz="2000" b="1" i="1" dirty="0">
              <a:latin typeface="Arial Narrow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410201" y="672921"/>
            <a:ext cx="3810001" cy="3822879"/>
            <a:chOff x="3429000" y="-12879"/>
            <a:chExt cx="5638800" cy="5651679"/>
          </a:xfrm>
        </p:grpSpPr>
        <p:grpSp>
          <p:nvGrpSpPr>
            <p:cNvPr id="42" name="Group 48"/>
            <p:cNvGrpSpPr/>
            <p:nvPr/>
          </p:nvGrpSpPr>
          <p:grpSpPr>
            <a:xfrm>
              <a:off x="3429000" y="-12879"/>
              <a:ext cx="5638800" cy="5651679"/>
              <a:chOff x="3429000" y="-12879"/>
              <a:chExt cx="5638800" cy="565167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429000" y="1638835"/>
                <a:ext cx="3790013" cy="399996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334000" y="2486"/>
                <a:ext cx="3458768" cy="2664514"/>
              </a:xfrm>
              <a:prstGeom prst="ellipse">
                <a:avLst/>
              </a:prstGeom>
              <a:solidFill>
                <a:srgbClr val="FBF4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4" descr="C:\Users\Administrator\Pictures\Picture1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9001" y="-12879"/>
                <a:ext cx="5638799" cy="5636314"/>
              </a:xfrm>
              <a:prstGeom prst="rect">
                <a:avLst/>
              </a:prstGeom>
              <a:noFill/>
            </p:spPr>
          </p:pic>
        </p:grpSp>
        <p:sp>
          <p:nvSpPr>
            <p:cNvPr id="43" name="TextBox 42"/>
            <p:cNvSpPr txBox="1"/>
            <p:nvPr/>
          </p:nvSpPr>
          <p:spPr bwMode="auto">
            <a:xfrm>
              <a:off x="7017324" y="2729736"/>
              <a:ext cx="1937697" cy="856939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rgbClr val="0000AC"/>
                  </a:solidFill>
                  <a:latin typeface="+mn-lt"/>
                  <a:cs typeface="+mn-cs"/>
                </a:rPr>
                <a:t>Inhibitory Pain Gate</a:t>
              </a:r>
              <a:endParaRPr lang="en-US" b="1" dirty="0">
                <a:solidFill>
                  <a:srgbClr val="0000AC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49" name="Straight Arrow Connector 48"/>
          <p:cNvCxnSpPr>
            <a:stCxn id="77" idx="0"/>
            <a:endCxn id="31" idx="3"/>
          </p:cNvCxnSpPr>
          <p:nvPr/>
        </p:nvCxnSpPr>
        <p:spPr>
          <a:xfrm rot="5400000" flipH="1" flipV="1">
            <a:off x="1339671" y="2930237"/>
            <a:ext cx="1051750" cy="7592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447800" y="4419600"/>
            <a:ext cx="1371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1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9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0" grpId="1" animBg="1"/>
      <p:bldP spid="40" grpId="0" animBg="1"/>
      <p:bldP spid="28" grpId="0" animBg="1"/>
      <p:bldP spid="28" grpId="1" animBg="1"/>
      <p:bldP spid="38" grpId="0" animBg="1"/>
      <p:bldP spid="37" grpId="0" animBg="1"/>
      <p:bldP spid="37" grpId="1" animBg="1"/>
      <p:bldP spid="29" grpId="0" animBg="1"/>
      <p:bldP spid="66" grpId="0" animBg="1"/>
      <p:bldP spid="66" grpId="1" animBg="1"/>
      <p:bldP spid="71" grpId="0"/>
      <p:bldP spid="71" grpId="1"/>
      <p:bldP spid="72" grpId="0"/>
      <p:bldP spid="72" grpId="1"/>
      <p:bldP spid="73" grpId="0" animBg="1"/>
      <p:bldP spid="68" grpId="0" animBg="1"/>
      <p:bldP spid="68" grpId="1" animBg="1"/>
      <p:bldP spid="69" grpId="0" animBg="1"/>
      <p:bldP spid="69" grpId="1" animBg="1"/>
      <p:bldP spid="67" grpId="0" animBg="1"/>
      <p:bldP spid="74" grpId="0" animBg="1"/>
      <p:bldP spid="75" grpId="0" animBg="1"/>
      <p:bldP spid="76" grpId="0"/>
      <p:bldP spid="76" grpId="1"/>
      <p:bldP spid="77" grpId="0"/>
      <p:bldP spid="81" grpId="0"/>
      <p:bldP spid="81" grpId="1"/>
      <p:bldP spid="83" grpId="0"/>
      <p:bldP spid="8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0" y="685800"/>
            <a:ext cx="9144000" cy="6172200"/>
            <a:chOff x="0" y="685800"/>
            <a:chExt cx="9144000" cy="6172200"/>
          </a:xfrm>
        </p:grpSpPr>
        <p:sp>
          <p:nvSpPr>
            <p:cNvPr id="27" name="Rectangle 26"/>
            <p:cNvSpPr/>
            <p:nvPr/>
          </p:nvSpPr>
          <p:spPr>
            <a:xfrm>
              <a:off x="0" y="685800"/>
              <a:ext cx="9144000" cy="6172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953000" y="1143000"/>
              <a:ext cx="4191000" cy="5715000"/>
            </a:xfrm>
            <a:prstGeom prst="rect">
              <a:avLst/>
            </a:prstGeom>
            <a:gradFill flip="none" rotWithShape="1">
              <a:gsLst>
                <a:gs pos="33000">
                  <a:srgbClr val="0000FF">
                    <a:alpha val="69000"/>
                  </a:srgbClr>
                </a:gs>
                <a:gs pos="44000">
                  <a:srgbClr val="66FFFF">
                    <a:alpha val="75000"/>
                  </a:srgbClr>
                </a:gs>
                <a:gs pos="49000">
                  <a:schemeClr val="tx1"/>
                </a:gs>
                <a:gs pos="81000">
                  <a:schemeClr val="tx1"/>
                </a:gs>
                <a:gs pos="87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 descr="C:\Users\Administrator\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299" r="2597" b="2597"/>
            <a:stretch>
              <a:fillRect/>
            </a:stretch>
          </p:blipFill>
          <p:spPr bwMode="auto">
            <a:xfrm>
              <a:off x="0" y="914400"/>
              <a:ext cx="5715000" cy="5638800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6248400" y="1752600"/>
            <a:ext cx="2743200" cy="954107"/>
          </a:xfrm>
          <a:prstGeom prst="rect">
            <a:avLst/>
          </a:prstGeom>
          <a:noFill/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DRUGS USED TO CONTROL PAIN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09600"/>
            <a:ext cx="9144000" cy="152400"/>
          </a:xfrm>
          <a:prstGeom prst="rect">
            <a:avLst/>
          </a:prstGeom>
          <a:gradFill flip="none" rotWithShape="1">
            <a:gsLst>
              <a:gs pos="18000">
                <a:srgbClr val="0000FF"/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33600" y="2133600"/>
            <a:ext cx="762000" cy="76200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7000" y="4114800"/>
            <a:ext cx="838200" cy="838200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51626" t="2128" r="2485" b="53191"/>
          <a:stretch>
            <a:fillRect/>
          </a:stretch>
        </p:blipFill>
        <p:spPr bwMode="auto">
          <a:xfrm>
            <a:off x="6857984" y="5357802"/>
            <a:ext cx="2286016" cy="1500198"/>
          </a:xfrm>
          <a:prstGeom prst="trapezoid">
            <a:avLst>
              <a:gd name="adj" fmla="val 17274"/>
            </a:avLst>
          </a:prstGeom>
          <a:noFill/>
        </p:spPr>
      </p:pic>
      <p:pic>
        <p:nvPicPr>
          <p:cNvPr id="1027" name="Picture 3" descr="C:\Users\Administrator\Pictures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921" t="72879" r="3371" b="578"/>
          <a:stretch>
            <a:fillRect/>
          </a:stretch>
        </p:blipFill>
        <p:spPr bwMode="auto">
          <a:xfrm>
            <a:off x="6629400" y="5410200"/>
            <a:ext cx="1143000" cy="10668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 bwMode="auto">
          <a:xfrm>
            <a:off x="3657600" y="2286000"/>
            <a:ext cx="16764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Periaqueductal</a:t>
            </a:r>
            <a:r>
              <a:rPr lang="en-US" b="1" dirty="0" smtClean="0">
                <a:latin typeface="+mn-lt"/>
                <a:cs typeface="+mn-cs"/>
              </a:rPr>
              <a:t> Grey Matter</a:t>
            </a:r>
            <a:endParaRPr lang="en-US" b="1" dirty="0">
              <a:latin typeface="+mn-lt"/>
              <a:cs typeface="+mn-cs"/>
            </a:endParaRPr>
          </a:p>
        </p:txBody>
      </p:sp>
      <p:pic>
        <p:nvPicPr>
          <p:cNvPr id="41" name="Picture 4" descr="http://faculty.irsc.edu/faculty/sschwartz/ANIMATED_NEVE_IMPULSE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800000">
            <a:off x="3185378" y="4428872"/>
            <a:ext cx="5306884" cy="232494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 bwMode="auto">
          <a:xfrm>
            <a:off x="5715000" y="4297154"/>
            <a:ext cx="9144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Pain signals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59" name="Lightning Bolt 58"/>
          <p:cNvSpPr/>
          <p:nvPr/>
        </p:nvSpPr>
        <p:spPr>
          <a:xfrm rot="1200000">
            <a:off x="3370470" y="5065742"/>
            <a:ext cx="3971276" cy="990600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133600" y="5029200"/>
            <a:ext cx="762000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Spinal</a:t>
            </a:r>
          </a:p>
          <a:p>
            <a:pPr algn="ctr">
              <a:lnSpc>
                <a:spcPts val="16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Cord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3161763" y="4876800"/>
            <a:ext cx="1334037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Substantia</a:t>
            </a:r>
            <a:r>
              <a:rPr lang="en-US" b="1" dirty="0" smtClean="0">
                <a:latin typeface="+mn-lt"/>
                <a:cs typeface="+mn-cs"/>
              </a:rPr>
              <a:t> </a:t>
            </a:r>
            <a:r>
              <a:rPr lang="en-US" b="1" dirty="0" err="1" smtClean="0">
                <a:latin typeface="+mn-lt"/>
                <a:cs typeface="+mn-cs"/>
              </a:rPr>
              <a:t>Gelatinosa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7010400" y="5181600"/>
            <a:ext cx="1334037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Noniceptors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191000" y="3581400"/>
            <a:ext cx="1143000" cy="579646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" pitchFamily="34" charset="0"/>
              </a:rPr>
              <a:t>Dorsal Root </a:t>
            </a:r>
            <a:r>
              <a:rPr lang="en-US" sz="1600" b="1" dirty="0">
                <a:latin typeface="Arial Narrow" pitchFamily="34" charset="0"/>
              </a:rPr>
              <a:t>G</a:t>
            </a:r>
            <a:r>
              <a:rPr lang="en-US" sz="1600" b="1" dirty="0" smtClean="0">
                <a:latin typeface="Arial Narrow" pitchFamily="34" charset="0"/>
              </a:rPr>
              <a:t>anglion </a:t>
            </a:r>
            <a:endParaRPr lang="en-US" sz="1600" b="1" dirty="0">
              <a:latin typeface="Arial Narrow" pitchFamily="34" charset="0"/>
            </a:endParaRPr>
          </a:p>
        </p:txBody>
      </p:sp>
      <p:grpSp>
        <p:nvGrpSpPr>
          <p:cNvPr id="4" name="Group 62"/>
          <p:cNvGrpSpPr/>
          <p:nvPr/>
        </p:nvGrpSpPr>
        <p:grpSpPr>
          <a:xfrm>
            <a:off x="76200" y="228600"/>
            <a:ext cx="2286000" cy="2514600"/>
            <a:chOff x="714348" y="3667125"/>
            <a:chExt cx="3286148" cy="3190875"/>
          </a:xfrm>
        </p:grpSpPr>
        <p:sp>
          <p:nvSpPr>
            <p:cNvPr id="64" name="Freeform 63"/>
            <p:cNvSpPr/>
            <p:nvPr/>
          </p:nvSpPr>
          <p:spPr bwMode="auto">
            <a:xfrm>
              <a:off x="837127" y="3898006"/>
              <a:ext cx="2996484" cy="2846231"/>
            </a:xfrm>
            <a:custGeom>
              <a:avLst/>
              <a:gdLst>
                <a:gd name="connsiteX0" fmla="*/ 309093 w 2996484"/>
                <a:gd name="connsiteY0" fmla="*/ 970208 h 2846231"/>
                <a:gd name="connsiteX1" fmla="*/ 772732 w 2996484"/>
                <a:gd name="connsiteY1" fmla="*/ 287628 h 2846231"/>
                <a:gd name="connsiteX2" fmla="*/ 1803042 w 2996484"/>
                <a:gd name="connsiteY2" fmla="*/ 42929 h 2846231"/>
                <a:gd name="connsiteX3" fmla="*/ 2717442 w 2996484"/>
                <a:gd name="connsiteY3" fmla="*/ 545205 h 2846231"/>
                <a:gd name="connsiteX4" fmla="*/ 2846231 w 2996484"/>
                <a:gd name="connsiteY4" fmla="*/ 944450 h 2846231"/>
                <a:gd name="connsiteX5" fmla="*/ 2897746 w 2996484"/>
                <a:gd name="connsiteY5" fmla="*/ 1408090 h 2846231"/>
                <a:gd name="connsiteX6" fmla="*/ 2253803 w 2996484"/>
                <a:gd name="connsiteY6" fmla="*/ 2309611 h 2846231"/>
                <a:gd name="connsiteX7" fmla="*/ 2021983 w 2996484"/>
                <a:gd name="connsiteY7" fmla="*/ 2799008 h 2846231"/>
                <a:gd name="connsiteX8" fmla="*/ 682580 w 2996484"/>
                <a:gd name="connsiteY8" fmla="*/ 2592946 h 2846231"/>
                <a:gd name="connsiteX9" fmla="*/ 360608 w 2996484"/>
                <a:gd name="connsiteY9" fmla="*/ 2283853 h 2846231"/>
                <a:gd name="connsiteX10" fmla="*/ 231819 w 2996484"/>
                <a:gd name="connsiteY10" fmla="*/ 1974760 h 2846231"/>
                <a:gd name="connsiteX11" fmla="*/ 25758 w 2996484"/>
                <a:gd name="connsiteY11" fmla="*/ 1871729 h 2846231"/>
                <a:gd name="connsiteX12" fmla="*/ 77273 w 2996484"/>
                <a:gd name="connsiteY12" fmla="*/ 1627031 h 2846231"/>
                <a:gd name="connsiteX13" fmla="*/ 437881 w 2996484"/>
                <a:gd name="connsiteY13" fmla="*/ 1202028 h 2846231"/>
                <a:gd name="connsiteX14" fmla="*/ 309093 w 2996484"/>
                <a:gd name="connsiteY14" fmla="*/ 892935 h 2846231"/>
                <a:gd name="connsiteX15" fmla="*/ 309093 w 2996484"/>
                <a:gd name="connsiteY15" fmla="*/ 892935 h 284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6484" h="2846231">
                  <a:moveTo>
                    <a:pt x="309093" y="970208"/>
                  </a:moveTo>
                  <a:cubicBezTo>
                    <a:pt x="416417" y="706191"/>
                    <a:pt x="523741" y="442175"/>
                    <a:pt x="772732" y="287628"/>
                  </a:cubicBezTo>
                  <a:cubicBezTo>
                    <a:pt x="1021724" y="133082"/>
                    <a:pt x="1478924" y="0"/>
                    <a:pt x="1803042" y="42929"/>
                  </a:cubicBezTo>
                  <a:cubicBezTo>
                    <a:pt x="2127160" y="85858"/>
                    <a:pt x="2543577" y="394952"/>
                    <a:pt x="2717442" y="545205"/>
                  </a:cubicBezTo>
                  <a:cubicBezTo>
                    <a:pt x="2891307" y="695458"/>
                    <a:pt x="2816180" y="800636"/>
                    <a:pt x="2846231" y="944450"/>
                  </a:cubicBezTo>
                  <a:cubicBezTo>
                    <a:pt x="2876282" y="1088264"/>
                    <a:pt x="2996484" y="1180563"/>
                    <a:pt x="2897746" y="1408090"/>
                  </a:cubicBezTo>
                  <a:cubicBezTo>
                    <a:pt x="2799008" y="1635617"/>
                    <a:pt x="2399763" y="2077791"/>
                    <a:pt x="2253803" y="2309611"/>
                  </a:cubicBezTo>
                  <a:cubicBezTo>
                    <a:pt x="2107843" y="2541431"/>
                    <a:pt x="2283854" y="2751785"/>
                    <a:pt x="2021983" y="2799008"/>
                  </a:cubicBezTo>
                  <a:cubicBezTo>
                    <a:pt x="1760112" y="2846231"/>
                    <a:pt x="959476" y="2678805"/>
                    <a:pt x="682580" y="2592946"/>
                  </a:cubicBezTo>
                  <a:cubicBezTo>
                    <a:pt x="405684" y="2507087"/>
                    <a:pt x="435735" y="2386884"/>
                    <a:pt x="360608" y="2283853"/>
                  </a:cubicBezTo>
                  <a:cubicBezTo>
                    <a:pt x="285481" y="2180822"/>
                    <a:pt x="287627" y="2043447"/>
                    <a:pt x="231819" y="1974760"/>
                  </a:cubicBezTo>
                  <a:cubicBezTo>
                    <a:pt x="176011" y="1906073"/>
                    <a:pt x="51516" y="1929684"/>
                    <a:pt x="25758" y="1871729"/>
                  </a:cubicBezTo>
                  <a:cubicBezTo>
                    <a:pt x="0" y="1813774"/>
                    <a:pt x="8586" y="1738648"/>
                    <a:pt x="77273" y="1627031"/>
                  </a:cubicBezTo>
                  <a:cubicBezTo>
                    <a:pt x="145960" y="1515414"/>
                    <a:pt x="399244" y="1324377"/>
                    <a:pt x="437881" y="1202028"/>
                  </a:cubicBezTo>
                  <a:cubicBezTo>
                    <a:pt x="476518" y="1079679"/>
                    <a:pt x="309093" y="892935"/>
                    <a:pt x="309093" y="892935"/>
                  </a:cubicBezTo>
                  <a:lnTo>
                    <a:pt x="309093" y="892935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65" name="Picture 2" descr="Fibromyalgia is one of the most common diseases affecting the muscles, yet its cause is currently unknown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5212" r="14807"/>
            <a:stretch>
              <a:fillRect/>
            </a:stretch>
          </p:blipFill>
          <p:spPr bwMode="auto">
            <a:xfrm>
              <a:off x="714348" y="3667125"/>
              <a:ext cx="3286148" cy="3190875"/>
            </a:xfrm>
            <a:prstGeom prst="ellipse">
              <a:avLst/>
            </a:prstGeom>
            <a:noFill/>
          </p:spPr>
        </p:pic>
      </p:grpSp>
      <p:sp>
        <p:nvSpPr>
          <p:cNvPr id="66" name="TextBox 65"/>
          <p:cNvSpPr txBox="1"/>
          <p:nvPr/>
        </p:nvSpPr>
        <p:spPr bwMode="auto">
          <a:xfrm>
            <a:off x="8001000" y="6400800"/>
            <a:ext cx="10668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Stimulus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62400" y="152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ernard MT Condensed" pitchFamily="18" charset="0"/>
                <a:sym typeface="Wingdings 3"/>
              </a:rPr>
              <a:t> </a:t>
            </a:r>
            <a:r>
              <a:rPr lang="en-US" sz="2000" dirty="0" smtClean="0">
                <a:latin typeface="Bernard MT Condensed" pitchFamily="18" charset="0"/>
              </a:rPr>
              <a:t>Perception of Pain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24200" y="711558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 </a:t>
            </a:r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Affective component of Pain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3" name="Lightning Bolt 72"/>
          <p:cNvSpPr/>
          <p:nvPr/>
        </p:nvSpPr>
        <p:spPr>
          <a:xfrm rot="162502">
            <a:off x="914400" y="416601"/>
            <a:ext cx="1752600" cy="1447800"/>
          </a:xfrm>
          <a:prstGeom prst="lightningBolt">
            <a:avLst/>
          </a:prstGeom>
          <a:gradFill flip="none" rotWithShape="1">
            <a:gsLst>
              <a:gs pos="0">
                <a:schemeClr val="tx1">
                  <a:alpha val="74000"/>
                </a:schemeClr>
              </a:gs>
              <a:gs pos="30000">
                <a:srgbClr val="CC0000">
                  <a:tint val="44500"/>
                  <a:satMod val="160000"/>
                  <a:alpha val="75000"/>
                </a:srgbClr>
              </a:gs>
              <a:gs pos="51000">
                <a:srgbClr val="FE0000">
                  <a:alpha val="69000"/>
                </a:srgbClr>
              </a:gs>
              <a:gs pos="100000">
                <a:srgbClr val="CC0000">
                  <a:alpha val="52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 bwMode="auto">
          <a:xfrm>
            <a:off x="1447800" y="152400"/>
            <a:ext cx="25908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Somatosensory</a:t>
            </a:r>
            <a:r>
              <a:rPr lang="en-US" b="1" dirty="0" smtClean="0">
                <a:latin typeface="+mn-lt"/>
                <a:cs typeface="+mn-cs"/>
              </a:rPr>
              <a:t> Cortex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1295400" y="654611"/>
            <a:ext cx="19050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atin typeface="+mn-lt"/>
                <a:cs typeface="+mn-cs"/>
              </a:rPr>
              <a:t>Cingulate</a:t>
            </a:r>
            <a:r>
              <a:rPr lang="en-US" b="1" dirty="0" smtClean="0">
                <a:latin typeface="+mn-lt"/>
                <a:cs typeface="+mn-cs"/>
              </a:rPr>
              <a:t> Cortex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371600" y="1676400"/>
            <a:ext cx="1143000" cy="33598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Thalamus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2474890" y="2343955"/>
            <a:ext cx="525887" cy="2440546"/>
          </a:xfrm>
          <a:custGeom>
            <a:avLst/>
            <a:gdLst>
              <a:gd name="connsiteX0" fmla="*/ 525887 w 525887"/>
              <a:gd name="connsiteY0" fmla="*/ 2305318 h 2440546"/>
              <a:gd name="connsiteX1" fmla="*/ 229673 w 525887"/>
              <a:gd name="connsiteY1" fmla="*/ 2292439 h 2440546"/>
              <a:gd name="connsiteX2" fmla="*/ 36490 w 525887"/>
              <a:gd name="connsiteY2" fmla="*/ 2202287 h 2440546"/>
              <a:gd name="connsiteX3" fmla="*/ 10733 w 525887"/>
              <a:gd name="connsiteY3" fmla="*/ 862884 h 2440546"/>
              <a:gd name="connsiteX4" fmla="*/ 10733 w 525887"/>
              <a:gd name="connsiteY4" fmla="*/ 0 h 2440546"/>
              <a:gd name="connsiteX5" fmla="*/ 10733 w 525887"/>
              <a:gd name="connsiteY5" fmla="*/ 0 h 244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887" h="2440546">
                <a:moveTo>
                  <a:pt x="525887" y="2305318"/>
                </a:moveTo>
                <a:cubicBezTo>
                  <a:pt x="418563" y="2307464"/>
                  <a:pt x="311239" y="2309611"/>
                  <a:pt x="229673" y="2292439"/>
                </a:cubicBezTo>
                <a:cubicBezTo>
                  <a:pt x="148107" y="2275267"/>
                  <a:pt x="72980" y="2440546"/>
                  <a:pt x="36490" y="2202287"/>
                </a:cubicBezTo>
                <a:cubicBezTo>
                  <a:pt x="0" y="1964028"/>
                  <a:pt x="15026" y="1229932"/>
                  <a:pt x="10733" y="862884"/>
                </a:cubicBezTo>
                <a:cubicBezTo>
                  <a:pt x="6440" y="495836"/>
                  <a:pt x="10733" y="0"/>
                  <a:pt x="10733" y="0"/>
                </a:cubicBezTo>
                <a:lnTo>
                  <a:pt x="10733" y="0"/>
                </a:lnTo>
              </a:path>
            </a:pathLst>
          </a:custGeom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472744" y="2408349"/>
            <a:ext cx="618186" cy="1996226"/>
          </a:xfrm>
          <a:custGeom>
            <a:avLst/>
            <a:gdLst>
              <a:gd name="connsiteX0" fmla="*/ 0 w 618186"/>
              <a:gd name="connsiteY0" fmla="*/ 0 h 1996226"/>
              <a:gd name="connsiteX1" fmla="*/ 128788 w 618186"/>
              <a:gd name="connsiteY1" fmla="*/ 425003 h 1996226"/>
              <a:gd name="connsiteX2" fmla="*/ 309093 w 618186"/>
              <a:gd name="connsiteY2" fmla="*/ 1159099 h 1996226"/>
              <a:gd name="connsiteX3" fmla="*/ 437881 w 618186"/>
              <a:gd name="connsiteY3" fmla="*/ 1622738 h 1996226"/>
              <a:gd name="connsiteX4" fmla="*/ 618186 w 618186"/>
              <a:gd name="connsiteY4" fmla="*/ 1996226 h 1996226"/>
              <a:gd name="connsiteX5" fmla="*/ 618186 w 618186"/>
              <a:gd name="connsiteY5" fmla="*/ 1996226 h 199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186" h="1996226">
                <a:moveTo>
                  <a:pt x="0" y="0"/>
                </a:moveTo>
                <a:cubicBezTo>
                  <a:pt x="38636" y="115910"/>
                  <a:pt x="77273" y="231820"/>
                  <a:pt x="128788" y="425003"/>
                </a:cubicBezTo>
                <a:cubicBezTo>
                  <a:pt x="180304" y="618186"/>
                  <a:pt x="257578" y="959477"/>
                  <a:pt x="309093" y="1159099"/>
                </a:cubicBezTo>
                <a:cubicBezTo>
                  <a:pt x="360609" y="1358722"/>
                  <a:pt x="386366" y="1483217"/>
                  <a:pt x="437881" y="1622738"/>
                </a:cubicBezTo>
                <a:cubicBezTo>
                  <a:pt x="489397" y="1762259"/>
                  <a:pt x="618186" y="1996226"/>
                  <a:pt x="618186" y="1996226"/>
                </a:cubicBezTo>
                <a:lnTo>
                  <a:pt x="618186" y="1996226"/>
                </a:lnTo>
              </a:path>
            </a:pathLst>
          </a:custGeom>
          <a:ln w="5715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0" y="6125210"/>
            <a:ext cx="63246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ASA, </a:t>
            </a:r>
            <a:r>
              <a:rPr lang="en-US" sz="2000" b="1" u="heavy" dirty="0" err="1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Acetominophen</a:t>
            </a:r>
            <a:r>
              <a:rPr lang="en-US" sz="20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, NSAIDs,  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Local Anesthetics, Capsaicin Anticonvulsants, </a:t>
            </a:r>
            <a:r>
              <a:rPr lang="en-US" sz="2000" b="1" dirty="0" err="1" smtClean="0">
                <a:solidFill>
                  <a:srgbClr val="002060"/>
                </a:solidFill>
                <a:latin typeface="Arial Narrow" pitchFamily="34" charset="0"/>
              </a:rPr>
              <a:t>Cannabinoid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antagonists…..etc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4089896"/>
            <a:ext cx="23622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u="heavy" dirty="0" err="1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Opioids</a:t>
            </a:r>
            <a:r>
              <a:rPr lang="en-US" sz="20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,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ADDS,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Anticonvulsants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00800" y="762854"/>
            <a:ext cx="27432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ADDs, </a:t>
            </a:r>
            <a:r>
              <a:rPr lang="en-US" sz="2000" b="1" dirty="0" err="1" smtClean="0">
                <a:solidFill>
                  <a:srgbClr val="002060"/>
                </a:solidFill>
                <a:latin typeface="Arial Narrow" pitchFamily="34" charset="0"/>
              </a:rPr>
              <a:t>Cannabinoid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antagonists,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15000" y="51296"/>
            <a:ext cx="34290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u="heavy" dirty="0" err="1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Opioids</a:t>
            </a:r>
            <a:r>
              <a:rPr lang="en-US" sz="20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000" b="1" baseline="-25000" dirty="0" smtClean="0">
                <a:solidFill>
                  <a:srgbClr val="002060"/>
                </a:solidFill>
                <a:latin typeface="Arial Narrow" pitchFamily="34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AD agonists, ADDs Anesthetics,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29400" y="4269906"/>
            <a:ext cx="19812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Local anesthetics</a:t>
            </a:r>
          </a:p>
          <a:p>
            <a:pPr>
              <a:lnSpc>
                <a:spcPts val="2200"/>
              </a:lnSpc>
            </a:pPr>
            <a:r>
              <a:rPr lang="en-US" sz="2000" b="1" u="heavy" dirty="0" err="1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Opioids</a:t>
            </a:r>
            <a:r>
              <a:rPr lang="en-US" sz="20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endParaRPr lang="en-US" sz="2000" b="1" u="heavy" dirty="0">
              <a:solidFill>
                <a:srgbClr val="002060"/>
              </a:solidFill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34000" y="3534410"/>
            <a:ext cx="3810000" cy="656590"/>
          </a:xfrm>
          <a:prstGeom prst="rect">
            <a:avLst/>
          </a:prstGeom>
          <a:solidFill>
            <a:srgbClr val="D9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Local anesthetics, </a:t>
            </a:r>
            <a:r>
              <a:rPr lang="en-US" sz="2000" b="1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000" b="1" baseline="-25000" dirty="0" smtClean="0">
                <a:solidFill>
                  <a:srgbClr val="002060"/>
                </a:solidFill>
                <a:latin typeface="Arial Narrow" pitchFamily="34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AD agonists, NMDA R antagonists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1" grpId="0" animBg="1"/>
      <p:bldP spid="83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rgbClr val="3A3ACE">
                  <a:alpha val="85000"/>
                </a:srgbClr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 l="55762" t="53621" r="16664" b="3841"/>
          <a:stretch>
            <a:fillRect/>
          </a:stretch>
        </p:blipFill>
        <p:spPr bwMode="auto">
          <a:xfrm>
            <a:off x="3276600" y="2390775"/>
            <a:ext cx="2667000" cy="2333625"/>
          </a:xfrm>
          <a:prstGeom prst="diamond">
            <a:avLst/>
          </a:prstGeom>
          <a:noFill/>
          <a:ln>
            <a:noFill/>
          </a:ln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62000" y="737764"/>
            <a:ext cx="2438400" cy="717065"/>
            <a:chOff x="34844" y="2856707"/>
            <a:chExt cx="1764926" cy="779796"/>
          </a:xfrm>
          <a:solidFill>
            <a:srgbClr val="0000FF"/>
          </a:solidFill>
        </p:grpSpPr>
        <p:cxnSp>
          <p:nvCxnSpPr>
            <p:cNvPr id="5" name="Straight Arrow Connector 4"/>
            <p:cNvCxnSpPr/>
            <p:nvPr/>
          </p:nvCxnSpPr>
          <p:spPr bwMode="auto">
            <a:xfrm rot="5400000">
              <a:off x="621259" y="3008562"/>
              <a:ext cx="305297" cy="158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 bwMode="auto">
            <a:xfrm>
              <a:off x="34844" y="3187444"/>
              <a:ext cx="1764926" cy="44905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 smtClean="0">
                  <a:latin typeface="Bernard MT Condensed" pitchFamily="18" charset="0"/>
                </a:rPr>
                <a:t>Noniceptive</a:t>
              </a:r>
              <a:r>
                <a:rPr lang="en-US" sz="2400" dirty="0" smtClean="0">
                  <a:latin typeface="Bernard MT Condensed" pitchFamily="18" charset="0"/>
                </a:rPr>
                <a:t>  Pain</a:t>
              </a:r>
              <a:endParaRPr lang="en-US" sz="2400" dirty="0">
                <a:latin typeface="Bernard MT Condensed" pitchFamily="18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 rot="5400000">
            <a:off x="7224376" y="864829"/>
            <a:ext cx="280738" cy="2193"/>
          </a:xfrm>
          <a:prstGeom prst="straightConnector1">
            <a:avLst/>
          </a:prstGeom>
          <a:solidFill>
            <a:srgbClr val="0000FF"/>
          </a:solidFill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5486400" y="1029688"/>
            <a:ext cx="3429000" cy="412934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Bernard MT Condensed" pitchFamily="18" charset="0"/>
              </a:rPr>
              <a:t>Neuropathic as Cancer Pain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4517674" y="663248"/>
            <a:ext cx="107976" cy="6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752600" y="749968"/>
            <a:ext cx="5638800" cy="14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71"/>
          <p:cNvGrpSpPr/>
          <p:nvPr/>
        </p:nvGrpSpPr>
        <p:grpSpPr>
          <a:xfrm>
            <a:off x="381001" y="1732547"/>
            <a:ext cx="2743199" cy="1391400"/>
            <a:chOff x="381001" y="2494547"/>
            <a:chExt cx="2743199" cy="1391400"/>
          </a:xfrm>
        </p:grpSpPr>
        <p:grpSp>
          <p:nvGrpSpPr>
            <p:cNvPr id="16" name="Group 65"/>
            <p:cNvGrpSpPr/>
            <p:nvPr/>
          </p:nvGrpSpPr>
          <p:grpSpPr>
            <a:xfrm>
              <a:off x="381001" y="2494547"/>
              <a:ext cx="1142999" cy="693671"/>
              <a:chOff x="152401" y="2057400"/>
              <a:chExt cx="1142999" cy="753129"/>
            </a:xfrm>
          </p:grpSpPr>
          <p:sp>
            <p:nvSpPr>
              <p:cNvPr id="23" name="TextBox 22"/>
              <p:cNvSpPr txBox="1"/>
              <p:nvPr/>
            </p:nvSpPr>
            <p:spPr bwMode="auto">
              <a:xfrm>
                <a:off x="152401" y="2362200"/>
                <a:ext cx="1142999" cy="44832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NSAIDs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 rot="5400000">
                <a:off x="469355" y="22087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>
              <a:off x="838200" y="2520868"/>
              <a:ext cx="2286000" cy="14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66"/>
            <p:cNvGrpSpPr/>
            <p:nvPr/>
          </p:nvGrpSpPr>
          <p:grpSpPr>
            <a:xfrm>
              <a:off x="685801" y="2522330"/>
              <a:ext cx="1295399" cy="1363617"/>
              <a:chOff x="457201" y="2087564"/>
              <a:chExt cx="1295399" cy="1480499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1157686" y="2605485"/>
                <a:ext cx="1037429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 bwMode="auto">
              <a:xfrm>
                <a:off x="457201" y="3119735"/>
                <a:ext cx="12953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OPIOIDS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9" name="Group 67"/>
          <p:cNvGrpSpPr/>
          <p:nvPr/>
        </p:nvGrpSpPr>
        <p:grpSpPr>
          <a:xfrm>
            <a:off x="1066800" y="1732547"/>
            <a:ext cx="2058988" cy="2105616"/>
            <a:chOff x="838200" y="2057400"/>
            <a:chExt cx="2058988" cy="2286097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838200" y="3895169"/>
              <a:ext cx="2057399" cy="4483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70C0"/>
                  </a:solidFill>
                  <a:latin typeface="+mn-lt"/>
                  <a:cs typeface="+mn-cs"/>
                </a:rPr>
                <a:t>Adjunctive</a:t>
              </a:r>
              <a:endParaRPr lang="en-US" sz="2400" b="1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1981994" y="2971006"/>
              <a:ext cx="1828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Picture 2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820153"/>
            <a:ext cx="1485900" cy="2193257"/>
          </a:xfrm>
          <a:prstGeom prst="ellipse">
            <a:avLst/>
          </a:prstGeom>
          <a:noFill/>
        </p:spPr>
      </p:pic>
      <p:grpSp>
        <p:nvGrpSpPr>
          <p:cNvPr id="20" name="Group 83"/>
          <p:cNvGrpSpPr/>
          <p:nvPr/>
        </p:nvGrpSpPr>
        <p:grpSpPr>
          <a:xfrm>
            <a:off x="5029201" y="1676400"/>
            <a:ext cx="2666999" cy="2105615"/>
            <a:chOff x="5105401" y="2438400"/>
            <a:chExt cx="2666999" cy="2286096"/>
          </a:xfrm>
        </p:grpSpPr>
        <p:cxnSp>
          <p:nvCxnSpPr>
            <p:cNvPr id="62" name="Straight Arrow Connector 61"/>
            <p:cNvCxnSpPr/>
            <p:nvPr/>
          </p:nvCxnSpPr>
          <p:spPr>
            <a:xfrm rot="5400000">
              <a:off x="5182395" y="3352006"/>
              <a:ext cx="1828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5105401" y="4276168"/>
              <a:ext cx="2666999" cy="4483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70C0"/>
                  </a:solidFill>
                  <a:latin typeface="+mn-lt"/>
                  <a:cs typeface="+mn-cs"/>
                </a:rPr>
                <a:t>Adjunctive</a:t>
              </a:r>
              <a:endParaRPr lang="en-US" sz="2400" b="1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1" name="Group 75"/>
          <p:cNvGrpSpPr/>
          <p:nvPr/>
        </p:nvGrpSpPr>
        <p:grpSpPr>
          <a:xfrm>
            <a:off x="6019800" y="1676400"/>
            <a:ext cx="2971800" cy="1391400"/>
            <a:chOff x="6019800" y="2438400"/>
            <a:chExt cx="2971800" cy="1391400"/>
          </a:xfrm>
        </p:grpSpPr>
        <p:grpSp>
          <p:nvGrpSpPr>
            <p:cNvPr id="22" name="Group 84"/>
            <p:cNvGrpSpPr/>
            <p:nvPr/>
          </p:nvGrpSpPr>
          <p:grpSpPr>
            <a:xfrm>
              <a:off x="6858002" y="2466182"/>
              <a:ext cx="1295399" cy="1363618"/>
              <a:chOff x="6934202" y="2468564"/>
              <a:chExt cx="1295399" cy="1480499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 rot="5400000">
                <a:off x="6644086" y="2986485"/>
                <a:ext cx="1037429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 bwMode="auto">
              <a:xfrm>
                <a:off x="6934202" y="3500735"/>
                <a:ext cx="12953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OPIOIDS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25" name="Group 64"/>
            <p:cNvGrpSpPr/>
            <p:nvPr/>
          </p:nvGrpSpPr>
          <p:grpSpPr>
            <a:xfrm>
              <a:off x="7848601" y="2438400"/>
              <a:ext cx="1142999" cy="693670"/>
              <a:chOff x="8382001" y="2438400"/>
              <a:chExt cx="1142999" cy="753127"/>
            </a:xfrm>
          </p:grpSpPr>
          <p:sp>
            <p:nvSpPr>
              <p:cNvPr id="51" name="TextBox 50"/>
              <p:cNvSpPr txBox="1"/>
              <p:nvPr/>
            </p:nvSpPr>
            <p:spPr bwMode="auto">
              <a:xfrm>
                <a:off x="8382001" y="2743199"/>
                <a:ext cx="11429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NSAIDs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 bwMode="auto">
              <a:xfrm rot="5400000">
                <a:off x="8698955" y="25897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>
              <a:off x="6019800" y="2464720"/>
              <a:ext cx="2286000" cy="14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1676400" y="1981200"/>
            <a:ext cx="6019800" cy="412934"/>
          </a:xfrm>
          <a:prstGeom prst="rect">
            <a:avLst/>
          </a:prstGeom>
          <a:solidFill>
            <a:srgbClr val="D9FFFF"/>
          </a:solidFill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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ANALGESICS 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8088" y="103922"/>
            <a:ext cx="8207826" cy="81047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</a:rPr>
              <a:t>A state in which a painful stimuli is modulated; though perceived but felt no more painful.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24200" y="152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TREATMENT OF PAIN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1000" y="59508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For Mild To Moderate Dull Aching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5092658"/>
            <a:ext cx="29718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NSAIDs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572000" y="5029200"/>
            <a:ext cx="42672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OPIOIDS</a:t>
            </a:r>
            <a:endParaRPr lang="en-US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29200" y="6027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For Moderate  To Severe</a:t>
            </a:r>
          </a:p>
          <a:p>
            <a:pPr algn="ctr"/>
            <a:r>
              <a:rPr lang="en-US" sz="2400" dirty="0" smtClean="0">
                <a:latin typeface="Bernard MT Condensed" pitchFamily="18" charset="0"/>
              </a:rPr>
              <a:t>&gt; Visceral 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0.6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64" grpId="0" animBg="1"/>
      <p:bldP spid="64" grpId="1" animBg="1"/>
      <p:bldP spid="65" grpId="0"/>
      <p:bldP spid="66" grpId="0"/>
      <p:bldP spid="68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V="1">
            <a:off x="990600" y="4876800"/>
            <a:ext cx="0" cy="92551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62000" y="4191000"/>
            <a:ext cx="25114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Times New Roman" pitchFamily="28" charset="0"/>
              </a:rPr>
              <a:t>Mild Pain 1-3/10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004888" y="4876800"/>
            <a:ext cx="22717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3276600" y="3810000"/>
            <a:ext cx="0" cy="107791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38513" y="3090863"/>
            <a:ext cx="30622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400" b="1" dirty="0">
                <a:solidFill>
                  <a:srgbClr val="CF40D2"/>
                </a:solidFill>
                <a:latin typeface="Times New Roman" pitchFamily="28" charset="0"/>
              </a:rPr>
              <a:t>Moderate Pain 4-6/10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290888" y="3810000"/>
            <a:ext cx="31861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6477000" y="2971800"/>
            <a:ext cx="0" cy="84931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6484938" y="2971800"/>
            <a:ext cx="22717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066800" y="4953000"/>
            <a:ext cx="2548776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dirty="0">
                <a:latin typeface="Times New Roman" pitchFamily="28" charset="0"/>
              </a:rPr>
              <a:t>ASA, </a:t>
            </a:r>
            <a:r>
              <a:rPr lang="en-US" sz="2400" dirty="0" err="1" smtClean="0">
                <a:latin typeface="Times New Roman" pitchFamily="28" charset="0"/>
              </a:rPr>
              <a:t>Paracetamol</a:t>
            </a:r>
            <a:r>
              <a:rPr lang="en-US" sz="2400" dirty="0" smtClean="0">
                <a:latin typeface="Times New Roman" pitchFamily="28" charset="0"/>
              </a:rPr>
              <a:t>,</a:t>
            </a:r>
            <a:endParaRPr lang="en-US" sz="2400" dirty="0">
              <a:latin typeface="Times New Roman" pitchFamily="28" charset="0"/>
            </a:endParaRPr>
          </a:p>
          <a:p>
            <a:r>
              <a:rPr lang="en-US" sz="2400" dirty="0">
                <a:latin typeface="Times New Roman" pitchFamily="28" charset="0"/>
              </a:rPr>
              <a:t>NSAIDS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429000" y="4038600"/>
            <a:ext cx="3409589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dirty="0">
                <a:latin typeface="Times New Roman" pitchFamily="28" charset="0"/>
              </a:rPr>
              <a:t>Weak </a:t>
            </a:r>
            <a:r>
              <a:rPr lang="en-US" sz="2400" dirty="0" err="1">
                <a:latin typeface="Times New Roman" pitchFamily="28" charset="0"/>
              </a:rPr>
              <a:t>opioids</a:t>
            </a:r>
            <a:r>
              <a:rPr lang="en-US" sz="2400" dirty="0">
                <a:latin typeface="Times New Roman" pitchFamily="28" charset="0"/>
              </a:rPr>
              <a:t> +/- non-</a:t>
            </a:r>
          </a:p>
          <a:p>
            <a:r>
              <a:rPr lang="en-US" sz="2400" dirty="0" err="1">
                <a:latin typeface="Times New Roman" pitchFamily="28" charset="0"/>
              </a:rPr>
              <a:t>opioids</a:t>
            </a:r>
            <a:r>
              <a:rPr lang="en-US" sz="2400" dirty="0">
                <a:latin typeface="Times New Roman" pitchFamily="28" charset="0"/>
              </a:rPr>
              <a:t> (e.g. </a:t>
            </a:r>
            <a:r>
              <a:rPr lang="en-US" sz="2400" dirty="0" err="1" smtClean="0">
                <a:latin typeface="Times New Roman" pitchFamily="28" charset="0"/>
              </a:rPr>
              <a:t>Paracetamol</a:t>
            </a:r>
            <a:r>
              <a:rPr lang="en-US" sz="2400" dirty="0" smtClean="0">
                <a:latin typeface="Times New Roman" pitchFamily="28" charset="0"/>
              </a:rPr>
              <a:t>)</a:t>
            </a:r>
            <a:endParaRPr lang="en-US" sz="2400" dirty="0">
              <a:latin typeface="Times New Roman" pitchFamily="28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477000" y="2971800"/>
            <a:ext cx="2551113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dirty="0">
                <a:latin typeface="Times New Roman" pitchFamily="28" charset="0"/>
              </a:rPr>
              <a:t>Potent </a:t>
            </a:r>
            <a:r>
              <a:rPr lang="en-US" sz="2400" dirty="0" err="1">
                <a:latin typeface="Times New Roman" pitchFamily="28" charset="0"/>
              </a:rPr>
              <a:t>opioids</a:t>
            </a:r>
            <a:r>
              <a:rPr lang="en-US" sz="2400" dirty="0">
                <a:latin typeface="Times New Roman" pitchFamily="28" charset="0"/>
              </a:rPr>
              <a:t> (e.g.</a:t>
            </a:r>
          </a:p>
          <a:p>
            <a:r>
              <a:rPr lang="en-US" sz="2400" dirty="0">
                <a:latin typeface="Times New Roman" pitchFamily="28" charset="0"/>
              </a:rPr>
              <a:t>morphine) +/-</a:t>
            </a:r>
          </a:p>
          <a:p>
            <a:r>
              <a:rPr lang="en-US" sz="2400" dirty="0">
                <a:latin typeface="Times New Roman" pitchFamily="28" charset="0"/>
              </a:rPr>
              <a:t>non-</a:t>
            </a:r>
            <a:r>
              <a:rPr lang="en-US" sz="2400" dirty="0" err="1">
                <a:latin typeface="Times New Roman" pitchFamily="28" charset="0"/>
              </a:rPr>
              <a:t>opioids</a:t>
            </a:r>
            <a:endParaRPr lang="en-US" sz="2400" dirty="0">
              <a:latin typeface="Times New Roman" pitchFamily="2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304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/>
              <a:t>World Health Organization </a:t>
            </a:r>
            <a:br>
              <a:rPr lang="en-US" sz="2800" b="1" dirty="0" smtClean="0"/>
            </a:br>
            <a:r>
              <a:rPr lang="en-US" sz="2800" b="1" dirty="0" smtClean="0"/>
              <a:t>(WHO) Step Ladder Approach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477000" y="2438400"/>
            <a:ext cx="267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Severe </a:t>
            </a:r>
            <a:r>
              <a:rPr lang="en-US" sz="2400" b="1" dirty="0" smtClean="0">
                <a:solidFill>
                  <a:srgbClr val="FFFF00"/>
                </a:solidFill>
              </a:rPr>
              <a:t>pain7-10/10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90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It contains a mixture </a:t>
            </a:r>
            <a:r>
              <a:rPr lang="en-US" sz="2400" b="1" dirty="0">
                <a:solidFill>
                  <a:schemeClr val="bg1"/>
                </a:solidFill>
              </a:rPr>
              <a:t>of alkaloids, the principal components being</a:t>
            </a:r>
          </a:p>
          <a:p>
            <a:r>
              <a:rPr lang="en-US" sz="2400" b="1" u="sng" dirty="0">
                <a:solidFill>
                  <a:srgbClr val="006699"/>
                </a:solidFill>
              </a:rPr>
              <a:t>morphine, codeine </a:t>
            </a:r>
            <a:r>
              <a:rPr lang="en-US" sz="2400" b="1" dirty="0" smtClean="0">
                <a:solidFill>
                  <a:schemeClr val="bg1"/>
                </a:solidFill>
              </a:rPr>
              <a:t>&amp; </a:t>
            </a:r>
            <a:r>
              <a:rPr lang="en-US" sz="2400" b="1" dirty="0" err="1" smtClean="0">
                <a:solidFill>
                  <a:schemeClr val="bg1"/>
                </a:solidFill>
              </a:rPr>
              <a:t>papaverine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Derived </a:t>
            </a:r>
            <a:r>
              <a:rPr lang="en-US" sz="2400" b="1" dirty="0">
                <a:solidFill>
                  <a:schemeClr val="bg1"/>
                </a:solidFill>
              </a:rPr>
              <a:t>from the dried milky </a:t>
            </a:r>
            <a:r>
              <a:rPr lang="en-US" sz="2400" b="1" dirty="0" smtClean="0">
                <a:solidFill>
                  <a:schemeClr val="bg1"/>
                </a:solidFill>
              </a:rPr>
              <a:t>juice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exuded </a:t>
            </a:r>
            <a:r>
              <a:rPr lang="en-US" sz="2400" b="1" dirty="0" smtClean="0">
                <a:solidFill>
                  <a:schemeClr val="bg1"/>
                </a:solidFill>
              </a:rPr>
              <a:t>by incised </a:t>
            </a:r>
            <a:r>
              <a:rPr lang="en-US" sz="2400" b="1" dirty="0">
                <a:solidFill>
                  <a:schemeClr val="bg1"/>
                </a:solidFill>
              </a:rPr>
              <a:t>seed capsules of a species of poppy, </a:t>
            </a:r>
            <a:r>
              <a:rPr lang="en-US" sz="2400" b="1" i="1" dirty="0" err="1">
                <a:solidFill>
                  <a:schemeClr val="bg1"/>
                </a:solidFill>
              </a:rPr>
              <a:t>Papaver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somniferum</a:t>
            </a:r>
            <a:r>
              <a:rPr lang="en-US" sz="2400" b="1" i="1" dirty="0">
                <a:solidFill>
                  <a:schemeClr val="bg1"/>
                </a:solidFill>
              </a:rPr>
              <a:t>,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63148"/>
            <a:ext cx="4114800" cy="5029200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4648200" y="162580"/>
            <a:ext cx="4495800" cy="523220"/>
          </a:xfrm>
          <a:prstGeom prst="rect">
            <a:avLst/>
          </a:prstGeom>
          <a:solidFill>
            <a:srgbClr val="D9FFFF"/>
          </a:solidFill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ANALGESICS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 OPIOIDS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52400"/>
            <a:ext cx="1394934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OPIOIDS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990600" y="3240156"/>
            <a:ext cx="685800" cy="16002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3434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Mimic action of endogenous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opioids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</a:t>
            </a:r>
          </a:p>
          <a:p>
            <a:r>
              <a:rPr lang="en-US" sz="2400" b="1" u="sng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Endorphins, </a:t>
            </a:r>
            <a:r>
              <a:rPr lang="en-US" sz="2400" b="1" u="sng" dirty="0" err="1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Dynorphins,Enkephalins</a:t>
            </a:r>
            <a:endParaRPr lang="en-US" sz="2400" b="1" u="sng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646003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Act on endogenous </a:t>
            </a:r>
            <a:r>
              <a:rPr lang="en-US" sz="2400" b="1" dirty="0" err="1" smtClean="0">
                <a:solidFill>
                  <a:schemeClr val="bg1"/>
                </a:solidFill>
              </a:rPr>
              <a:t>opioid</a:t>
            </a:r>
            <a:r>
              <a:rPr lang="en-US" sz="2400" b="1" dirty="0" smtClean="0">
                <a:solidFill>
                  <a:schemeClr val="bg1"/>
                </a:solidFill>
              </a:rPr>
              <a:t> receptors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     mu, delta, kappa, sigma </a:t>
            </a:r>
            <a:endParaRPr lang="en-US" sz="24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2134137" y="4229100"/>
            <a:ext cx="609600" cy="23622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578" name="Picture 2" descr="http://images.google.com/images?q=tbn:Lj6SQW6XHdzONM::https://amsu-health-6r.wikispaces.com/file/view/opium.jpg/33529899/opium.jpg">
            <a:hlinkClick r:id="rId3" tooltip="amsu-health-6R - Narcotics. Poppy Plan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90599"/>
            <a:ext cx="1981200" cy="2517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8" grpId="0" animBg="1"/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4413</TotalTime>
  <Words>1409</Words>
  <Application>Microsoft Office PowerPoint</Application>
  <PresentationFormat>On-screen Show (4:3)</PresentationFormat>
  <Paragraphs>276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Case 1</vt:lpstr>
      <vt:lpstr>Case 2</vt:lpstr>
      <vt:lpstr>Slide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142</cp:revision>
  <dcterms:created xsi:type="dcterms:W3CDTF">2010-10-28T18:56:20Z</dcterms:created>
  <dcterms:modified xsi:type="dcterms:W3CDTF">2013-10-09T04:52:32Z</dcterms:modified>
</cp:coreProperties>
</file>