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7"/>
  </p:notesMasterIdLst>
  <p:sldIdLst>
    <p:sldId id="256" r:id="rId2"/>
    <p:sldId id="278" r:id="rId3"/>
    <p:sldId id="279" r:id="rId4"/>
    <p:sldId id="280" r:id="rId5"/>
    <p:sldId id="281" r:id="rId6"/>
    <p:sldId id="282" r:id="rId7"/>
    <p:sldId id="284" r:id="rId8"/>
    <p:sldId id="283" r:id="rId9"/>
    <p:sldId id="285" r:id="rId10"/>
    <p:sldId id="286" r:id="rId11"/>
    <p:sldId id="287" r:id="rId12"/>
    <p:sldId id="289" r:id="rId13"/>
    <p:sldId id="299" r:id="rId14"/>
    <p:sldId id="288" r:id="rId15"/>
    <p:sldId id="290" r:id="rId16"/>
    <p:sldId id="292" r:id="rId17"/>
    <p:sldId id="293" r:id="rId18"/>
    <p:sldId id="294" r:id="rId19"/>
    <p:sldId id="295" r:id="rId20"/>
    <p:sldId id="291" r:id="rId21"/>
    <p:sldId id="296" r:id="rId22"/>
    <p:sldId id="297" r:id="rId23"/>
    <p:sldId id="298" r:id="rId24"/>
    <p:sldId id="300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98" autoAdjust="0"/>
  </p:normalViewPr>
  <p:slideViewPr>
    <p:cSldViewPr>
      <p:cViewPr varScale="1">
        <p:scale>
          <a:sx n="75" d="100"/>
          <a:sy n="75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AB54F-86A3-4FD0-9C7D-FCBFE553C3B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4E7FC-37A6-49C8-980B-44813DD00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9FBA75-29DD-46BB-BE93-DB688A5E483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FBA75-29DD-46BB-BE93-DB688A5E483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FBA75-29DD-46BB-BE93-DB688A5E483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FBA75-29DD-46BB-BE93-DB688A5E483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FBA75-29DD-46BB-BE93-DB688A5E483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FBA75-29DD-46BB-BE93-DB688A5E483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FBA75-29DD-46BB-BE93-DB688A5E483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FBA75-29DD-46BB-BE93-DB688A5E483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9FBA75-29DD-46BB-BE93-DB688A5E483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9FBA75-29DD-46BB-BE93-DB688A5E483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9FBA75-29DD-46BB-BE93-DB688A5E483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9FBA75-29DD-46BB-BE93-DB688A5E483F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A5776E-6AC0-46E1-8A31-457A79E53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Ggd0DUKok4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362200"/>
            <a:ext cx="8153400" cy="28194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marL="27432" algn="ctr">
              <a:spcBef>
                <a:spcPts val="600"/>
              </a:spcBef>
              <a:buSzPct val="80000"/>
              <a:defRPr/>
            </a:pPr>
            <a:r>
              <a:rPr lang="en-GB" sz="24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Dr </a:t>
            </a:r>
            <a:r>
              <a:rPr lang="en-GB" sz="24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Abdulrahman</a:t>
            </a:r>
            <a:r>
              <a:rPr lang="en-GB" sz="24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Alhowikan</a:t>
            </a:r>
            <a:endParaRPr lang="en-GB" sz="24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algn="ctr">
              <a:spcBef>
                <a:spcPts val="600"/>
              </a:spcBef>
              <a:buSzPct val="80000"/>
              <a:defRPr/>
            </a:pPr>
            <a:r>
              <a:rPr lang="en-GB" sz="24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Collage of medicine</a:t>
            </a:r>
          </a:p>
          <a:p>
            <a:pPr marL="27432" algn="ctr">
              <a:spcBef>
                <a:spcPts val="600"/>
              </a:spcBef>
              <a:buSzPct val="80000"/>
              <a:defRPr/>
            </a:pPr>
            <a:r>
              <a:rPr lang="en-GB" sz="24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Physiology Dep. </a:t>
            </a:r>
            <a:endParaRPr lang="en-GB" sz="2400" dirty="0">
              <a:solidFill>
                <a:schemeClr val="tx2">
                  <a:shade val="30000"/>
                  <a:satMod val="150000"/>
                </a:schemeClr>
              </a:solidFill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04800" y="1524000"/>
            <a:ext cx="8839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itchFamily="34" charset="0"/>
                <a:ea typeface="Calibri" pitchFamily="34" charset="0"/>
                <a:cs typeface="Arial" pitchFamily="34" charset="0"/>
              </a:rPr>
              <a:t>Ageing And Changes In The Brain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Leading Causes of Death Age 65+</a:t>
            </a:r>
            <a:br>
              <a:rPr lang="en-US" dirty="0" smtClean="0"/>
            </a:br>
            <a:r>
              <a:rPr lang="en-US" dirty="0" smtClean="0"/>
              <a:t>“Medical Diagnoses”</a:t>
            </a:r>
            <a:endParaRPr lang="en-US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915400" cy="47670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Aging and nervous system: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Enlargement of the </a:t>
            </a:r>
            <a:r>
              <a:rPr lang="en-US" dirty="0" smtClean="0">
                <a:solidFill>
                  <a:srgbClr val="C00000"/>
                </a:solidFill>
              </a:rPr>
              <a:t>ventricular system </a:t>
            </a:r>
            <a:r>
              <a:rPr lang="en-US" dirty="0" smtClean="0"/>
              <a:t>of brain (contain spinal fluid) : as people get older, the volume of the ventricles increases. It is thought that this enlargement occurs because cells surrounding the ventricles are lost.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Widening of </a:t>
            </a:r>
            <a:r>
              <a:rPr lang="en-US" dirty="0" err="1" smtClean="0"/>
              <a:t>sulci</a:t>
            </a:r>
            <a:r>
              <a:rPr lang="en-US" dirty="0" smtClean="0"/>
              <a:t> (the grooves) on the surface of the brain.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Reduced brain weight and brain volume: these changes are probably caused by the loss of neurons.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Reductions in the size of many areas of the cerebral</a:t>
            </a:r>
          </a:p>
          <a:p>
            <a:pPr>
              <a:buNone/>
            </a:pPr>
            <a:r>
              <a:rPr lang="en-US" dirty="0" smtClean="0"/>
              <a:t>   cortex have been reported.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Related Changes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915400" cy="4767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Aging and nervous system cont..: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Neurological disorders: brain disorders such as</a:t>
            </a:r>
          </a:p>
          <a:p>
            <a:pPr>
              <a:buNone/>
            </a:pPr>
            <a:r>
              <a:rPr lang="en-US" dirty="0" smtClean="0"/>
              <a:t>     Alzheimer's disease, Parkinson's disease and stroke are more common in the elderly.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Cerebral atrophy shows up on CTs and MRI scans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Reduced Sympathetic nervous system activity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Reduced Neurotransmitter levels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Changes in sleep patterns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Abnormalities in EEG tracings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Increased risk of stroke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Related Changes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Aging and nervous system:</a:t>
            </a:r>
            <a:b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pic>
        <p:nvPicPr>
          <p:cNvPr id="4" name="Picture 3" descr="http://www.solarnavigator.net/biology/biology_images/human_brain_ventricular_syste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2075815" cy="2005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3124200"/>
            <a:ext cx="3259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ventricular system </a:t>
            </a:r>
            <a:r>
              <a:rPr lang="en-US" dirty="0" smtClean="0"/>
              <a:t>of brain </a:t>
            </a:r>
            <a:endParaRPr lang="en-US" dirty="0"/>
          </a:p>
        </p:txBody>
      </p:sp>
      <p:pic>
        <p:nvPicPr>
          <p:cNvPr id="6" name="Picture 5" descr="https://encrypted-tbn1.gstatic.com/images?q=tbn:ANd9GcQy_DebDYyIihl_EITWkVgbf50K9uqo5VxUTqD80DEKN8hjKuLJV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143000"/>
            <a:ext cx="2463165" cy="1845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581400" y="3048000"/>
            <a:ext cx="5257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/>
              <a:t>sulci</a:t>
            </a:r>
            <a:r>
              <a:rPr lang="en-US" sz="1600" dirty="0" smtClean="0"/>
              <a:t> (the grooves) on the surface of the brain.</a:t>
            </a:r>
            <a:endParaRPr lang="en-US" sz="1600" dirty="0"/>
          </a:p>
        </p:txBody>
      </p:sp>
      <p:pic>
        <p:nvPicPr>
          <p:cNvPr id="8" name="Picture 7" descr="http://livehealthprotocol.com/wp-content/uploads/2011/04/brain_cross_section_borde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657600"/>
            <a:ext cx="2590800" cy="190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609600" y="5638800"/>
            <a:ext cx="21387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Cerebral atrophy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8839200" cy="45259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located in the carotid arteries </a:t>
            </a:r>
            <a:r>
              <a:rPr lang="en-US" dirty="0" smtClean="0">
                <a:solidFill>
                  <a:srgbClr val="C00000"/>
                </a:solidFill>
              </a:rPr>
              <a:t>in the neck</a:t>
            </a:r>
            <a:r>
              <a:rPr lang="en-US" dirty="0" smtClean="0"/>
              <a:t>. The carotid sinus contains a sensory organ, which, when </a:t>
            </a:r>
            <a:r>
              <a:rPr lang="en-US" dirty="0" smtClean="0">
                <a:solidFill>
                  <a:srgbClr val="C00000"/>
                </a:solidFill>
              </a:rPr>
              <a:t>stimulated </a:t>
            </a:r>
            <a:r>
              <a:rPr lang="en-US" dirty="0" smtClean="0"/>
              <a:t>by pressure within the vessel, </a:t>
            </a:r>
            <a:r>
              <a:rPr lang="en-US" dirty="0" smtClean="0">
                <a:solidFill>
                  <a:srgbClr val="C00000"/>
                </a:solidFill>
              </a:rPr>
              <a:t>causes slowing of the heart </a:t>
            </a:r>
            <a:r>
              <a:rPr lang="en-US" dirty="0" smtClean="0"/>
              <a:t>rate and dilation of blood vessels in the body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Provoked by wearing </a:t>
            </a:r>
          </a:p>
          <a:p>
            <a:pPr>
              <a:buNone/>
            </a:pPr>
            <a:r>
              <a:rPr lang="en-US" dirty="0" smtClean="0"/>
              <a:t>a tight collar, looking </a:t>
            </a:r>
          </a:p>
          <a:p>
            <a:pPr>
              <a:buNone/>
            </a:pPr>
            <a:r>
              <a:rPr lang="en-US" dirty="0" smtClean="0"/>
              <a:t>upwards or turning the head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Carotid sinus syndrome </a:t>
            </a:r>
            <a:r>
              <a:rPr lang="en-US" dirty="0" smtClean="0"/>
              <a:t>occurs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in the elderly and mainly results in </a:t>
            </a:r>
            <a:r>
              <a:rPr lang="en-US" dirty="0" err="1" smtClean="0"/>
              <a:t>bradycardia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Most common etiologies of </a:t>
            </a:r>
            <a:r>
              <a:rPr lang="en-US" dirty="0" err="1" smtClean="0"/>
              <a:t>atrioventricular</a:t>
            </a:r>
            <a:r>
              <a:rPr lang="en-US" dirty="0" smtClean="0"/>
              <a:t> block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Do not massage both carotids simultaneously.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Carotid sinus hypersensitivity</a:t>
            </a:r>
            <a:endParaRPr lang="en-US" dirty="0"/>
          </a:p>
        </p:txBody>
      </p:sp>
      <p:pic>
        <p:nvPicPr>
          <p:cNvPr id="4" name="Picture 3" descr="http://img.tfd.com/dorland/thumbs/sinus_caroticu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743200"/>
            <a:ext cx="2667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81328"/>
            <a:ext cx="85344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Touch:</a:t>
            </a:r>
          </a:p>
          <a:p>
            <a:r>
              <a:rPr lang="en-US" b="1" dirty="0" smtClean="0"/>
              <a:t>Age-related changes in the ability to perceive</a:t>
            </a:r>
          </a:p>
          <a:p>
            <a:pPr>
              <a:buNone/>
            </a:pPr>
            <a:r>
              <a:rPr lang="en-US" b="1" dirty="0" smtClean="0"/>
              <a:t> tactile stimuli may be due to: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Loss of various receptors (for example, </a:t>
            </a:r>
            <a:r>
              <a:rPr lang="en-US" b="1" dirty="0" err="1" smtClean="0"/>
              <a:t>Meissner's</a:t>
            </a:r>
            <a:r>
              <a:rPr lang="en-US" b="1" dirty="0" smtClean="0"/>
              <a:t> and </a:t>
            </a:r>
            <a:r>
              <a:rPr lang="en-US" b="1" dirty="0" err="1" smtClean="0"/>
              <a:t>Pacinian</a:t>
            </a:r>
            <a:r>
              <a:rPr lang="en-US" b="1" dirty="0" smtClean="0"/>
              <a:t> corpuscles) in the skin.</a:t>
            </a:r>
          </a:p>
          <a:p>
            <a:r>
              <a:rPr lang="en-US" b="1" dirty="0" smtClean="0"/>
              <a:t>Reductions in the number of sensory fibers innervating the skin.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Age-related changes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Vision: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Lens: </a:t>
            </a:r>
            <a:r>
              <a:rPr lang="en-US" b="1" dirty="0" smtClean="0"/>
              <a:t>proteins in the lens change with age and the </a:t>
            </a:r>
            <a:r>
              <a:rPr lang="en-US" b="1" dirty="0" smtClean="0">
                <a:solidFill>
                  <a:srgbClr val="C00000"/>
                </a:solidFill>
              </a:rPr>
              <a:t>elasticity of the lens </a:t>
            </a:r>
            <a:r>
              <a:rPr lang="en-US" b="1" dirty="0" smtClean="0"/>
              <a:t>is reduced. Therefore, many elderly individuals have trouble focusing their eyes.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Cornea</a:t>
            </a:r>
            <a:r>
              <a:rPr lang="en-US" b="1" dirty="0" smtClean="0"/>
              <a:t>: the cornea may become less transparent and more flat. This may cause images to appear</a:t>
            </a:r>
          </a:p>
          <a:p>
            <a:pPr>
              <a:buNone/>
            </a:pPr>
            <a:r>
              <a:rPr lang="en-US" b="1" dirty="0" smtClean="0"/>
              <a:t>   distorted or blurred. There may also be a </a:t>
            </a:r>
            <a:r>
              <a:rPr lang="en-US" b="1" dirty="0" smtClean="0">
                <a:solidFill>
                  <a:srgbClr val="C00000"/>
                </a:solidFill>
              </a:rPr>
              <a:t>loss of color sensitivity to green, blue </a:t>
            </a:r>
            <a:r>
              <a:rPr lang="en-US" b="1" dirty="0" smtClean="0"/>
              <a:t>and violet shades.</a:t>
            </a:r>
          </a:p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Pupil: </a:t>
            </a:r>
            <a:r>
              <a:rPr lang="en-US" b="1" dirty="0" smtClean="0"/>
              <a:t>changes in the autonomic nervous system </a:t>
            </a:r>
            <a:r>
              <a:rPr lang="en-US" b="1" dirty="0" smtClean="0">
                <a:solidFill>
                  <a:srgbClr val="C00000"/>
                </a:solidFill>
              </a:rPr>
              <a:t>alter the ability of older people to dilate the pupil</a:t>
            </a:r>
            <a:r>
              <a:rPr lang="en-US" b="1" dirty="0" smtClean="0"/>
              <a:t>. By age 70, the pupil may not dilate easily in low lighting conditions (Hampton, 1997).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Age-related changes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9"/>
            <a:ext cx="8686800" cy="3624072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Vision Cont..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Cataracts: </a:t>
            </a:r>
            <a:r>
              <a:rPr lang="en-US" b="1" dirty="0" smtClean="0"/>
              <a:t>cloudy areas of the lens. Cataracts</a:t>
            </a:r>
          </a:p>
          <a:p>
            <a:pPr>
              <a:buNone/>
            </a:pPr>
            <a:r>
              <a:rPr lang="en-US" b="1" dirty="0" smtClean="0"/>
              <a:t>decrease the amount of light that passes through the lens and can bend </a:t>
            </a:r>
            <a:r>
              <a:rPr lang="en-US" b="1" dirty="0" err="1" smtClean="0"/>
              <a:t>lig</a:t>
            </a:r>
            <a:r>
              <a:rPr lang="en-US" b="1" dirty="0" smtClean="0"/>
              <a:t> abnormally. The National Eye Institute estimates that more than 50% of Americans age 65 years and older have a cataract.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Retina: </a:t>
            </a:r>
            <a:r>
              <a:rPr lang="en-US" b="1" dirty="0" smtClean="0"/>
              <a:t>the peripheral retina is thinner and contains fewer rods in older individuals.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Age-related changes</a:t>
            </a:r>
            <a:endParaRPr lang="en-US" dirty="0"/>
          </a:p>
        </p:txBody>
      </p:sp>
      <p:pic>
        <p:nvPicPr>
          <p:cNvPr id="4" name="Picture 3" descr="http://img.webmd.com/dtmcms/live/webmd/consumer_assets/site_images/articles/image_article_collections/anatomy_pages/EYE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4953000"/>
            <a:ext cx="4953000" cy="1664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Olfaction:</a:t>
            </a:r>
          </a:p>
          <a:p>
            <a:r>
              <a:rPr lang="en-US" b="1" dirty="0" smtClean="0"/>
              <a:t>Changes in the nasal mucosa, </a:t>
            </a:r>
            <a:r>
              <a:rPr lang="en-US" b="1" dirty="0" err="1" smtClean="0"/>
              <a:t>cribriform</a:t>
            </a:r>
            <a:r>
              <a:rPr lang="en-US" b="1" dirty="0" smtClean="0"/>
              <a:t> plate (</a:t>
            </a:r>
            <a:r>
              <a:rPr lang="en-US" dirty="0" smtClean="0"/>
              <a:t>which separates the nasal cavity from the brain</a:t>
            </a:r>
            <a:r>
              <a:rPr lang="en-US" b="1" dirty="0" smtClean="0"/>
              <a:t> )and air passages may contribute to </a:t>
            </a:r>
            <a:r>
              <a:rPr lang="en-US" b="1" dirty="0" smtClean="0">
                <a:solidFill>
                  <a:srgbClr val="C00000"/>
                </a:solidFill>
              </a:rPr>
              <a:t>impaired </a:t>
            </a:r>
            <a:r>
              <a:rPr lang="en-US" b="1" dirty="0" smtClean="0"/>
              <a:t>odor recognition.</a:t>
            </a:r>
          </a:p>
          <a:p>
            <a:r>
              <a:rPr lang="en-US" b="1" dirty="0" smtClean="0"/>
              <a:t>The </a:t>
            </a:r>
            <a:r>
              <a:rPr lang="en-US" b="1" dirty="0" err="1" smtClean="0"/>
              <a:t>amygdala</a:t>
            </a:r>
            <a:r>
              <a:rPr lang="en-US" b="1" dirty="0" smtClean="0"/>
              <a:t> (</a:t>
            </a:r>
            <a:r>
              <a:rPr lang="en-US" dirty="0" smtClean="0"/>
              <a:t>is an almond-shape set of neurons located deep in the brain's medial temporal lobe ) </a:t>
            </a:r>
            <a:r>
              <a:rPr lang="en-US" b="1" dirty="0" smtClean="0"/>
              <a:t>and other brain areas involved with smell may be </a:t>
            </a:r>
            <a:r>
              <a:rPr lang="en-US" b="1" dirty="0" smtClean="0">
                <a:solidFill>
                  <a:srgbClr val="C00000"/>
                </a:solidFill>
              </a:rPr>
              <a:t>damaged in older individuals.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Age-related changes</a:t>
            </a:r>
            <a:endParaRPr lang="en-US" dirty="0"/>
          </a:p>
        </p:txBody>
      </p:sp>
      <p:pic>
        <p:nvPicPr>
          <p:cNvPr id="4" name="Picture 3" descr="http://www.memorylossonline.com/glossary/images/amygdal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5334000"/>
            <a:ext cx="2514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305800" cy="3471672"/>
          </a:xfrm>
        </p:spPr>
        <p:txBody>
          <a:bodyPr>
            <a:normAutofit fontScale="85000" lnSpcReduction="20000"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Hearing Loss:</a:t>
            </a:r>
          </a:p>
          <a:p>
            <a:r>
              <a:rPr lang="en-US" b="1" dirty="0" smtClean="0"/>
              <a:t>Ear wax build up.</a:t>
            </a:r>
          </a:p>
          <a:p>
            <a:r>
              <a:rPr lang="en-US" b="1" dirty="0" smtClean="0"/>
              <a:t>Stiffening of the tympanic membrane (eardrum).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Atrophy of small ear muscles.</a:t>
            </a:r>
          </a:p>
          <a:p>
            <a:r>
              <a:rPr lang="en-US" b="1" dirty="0" smtClean="0"/>
              <a:t>Degeneration of hair cells and support cells in the cochlea.</a:t>
            </a:r>
          </a:p>
          <a:p>
            <a:r>
              <a:rPr lang="en-US" b="1" dirty="0" smtClean="0"/>
              <a:t>Stiffening of basilar membrane.</a:t>
            </a:r>
          </a:p>
          <a:p>
            <a:r>
              <a:rPr lang="en-US" b="1" dirty="0" smtClean="0"/>
              <a:t>Loss of nerve fibers leading from the cochlea to the brain.</a:t>
            </a:r>
          </a:p>
          <a:p>
            <a:r>
              <a:rPr lang="en-US" b="1" dirty="0" smtClean="0"/>
              <a:t>Loss of neurons in auditory areas of the brain.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Age-related changes</a:t>
            </a:r>
            <a:endParaRPr lang="en-US" dirty="0"/>
          </a:p>
        </p:txBody>
      </p:sp>
      <p:pic>
        <p:nvPicPr>
          <p:cNvPr id="5" name="Picture 4" descr="http://blogs.eciad.ca/anatomyillustrated12/files/2012/09/Enz_Brit_Hearing_mechanism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1" y="4876800"/>
            <a:ext cx="6781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1. Definition of Aging</a:t>
            </a:r>
          </a:p>
          <a:p>
            <a:pPr>
              <a:buNone/>
            </a:pPr>
            <a:r>
              <a:rPr lang="en-US" b="1" dirty="0" smtClean="0"/>
              <a:t>2. Theories and terms Used</a:t>
            </a:r>
          </a:p>
          <a:p>
            <a:pPr>
              <a:buNone/>
            </a:pPr>
            <a:r>
              <a:rPr lang="en-US" b="1" dirty="0" smtClean="0"/>
              <a:t>3. Body Changes in Aging</a:t>
            </a:r>
          </a:p>
          <a:p>
            <a:pPr>
              <a:buNone/>
            </a:pPr>
            <a:r>
              <a:rPr lang="en-US" b="1" dirty="0" smtClean="0"/>
              <a:t>4. Brain Changes in Aging</a:t>
            </a:r>
          </a:p>
          <a:p>
            <a:pPr>
              <a:buNone/>
            </a:pPr>
            <a:r>
              <a:rPr lang="en-US" b="1" dirty="0" smtClean="0"/>
              <a:t>5. Memory Changes in Aging</a:t>
            </a:r>
          </a:p>
          <a:p>
            <a:pPr>
              <a:buNone/>
            </a:pPr>
            <a:r>
              <a:rPr lang="en-US" b="1" dirty="0" smtClean="0"/>
              <a:t>6. Carotid Hypersensitivity</a:t>
            </a:r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" y="698212"/>
            <a:ext cx="3429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Arial" pitchFamily="34" charset="0"/>
              </a:rPr>
              <a:t>Objectives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Disorders of the Sense of Taste:</a:t>
            </a:r>
          </a:p>
          <a:p>
            <a:r>
              <a:rPr lang="en-US" b="1" dirty="0" smtClean="0"/>
              <a:t>Medications that the elderly need.</a:t>
            </a:r>
          </a:p>
          <a:p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Reductions in the number of taste </a:t>
            </a:r>
          </a:p>
          <a:p>
            <a:pPr>
              <a:buNone/>
            </a:pPr>
            <a:r>
              <a:rPr lang="en-US" b="1" dirty="0" smtClean="0"/>
              <a:t>    buds.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2800" b="1" dirty="0" smtClean="0"/>
              <a:t>                                                             </a:t>
            </a:r>
            <a:r>
              <a:rPr lang="en-US" sz="1400" b="1" dirty="0" smtClean="0"/>
              <a:t>taste buds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Dentures ( artificial teeth)  that cover taste buds on the soft palate.                                               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Age-related changes</a:t>
            </a:r>
            <a:endParaRPr lang="en-US" dirty="0"/>
          </a:p>
        </p:txBody>
      </p:sp>
      <p:pic>
        <p:nvPicPr>
          <p:cNvPr id="4" name="Picture 3" descr="Gray1018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286000"/>
            <a:ext cx="1447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Alzheimer’s disease: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defined as premature aging of the brain, usually beginning in mid-adult life and progressing rapidly to extreme loss of mental powers similar to that seen in</a:t>
            </a:r>
          </a:p>
          <a:p>
            <a:pPr>
              <a:buNone/>
            </a:pPr>
            <a:r>
              <a:rPr lang="en-US" dirty="0" smtClean="0"/>
              <a:t>   very, very old age.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Alzheimer’s Disease</a:t>
            </a:r>
            <a:endParaRPr lang="en-US" dirty="0"/>
          </a:p>
        </p:txBody>
      </p:sp>
      <p:pic>
        <p:nvPicPr>
          <p:cNvPr id="4" name="Picture 3" descr="http://www.alz.org/braintour/images/alzheimer_brai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733800"/>
            <a:ext cx="288734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Features:</a:t>
            </a:r>
          </a:p>
          <a:p>
            <a:pPr>
              <a:buNone/>
            </a:pPr>
            <a:r>
              <a:rPr lang="en-US" dirty="0" smtClean="0"/>
              <a:t>   (1) an amnesic ( loss of memory) or type of memory impairment</a:t>
            </a:r>
          </a:p>
          <a:p>
            <a:pPr>
              <a:buNone/>
            </a:pPr>
            <a:r>
              <a:rPr lang="en-US" dirty="0" smtClean="0"/>
              <a:t>   (2) deterioration of language ( some difficult of    </a:t>
            </a:r>
          </a:p>
          <a:p>
            <a:pPr>
              <a:buNone/>
            </a:pPr>
            <a:r>
              <a:rPr lang="en-US" dirty="0" smtClean="0"/>
              <a:t>        talking ) </a:t>
            </a:r>
          </a:p>
          <a:p>
            <a:pPr>
              <a:buNone/>
            </a:pPr>
            <a:r>
              <a:rPr lang="en-US" dirty="0" smtClean="0"/>
              <a:t>    (3) </a:t>
            </a:r>
            <a:r>
              <a:rPr lang="en-US" dirty="0" err="1" smtClean="0"/>
              <a:t>visuospatial</a:t>
            </a:r>
            <a:r>
              <a:rPr lang="en-US" dirty="0" smtClean="0"/>
              <a:t> deficits.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Alzheimer’s Disease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Erectile dysfunction (ED) </a:t>
            </a:r>
            <a:r>
              <a:rPr lang="en-US" dirty="0" smtClean="0"/>
              <a:t>is not considered a normal part of the aging process. Nonetheless, it is associated with certain physiologic and psychological changes related to age.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survey of men between the ages of 40 and 70, 52% of responders reported some degree of ED. Complete ED occurred in 10% of respondents, moderate ED occurred in 25%, and minimal ED in 17%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Dysfunction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https://www.youtube.com/watch?v=ZGgd0DUKok4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 up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14400" y="1981200"/>
            <a:ext cx="7313613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en-GB" sz="9600" b="1" kern="0" dirty="0">
                <a:latin typeface="Kunstler Script" pitchFamily="66" charset="0"/>
                <a:cs typeface="+mn-cs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popular definition : decline in intrinsic physiological function, leading to an increase in age-specific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mortality rate </a:t>
            </a:r>
            <a:r>
              <a:rPr lang="en-US" dirty="0" smtClean="0"/>
              <a:t>(i.e., a decrease in survival rate) and a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decrease in age-specific reproductive rate</a:t>
            </a: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Aging is not a disease; however,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risk of</a:t>
            </a:r>
          </a:p>
          <a:p>
            <a:pPr lvl="1">
              <a:buNone/>
            </a:pPr>
            <a:r>
              <a:rPr lang="en-US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disease is increased</a:t>
            </a:r>
            <a:r>
              <a:rPr lang="en-US" sz="2700" dirty="0" smtClean="0"/>
              <a:t>, often</a:t>
            </a:r>
          </a:p>
          <a:p>
            <a:pPr lvl="1">
              <a:buNone/>
            </a:pPr>
            <a:r>
              <a:rPr lang="en-US" sz="2700" dirty="0" smtClean="0"/>
              <a:t>dramatically, as a function of age.</a:t>
            </a:r>
            <a:endParaRPr lang="en-US" sz="2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Define Aging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05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Changes in appearance (gradual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reduction in height and weight </a:t>
            </a:r>
            <a:r>
              <a:rPr lang="en-US" sz="2400" b="1" dirty="0" smtClean="0"/>
              <a:t>loss due to loss of muscle &amp; bone mass)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 A lower metabolic rate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Longer reaction times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Declines in certain memory functions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 Declines in sexual activity and in women menopause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 A functional decline in audition, olfaction, and vision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 Declines in kidney, pulmonary, and immune functions,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declines in exercise performance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Aging is characterized by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5943600"/>
            <a:ext cx="556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Craik</a:t>
            </a:r>
            <a:r>
              <a:rPr lang="en-US" dirty="0" smtClean="0"/>
              <a:t> and </a:t>
            </a:r>
            <a:r>
              <a:rPr lang="en-US" dirty="0" err="1" smtClean="0"/>
              <a:t>Salthouse</a:t>
            </a:r>
            <a:r>
              <a:rPr lang="en-US" dirty="0" smtClean="0"/>
              <a:t>, 1992; </a:t>
            </a:r>
            <a:r>
              <a:rPr lang="en-US" dirty="0" err="1" smtClean="0"/>
              <a:t>Hayflick</a:t>
            </a:r>
            <a:r>
              <a:rPr lang="en-US" dirty="0" smtClean="0"/>
              <a:t>, 1994, pp. 137-186; Spence, 1995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UNIVERSAL AGEING: </a:t>
            </a:r>
            <a:r>
              <a:rPr lang="en-US" b="1" dirty="0" smtClean="0"/>
              <a:t>age changes that all</a:t>
            </a:r>
          </a:p>
          <a:p>
            <a:pPr>
              <a:buNone/>
            </a:pPr>
            <a:r>
              <a:rPr lang="en-US" b="1" dirty="0" smtClean="0"/>
              <a:t>people share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PROBABILISTIC AGEING: </a:t>
            </a:r>
            <a:r>
              <a:rPr lang="en-US" b="1" dirty="0" smtClean="0"/>
              <a:t>age changes that</a:t>
            </a:r>
          </a:p>
          <a:p>
            <a:pPr>
              <a:buNone/>
            </a:pPr>
            <a:r>
              <a:rPr lang="en-US" b="1" dirty="0" smtClean="0"/>
              <a:t>may happen to some not others(</a:t>
            </a:r>
            <a:r>
              <a:rPr lang="en-US" b="1" dirty="0" err="1" smtClean="0"/>
              <a:t>Eg</a:t>
            </a:r>
            <a:r>
              <a:rPr lang="en-US" b="1" dirty="0" smtClean="0"/>
              <a:t> type two diabetes).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CHRONOLOGICAL AGEING: </a:t>
            </a:r>
            <a:r>
              <a:rPr lang="en-US" b="1" dirty="0" smtClean="0"/>
              <a:t>referring to how</a:t>
            </a:r>
          </a:p>
          <a:p>
            <a:pPr>
              <a:buNone/>
            </a:pPr>
            <a:r>
              <a:rPr lang="en-US" b="1" dirty="0" smtClean="0"/>
              <a:t>old a person is (</a:t>
            </a:r>
            <a:r>
              <a:rPr lang="en-US" dirty="0" smtClean="0"/>
              <a:t>number of years of life) 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AGEING: </a:t>
            </a:r>
            <a:r>
              <a:rPr lang="en-US" b="1" dirty="0" smtClean="0"/>
              <a:t>society's expectations of</a:t>
            </a:r>
          </a:p>
          <a:p>
            <a:pPr>
              <a:buNone/>
            </a:pPr>
            <a:r>
              <a:rPr lang="en-US" b="1" dirty="0" smtClean="0"/>
              <a:t>how people should act as they grow older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BIOLOGICAL AGEING: </a:t>
            </a:r>
            <a:r>
              <a:rPr lang="en-US" b="1" dirty="0" smtClean="0"/>
              <a:t>an organism's</a:t>
            </a:r>
          </a:p>
          <a:p>
            <a:pPr>
              <a:buNone/>
            </a:pPr>
            <a:r>
              <a:rPr lang="en-US" b="1" dirty="0" smtClean="0"/>
              <a:t>physical state as it ages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Term Of Ageing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Theories of Aging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481328"/>
            <a:ext cx="8991600" cy="469087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Genetic Cellular Theories:</a:t>
            </a:r>
          </a:p>
          <a:p>
            <a:r>
              <a:rPr lang="en-US" sz="2400" dirty="0" smtClean="0"/>
              <a:t>the life span of Mammals  is under genetic control.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it find that !!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Humans with long lived parents </a:t>
            </a:r>
            <a:r>
              <a:rPr lang="en-US" sz="2400" dirty="0" smtClean="0"/>
              <a:t>and grandparents live an average of 6 years longer than those whose parents die before the age of 50.</a:t>
            </a:r>
          </a:p>
          <a:p>
            <a:r>
              <a:rPr lang="en-US" sz="2400" dirty="0" smtClean="0"/>
              <a:t>Human body cells grown in tissue cultures are able to divide only </a:t>
            </a:r>
            <a:r>
              <a:rPr lang="en-US" sz="2400" dirty="0" smtClean="0">
                <a:solidFill>
                  <a:srgbClr val="FF0000"/>
                </a:solidFill>
              </a:rPr>
              <a:t>about 50 times</a:t>
            </a:r>
            <a:r>
              <a:rPr lang="en-US" sz="2400" dirty="0" smtClean="0"/>
              <a:t>, after which they age and die.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reproductive capacity </a:t>
            </a:r>
            <a:r>
              <a:rPr lang="en-US" sz="2400" dirty="0" smtClean="0"/>
              <a:t>of cells taken from old animals is even more limited; these cells can undergo only about one half as many divisions as those obtained from young animals.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Theories of Aging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Oxidative stress:</a:t>
            </a:r>
          </a:p>
          <a:p>
            <a:pPr>
              <a:buNone/>
            </a:pPr>
            <a:r>
              <a:rPr lang="en-US" dirty="0" smtClean="0"/>
              <a:t>Accumulation of oxidative damage to DNA,</a:t>
            </a:r>
          </a:p>
          <a:p>
            <a:pPr>
              <a:buNone/>
            </a:pPr>
            <a:r>
              <a:rPr lang="en-US" dirty="0" smtClean="0"/>
              <a:t>   proteins, and lipids interferes with normal</a:t>
            </a:r>
          </a:p>
          <a:p>
            <a:pPr>
              <a:buNone/>
            </a:pPr>
            <a:r>
              <a:rPr lang="en-US" dirty="0" smtClean="0"/>
              <a:t>   function and produces a decrease in stress</a:t>
            </a:r>
          </a:p>
          <a:p>
            <a:pPr>
              <a:buNone/>
            </a:pPr>
            <a:r>
              <a:rPr lang="en-US" dirty="0" smtClean="0"/>
              <a:t>   responses (imbalance between the production of (free radicals) and antioxidant 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Mitochondrial dysfunction:</a:t>
            </a:r>
          </a:p>
          <a:p>
            <a:pPr>
              <a:buNone/>
            </a:pPr>
            <a:r>
              <a:rPr lang="en-US" dirty="0" smtClean="0"/>
              <a:t>A common deletion in mitochondrial DNA</a:t>
            </a:r>
          </a:p>
          <a:p>
            <a:pPr>
              <a:buNone/>
            </a:pPr>
            <a:r>
              <a:rPr lang="en-US" dirty="0" smtClean="0"/>
              <a:t>with age compromises function and alters</a:t>
            </a:r>
          </a:p>
          <a:p>
            <a:pPr>
              <a:buNone/>
            </a:pPr>
            <a:r>
              <a:rPr lang="en-US" dirty="0" smtClean="0"/>
              <a:t>cell metabolic processes and adaptability to</a:t>
            </a:r>
          </a:p>
          <a:p>
            <a:pPr>
              <a:buNone/>
            </a:pPr>
            <a:r>
              <a:rPr lang="en-US" dirty="0" smtClean="0"/>
              <a:t>environmental change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Some Theories of Aging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914400"/>
            <a:ext cx="86868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Hormonal changes:</a:t>
            </a:r>
          </a:p>
          <a:p>
            <a:pPr>
              <a:buNone/>
            </a:pPr>
            <a:r>
              <a:rPr lang="en-US" dirty="0" smtClean="0"/>
              <a:t>The decline and loss of circadian rhythm (routine) in secretion of some hormones produces a functional hormone deficiency state. </a:t>
            </a:r>
            <a:r>
              <a:rPr lang="en-US" dirty="0" err="1" smtClean="0"/>
              <a:t>Eg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B050"/>
                </a:solidFill>
              </a:rPr>
              <a:t>(thyroid gland--control metabolism, Insulin– energy)</a:t>
            </a:r>
          </a:p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Telomere shortening:</a:t>
            </a:r>
          </a:p>
          <a:p>
            <a:pPr>
              <a:buNone/>
            </a:pPr>
            <a:endParaRPr lang="en-US" sz="13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300" dirty="0" smtClean="0"/>
              <a:t>                                   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sz="1300" dirty="0" smtClean="0"/>
              <a:t>                                                                                          </a:t>
            </a:r>
            <a:r>
              <a:rPr lang="en-US" sz="1600" dirty="0" smtClean="0"/>
              <a:t>Telomeres form the ends of human chromosomes</a:t>
            </a:r>
            <a:endParaRPr lang="en-US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600" dirty="0" smtClean="0"/>
              <a:t>                                                                         distinguish chromosome ends from broken DNA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dirty="0" smtClean="0"/>
              <a:t>Aging is related to a decline in the ability of cells to replicate 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Defective host defenses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-Host defenses that protect against infection include natural barriers (</a:t>
            </a:r>
            <a:r>
              <a:rPr lang="en-US" dirty="0" err="1" smtClean="0"/>
              <a:t>eg</a:t>
            </a:r>
            <a:r>
              <a:rPr lang="en-US" dirty="0" smtClean="0"/>
              <a:t>, skin, mucous membranes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-The failure of the immune system to respond to infectious agents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http://upload.wikimedia.org/wikipedia/commons/thumb/6/6a/Telomere.png/220px-Telomer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286000"/>
            <a:ext cx="1406525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Accumulation of senescent cells:</a:t>
            </a:r>
          </a:p>
          <a:p>
            <a:pPr>
              <a:buNone/>
            </a:pPr>
            <a:r>
              <a:rPr lang="en-US" dirty="0" smtClean="0"/>
              <a:t>Renewing tissues become dysfunctional</a:t>
            </a:r>
          </a:p>
          <a:p>
            <a:pPr>
              <a:buNone/>
            </a:pPr>
            <a:r>
              <a:rPr lang="en-US" dirty="0" smtClean="0"/>
              <a:t>through loss of ability to renew</a:t>
            </a:r>
          </a:p>
          <a:p>
            <a:pPr>
              <a:buNone/>
            </a:pPr>
            <a:r>
              <a:rPr lang="en-US" dirty="0" smtClean="0"/>
              <a:t>They accumulate in quite large numbers in just one tissue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Normal cells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Senescent cells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Theories of Aging</a:t>
            </a:r>
            <a:endParaRPr lang="en-US" dirty="0"/>
          </a:p>
        </p:txBody>
      </p:sp>
      <p:pic>
        <p:nvPicPr>
          <p:cNvPr id="4" name="Picture 3" descr="File:SABG MEF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581400"/>
            <a:ext cx="2133600" cy="2629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Picture 2" descr="File:Ann Poud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657600"/>
            <a:ext cx="1981200" cy="26746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2224</TotalTime>
  <Words>1177</Words>
  <Application>Microsoft Office PowerPoint</Application>
  <PresentationFormat>On-screen Show (4:3)</PresentationFormat>
  <Paragraphs>169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Slide 1</vt:lpstr>
      <vt:lpstr>Slide 2</vt:lpstr>
      <vt:lpstr>Define Aging </vt:lpstr>
      <vt:lpstr>Aging is characterized by</vt:lpstr>
      <vt:lpstr>The Term Of Ageing</vt:lpstr>
      <vt:lpstr>Some Theories of Aging</vt:lpstr>
      <vt:lpstr>Some Theories of Aging</vt:lpstr>
      <vt:lpstr>Some Theories of Aging</vt:lpstr>
      <vt:lpstr>Some Theories of Aging</vt:lpstr>
      <vt:lpstr>Leading Causes of Death Age 65+ “Medical Diagnoses”</vt:lpstr>
      <vt:lpstr>Age Related Changes</vt:lpstr>
      <vt:lpstr>Age Related Changes</vt:lpstr>
      <vt:lpstr>Aging and nervous system: </vt:lpstr>
      <vt:lpstr>Carotid sinus hypersensitivity</vt:lpstr>
      <vt:lpstr>Age-related changes</vt:lpstr>
      <vt:lpstr>Age-related changes</vt:lpstr>
      <vt:lpstr>Age-related changes</vt:lpstr>
      <vt:lpstr>Age-related changes</vt:lpstr>
      <vt:lpstr>Age-related changes</vt:lpstr>
      <vt:lpstr>Age-related changes</vt:lpstr>
      <vt:lpstr>Alzheimer’s Disease</vt:lpstr>
      <vt:lpstr>Alzheimer’s Disease</vt:lpstr>
      <vt:lpstr>Sexual Dysfunction</vt:lpstr>
      <vt:lpstr>Grow up 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Mohammed</dc:creator>
  <cp:lastModifiedBy>Mohammed</cp:lastModifiedBy>
  <cp:revision>140</cp:revision>
  <dcterms:created xsi:type="dcterms:W3CDTF">2013-09-02T10:24:02Z</dcterms:created>
  <dcterms:modified xsi:type="dcterms:W3CDTF">2013-10-23T07:58:54Z</dcterms:modified>
</cp:coreProperties>
</file>