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256" r:id="rId2"/>
    <p:sldId id="278" r:id="rId3"/>
    <p:sldId id="279" r:id="rId4"/>
    <p:sldId id="280" r:id="rId5"/>
    <p:sldId id="282" r:id="rId6"/>
    <p:sldId id="284" r:id="rId7"/>
    <p:sldId id="286" r:id="rId8"/>
    <p:sldId id="287" r:id="rId9"/>
    <p:sldId id="288" r:id="rId10"/>
    <p:sldId id="289" r:id="rId11"/>
    <p:sldId id="290" r:id="rId12"/>
    <p:sldId id="291" r:id="rId13"/>
    <p:sldId id="297" r:id="rId14"/>
    <p:sldId id="292" r:id="rId15"/>
    <p:sldId id="293" r:id="rId16"/>
    <p:sldId id="296" r:id="rId17"/>
    <p:sldId id="281" r:id="rId18"/>
    <p:sldId id="283" r:id="rId19"/>
    <p:sldId id="285" r:id="rId20"/>
    <p:sldId id="294" r:id="rId21"/>
    <p:sldId id="29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8" autoAdjust="0"/>
  </p:normalViewPr>
  <p:slideViewPr>
    <p:cSldViewPr>
      <p:cViewPr>
        <p:scale>
          <a:sx n="60" d="100"/>
          <a:sy n="60" d="100"/>
        </p:scale>
        <p:origin x="-1110"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9/24/2013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1.The first order sensory neurons are in the dorsal root ganglia or the sensory ganglia of cranial nerves. </a:t>
            </a:r>
            <a:r>
              <a:rPr lang="en-GB" dirty="0" smtClean="0"/>
              <a:t/>
            </a:r>
            <a:br>
              <a:rPr lang="en-GB" dirty="0" smtClean="0"/>
            </a:br>
            <a:r>
              <a:rPr lang="en-GB" sz="1200" b="0" i="0" kern="1200" dirty="0" smtClean="0">
                <a:solidFill>
                  <a:schemeClr val="tx1"/>
                </a:solidFill>
                <a:latin typeface="+mn-lt"/>
                <a:ea typeface="+mn-ea"/>
                <a:cs typeface="+mn-cs"/>
              </a:rPr>
              <a:t>2. The second order sensory neurons are in the dorsal gray column or various sensory nuclei of the brainstem. </a:t>
            </a:r>
            <a:r>
              <a:rPr lang="en-GB" dirty="0" smtClean="0"/>
              <a:t/>
            </a:r>
            <a:br>
              <a:rPr lang="en-GB" dirty="0" smtClean="0"/>
            </a:br>
            <a:r>
              <a:rPr lang="en-GB" sz="1200" b="0" i="0" kern="1200" dirty="0" smtClean="0">
                <a:solidFill>
                  <a:schemeClr val="tx1"/>
                </a:solidFill>
                <a:latin typeface="+mn-lt"/>
                <a:ea typeface="+mn-ea"/>
                <a:cs typeface="+mn-cs"/>
              </a:rPr>
              <a:t>3. The third order sensory neurons are in the thalamic nuclei.</a:t>
            </a:r>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9/24/2013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9/24/2013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9/24/2013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9/24/2013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tudentconsult.com/content/default.cfm?ISBN=9781416045748&amp;home=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10268" cy="914400"/>
          </a:xfrm>
        </p:spPr>
        <p:txBody>
          <a:bodyPr>
            <a:normAutofit fontScale="90000"/>
          </a:bodyPr>
          <a:lstStyle/>
          <a:p>
            <a:r>
              <a:rPr lang="en-US" dirty="0" smtClean="0"/>
              <a:t/>
            </a:r>
            <a:br>
              <a:rPr lang="en-US" dirty="0" smtClean="0"/>
            </a:br>
            <a:endParaRPr lang="en-US" dirty="0"/>
          </a:p>
        </p:txBody>
      </p:sp>
      <p:sp>
        <p:nvSpPr>
          <p:cNvPr id="3" name="Subtitle 2"/>
          <p:cNvSpPr>
            <a:spLocks noGrp="1"/>
          </p:cNvSpPr>
          <p:nvPr>
            <p:ph type="subTitle" idx="1"/>
          </p:nvPr>
        </p:nvSpPr>
        <p:spPr>
          <a:xfrm>
            <a:off x="685800" y="1524000"/>
            <a:ext cx="8153400" cy="2819400"/>
          </a:xfrm>
        </p:spPr>
        <p:txBody>
          <a:bodyPr/>
          <a:lstStyle/>
          <a:p>
            <a:pPr algn="ctr"/>
            <a:endParaRPr lang="en-US" dirty="0" smtClean="0"/>
          </a:p>
          <a:p>
            <a:pPr algn="ctr"/>
            <a:endParaRPr lang="en-US" dirty="0" smtClean="0"/>
          </a:p>
          <a:p>
            <a:pPr marL="27432" algn="ctr">
              <a:spcBef>
                <a:spcPts val="600"/>
              </a:spcBef>
              <a:buSzPct val="80000"/>
              <a:defRPr/>
            </a:pPr>
            <a:r>
              <a:rPr lang="en-GB" sz="2400" dirty="0" smtClean="0">
                <a:solidFill>
                  <a:schemeClr val="tx2">
                    <a:shade val="30000"/>
                    <a:satMod val="150000"/>
                  </a:schemeClr>
                </a:solidFill>
              </a:rPr>
              <a:t>Dr </a:t>
            </a:r>
            <a:r>
              <a:rPr lang="en-GB" sz="2400" dirty="0" err="1" smtClean="0">
                <a:solidFill>
                  <a:schemeClr val="tx2">
                    <a:shade val="30000"/>
                    <a:satMod val="150000"/>
                  </a:schemeClr>
                </a:solidFill>
              </a:rPr>
              <a:t>Abdulrahman</a:t>
            </a:r>
            <a:r>
              <a:rPr lang="en-GB" sz="2400" dirty="0" smtClean="0">
                <a:solidFill>
                  <a:schemeClr val="tx2">
                    <a:shade val="30000"/>
                    <a:satMod val="150000"/>
                  </a:schemeClr>
                </a:solidFill>
              </a:rPr>
              <a:t> </a:t>
            </a:r>
            <a:r>
              <a:rPr lang="en-GB" sz="2400" dirty="0" err="1" smtClean="0">
                <a:solidFill>
                  <a:schemeClr val="tx2">
                    <a:shade val="30000"/>
                    <a:satMod val="150000"/>
                  </a:schemeClr>
                </a:solidFill>
              </a:rPr>
              <a:t>Alhowikan</a:t>
            </a:r>
            <a:endParaRPr lang="en-GB" sz="2400" dirty="0" smtClean="0">
              <a:solidFill>
                <a:schemeClr val="tx2">
                  <a:shade val="30000"/>
                  <a:satMod val="150000"/>
                </a:schemeClr>
              </a:solidFill>
            </a:endParaRPr>
          </a:p>
          <a:p>
            <a:pPr marL="27432" algn="ctr">
              <a:spcBef>
                <a:spcPts val="600"/>
              </a:spcBef>
              <a:buSzPct val="80000"/>
              <a:defRPr/>
            </a:pPr>
            <a:r>
              <a:rPr lang="en-GB" sz="2400" dirty="0" smtClean="0">
                <a:solidFill>
                  <a:schemeClr val="tx2">
                    <a:shade val="30000"/>
                    <a:satMod val="150000"/>
                  </a:schemeClr>
                </a:solidFill>
              </a:rPr>
              <a:t>Collage of medicine</a:t>
            </a:r>
          </a:p>
          <a:p>
            <a:pPr marL="27432" algn="ctr">
              <a:spcBef>
                <a:spcPts val="600"/>
              </a:spcBef>
              <a:buSzPct val="80000"/>
              <a:defRPr/>
            </a:pPr>
            <a:r>
              <a:rPr lang="en-GB" sz="2400" dirty="0" smtClean="0">
                <a:solidFill>
                  <a:schemeClr val="tx2">
                    <a:shade val="30000"/>
                    <a:satMod val="150000"/>
                  </a:schemeClr>
                </a:solidFill>
              </a:rPr>
              <a:t>Physiology Dep. </a:t>
            </a:r>
            <a:endParaRPr lang="en-GB" sz="2400" dirty="0">
              <a:solidFill>
                <a:schemeClr val="tx2">
                  <a:shade val="30000"/>
                  <a:satMod val="150000"/>
                </a:schemeClr>
              </a:solidFill>
            </a:endParaRPr>
          </a:p>
        </p:txBody>
      </p:sp>
      <p:sp>
        <p:nvSpPr>
          <p:cNvPr id="5" name="Rectangle 4"/>
          <p:cNvSpPr/>
          <p:nvPr/>
        </p:nvSpPr>
        <p:spPr>
          <a:xfrm>
            <a:off x="1066800" y="914400"/>
            <a:ext cx="6957354" cy="707886"/>
          </a:xfrm>
          <a:prstGeom prst="rect">
            <a:avLst/>
          </a:prstGeom>
        </p:spPr>
        <p:txBody>
          <a:bodyPr wrap="none">
            <a:spAutoFit/>
          </a:bodyPr>
          <a:lstStyle/>
          <a:p>
            <a:r>
              <a:rPr lang="en-US" sz="4000" b="1" dirty="0" smtClean="0"/>
              <a:t>Pathways of </a:t>
            </a:r>
            <a:r>
              <a:rPr lang="en-US" sz="4000" b="1" dirty="0" err="1" smtClean="0"/>
              <a:t>Proprioception</a:t>
            </a:r>
            <a:endParaRPr lang="en-GB"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38600" cy="4525963"/>
          </a:xfrm>
        </p:spPr>
        <p:txBody>
          <a:bodyPr>
            <a:normAutofit fontScale="92500"/>
          </a:bodyPr>
          <a:lstStyle/>
          <a:p>
            <a:pPr>
              <a:buNone/>
            </a:pPr>
            <a:r>
              <a:rPr lang="en-GB" dirty="0" err="1" smtClean="0"/>
              <a:t>Somatosensory</a:t>
            </a:r>
            <a:r>
              <a:rPr lang="en-GB" dirty="0" smtClean="0"/>
              <a:t> area I is so much more extensive and so much more important than </a:t>
            </a:r>
            <a:r>
              <a:rPr lang="en-GB" dirty="0" err="1" smtClean="0"/>
              <a:t>somatosensory</a:t>
            </a:r>
            <a:r>
              <a:rPr lang="en-GB" dirty="0" smtClean="0"/>
              <a:t> area II</a:t>
            </a:r>
          </a:p>
          <a:p>
            <a:pPr>
              <a:buNone/>
            </a:pPr>
            <a:r>
              <a:rPr lang="en-GB" dirty="0" err="1" smtClean="0"/>
              <a:t>Somatosensory</a:t>
            </a:r>
            <a:r>
              <a:rPr lang="en-GB" dirty="0" smtClean="0"/>
              <a:t> area I has a high degree of localization of the different parts of the body </a:t>
            </a:r>
            <a:endParaRPr lang="en-GB" dirty="0"/>
          </a:p>
        </p:txBody>
      </p:sp>
      <p:sp>
        <p:nvSpPr>
          <p:cNvPr id="3" name="Title 2"/>
          <p:cNvSpPr>
            <a:spLocks noGrp="1"/>
          </p:cNvSpPr>
          <p:nvPr>
            <p:ph type="title"/>
          </p:nvPr>
        </p:nvSpPr>
        <p:spPr/>
        <p:txBody>
          <a:bodyPr/>
          <a:lstStyle/>
          <a:p>
            <a:r>
              <a:rPr lang="en-GB" b="0" dirty="0" err="1" smtClean="0"/>
              <a:t>Somatosensory</a:t>
            </a:r>
            <a:r>
              <a:rPr lang="en-GB" b="0" dirty="0" smtClean="0"/>
              <a:t> Areas I and II</a:t>
            </a:r>
            <a:endParaRPr lang="en-GB" dirty="0"/>
          </a:p>
        </p:txBody>
      </p:sp>
      <p:pic>
        <p:nvPicPr>
          <p:cNvPr id="4" name="Picture 1" descr="D:\SCContent\9781416045748\graphics\fullsize\S9781416045748-047-f006.jpg"/>
          <p:cNvPicPr>
            <a:picLocks noChangeAspect="1" noChangeArrowheads="1"/>
          </p:cNvPicPr>
          <p:nvPr/>
        </p:nvPicPr>
        <p:blipFill>
          <a:blip r:embed="rId2" cstate="print"/>
          <a:srcRect/>
          <a:stretch>
            <a:fillRect/>
          </a:stretch>
        </p:blipFill>
        <p:spPr bwMode="auto">
          <a:xfrm>
            <a:off x="4419600" y="1524000"/>
            <a:ext cx="4724400" cy="4114800"/>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3886200" y="5867400"/>
            <a:ext cx="4951412" cy="646331"/>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dirty="0" smtClean="0"/>
              <a:t>Two </a:t>
            </a:r>
            <a:r>
              <a:rPr lang="en-US" dirty="0" err="1"/>
              <a:t>somatosensory</a:t>
            </a:r>
            <a:r>
              <a:rPr lang="en-US" dirty="0"/>
              <a:t> cortical areas</a:t>
            </a:r>
            <a:r>
              <a:rPr lang="en-US" dirty="0" smtClean="0"/>
              <a:t>,</a:t>
            </a:r>
          </a:p>
          <a:p>
            <a:pPr algn="ctr" eaLnBrk="0" hangingPunct="0"/>
            <a:r>
              <a:rPr lang="en-US" dirty="0" smtClean="0"/>
              <a:t> </a:t>
            </a:r>
            <a:r>
              <a:rPr lang="en-US" dirty="0" err="1"/>
              <a:t>somatosensory</a:t>
            </a:r>
            <a:r>
              <a:rPr lang="en-US" dirty="0"/>
              <a:t> areas I and II.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38600" cy="4233671"/>
          </a:xfrm>
        </p:spPr>
        <p:txBody>
          <a:bodyPr>
            <a:normAutofit fontScale="92500" lnSpcReduction="10000"/>
          </a:bodyPr>
          <a:lstStyle/>
          <a:p>
            <a:r>
              <a:rPr lang="en-GB" dirty="0" smtClean="0"/>
              <a:t>Some areas of the body are represented by large areas in the somatic cortex-the lips the greatest of all, followed by the face and thumb-whereas the trunk and lower part of the body are represented by relatively small areas.</a:t>
            </a:r>
            <a:endParaRPr lang="en-GB" dirty="0"/>
          </a:p>
        </p:txBody>
      </p:sp>
      <p:sp>
        <p:nvSpPr>
          <p:cNvPr id="3" name="Title 2"/>
          <p:cNvSpPr>
            <a:spLocks noGrp="1"/>
          </p:cNvSpPr>
          <p:nvPr>
            <p:ph type="title"/>
          </p:nvPr>
        </p:nvSpPr>
        <p:spPr/>
        <p:txBody>
          <a:bodyPr>
            <a:normAutofit fontScale="90000"/>
          </a:bodyPr>
          <a:lstStyle/>
          <a:p>
            <a:r>
              <a:rPr lang="en-GB" b="0" dirty="0" smtClean="0"/>
              <a:t> Different Parts of the Body in </a:t>
            </a:r>
            <a:r>
              <a:rPr lang="en-GB" b="0" dirty="0" err="1" smtClean="0"/>
              <a:t>Somatosensory</a:t>
            </a:r>
            <a:r>
              <a:rPr lang="en-GB" b="0" dirty="0" smtClean="0"/>
              <a:t> Area I</a:t>
            </a:r>
            <a:endParaRPr lang="en-GB" dirty="0"/>
          </a:p>
        </p:txBody>
      </p:sp>
      <p:pic>
        <p:nvPicPr>
          <p:cNvPr id="4" name="Picture 1" descr="D:\SCContent\9781416045748\graphics\fullsize\S9781416045748-047-f007.jpg"/>
          <p:cNvPicPr>
            <a:picLocks noChangeAspect="1" noChangeArrowheads="1"/>
          </p:cNvPicPr>
          <p:nvPr/>
        </p:nvPicPr>
        <p:blipFill>
          <a:blip r:embed="rId2" cstate="print"/>
          <a:srcRect/>
          <a:stretch>
            <a:fillRect/>
          </a:stretch>
        </p:blipFill>
        <p:spPr bwMode="auto">
          <a:xfrm>
            <a:off x="4572000" y="1447800"/>
            <a:ext cx="4265612" cy="4191000"/>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3430588" y="5943600"/>
            <a:ext cx="5713412" cy="646331"/>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dirty="0" smtClean="0"/>
              <a:t>different </a:t>
            </a:r>
            <a:r>
              <a:rPr lang="en-US" dirty="0"/>
              <a:t>areas of the body in </a:t>
            </a:r>
            <a:r>
              <a:rPr lang="en-US" dirty="0" err="1"/>
              <a:t>somatosensory</a:t>
            </a:r>
            <a:r>
              <a:rPr lang="en-US" dirty="0"/>
              <a:t> area I of the cortex. (From Penfield W, </a:t>
            </a:r>
            <a:r>
              <a:rPr lang="en-US" dirty="0" smtClean="0"/>
              <a:t>1968</a:t>
            </a:r>
            <a:r>
              <a:rPr lang="en-US"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Incoming sensory signal stimulate neuronal layer IV first; then  spreads toward  surface and deeper layers</a:t>
            </a:r>
            <a:r>
              <a:rPr lang="en-GB" sz="2800" dirty="0" smtClean="0"/>
              <a:t> of cortex</a:t>
            </a:r>
            <a:r>
              <a:rPr lang="en-GB" dirty="0" smtClean="0"/>
              <a:t>.</a:t>
            </a:r>
          </a:p>
          <a:p>
            <a:r>
              <a:rPr lang="en-GB" dirty="0" smtClean="0"/>
              <a:t>Layers </a:t>
            </a:r>
            <a:r>
              <a:rPr lang="en-GB" dirty="0" err="1" smtClean="0"/>
              <a:t>i</a:t>
            </a:r>
            <a:r>
              <a:rPr lang="en-GB" dirty="0" smtClean="0"/>
              <a:t> and ii receive diffuse, nonspecific input signals from lower brain </a:t>
            </a:r>
            <a:r>
              <a:rPr lang="en-GB" dirty="0" err="1" smtClean="0"/>
              <a:t>centers</a:t>
            </a:r>
            <a:endParaRPr lang="en-GB" dirty="0" smtClean="0"/>
          </a:p>
          <a:p>
            <a:r>
              <a:rPr lang="en-GB" dirty="0" smtClean="0"/>
              <a:t>Layers II and III send axons to related portions of the cerebral cortex on the opposite side of the brain.</a:t>
            </a:r>
          </a:p>
          <a:p>
            <a:r>
              <a:rPr lang="en-GB" dirty="0" smtClean="0"/>
              <a:t>The neurons in layers v and vi send axons to the deeper parts of the nervous system. Layer V to more distant areas, layer VI, especially large numbers of axons extend to the thalamus. </a:t>
            </a:r>
            <a:endParaRPr lang="en-GB" dirty="0"/>
          </a:p>
        </p:txBody>
      </p:sp>
      <p:sp>
        <p:nvSpPr>
          <p:cNvPr id="3" name="Title 2"/>
          <p:cNvSpPr>
            <a:spLocks noGrp="1"/>
          </p:cNvSpPr>
          <p:nvPr>
            <p:ph type="title"/>
          </p:nvPr>
        </p:nvSpPr>
        <p:spPr>
          <a:xfrm>
            <a:off x="228600" y="274638"/>
            <a:ext cx="8686800" cy="1143000"/>
          </a:xfrm>
        </p:spPr>
        <p:txBody>
          <a:bodyPr>
            <a:normAutofit/>
          </a:bodyPr>
          <a:lstStyle/>
          <a:p>
            <a:pPr>
              <a:tabLst>
                <a:tab pos="3235325" algn="l"/>
              </a:tabLst>
            </a:pPr>
            <a:r>
              <a:rPr lang="en-GB" sz="3600" dirty="0" smtClean="0"/>
              <a:t>Functions Cerebral Cortex Six  Layers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4525963"/>
          </a:xfrm>
        </p:spPr>
        <p:txBody>
          <a:bodyPr>
            <a:normAutofit fontScale="92500"/>
          </a:bodyPr>
          <a:lstStyle/>
          <a:p>
            <a:pPr>
              <a:buNone/>
            </a:pPr>
            <a:r>
              <a:rPr lang="en-GB" dirty="0" err="1" smtClean="0"/>
              <a:t>gracilis</a:t>
            </a:r>
            <a:r>
              <a:rPr lang="en-GB" dirty="0" smtClean="0"/>
              <a:t> and </a:t>
            </a:r>
            <a:r>
              <a:rPr lang="en-GB" dirty="0" err="1" smtClean="0"/>
              <a:t>cuneate</a:t>
            </a:r>
            <a:r>
              <a:rPr lang="en-GB" dirty="0" smtClean="0"/>
              <a:t> </a:t>
            </a:r>
            <a:r>
              <a:rPr lang="en-GB" dirty="0" smtClean="0"/>
              <a:t>tracts</a:t>
            </a:r>
            <a:r>
              <a:rPr lang="en-GB" dirty="0" smtClean="0"/>
              <a:t> offer the same functions but can be differentiated by the vertebral level </a:t>
            </a:r>
          </a:p>
          <a:p>
            <a:pPr>
              <a:buNone/>
            </a:pPr>
            <a:r>
              <a:rPr lang="en-US" dirty="0" err="1" smtClean="0">
                <a:solidFill>
                  <a:srgbClr val="FF0000"/>
                </a:solidFill>
                <a:effectLst>
                  <a:outerShdw blurRad="38100" dist="38100" dir="2700000" algn="tl">
                    <a:srgbClr val="000000">
                      <a:alpha val="43137"/>
                    </a:srgbClr>
                  </a:outerShdw>
                </a:effectLst>
              </a:rPr>
              <a:t>Cuneatus</a:t>
            </a:r>
            <a:endParaRPr lang="en-US" dirty="0" smtClean="0">
              <a:solidFill>
                <a:srgbClr val="FF0000"/>
              </a:solidFill>
              <a:effectLst>
                <a:outerShdw blurRad="38100" dist="38100" dir="2700000" algn="tl">
                  <a:srgbClr val="000000">
                    <a:alpha val="43137"/>
                  </a:srgbClr>
                </a:outerShdw>
              </a:effectLst>
            </a:endParaRPr>
          </a:p>
          <a:p>
            <a:r>
              <a:rPr lang="en-GB" dirty="0" smtClean="0"/>
              <a:t>carries information from vertebral level T6 and up.</a:t>
            </a:r>
          </a:p>
          <a:p>
            <a:r>
              <a:rPr lang="en-GB" dirty="0" smtClean="0"/>
              <a:t>transmits information from the arms fine touch, fine pressure, vibration, and </a:t>
            </a:r>
            <a:r>
              <a:rPr lang="en-GB" dirty="0" err="1" smtClean="0"/>
              <a:t>proprioception</a:t>
            </a:r>
            <a:r>
              <a:rPr lang="en-GB" dirty="0" smtClean="0"/>
              <a:t> information </a:t>
            </a:r>
          </a:p>
          <a:p>
            <a:pPr>
              <a:buNone/>
            </a:pPr>
            <a:r>
              <a:rPr lang="en-US" dirty="0" err="1" smtClean="0">
                <a:solidFill>
                  <a:srgbClr val="FF0000"/>
                </a:solidFill>
                <a:effectLst>
                  <a:outerShdw blurRad="38100" dist="38100" dir="2700000" algn="tl">
                    <a:srgbClr val="000000">
                      <a:alpha val="43137"/>
                    </a:srgbClr>
                  </a:outerShdw>
                </a:effectLst>
              </a:rPr>
              <a:t>Gracilus</a:t>
            </a:r>
            <a:endParaRPr lang="en-US" dirty="0" smtClean="0">
              <a:solidFill>
                <a:srgbClr val="FF0000"/>
              </a:solidFill>
              <a:effectLst>
                <a:outerShdw blurRad="38100" dist="38100" dir="2700000" algn="tl">
                  <a:srgbClr val="000000">
                    <a:alpha val="43137"/>
                  </a:srgbClr>
                </a:outerShdw>
              </a:effectLst>
            </a:endParaRPr>
          </a:p>
          <a:p>
            <a:r>
              <a:rPr lang="en-GB" dirty="0" smtClean="0"/>
              <a:t>carries information from vertebral levels below T6</a:t>
            </a:r>
          </a:p>
          <a:p>
            <a:r>
              <a:rPr lang="en-GB" dirty="0" smtClean="0"/>
              <a:t>provides </a:t>
            </a:r>
            <a:r>
              <a:rPr lang="en-GB" dirty="0" err="1" smtClean="0"/>
              <a:t>proprioception</a:t>
            </a:r>
            <a:r>
              <a:rPr lang="en-GB" dirty="0" smtClean="0"/>
              <a:t> of the lower limbs and trunk to the brain stem.</a:t>
            </a:r>
            <a:endParaRPr lang="en-GB" dirty="0"/>
          </a:p>
        </p:txBody>
      </p:sp>
      <p:sp>
        <p:nvSpPr>
          <p:cNvPr id="3" name="Title 2"/>
          <p:cNvSpPr>
            <a:spLocks noGrp="1"/>
          </p:cNvSpPr>
          <p:nvPr>
            <p:ph type="title"/>
          </p:nvPr>
        </p:nvSpPr>
        <p:spPr/>
        <p:txBody>
          <a:bodyPr>
            <a:normAutofit fontScale="90000"/>
          </a:bodyPr>
          <a:lstStyle/>
          <a:p>
            <a:r>
              <a:rPr lang="en-US" dirty="0" smtClean="0"/>
              <a:t>Functions of </a:t>
            </a:r>
            <a:r>
              <a:rPr lang="en-US" dirty="0" err="1" smtClean="0"/>
              <a:t>gracilus</a:t>
            </a:r>
            <a:r>
              <a:rPr lang="en-US" dirty="0" smtClean="0"/>
              <a:t> and </a:t>
            </a:r>
            <a:r>
              <a:rPr lang="en-US" dirty="0" err="1" smtClean="0"/>
              <a:t>cuneatus</a:t>
            </a:r>
            <a:r>
              <a:rPr lang="en-US" dirty="0" smtClean="0"/>
              <a:t> tracts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Bilateral removal of </a:t>
            </a:r>
            <a:r>
              <a:rPr lang="en-GB" dirty="0" err="1" smtClean="0"/>
              <a:t>somatosensory</a:t>
            </a:r>
            <a:r>
              <a:rPr lang="en-GB" dirty="0" smtClean="0"/>
              <a:t> area I causes loss of the following types of sensory judgment:</a:t>
            </a:r>
          </a:p>
          <a:p>
            <a:r>
              <a:rPr lang="en-GB" dirty="0" smtClean="0"/>
              <a:t>The person is unable to localize discretely the different sensations in the different parts of the body.</a:t>
            </a:r>
          </a:p>
          <a:p>
            <a:r>
              <a:rPr lang="en-GB" dirty="0" smtClean="0"/>
              <a:t>Unable to judge degrees of pressure against the body.</a:t>
            </a:r>
          </a:p>
          <a:p>
            <a:r>
              <a:rPr lang="en-GB" dirty="0" smtClean="0"/>
              <a:t>Unable to judge the weights of objects.</a:t>
            </a:r>
          </a:p>
          <a:p>
            <a:r>
              <a:rPr lang="en-GB" dirty="0" smtClean="0"/>
              <a:t>Unable to judge shapes or forms of objects. This is called </a:t>
            </a:r>
            <a:r>
              <a:rPr lang="en-GB" dirty="0" err="1" smtClean="0"/>
              <a:t>astereognosis</a:t>
            </a:r>
            <a:r>
              <a:rPr lang="en-GB" dirty="0" smtClean="0"/>
              <a:t>.</a:t>
            </a:r>
          </a:p>
          <a:p>
            <a:r>
              <a:rPr lang="en-GB" dirty="0" smtClean="0"/>
              <a:t>Unable to judge feel of materials by movement of the fingers over the surface to be judged.</a:t>
            </a:r>
          </a:p>
          <a:p>
            <a:endParaRPr lang="en-GB" dirty="0"/>
          </a:p>
        </p:txBody>
      </p:sp>
      <p:sp>
        <p:nvSpPr>
          <p:cNvPr id="3" name="Title 2"/>
          <p:cNvSpPr>
            <a:spLocks noGrp="1"/>
          </p:cNvSpPr>
          <p:nvPr>
            <p:ph type="title"/>
          </p:nvPr>
        </p:nvSpPr>
        <p:spPr/>
        <p:txBody>
          <a:bodyPr>
            <a:normAutofit fontScale="90000"/>
          </a:bodyPr>
          <a:lstStyle/>
          <a:p>
            <a:r>
              <a:rPr lang="en-GB" dirty="0" smtClean="0"/>
              <a:t>Functions of </a:t>
            </a:r>
            <a:r>
              <a:rPr lang="en-GB" dirty="0" err="1" smtClean="0"/>
              <a:t>Somatosensory</a:t>
            </a:r>
            <a:r>
              <a:rPr lang="en-GB" dirty="0" smtClean="0"/>
              <a:t> Area I</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72000" cy="4525963"/>
          </a:xfrm>
        </p:spPr>
        <p:txBody>
          <a:bodyPr>
            <a:normAutofit fontScale="92500"/>
          </a:bodyPr>
          <a:lstStyle/>
          <a:p>
            <a:r>
              <a:rPr lang="en-GB" dirty="0" smtClean="0"/>
              <a:t>Play important roles in interpret deeper meanings of the sensory information in the </a:t>
            </a:r>
            <a:r>
              <a:rPr lang="en-GB" dirty="0" err="1" smtClean="0"/>
              <a:t>somatosensory</a:t>
            </a:r>
            <a:r>
              <a:rPr lang="en-GB" dirty="0" smtClean="0"/>
              <a:t> areas. </a:t>
            </a:r>
          </a:p>
          <a:p>
            <a:r>
              <a:rPr lang="en-GB" dirty="0" smtClean="0"/>
              <a:t> It combines information arriving from multiple points in the primary </a:t>
            </a:r>
            <a:r>
              <a:rPr lang="en-GB" dirty="0" err="1" smtClean="0"/>
              <a:t>somatosensory</a:t>
            </a:r>
            <a:r>
              <a:rPr lang="en-GB" dirty="0" smtClean="0"/>
              <a:t> area to interpret its meaning.</a:t>
            </a:r>
            <a:endParaRPr lang="en-GB" dirty="0" smtClean="0"/>
          </a:p>
        </p:txBody>
      </p:sp>
      <p:sp>
        <p:nvSpPr>
          <p:cNvPr id="3" name="Title 2"/>
          <p:cNvSpPr>
            <a:spLocks noGrp="1"/>
          </p:cNvSpPr>
          <p:nvPr>
            <p:ph type="title"/>
          </p:nvPr>
        </p:nvSpPr>
        <p:spPr/>
        <p:txBody>
          <a:bodyPr>
            <a:normAutofit fontScale="90000"/>
          </a:bodyPr>
          <a:lstStyle/>
          <a:p>
            <a:r>
              <a:rPr lang="en-GB" dirty="0" err="1" smtClean="0"/>
              <a:t>Somatosensory</a:t>
            </a:r>
            <a:r>
              <a:rPr lang="en-GB" dirty="0" smtClean="0"/>
              <a:t> Association Areas</a:t>
            </a:r>
            <a:endParaRPr lang="en-GB" dirty="0"/>
          </a:p>
        </p:txBody>
      </p:sp>
      <p:pic>
        <p:nvPicPr>
          <p:cNvPr id="4" name="Picture 1" descr="D:\SCContent\9781416045748\graphics\fullsize\S9781416045748-047-f005.jpg"/>
          <p:cNvPicPr>
            <a:picLocks noChangeAspect="1" noChangeArrowheads="1"/>
          </p:cNvPicPr>
          <p:nvPr/>
        </p:nvPicPr>
        <p:blipFill>
          <a:blip r:embed="rId2" cstate="print"/>
          <a:srcRect/>
          <a:stretch>
            <a:fillRect/>
          </a:stretch>
        </p:blipFill>
        <p:spPr bwMode="auto">
          <a:xfrm>
            <a:off x="4876800" y="1219200"/>
            <a:ext cx="4097338" cy="4452938"/>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4497388" y="5943600"/>
            <a:ext cx="4646612" cy="646331"/>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dirty="0" smtClean="0"/>
              <a:t>areas </a:t>
            </a:r>
            <a:r>
              <a:rPr lang="en-US" dirty="0"/>
              <a:t>5 and 7, which constitute </a:t>
            </a:r>
            <a:endParaRPr lang="en-US" dirty="0" smtClean="0"/>
          </a:p>
          <a:p>
            <a:pPr algn="ctr" eaLnBrk="0" hangingPunct="0"/>
            <a:r>
              <a:rPr lang="en-US" dirty="0" smtClean="0"/>
              <a:t>the </a:t>
            </a:r>
            <a:r>
              <a:rPr lang="en-US" dirty="0" err="1"/>
              <a:t>somatosensory</a:t>
            </a:r>
            <a:r>
              <a:rPr lang="en-US" dirty="0"/>
              <a:t> association area.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10000" cy="4525963"/>
          </a:xfrm>
        </p:spPr>
        <p:txBody>
          <a:bodyPr>
            <a:normAutofit lnSpcReduction="10000"/>
          </a:bodyPr>
          <a:lstStyle/>
          <a:p>
            <a:r>
              <a:rPr lang="en-GB" dirty="0" smtClean="0"/>
              <a:t>It receives signals from (1) </a:t>
            </a:r>
            <a:r>
              <a:rPr lang="en-GB" dirty="0" err="1" smtClean="0"/>
              <a:t>somatosensory</a:t>
            </a:r>
            <a:r>
              <a:rPr lang="en-GB" dirty="0" smtClean="0"/>
              <a:t> area I, (2) the </a:t>
            </a:r>
            <a:r>
              <a:rPr lang="en-GB" dirty="0" err="1" smtClean="0"/>
              <a:t>ventrobasal</a:t>
            </a:r>
            <a:r>
              <a:rPr lang="en-GB" dirty="0" smtClean="0"/>
              <a:t> nuclei of the thalamus, (3) other areas of the thalamus, (4) the visual cortex, and (5) the auditory cortex</a:t>
            </a:r>
            <a:endParaRPr lang="en-GB" dirty="0"/>
          </a:p>
        </p:txBody>
      </p:sp>
      <p:sp>
        <p:nvSpPr>
          <p:cNvPr id="3" name="Title 2"/>
          <p:cNvSpPr>
            <a:spLocks noGrp="1"/>
          </p:cNvSpPr>
          <p:nvPr>
            <p:ph type="title"/>
          </p:nvPr>
        </p:nvSpPr>
        <p:spPr/>
        <p:txBody>
          <a:bodyPr>
            <a:normAutofit fontScale="90000"/>
          </a:bodyPr>
          <a:lstStyle/>
          <a:p>
            <a:r>
              <a:rPr lang="en-GB" dirty="0" err="1" smtClean="0"/>
              <a:t>Somatosensory</a:t>
            </a:r>
            <a:r>
              <a:rPr lang="en-GB" dirty="0" smtClean="0"/>
              <a:t> Association Areas cont..</a:t>
            </a:r>
            <a:endParaRPr lang="en-GB" dirty="0"/>
          </a:p>
        </p:txBody>
      </p:sp>
      <p:pic>
        <p:nvPicPr>
          <p:cNvPr id="4" name="Picture 1" descr="D:\SCContent\9781416045748\graphics\fullsize\S9781416045748-047-f005.jpg"/>
          <p:cNvPicPr>
            <a:picLocks noChangeAspect="1" noChangeArrowheads="1"/>
          </p:cNvPicPr>
          <p:nvPr/>
        </p:nvPicPr>
        <p:blipFill>
          <a:blip r:embed="rId2" cstate="print"/>
          <a:srcRect/>
          <a:stretch>
            <a:fillRect/>
          </a:stretch>
        </p:blipFill>
        <p:spPr bwMode="auto">
          <a:xfrm>
            <a:off x="4495800" y="838200"/>
            <a:ext cx="4402138" cy="4452938"/>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4267200" y="5638800"/>
            <a:ext cx="4646612" cy="646331"/>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dirty="0" smtClean="0"/>
              <a:t>areas </a:t>
            </a:r>
            <a:r>
              <a:rPr lang="en-US" dirty="0"/>
              <a:t>5 and 7, which constitute </a:t>
            </a:r>
            <a:endParaRPr lang="en-US" dirty="0" smtClean="0"/>
          </a:p>
          <a:p>
            <a:pPr algn="ctr" eaLnBrk="0" hangingPunct="0"/>
            <a:r>
              <a:rPr lang="en-US" dirty="0" smtClean="0"/>
              <a:t>the </a:t>
            </a:r>
            <a:r>
              <a:rPr lang="en-US" dirty="0" err="1"/>
              <a:t>somatosensory</a:t>
            </a:r>
            <a:r>
              <a:rPr lang="en-US" dirty="0"/>
              <a:t> association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Entering the spinal cord from the dorsal spinal nerve roots, synapse in the dorsal horns of the spinal gray matter</a:t>
            </a:r>
          </a:p>
          <a:p>
            <a:r>
              <a:rPr lang="en-GB" dirty="0" smtClean="0"/>
              <a:t> Then cross to the opposite side of the cord and ascend through the anterior and lateral white columns of the cord.</a:t>
            </a:r>
          </a:p>
          <a:p>
            <a:r>
              <a:rPr lang="en-GB" dirty="0" smtClean="0"/>
              <a:t> They terminate at all levels of the lower brain stem and in the thalamus</a:t>
            </a:r>
            <a:endParaRPr lang="en-GB" dirty="0"/>
          </a:p>
        </p:txBody>
      </p:sp>
      <p:sp>
        <p:nvSpPr>
          <p:cNvPr id="3" name="Title 2"/>
          <p:cNvSpPr>
            <a:spLocks noGrp="1"/>
          </p:cNvSpPr>
          <p:nvPr>
            <p:ph type="title"/>
          </p:nvPr>
        </p:nvSpPr>
        <p:spPr/>
        <p:txBody>
          <a:bodyPr/>
          <a:lstStyle/>
          <a:p>
            <a:r>
              <a:rPr lang="en-GB" dirty="0" err="1" smtClean="0"/>
              <a:t>Anterolateral</a:t>
            </a:r>
            <a:r>
              <a:rPr lang="en-GB" dirty="0" smtClean="0"/>
              <a:t> System</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 Composed of smaller </a:t>
            </a:r>
            <a:r>
              <a:rPr lang="en-GB" dirty="0" err="1" smtClean="0"/>
              <a:t>myelinated</a:t>
            </a:r>
            <a:r>
              <a:rPr lang="en-GB" dirty="0" smtClean="0"/>
              <a:t> </a:t>
            </a:r>
            <a:r>
              <a:rPr lang="en-GB" dirty="0" err="1" smtClean="0"/>
              <a:t>fibers</a:t>
            </a:r>
            <a:r>
              <a:rPr lang="en-GB" dirty="0" smtClean="0"/>
              <a:t> that transmit signals at velocities ranging from a few meters per second up to 40 m/sec.</a:t>
            </a:r>
          </a:p>
          <a:p>
            <a:r>
              <a:rPr lang="en-GB" dirty="0" smtClean="0"/>
              <a:t>It has much less spatial orientation ( decide places and time ).</a:t>
            </a:r>
          </a:p>
          <a:p>
            <a:r>
              <a:rPr lang="en-GB" dirty="0" smtClean="0"/>
              <a:t>Does not need to be transmitted rapidly or with great spatial fidelity ( accuracy) </a:t>
            </a:r>
            <a:endParaRPr lang="en-GB" dirty="0"/>
          </a:p>
        </p:txBody>
      </p:sp>
      <p:sp>
        <p:nvSpPr>
          <p:cNvPr id="3" name="Title 2"/>
          <p:cNvSpPr>
            <a:spLocks noGrp="1"/>
          </p:cNvSpPr>
          <p:nvPr>
            <p:ph type="title"/>
          </p:nvPr>
        </p:nvSpPr>
        <p:spPr/>
        <p:txBody>
          <a:bodyPr/>
          <a:lstStyle/>
          <a:p>
            <a:r>
              <a:rPr lang="en-GB" dirty="0" err="1" smtClean="0"/>
              <a:t>Anterolateral</a:t>
            </a:r>
            <a:r>
              <a:rPr lang="en-GB" dirty="0" smtClean="0"/>
              <a:t> System Cont..</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Pain</a:t>
            </a:r>
          </a:p>
          <a:p>
            <a:r>
              <a:rPr lang="en-GB" dirty="0" smtClean="0"/>
              <a:t>Thermal sensations, warmth and cold sensations</a:t>
            </a:r>
          </a:p>
          <a:p>
            <a:r>
              <a:rPr lang="en-GB" dirty="0" smtClean="0"/>
              <a:t>Crude touch (gross) and pressure sensations capable only of crude localizing ability on the surface of the body</a:t>
            </a:r>
          </a:p>
          <a:p>
            <a:r>
              <a:rPr lang="en-GB" dirty="0" smtClean="0"/>
              <a:t>Tickle and itch sensations</a:t>
            </a:r>
          </a:p>
          <a:p>
            <a:r>
              <a:rPr lang="en-GB" dirty="0" smtClean="0"/>
              <a:t>Sexual sensations</a:t>
            </a:r>
          </a:p>
          <a:p>
            <a:endParaRPr lang="en-GB" dirty="0"/>
          </a:p>
        </p:txBody>
      </p:sp>
      <p:sp>
        <p:nvSpPr>
          <p:cNvPr id="3" name="Title 2"/>
          <p:cNvSpPr>
            <a:spLocks noGrp="1"/>
          </p:cNvSpPr>
          <p:nvPr>
            <p:ph type="title"/>
          </p:nvPr>
        </p:nvSpPr>
        <p:spPr/>
        <p:txBody>
          <a:bodyPr>
            <a:normAutofit fontScale="90000"/>
          </a:bodyPr>
          <a:lstStyle/>
          <a:p>
            <a:r>
              <a:rPr lang="en-GB" sz="4400" dirty="0" smtClean="0"/>
              <a:t>Sensations Transmitted By </a:t>
            </a:r>
            <a:r>
              <a:rPr lang="en-GB" dirty="0" err="1" smtClean="0"/>
              <a:t>Anterolateral</a:t>
            </a:r>
            <a:r>
              <a:rPr lang="en-GB" dirty="0" smtClean="0"/>
              <a:t> System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To know the </a:t>
            </a:r>
            <a:r>
              <a:rPr lang="en-US" dirty="0" err="1" smtClean="0"/>
              <a:t>somatotopic</a:t>
            </a:r>
            <a:r>
              <a:rPr lang="en-US" dirty="0" smtClean="0"/>
              <a:t> organization of ascending sensory pathways</a:t>
            </a:r>
            <a:endParaRPr lang="en-GB" dirty="0" smtClean="0"/>
          </a:p>
          <a:p>
            <a:pPr lvl="0"/>
            <a:r>
              <a:rPr lang="en-US" dirty="0" smtClean="0"/>
              <a:t>To k now the types of receptors needed</a:t>
            </a:r>
            <a:endParaRPr lang="en-GB" dirty="0" smtClean="0"/>
          </a:p>
          <a:p>
            <a:pPr lvl="0"/>
            <a:r>
              <a:rPr lang="en-US" dirty="0" smtClean="0"/>
              <a:t>To know the names of tracts in dorsal column</a:t>
            </a:r>
            <a:endParaRPr lang="en-GB" dirty="0" smtClean="0"/>
          </a:p>
          <a:p>
            <a:pPr lvl="0"/>
            <a:r>
              <a:rPr lang="en-US" dirty="0" smtClean="0"/>
              <a:t>To understand the </a:t>
            </a:r>
            <a:r>
              <a:rPr lang="en-US" dirty="0" err="1" smtClean="0"/>
              <a:t>gracilus</a:t>
            </a:r>
            <a:r>
              <a:rPr lang="en-US" dirty="0" smtClean="0"/>
              <a:t> and </a:t>
            </a:r>
            <a:r>
              <a:rPr lang="en-US" dirty="0" err="1" smtClean="0"/>
              <a:t>cuneatus</a:t>
            </a:r>
            <a:r>
              <a:rPr lang="en-US" dirty="0" smtClean="0"/>
              <a:t> tracts with its functions.</a:t>
            </a:r>
            <a:endParaRPr lang="en-GB" dirty="0" smtClean="0"/>
          </a:p>
          <a:p>
            <a:pPr lvl="0"/>
            <a:r>
              <a:rPr lang="en-US" dirty="0" smtClean="0"/>
              <a:t>To know the role of </a:t>
            </a:r>
            <a:r>
              <a:rPr lang="en-US" dirty="0" err="1" smtClean="0"/>
              <a:t>spinocerebellar</a:t>
            </a:r>
            <a:r>
              <a:rPr lang="en-US" dirty="0" smtClean="0"/>
              <a:t> tracts.</a:t>
            </a:r>
            <a:endParaRPr lang="en-GB" dirty="0" smtClean="0"/>
          </a:p>
          <a:p>
            <a:pPr lvl="0"/>
            <a:r>
              <a:rPr lang="en-US" dirty="0" smtClean="0"/>
              <a:t>Role of cerebral cortex in perception of </a:t>
            </a:r>
            <a:r>
              <a:rPr lang="en-US" dirty="0" err="1" smtClean="0"/>
              <a:t>proprioceptive</a:t>
            </a:r>
            <a:r>
              <a:rPr lang="en-US" dirty="0" smtClean="0"/>
              <a:t> sensation.</a:t>
            </a:r>
            <a:endParaRPr lang="en-GB" dirty="0" smtClean="0"/>
          </a:p>
          <a:p>
            <a:endParaRPr lang="en-GB" dirty="0"/>
          </a:p>
        </p:txBody>
      </p:sp>
      <p:sp>
        <p:nvSpPr>
          <p:cNvPr id="3" name="Title 2"/>
          <p:cNvSpPr>
            <a:spLocks noGrp="1"/>
          </p:cNvSpPr>
          <p:nvPr>
            <p:ph type="title"/>
          </p:nvPr>
        </p:nvSpPr>
        <p:spPr/>
        <p:txBody>
          <a:bodyPr>
            <a:normAutofit fontScale="90000"/>
          </a:bodyPr>
          <a:lstStyle/>
          <a:p>
            <a:r>
              <a:rPr lang="en-US" dirty="0" smtClean="0"/>
              <a:t>Objectives</a:t>
            </a:r>
            <a:r>
              <a:rPr lang="en-GB" dirty="0" smtClean="0"/>
              <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5181600" cy="4525963"/>
          </a:xfrm>
        </p:spPr>
        <p:txBody>
          <a:bodyPr>
            <a:normAutofit/>
          </a:bodyPr>
          <a:lstStyle/>
          <a:p>
            <a:r>
              <a:rPr lang="en-GB" sz="2400" dirty="0" err="1" smtClean="0"/>
              <a:t>Anterolateral</a:t>
            </a:r>
            <a:r>
              <a:rPr lang="en-GB" sz="2400" dirty="0" smtClean="0"/>
              <a:t> </a:t>
            </a:r>
            <a:r>
              <a:rPr lang="en-GB" sz="2400" dirty="0" err="1" smtClean="0"/>
              <a:t>fibers</a:t>
            </a:r>
            <a:r>
              <a:rPr lang="en-GB" sz="2400" dirty="0" smtClean="0"/>
              <a:t> cross immediately in the anterior </a:t>
            </a:r>
            <a:r>
              <a:rPr lang="en-GB" sz="2400" dirty="0" err="1" smtClean="0"/>
              <a:t>commissure</a:t>
            </a:r>
            <a:r>
              <a:rPr lang="en-GB" sz="2400" dirty="0" smtClean="0"/>
              <a:t> of the cord to the </a:t>
            </a:r>
            <a:r>
              <a:rPr lang="en-GB" sz="2400" spc="-150" dirty="0" smtClean="0"/>
              <a:t>opposite</a:t>
            </a:r>
            <a:r>
              <a:rPr lang="en-GB" sz="2400" dirty="0" smtClean="0"/>
              <a:t> anterior and lateral white columns, where they turn upward toward the brain by way of the anterior </a:t>
            </a:r>
            <a:r>
              <a:rPr lang="en-GB" sz="2400" dirty="0" err="1" smtClean="0"/>
              <a:t>spinothalamic</a:t>
            </a:r>
            <a:r>
              <a:rPr lang="en-GB" sz="2400" dirty="0" smtClean="0"/>
              <a:t> and lateral </a:t>
            </a:r>
            <a:r>
              <a:rPr lang="en-GB" sz="2400" dirty="0" err="1" smtClean="0"/>
              <a:t>spinothalamic</a:t>
            </a:r>
            <a:r>
              <a:rPr lang="en-GB" sz="2400" dirty="0" smtClean="0"/>
              <a:t> tracts</a:t>
            </a:r>
            <a:endParaRPr lang="en-GB" sz="2400" dirty="0"/>
          </a:p>
        </p:txBody>
      </p:sp>
      <p:sp>
        <p:nvSpPr>
          <p:cNvPr id="3" name="Title 2"/>
          <p:cNvSpPr>
            <a:spLocks noGrp="1"/>
          </p:cNvSpPr>
          <p:nvPr>
            <p:ph type="title"/>
          </p:nvPr>
        </p:nvSpPr>
        <p:spPr/>
        <p:txBody>
          <a:bodyPr/>
          <a:lstStyle/>
          <a:p>
            <a:r>
              <a:rPr lang="en-GB" b="0" dirty="0" err="1" smtClean="0"/>
              <a:t>Anterolateral</a:t>
            </a:r>
            <a:r>
              <a:rPr lang="en-GB" b="0" dirty="0" smtClean="0"/>
              <a:t> Pathway</a:t>
            </a:r>
            <a:endParaRPr lang="en-GB" dirty="0"/>
          </a:p>
        </p:txBody>
      </p:sp>
      <p:pic>
        <p:nvPicPr>
          <p:cNvPr id="4" name="Picture 1" descr="D:\SCContent\9781416045748\graphics\fullsize\S9781416045748-047-f013.jpg"/>
          <p:cNvPicPr>
            <a:picLocks noChangeAspect="1" noChangeArrowheads="1"/>
          </p:cNvPicPr>
          <p:nvPr/>
        </p:nvPicPr>
        <p:blipFill>
          <a:blip r:embed="rId3" cstate="print"/>
          <a:srcRect/>
          <a:stretch>
            <a:fillRect/>
          </a:stretch>
        </p:blipFill>
        <p:spPr bwMode="auto">
          <a:xfrm>
            <a:off x="5486400" y="1219200"/>
            <a:ext cx="3308350" cy="4762500"/>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4648200" y="6211669"/>
            <a:ext cx="4189412" cy="646331"/>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dirty="0" smtClean="0"/>
              <a:t>Anterior </a:t>
            </a:r>
            <a:r>
              <a:rPr lang="en-US" dirty="0"/>
              <a:t>and lateral divisions of </a:t>
            </a:r>
            <a:endParaRPr lang="en-US" dirty="0" smtClean="0"/>
          </a:p>
          <a:p>
            <a:pPr algn="ctr" eaLnBrk="0" hangingPunct="0"/>
            <a:r>
              <a:rPr lang="en-US" dirty="0" smtClean="0"/>
              <a:t>the </a:t>
            </a:r>
            <a:r>
              <a:rPr lang="en-US" dirty="0" err="1"/>
              <a:t>anterolateral</a:t>
            </a:r>
            <a:r>
              <a:rPr lang="en-US" dirty="0"/>
              <a:t> sensory pathway.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Same principles of transmission in  </a:t>
            </a:r>
            <a:r>
              <a:rPr lang="en-GB" dirty="0" err="1" smtClean="0"/>
              <a:t>anterolateral</a:t>
            </a:r>
            <a:r>
              <a:rPr lang="en-GB" dirty="0" smtClean="0"/>
              <a:t> pathway as in the dorsal column-medial </a:t>
            </a:r>
            <a:r>
              <a:rPr lang="en-GB" dirty="0" err="1" smtClean="0"/>
              <a:t>lemniscal</a:t>
            </a:r>
            <a:r>
              <a:rPr lang="en-GB" dirty="0" smtClean="0"/>
              <a:t> system, except : </a:t>
            </a:r>
          </a:p>
          <a:p>
            <a:r>
              <a:rPr lang="en-GB" dirty="0" smtClean="0"/>
              <a:t>(1) the velocities of transmission are only one-third to one-half those in the dorsal column-medial </a:t>
            </a:r>
            <a:r>
              <a:rPr lang="en-GB" dirty="0" err="1" smtClean="0"/>
              <a:t>lemniscal</a:t>
            </a:r>
            <a:r>
              <a:rPr lang="en-GB" dirty="0" smtClean="0"/>
              <a:t> system,  8 and 40 m/sec;</a:t>
            </a:r>
          </a:p>
          <a:p>
            <a:r>
              <a:rPr lang="en-GB" dirty="0" smtClean="0"/>
              <a:t> (2) the degree of spatial localization of signals is poor</a:t>
            </a:r>
          </a:p>
          <a:p>
            <a:r>
              <a:rPr lang="en-GB" dirty="0" smtClean="0"/>
              <a:t> (3) the gradations of intensities are also far less accurate, </a:t>
            </a:r>
          </a:p>
          <a:p>
            <a:r>
              <a:rPr lang="en-GB" dirty="0" smtClean="0"/>
              <a:t>(4) the ability to transmit signal rapidly is poor.</a:t>
            </a:r>
            <a:endParaRPr lang="en-GB" dirty="0"/>
          </a:p>
        </p:txBody>
      </p:sp>
      <p:sp>
        <p:nvSpPr>
          <p:cNvPr id="3" name="Title 2"/>
          <p:cNvSpPr>
            <a:spLocks noGrp="1"/>
          </p:cNvSpPr>
          <p:nvPr>
            <p:ph type="title"/>
          </p:nvPr>
        </p:nvSpPr>
        <p:spPr/>
        <p:txBody>
          <a:bodyPr>
            <a:normAutofit fontScale="90000"/>
          </a:bodyPr>
          <a:lstStyle/>
          <a:p>
            <a:r>
              <a:rPr lang="en-GB" dirty="0" smtClean="0"/>
              <a:t>Characteristics of Transmission in the </a:t>
            </a:r>
            <a:r>
              <a:rPr lang="en-GB" dirty="0" err="1" smtClean="0"/>
              <a:t>Anterolateral</a:t>
            </a:r>
            <a:r>
              <a:rPr lang="en-GB" dirty="0" smtClean="0"/>
              <a:t> Pathway</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idx="1"/>
          </p:nvPr>
        </p:nvSpPr>
        <p:spPr>
          <a:xfrm>
            <a:off x="457200" y="914400"/>
            <a:ext cx="8229600" cy="4525963"/>
          </a:xfrm>
        </p:spPr>
        <p:txBody>
          <a:bodyPr>
            <a:spAutoFit/>
          </a:bodyPr>
          <a:lstStyle/>
          <a:p>
            <a:pPr algn="ctr">
              <a:spcBef>
                <a:spcPct val="50000"/>
              </a:spcBef>
              <a:buFont typeface="Wingdings" pitchFamily="2" charset="2"/>
              <a:buNone/>
            </a:pPr>
            <a:r>
              <a:rPr lang="en-GB" sz="2800" b="1" i="1" dirty="0" smtClean="0">
                <a:latin typeface="Times New Roman" pitchFamily="18" charset="0"/>
              </a:rPr>
              <a:t>Reference book </a:t>
            </a:r>
          </a:p>
          <a:p>
            <a:pPr algn="ctr">
              <a:spcBef>
                <a:spcPct val="50000"/>
              </a:spcBef>
              <a:buFont typeface="Wingdings" pitchFamily="2" charset="2"/>
              <a:buNone/>
            </a:pPr>
            <a:r>
              <a:rPr lang="en-GB" sz="2800" b="1" i="1" dirty="0" smtClean="0">
                <a:solidFill>
                  <a:srgbClr val="00B050"/>
                </a:solidFill>
                <a:latin typeface="Times New Roman" pitchFamily="18" charset="0"/>
                <a:hlinkClick r:id="rId2" tooltip="Textbook of Medical Physiology 12E home"/>
              </a:rPr>
              <a:t>Guyton &amp; Hall: Textbook of Medical Physiology 12E</a:t>
            </a:r>
            <a:r>
              <a:rPr lang="en-GB" sz="2800" b="1" i="1" dirty="0" smtClean="0">
                <a:solidFill>
                  <a:srgbClr val="00B050"/>
                </a:solidFill>
                <a:latin typeface="Times New Roman" pitchFamily="18" charset="0"/>
              </a:rPr>
              <a:t> </a:t>
            </a:r>
          </a:p>
        </p:txBody>
      </p:sp>
      <p:sp>
        <p:nvSpPr>
          <p:cNvPr id="5" name="Rectangle 3"/>
          <p:cNvSpPr txBox="1">
            <a:spLocks noChangeArrowheads="1"/>
          </p:cNvSpPr>
          <p:nvPr/>
        </p:nvSpPr>
        <p:spPr bwMode="auto">
          <a:xfrm>
            <a:off x="1066800" y="3276600"/>
            <a:ext cx="7313613" cy="1673225"/>
          </a:xfrm>
          <a:prstGeom prst="rect">
            <a:avLst/>
          </a:prstGeom>
          <a:noFill/>
          <a:ln w="9525">
            <a:noFill/>
            <a:miter lim="800000"/>
            <a:headEnd/>
            <a:tailEnd/>
          </a:ln>
        </p:spPr>
        <p:txBody>
          <a:bodyPr/>
          <a:lstStyle/>
          <a:p>
            <a:pPr marL="342900" indent="-342900" algn="ctr" eaLnBrk="0" hangingPunct="0">
              <a:spcBef>
                <a:spcPct val="20000"/>
              </a:spcBef>
              <a:buClr>
                <a:schemeClr val="tx2"/>
              </a:buClr>
              <a:buSzPct val="70000"/>
              <a:buFont typeface="Wingdings" pitchFamily="2" charset="2"/>
              <a:buNone/>
              <a:defRPr/>
            </a:pPr>
            <a:r>
              <a:rPr lang="en-GB" sz="9600" b="1" kern="0" dirty="0">
                <a:latin typeface="Kunstler Script" pitchFamily="66" charset="0"/>
                <a:cs typeface="+mn-cs"/>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All sensory information from the somatic segments of the body enters the spinal cord through the dorsal roots of the spinal nerves. then to the brain.</a:t>
            </a:r>
          </a:p>
          <a:p>
            <a:r>
              <a:rPr lang="en-GB" dirty="0" smtClean="0"/>
              <a:t>It carried through </a:t>
            </a:r>
            <a:r>
              <a:rPr lang="en-GB" dirty="0" smtClean="0"/>
              <a:t>two sensory </a:t>
            </a:r>
            <a:r>
              <a:rPr lang="en-GB" dirty="0" smtClean="0"/>
              <a:t>pathways:</a:t>
            </a:r>
          </a:p>
          <a:p>
            <a:r>
              <a:rPr lang="en-GB" dirty="0" smtClean="0"/>
              <a:t> (1) the dorsal column-medial </a:t>
            </a:r>
            <a:r>
              <a:rPr lang="en-GB" dirty="0" err="1" smtClean="0"/>
              <a:t>lemniscal</a:t>
            </a:r>
            <a:r>
              <a:rPr lang="en-GB" dirty="0" smtClean="0"/>
              <a:t> system or </a:t>
            </a:r>
          </a:p>
          <a:p>
            <a:r>
              <a:rPr lang="en-GB" dirty="0" smtClean="0"/>
              <a:t>(2) the </a:t>
            </a:r>
            <a:r>
              <a:rPr lang="en-GB" dirty="0" err="1" smtClean="0"/>
              <a:t>anterolateral</a:t>
            </a:r>
            <a:r>
              <a:rPr lang="en-GB" dirty="0" smtClean="0"/>
              <a:t> system.</a:t>
            </a:r>
          </a:p>
          <a:p>
            <a:pPr>
              <a:buNone/>
            </a:pPr>
            <a:r>
              <a:rPr lang="en-GB" sz="4000" dirty="0" smtClean="0">
                <a:solidFill>
                  <a:srgbClr val="FF0000"/>
                </a:solidFill>
              </a:rPr>
              <a:t>!! </a:t>
            </a:r>
            <a:r>
              <a:rPr lang="en-GB" dirty="0" smtClean="0"/>
              <a:t>These two systems come back together partially at the level of the thalamus.</a:t>
            </a:r>
            <a:endParaRPr lang="en-GB" dirty="0"/>
          </a:p>
        </p:txBody>
      </p:sp>
      <p:sp>
        <p:nvSpPr>
          <p:cNvPr id="3" name="Title 2"/>
          <p:cNvSpPr>
            <a:spLocks noGrp="1"/>
          </p:cNvSpPr>
          <p:nvPr>
            <p:ph type="title"/>
          </p:nvPr>
        </p:nvSpPr>
        <p:spPr/>
        <p:txBody>
          <a:bodyPr/>
          <a:lstStyle/>
          <a:p>
            <a:r>
              <a:rPr lang="en-GB" dirty="0" smtClean="0"/>
              <a:t>Introduction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Carries signals upward to the medulla of the brain mainly in the dorsal columns of the cord. </a:t>
            </a:r>
          </a:p>
          <a:p>
            <a:r>
              <a:rPr lang="en-GB" dirty="0" smtClean="0"/>
              <a:t>Then, after the signals synapse and cross to the opposite side in the medulla.</a:t>
            </a:r>
          </a:p>
          <a:p>
            <a:r>
              <a:rPr lang="en-GB" dirty="0" smtClean="0"/>
              <a:t> They continue upward through the brain stem to the thalamus by way of the medial </a:t>
            </a:r>
            <a:r>
              <a:rPr lang="en-GB" dirty="0" err="1" smtClean="0"/>
              <a:t>lemniscus</a:t>
            </a:r>
            <a:endParaRPr lang="en-GB" dirty="0"/>
          </a:p>
        </p:txBody>
      </p:sp>
      <p:sp>
        <p:nvSpPr>
          <p:cNvPr id="3" name="Title 2"/>
          <p:cNvSpPr>
            <a:spLocks noGrp="1"/>
          </p:cNvSpPr>
          <p:nvPr>
            <p:ph type="title"/>
          </p:nvPr>
        </p:nvSpPr>
        <p:spPr/>
        <p:txBody>
          <a:bodyPr>
            <a:normAutofit fontScale="90000"/>
          </a:bodyPr>
          <a:lstStyle/>
          <a:p>
            <a:r>
              <a:rPr lang="en-GB" dirty="0" smtClean="0"/>
              <a:t>The Dorsal Column-medial </a:t>
            </a:r>
            <a:r>
              <a:rPr lang="en-GB" dirty="0" err="1" smtClean="0"/>
              <a:t>Lemniscal</a:t>
            </a:r>
            <a:r>
              <a:rPr lang="en-GB" dirty="0" smtClean="0"/>
              <a:t> System</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It composed of large, </a:t>
            </a:r>
            <a:r>
              <a:rPr lang="en-GB" dirty="0" err="1" smtClean="0">
                <a:solidFill>
                  <a:srgbClr val="FF0000"/>
                </a:solidFill>
              </a:rPr>
              <a:t>myelinated</a:t>
            </a:r>
            <a:r>
              <a:rPr lang="en-GB" dirty="0" smtClean="0"/>
              <a:t> nerve </a:t>
            </a:r>
            <a:r>
              <a:rPr lang="en-GB" dirty="0" err="1" smtClean="0"/>
              <a:t>fibers</a:t>
            </a:r>
            <a:r>
              <a:rPr lang="en-GB" dirty="0" smtClean="0"/>
              <a:t> that transmit signals to the brain at velocities of 30 to 110 m/sec</a:t>
            </a:r>
          </a:p>
          <a:p>
            <a:r>
              <a:rPr lang="en-GB" dirty="0" smtClean="0"/>
              <a:t>It has a high degree of spatial orientation ( decide places and time )of the nerve </a:t>
            </a:r>
            <a:r>
              <a:rPr lang="en-GB" dirty="0" err="1" smtClean="0"/>
              <a:t>fibers</a:t>
            </a:r>
            <a:r>
              <a:rPr lang="en-GB" dirty="0" smtClean="0"/>
              <a:t> with respect to their origin</a:t>
            </a:r>
          </a:p>
          <a:p>
            <a:r>
              <a:rPr lang="en-GB" dirty="0" smtClean="0"/>
              <a:t>For sensory information that must be transmitted rapidly.</a:t>
            </a:r>
            <a:endParaRPr lang="en-GB" dirty="0"/>
          </a:p>
        </p:txBody>
      </p:sp>
      <p:sp>
        <p:nvSpPr>
          <p:cNvPr id="3" name="Title 2"/>
          <p:cNvSpPr>
            <a:spLocks noGrp="1"/>
          </p:cNvSpPr>
          <p:nvPr>
            <p:ph type="title"/>
          </p:nvPr>
        </p:nvSpPr>
        <p:spPr/>
        <p:txBody>
          <a:bodyPr>
            <a:normAutofit fontScale="90000"/>
          </a:bodyPr>
          <a:lstStyle/>
          <a:p>
            <a:r>
              <a:rPr lang="en-GB" dirty="0" smtClean="0"/>
              <a:t>The Dorsal Column-medial </a:t>
            </a:r>
            <a:r>
              <a:rPr lang="en-GB" dirty="0" err="1" smtClean="0"/>
              <a:t>Lemniscal</a:t>
            </a:r>
            <a:r>
              <a:rPr lang="en-GB" dirty="0" smtClean="0"/>
              <a:t> System Cont..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pPr marL="566928" indent="-457200">
              <a:buFont typeface="+mj-lt"/>
              <a:buAutoNum type="arabicPeriod"/>
            </a:pPr>
            <a:r>
              <a:rPr lang="en-GB" sz="2500" dirty="0" smtClean="0"/>
              <a:t>Touch sensations requiring a high degree of localization of the stimulus</a:t>
            </a:r>
          </a:p>
          <a:p>
            <a:pPr marL="566928" indent="-457200">
              <a:buFont typeface="+mj-lt"/>
              <a:buAutoNum type="arabicPeriod"/>
            </a:pPr>
            <a:r>
              <a:rPr lang="en-GB" sz="2500" dirty="0" smtClean="0"/>
              <a:t>Touch sensations requiring transmission of fine degrees of intensity</a:t>
            </a:r>
          </a:p>
          <a:p>
            <a:pPr marL="566928" indent="-457200">
              <a:buFont typeface="+mj-lt"/>
              <a:buAutoNum type="arabicPeriod"/>
            </a:pPr>
            <a:r>
              <a:rPr lang="en-GB" sz="2500" dirty="0" err="1" smtClean="0"/>
              <a:t>Phasic</a:t>
            </a:r>
            <a:r>
              <a:rPr lang="en-GB" sz="2500" dirty="0" smtClean="0"/>
              <a:t> (continuous) sensations, such as vibratory sensations</a:t>
            </a:r>
          </a:p>
          <a:p>
            <a:pPr marL="566928" indent="-457200">
              <a:buFont typeface="+mj-lt"/>
              <a:buAutoNum type="arabicPeriod"/>
            </a:pPr>
            <a:r>
              <a:rPr lang="en-GB" sz="2500" dirty="0" smtClean="0"/>
              <a:t>Sensations that signal movement against the skin</a:t>
            </a:r>
          </a:p>
          <a:p>
            <a:pPr marL="566928" indent="-457200">
              <a:buFont typeface="+mj-lt"/>
              <a:buAutoNum type="arabicPeriod"/>
            </a:pPr>
            <a:r>
              <a:rPr lang="en-GB" sz="2500" dirty="0" smtClean="0"/>
              <a:t>Position sensations from the joints</a:t>
            </a:r>
          </a:p>
          <a:p>
            <a:pPr marL="566928" indent="-457200">
              <a:buFont typeface="+mj-lt"/>
              <a:buAutoNum type="arabicPeriod"/>
            </a:pPr>
            <a:r>
              <a:rPr lang="en-GB" sz="2500" dirty="0" smtClean="0"/>
              <a:t>Pressure sensations related to fine degrees of judgment of pressure intensit</a:t>
            </a:r>
            <a:r>
              <a:rPr lang="en-GB" dirty="0" smtClean="0"/>
              <a:t>y</a:t>
            </a:r>
          </a:p>
          <a:p>
            <a:endParaRPr lang="en-GB" dirty="0"/>
          </a:p>
        </p:txBody>
      </p:sp>
      <p:sp>
        <p:nvSpPr>
          <p:cNvPr id="5" name="Title 4"/>
          <p:cNvSpPr>
            <a:spLocks noGrp="1"/>
          </p:cNvSpPr>
          <p:nvPr>
            <p:ph type="title"/>
          </p:nvPr>
        </p:nvSpPr>
        <p:spPr/>
        <p:txBody>
          <a:bodyPr>
            <a:noAutofit/>
          </a:bodyPr>
          <a:lstStyle/>
          <a:p>
            <a:r>
              <a:rPr lang="en-GB" sz="3600" dirty="0" smtClean="0"/>
              <a:t>Sensations Transmitted </a:t>
            </a:r>
            <a:r>
              <a:rPr lang="en-GB" sz="3600" dirty="0" err="1" smtClean="0"/>
              <a:t>ByDorsal</a:t>
            </a:r>
            <a:r>
              <a:rPr lang="en-GB" sz="3600" dirty="0" smtClean="0"/>
              <a:t> Column-medial </a:t>
            </a:r>
            <a:r>
              <a:rPr lang="en-GB" sz="3600" dirty="0" err="1" smtClean="0"/>
              <a:t>Lemniscal</a:t>
            </a:r>
            <a:endParaRPr lang="en-GB"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943600" cy="4635691"/>
          </a:xfrm>
        </p:spPr>
        <p:txBody>
          <a:bodyPr>
            <a:normAutofit lnSpcReduction="10000"/>
          </a:bodyPr>
          <a:lstStyle/>
          <a:p>
            <a:r>
              <a:rPr lang="en-GB" dirty="0" smtClean="0"/>
              <a:t>nerve </a:t>
            </a:r>
            <a:r>
              <a:rPr lang="en-GB" dirty="0" err="1" smtClean="0"/>
              <a:t>fibers</a:t>
            </a:r>
            <a:r>
              <a:rPr lang="en-GB" dirty="0" smtClean="0"/>
              <a:t> entering the dorsal columns pass uninterrupted up to the dorsal medulla, where they synapse in the dorsal column nuclei then cross to the opposite side of the brain stem and continue upward through the medial </a:t>
            </a:r>
            <a:r>
              <a:rPr lang="en-GB" dirty="0" err="1" smtClean="0"/>
              <a:t>lemnisci</a:t>
            </a:r>
            <a:r>
              <a:rPr lang="en-GB" dirty="0" smtClean="0"/>
              <a:t> to the thalamus. each medial </a:t>
            </a:r>
            <a:r>
              <a:rPr lang="en-GB" dirty="0" err="1" smtClean="0"/>
              <a:t>lemniscus</a:t>
            </a:r>
            <a:r>
              <a:rPr lang="en-GB" dirty="0" smtClean="0"/>
              <a:t> is joined by additional </a:t>
            </a:r>
            <a:r>
              <a:rPr lang="en-GB" dirty="0" err="1" smtClean="0"/>
              <a:t>fibers</a:t>
            </a:r>
            <a:r>
              <a:rPr lang="en-GB" dirty="0" smtClean="0"/>
              <a:t> from the sensory nuclei  </a:t>
            </a:r>
            <a:endParaRPr lang="en-GB" dirty="0"/>
          </a:p>
        </p:txBody>
      </p:sp>
      <p:sp>
        <p:nvSpPr>
          <p:cNvPr id="3" name="Title 2"/>
          <p:cNvSpPr>
            <a:spLocks noGrp="1"/>
          </p:cNvSpPr>
          <p:nvPr>
            <p:ph type="title"/>
          </p:nvPr>
        </p:nvSpPr>
        <p:spPr/>
        <p:txBody>
          <a:bodyPr>
            <a:normAutofit fontScale="90000"/>
          </a:bodyPr>
          <a:lstStyle/>
          <a:p>
            <a:r>
              <a:rPr lang="en-GB" dirty="0" smtClean="0"/>
              <a:t>Dorsal Column-Medial </a:t>
            </a:r>
            <a:r>
              <a:rPr lang="en-GB" dirty="0" err="1" smtClean="0"/>
              <a:t>Lemniscal</a:t>
            </a:r>
            <a:r>
              <a:rPr lang="en-GB" dirty="0" smtClean="0"/>
              <a:t> Pathway</a:t>
            </a:r>
            <a:endParaRPr lang="en-GB" dirty="0"/>
          </a:p>
        </p:txBody>
      </p:sp>
      <p:pic>
        <p:nvPicPr>
          <p:cNvPr id="4" name="Picture 1" descr="D:\SCContent\9781416045748\graphics\fullsize\S9781416045748-047-f003.jpg"/>
          <p:cNvPicPr>
            <a:picLocks noChangeAspect="1" noChangeArrowheads="1"/>
          </p:cNvPicPr>
          <p:nvPr/>
        </p:nvPicPr>
        <p:blipFill>
          <a:blip r:embed="rId2" cstate="print"/>
          <a:srcRect/>
          <a:stretch>
            <a:fillRect/>
          </a:stretch>
        </p:blipFill>
        <p:spPr bwMode="auto">
          <a:xfrm>
            <a:off x="6400800" y="1066800"/>
            <a:ext cx="2743200"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43400" cy="4525963"/>
          </a:xfrm>
        </p:spPr>
        <p:txBody>
          <a:bodyPr>
            <a:normAutofit/>
          </a:bodyPr>
          <a:lstStyle/>
          <a:p>
            <a:r>
              <a:rPr lang="en-GB" dirty="0" smtClean="0"/>
              <a:t>In the thalamus, the medial </a:t>
            </a:r>
            <a:r>
              <a:rPr lang="en-GB" dirty="0" err="1" smtClean="0"/>
              <a:t>lemniscal</a:t>
            </a:r>
            <a:r>
              <a:rPr lang="en-GB" dirty="0" smtClean="0"/>
              <a:t> </a:t>
            </a:r>
            <a:r>
              <a:rPr lang="en-GB" dirty="0" err="1" smtClean="0"/>
              <a:t>fibers</a:t>
            </a:r>
            <a:r>
              <a:rPr lang="en-GB" dirty="0" smtClean="0"/>
              <a:t> terminate in the thalamic sensory relay area, called the </a:t>
            </a:r>
            <a:r>
              <a:rPr lang="en-GB" dirty="0" err="1" smtClean="0"/>
              <a:t>ventrobasal</a:t>
            </a:r>
            <a:r>
              <a:rPr lang="en-GB" dirty="0" smtClean="0"/>
              <a:t> complex. From the </a:t>
            </a:r>
            <a:r>
              <a:rPr lang="en-GB" dirty="0" err="1" smtClean="0"/>
              <a:t>ventrobasal</a:t>
            </a:r>
            <a:r>
              <a:rPr lang="en-GB" dirty="0" smtClean="0"/>
              <a:t> </a:t>
            </a:r>
            <a:r>
              <a:rPr lang="en-GB" dirty="0" err="1" smtClean="0"/>
              <a:t>complex,third</a:t>
            </a:r>
            <a:r>
              <a:rPr lang="en-GB" dirty="0" smtClean="0"/>
              <a:t>-order nerve </a:t>
            </a:r>
            <a:r>
              <a:rPr lang="en-GB" dirty="0" err="1" smtClean="0"/>
              <a:t>fibers</a:t>
            </a:r>
            <a:r>
              <a:rPr lang="en-GB" dirty="0" smtClean="0"/>
              <a:t> project.</a:t>
            </a:r>
            <a:endParaRPr lang="en-GB" dirty="0"/>
          </a:p>
        </p:txBody>
      </p:sp>
      <p:sp>
        <p:nvSpPr>
          <p:cNvPr id="3" name="Title 2"/>
          <p:cNvSpPr>
            <a:spLocks noGrp="1"/>
          </p:cNvSpPr>
          <p:nvPr>
            <p:ph type="title"/>
          </p:nvPr>
        </p:nvSpPr>
        <p:spPr/>
        <p:txBody>
          <a:bodyPr>
            <a:normAutofit fontScale="90000"/>
          </a:bodyPr>
          <a:lstStyle/>
          <a:p>
            <a:r>
              <a:rPr lang="en-GB" dirty="0" smtClean="0"/>
              <a:t>Dorsal Column-Medial </a:t>
            </a:r>
            <a:r>
              <a:rPr lang="en-GB" dirty="0" err="1" smtClean="0"/>
              <a:t>Lemniscal</a:t>
            </a:r>
            <a:r>
              <a:rPr lang="en-GB" dirty="0" smtClean="0"/>
              <a:t> Pathway Cont..</a:t>
            </a:r>
            <a:endParaRPr lang="en-GB" dirty="0"/>
          </a:p>
        </p:txBody>
      </p:sp>
      <p:pic>
        <p:nvPicPr>
          <p:cNvPr id="4" name="Picture 1" descr="D:\SCContent\9781416045748\graphics\fullsize\S9781416045748-047-f004.jpg"/>
          <p:cNvPicPr>
            <a:picLocks noChangeAspect="1" noChangeArrowheads="1"/>
          </p:cNvPicPr>
          <p:nvPr/>
        </p:nvPicPr>
        <p:blipFill>
          <a:blip r:embed="rId3" cstate="print"/>
          <a:srcRect/>
          <a:stretch>
            <a:fillRect/>
          </a:stretch>
        </p:blipFill>
        <p:spPr bwMode="auto">
          <a:xfrm>
            <a:off x="4926012" y="1371600"/>
            <a:ext cx="3989388" cy="5143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267200" cy="4081272"/>
          </a:xfrm>
        </p:spPr>
        <p:txBody>
          <a:bodyPr>
            <a:normAutofit fontScale="92500"/>
          </a:bodyPr>
          <a:lstStyle/>
          <a:p>
            <a:r>
              <a:rPr lang="en-GB" dirty="0" smtClean="0"/>
              <a:t> </a:t>
            </a:r>
            <a:r>
              <a:rPr lang="en-GB" dirty="0" smtClean="0"/>
              <a:t>The various areas of the cortex. Is a map of the human cerebral cortex, showing that it is divided into about 50 distinct areas called </a:t>
            </a:r>
            <a:r>
              <a:rPr lang="en-GB" dirty="0" err="1" smtClean="0">
                <a:solidFill>
                  <a:srgbClr val="FF0000"/>
                </a:solidFill>
              </a:rPr>
              <a:t>brodmann's</a:t>
            </a:r>
            <a:r>
              <a:rPr lang="en-GB" dirty="0" smtClean="0">
                <a:solidFill>
                  <a:srgbClr val="FF0000"/>
                </a:solidFill>
              </a:rPr>
              <a:t> areas</a:t>
            </a:r>
            <a:r>
              <a:rPr lang="en-GB" dirty="0" smtClean="0"/>
              <a:t> based on histological structural differences</a:t>
            </a:r>
            <a:endParaRPr lang="en-GB" dirty="0"/>
          </a:p>
        </p:txBody>
      </p:sp>
      <p:sp>
        <p:nvSpPr>
          <p:cNvPr id="3" name="Title 2"/>
          <p:cNvSpPr>
            <a:spLocks noGrp="1"/>
          </p:cNvSpPr>
          <p:nvPr>
            <p:ph type="title"/>
          </p:nvPr>
        </p:nvSpPr>
        <p:spPr/>
        <p:txBody>
          <a:bodyPr/>
          <a:lstStyle/>
          <a:p>
            <a:r>
              <a:rPr lang="en-GB" b="0" dirty="0" err="1" smtClean="0"/>
              <a:t>Somatosensory</a:t>
            </a:r>
            <a:r>
              <a:rPr lang="en-GB" b="0" dirty="0" smtClean="0"/>
              <a:t> Cortex</a:t>
            </a:r>
            <a:endParaRPr lang="en-GB" dirty="0"/>
          </a:p>
        </p:txBody>
      </p:sp>
      <p:pic>
        <p:nvPicPr>
          <p:cNvPr id="4" name="Picture 1" descr="D:\SCContent\9781416045748\graphics\fullsize\S9781416045748-047-f005.jpg"/>
          <p:cNvPicPr>
            <a:picLocks noChangeAspect="1" noChangeArrowheads="1"/>
          </p:cNvPicPr>
          <p:nvPr/>
        </p:nvPicPr>
        <p:blipFill>
          <a:blip r:embed="rId2" cstate="print"/>
          <a:srcRect/>
          <a:stretch>
            <a:fillRect/>
          </a:stretch>
        </p:blipFill>
        <p:spPr bwMode="auto">
          <a:xfrm>
            <a:off x="4876800" y="1143000"/>
            <a:ext cx="4038600" cy="4071938"/>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609600" y="5638800"/>
            <a:ext cx="8304212" cy="738664"/>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sz="1400" dirty="0"/>
              <a:t>Figure 47-5 Structurally distinct areas, called </a:t>
            </a:r>
            <a:r>
              <a:rPr lang="en-US" sz="1400" dirty="0" err="1"/>
              <a:t>Brodmann's</a:t>
            </a:r>
            <a:r>
              <a:rPr lang="en-US" sz="1400" dirty="0"/>
              <a:t> areas, of the human cerebral cortex. Note specifically areas 1, 2, and 3, which constitute primary </a:t>
            </a:r>
            <a:r>
              <a:rPr lang="en-US" sz="1400" dirty="0" err="1"/>
              <a:t>somatosensory</a:t>
            </a:r>
            <a:r>
              <a:rPr lang="en-US" sz="1400" dirty="0"/>
              <a:t> area I, and areas 5 and 7, which constitute the </a:t>
            </a:r>
            <a:r>
              <a:rPr lang="en-US" sz="1400" dirty="0" err="1"/>
              <a:t>somatosensory</a:t>
            </a:r>
            <a:r>
              <a:rPr lang="en-US" sz="1400" dirty="0"/>
              <a:t> association area.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2346</TotalTime>
  <Words>997</Words>
  <Application>Microsoft Office PowerPoint</Application>
  <PresentationFormat>On-screen Show (4:3)</PresentationFormat>
  <Paragraphs>109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 </vt:lpstr>
      <vt:lpstr>Objectives </vt:lpstr>
      <vt:lpstr>Introduction </vt:lpstr>
      <vt:lpstr>The Dorsal Column-medial Lemniscal System</vt:lpstr>
      <vt:lpstr>The Dorsal Column-medial Lemniscal System Cont..</vt:lpstr>
      <vt:lpstr>Sensations Transmitted ByDorsal Column-medial Lemniscal</vt:lpstr>
      <vt:lpstr>Dorsal Column-Medial Lemniscal Pathway</vt:lpstr>
      <vt:lpstr>Dorsal Column-Medial Lemniscal Pathway Cont..</vt:lpstr>
      <vt:lpstr>Somatosensory Cortex</vt:lpstr>
      <vt:lpstr>Somatosensory Areas I and II</vt:lpstr>
      <vt:lpstr> Different Parts of the Body in Somatosensory Area I</vt:lpstr>
      <vt:lpstr>Functions Cerebral Cortex Six  Layers</vt:lpstr>
      <vt:lpstr>Functions of gracilus and cuneatus tracts </vt:lpstr>
      <vt:lpstr>Functions of Somatosensory Area I</vt:lpstr>
      <vt:lpstr>Somatosensory Association Areas</vt:lpstr>
      <vt:lpstr>Somatosensory Association Areas cont..</vt:lpstr>
      <vt:lpstr>Anterolateral System</vt:lpstr>
      <vt:lpstr>Anterolateral System Cont..</vt:lpstr>
      <vt:lpstr>Sensations Transmitted By Anterolateral System </vt:lpstr>
      <vt:lpstr>Anterolateral Pathway</vt:lpstr>
      <vt:lpstr>Characteristics of Transmission in the Anterolateral Pathway</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Mohammed</cp:lastModifiedBy>
  <cp:revision>146</cp:revision>
  <dcterms:created xsi:type="dcterms:W3CDTF">2013-09-02T10:24:02Z</dcterms:created>
  <dcterms:modified xsi:type="dcterms:W3CDTF">2013-09-24T04:53:14Z</dcterms:modified>
</cp:coreProperties>
</file>