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2"/>
  </p:notesMasterIdLst>
  <p:sldIdLst>
    <p:sldId id="256" r:id="rId2"/>
    <p:sldId id="291" r:id="rId3"/>
    <p:sldId id="292" r:id="rId4"/>
    <p:sldId id="315" r:id="rId5"/>
    <p:sldId id="301" r:id="rId6"/>
    <p:sldId id="313" r:id="rId7"/>
    <p:sldId id="303" r:id="rId8"/>
    <p:sldId id="305" r:id="rId9"/>
    <p:sldId id="314" r:id="rId10"/>
    <p:sldId id="306" r:id="rId11"/>
    <p:sldId id="302" r:id="rId12"/>
    <p:sldId id="307" r:id="rId13"/>
    <p:sldId id="308" r:id="rId14"/>
    <p:sldId id="309" r:id="rId15"/>
    <p:sldId id="310" r:id="rId16"/>
    <p:sldId id="311" r:id="rId17"/>
    <p:sldId id="312" r:id="rId18"/>
    <p:sldId id="293" r:id="rId19"/>
    <p:sldId id="294" r:id="rId20"/>
    <p:sldId id="295" r:id="rId21"/>
    <p:sldId id="296" r:id="rId22"/>
    <p:sldId id="281" r:id="rId23"/>
    <p:sldId id="282" r:id="rId24"/>
    <p:sldId id="285" r:id="rId25"/>
    <p:sldId id="284" r:id="rId26"/>
    <p:sldId id="297" r:id="rId27"/>
    <p:sldId id="316" r:id="rId28"/>
    <p:sldId id="283" r:id="rId29"/>
    <p:sldId id="287" r:id="rId30"/>
    <p:sldId id="27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192" autoAdjust="0"/>
  </p:normalViewPr>
  <p:slideViewPr>
    <p:cSldViewPr>
      <p:cViewPr>
        <p:scale>
          <a:sx n="56" d="100"/>
          <a:sy n="56" d="100"/>
        </p:scale>
        <p:origin x="-1230" y="-4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4AB54F-86A3-4FD0-9C7D-FCBFE553C3B5}" type="datetimeFigureOut">
              <a:rPr lang="en-US" smtClean="0"/>
              <a:pPr/>
              <a:t>9/25/2013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F4E7FC-37A6-49C8-980B-44813DD007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smtClean="0">
                <a:solidFill>
                  <a:schemeClr val="tx1"/>
                </a:solidFill>
                <a:latin typeface="+mn-lt"/>
                <a:ea typeface="+mn-ea"/>
                <a:cs typeface="+mn-cs"/>
              </a:rPr>
              <a:t>The </a:t>
            </a:r>
            <a:r>
              <a:rPr lang="en-GB" sz="1200" b="1" i="0" kern="1200" dirty="0" smtClean="0">
                <a:solidFill>
                  <a:schemeClr val="tx1"/>
                </a:solidFill>
                <a:latin typeface="+mn-lt"/>
                <a:ea typeface="+mn-ea"/>
                <a:cs typeface="+mn-cs"/>
              </a:rPr>
              <a:t>basal ganglia</a:t>
            </a:r>
            <a:r>
              <a:rPr lang="en-GB" sz="1200" b="0" i="0" kern="1200" dirty="0" smtClean="0">
                <a:solidFill>
                  <a:schemeClr val="tx1"/>
                </a:solidFill>
                <a:latin typeface="+mn-lt"/>
                <a:ea typeface="+mn-ea"/>
                <a:cs typeface="+mn-cs"/>
              </a:rPr>
              <a:t> (or </a:t>
            </a:r>
            <a:r>
              <a:rPr lang="en-GB" sz="1200" b="1" i="0" kern="1200" dirty="0" smtClean="0">
                <a:solidFill>
                  <a:schemeClr val="tx1"/>
                </a:solidFill>
                <a:latin typeface="+mn-lt"/>
                <a:ea typeface="+mn-ea"/>
                <a:cs typeface="+mn-cs"/>
              </a:rPr>
              <a:t>basal nuclei</a:t>
            </a:r>
            <a:r>
              <a:rPr lang="en-GB" sz="1200" b="0" i="0" kern="1200" dirty="0" smtClean="0">
                <a:solidFill>
                  <a:schemeClr val="tx1"/>
                </a:solidFill>
                <a:latin typeface="+mn-lt"/>
                <a:ea typeface="+mn-ea"/>
                <a:cs typeface="+mn-cs"/>
              </a:rPr>
              <a:t>) are a group of </a:t>
            </a:r>
            <a:r>
              <a:rPr lang="en-GB" sz="1200" b="0" i="0" u="none" strike="noStrike" kern="1200" dirty="0" smtClean="0">
                <a:solidFill>
                  <a:schemeClr val="tx1"/>
                </a:solidFill>
                <a:latin typeface="+mn-lt"/>
                <a:ea typeface="+mn-ea"/>
                <a:cs typeface="+mn-cs"/>
              </a:rPr>
              <a:t>nuclei</a:t>
            </a:r>
            <a:r>
              <a:rPr lang="en-GB" sz="1200" b="0" i="0" kern="1200" dirty="0" smtClean="0">
                <a:solidFill>
                  <a:schemeClr val="tx1"/>
                </a:solidFill>
                <a:latin typeface="+mn-lt"/>
                <a:ea typeface="+mn-ea"/>
                <a:cs typeface="+mn-cs"/>
              </a:rPr>
              <a:t> of varied origin in the </a:t>
            </a:r>
            <a:r>
              <a:rPr lang="en-GB" sz="1200" b="0" i="0" u="none" strike="noStrike" kern="1200" dirty="0" smtClean="0">
                <a:solidFill>
                  <a:schemeClr val="tx1"/>
                </a:solidFill>
                <a:latin typeface="+mn-lt"/>
                <a:ea typeface="+mn-ea"/>
                <a:cs typeface="+mn-cs"/>
              </a:rPr>
              <a:t>brains</a:t>
            </a:r>
            <a:r>
              <a:rPr lang="en-GB" sz="1200" b="0" i="0" kern="1200" dirty="0" smtClean="0">
                <a:solidFill>
                  <a:schemeClr val="tx1"/>
                </a:solidFill>
                <a:latin typeface="+mn-lt"/>
                <a:ea typeface="+mn-ea"/>
                <a:cs typeface="+mn-cs"/>
              </a:rPr>
              <a:t> of vertebrates that act as a cohesive functional unit. They are situated at the base of the </a:t>
            </a:r>
            <a:r>
              <a:rPr lang="en-GB" sz="1200" b="0" i="0" u="none" strike="noStrike" kern="1200" dirty="0" smtClean="0">
                <a:solidFill>
                  <a:schemeClr val="tx1"/>
                </a:solidFill>
                <a:latin typeface="+mn-lt"/>
                <a:ea typeface="+mn-ea"/>
                <a:cs typeface="+mn-cs"/>
              </a:rPr>
              <a:t>forebrain</a:t>
            </a:r>
            <a:r>
              <a:rPr lang="en-GB" sz="1200" b="0" i="0" kern="1200" dirty="0" smtClean="0">
                <a:solidFill>
                  <a:schemeClr val="tx1"/>
                </a:solidFill>
                <a:latin typeface="+mn-lt"/>
                <a:ea typeface="+mn-ea"/>
                <a:cs typeface="+mn-cs"/>
              </a:rPr>
              <a:t> and are strongly connected with the </a:t>
            </a:r>
            <a:r>
              <a:rPr lang="en-GB" sz="1200" b="0" i="0" u="none" strike="noStrike" kern="1200" dirty="0" smtClean="0">
                <a:solidFill>
                  <a:schemeClr val="tx1"/>
                </a:solidFill>
                <a:latin typeface="+mn-lt"/>
                <a:ea typeface="+mn-ea"/>
                <a:cs typeface="+mn-cs"/>
              </a:rPr>
              <a:t>cerebral cortex</a:t>
            </a:r>
            <a:r>
              <a:rPr lang="en-GB" sz="1200" b="0" i="0" kern="1200" dirty="0" smtClean="0">
                <a:solidFill>
                  <a:schemeClr val="tx1"/>
                </a:solidFill>
                <a:latin typeface="+mn-lt"/>
                <a:ea typeface="+mn-ea"/>
                <a:cs typeface="+mn-cs"/>
              </a:rPr>
              <a:t>, </a:t>
            </a:r>
            <a:r>
              <a:rPr lang="en-GB" sz="1200" b="0" i="0" u="none" strike="noStrike" kern="1200" dirty="0" smtClean="0">
                <a:solidFill>
                  <a:schemeClr val="tx1"/>
                </a:solidFill>
                <a:latin typeface="+mn-lt"/>
                <a:ea typeface="+mn-ea"/>
                <a:cs typeface="+mn-cs"/>
              </a:rPr>
              <a:t>thalamus</a:t>
            </a:r>
            <a:r>
              <a:rPr lang="en-GB" sz="1200" b="0" i="0" kern="1200" dirty="0" smtClean="0">
                <a:solidFill>
                  <a:schemeClr val="tx1"/>
                </a:solidFill>
                <a:latin typeface="+mn-lt"/>
                <a:ea typeface="+mn-ea"/>
                <a:cs typeface="+mn-cs"/>
              </a:rPr>
              <a:t>, and other brain areas. The basal ganglia are associated with a variety of functions, including voluntary motor control, procedural </a:t>
            </a:r>
            <a:r>
              <a:rPr lang="en-GB" sz="1200" b="0" i="0" u="none" strike="noStrike" kern="1200" dirty="0" smtClean="0">
                <a:solidFill>
                  <a:schemeClr val="tx1"/>
                </a:solidFill>
                <a:latin typeface="+mn-lt"/>
                <a:ea typeface="+mn-ea"/>
                <a:cs typeface="+mn-cs"/>
              </a:rPr>
              <a:t>learning</a:t>
            </a:r>
            <a:r>
              <a:rPr lang="en-GB" sz="1200" b="0" i="0" kern="1200" dirty="0" smtClean="0">
                <a:solidFill>
                  <a:schemeClr val="tx1"/>
                </a:solidFill>
                <a:latin typeface="+mn-lt"/>
                <a:ea typeface="+mn-ea"/>
                <a:cs typeface="+mn-cs"/>
              </a:rPr>
              <a:t> relating to routine </a:t>
            </a:r>
            <a:r>
              <a:rPr lang="en-GB" sz="1200" b="0" i="0" kern="1200" dirty="0" err="1" smtClean="0">
                <a:solidFill>
                  <a:schemeClr val="tx1"/>
                </a:solidFill>
                <a:latin typeface="+mn-lt"/>
                <a:ea typeface="+mn-ea"/>
                <a:cs typeface="+mn-cs"/>
              </a:rPr>
              <a:t>behaviors</a:t>
            </a:r>
            <a:r>
              <a:rPr lang="en-GB" sz="1200" b="0" i="0" kern="1200" dirty="0" smtClean="0">
                <a:solidFill>
                  <a:schemeClr val="tx1"/>
                </a:solidFill>
                <a:latin typeface="+mn-lt"/>
                <a:ea typeface="+mn-ea"/>
                <a:cs typeface="+mn-cs"/>
              </a:rPr>
              <a:t> or "habits" such as </a:t>
            </a:r>
            <a:r>
              <a:rPr lang="en-GB" sz="1200" b="0" i="0" u="none" strike="noStrike" kern="1200" dirty="0" err="1" smtClean="0">
                <a:solidFill>
                  <a:schemeClr val="tx1"/>
                </a:solidFill>
                <a:latin typeface="+mn-lt"/>
                <a:ea typeface="+mn-ea"/>
                <a:cs typeface="+mn-cs"/>
              </a:rPr>
              <a:t>bruxism</a:t>
            </a:r>
            <a:r>
              <a:rPr lang="en-GB" sz="1200" b="0" i="0" kern="1200" dirty="0" smtClean="0">
                <a:solidFill>
                  <a:schemeClr val="tx1"/>
                </a:solidFill>
                <a:latin typeface="+mn-lt"/>
                <a:ea typeface="+mn-ea"/>
                <a:cs typeface="+mn-cs"/>
              </a:rPr>
              <a:t>, eye movements, cognitive,</a:t>
            </a:r>
            <a:endParaRPr lang="en-GB" dirty="0"/>
          </a:p>
        </p:txBody>
      </p:sp>
      <p:sp>
        <p:nvSpPr>
          <p:cNvPr id="4" name="Slide Number Placeholder 3"/>
          <p:cNvSpPr>
            <a:spLocks noGrp="1"/>
          </p:cNvSpPr>
          <p:nvPr>
            <p:ph type="sldNum" sz="quarter" idx="10"/>
          </p:nvPr>
        </p:nvSpPr>
        <p:spPr/>
        <p:txBody>
          <a:bodyPr/>
          <a:lstStyle/>
          <a:p>
            <a:fld id="{72F4E7FC-37A6-49C8-980B-44813DD00754}"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2F4E7FC-37A6-49C8-980B-44813DD00754}"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err="1" smtClean="0">
                <a:solidFill>
                  <a:schemeClr val="tx1"/>
                </a:solidFill>
                <a:latin typeface="+mn-lt"/>
                <a:ea typeface="+mn-ea"/>
                <a:cs typeface="+mn-cs"/>
              </a:rPr>
              <a:t>interoceptor</a:t>
            </a:r>
            <a:r>
              <a:rPr lang="en-GB" sz="1200" b="0" i="0" kern="1200" dirty="0" smtClean="0">
                <a:solidFill>
                  <a:schemeClr val="tx1"/>
                </a:solidFill>
                <a:latin typeface="+mn-lt"/>
                <a:ea typeface="+mn-ea"/>
                <a:cs typeface="+mn-cs"/>
              </a:rPr>
              <a:t>: responds to stimuli arising within the body</a:t>
            </a:r>
            <a:r>
              <a:rPr lang="en-GB" dirty="0" smtClean="0"/>
              <a:t/>
            </a:r>
            <a:br>
              <a:rPr lang="en-GB" dirty="0" smtClean="0"/>
            </a:br>
            <a:r>
              <a:rPr lang="en-GB" sz="1200" b="0" i="0" kern="1200" dirty="0" err="1" smtClean="0">
                <a:solidFill>
                  <a:schemeClr val="tx1"/>
                </a:solidFill>
                <a:latin typeface="+mn-lt"/>
                <a:ea typeface="+mn-ea"/>
                <a:cs typeface="+mn-cs"/>
              </a:rPr>
              <a:t>exteroceptor</a:t>
            </a:r>
            <a:r>
              <a:rPr lang="en-GB" sz="1200" b="0" i="0" kern="1200" dirty="0" smtClean="0">
                <a:solidFill>
                  <a:schemeClr val="tx1"/>
                </a:solidFill>
                <a:latin typeface="+mn-lt"/>
                <a:ea typeface="+mn-ea"/>
                <a:cs typeface="+mn-cs"/>
              </a:rPr>
              <a:t>: reacts to stimuli in external environment, and typically they are found close to the body surface.</a:t>
            </a:r>
            <a:endParaRPr lang="en-GB" dirty="0"/>
          </a:p>
        </p:txBody>
      </p:sp>
      <p:sp>
        <p:nvSpPr>
          <p:cNvPr id="4" name="Slide Number Placeholder 3"/>
          <p:cNvSpPr>
            <a:spLocks noGrp="1"/>
          </p:cNvSpPr>
          <p:nvPr>
            <p:ph type="sldNum" sz="quarter" idx="10"/>
          </p:nvPr>
        </p:nvSpPr>
        <p:spPr/>
        <p:txBody>
          <a:bodyPr/>
          <a:lstStyle/>
          <a:p>
            <a:fld id="{72F4E7FC-37A6-49C8-980B-44813DD00754}"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B9FBA75-29DD-46BB-BE93-DB688A5E483F}" type="datetimeFigureOut">
              <a:rPr lang="en-US" smtClean="0"/>
              <a:pPr/>
              <a:t>9/25/2013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DA5776E-6AC0-46E1-8A31-457A79E53BC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9FBA75-29DD-46BB-BE93-DB688A5E483F}" type="datetimeFigureOut">
              <a:rPr lang="en-US" smtClean="0"/>
              <a:pPr/>
              <a:t>9/25/2013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A5776E-6AC0-46E1-8A31-457A79E53B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9FBA75-29DD-46BB-BE93-DB688A5E483F}" type="datetimeFigureOut">
              <a:rPr lang="en-US" smtClean="0"/>
              <a:pPr/>
              <a:t>9/25/2013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A5776E-6AC0-46E1-8A31-457A79E53BC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31 Oct. 2012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Reflexes.ppt</a:t>
            </a:r>
          </a:p>
        </p:txBody>
      </p:sp>
      <p:sp>
        <p:nvSpPr>
          <p:cNvPr id="7" name="Rectangle 6"/>
          <p:cNvSpPr>
            <a:spLocks noGrp="1" noChangeArrowheads="1"/>
          </p:cNvSpPr>
          <p:nvPr>
            <p:ph type="sldNum" sz="quarter" idx="12"/>
          </p:nvPr>
        </p:nvSpPr>
        <p:spPr>
          <a:ln/>
        </p:spPr>
        <p:txBody>
          <a:bodyPr/>
          <a:lstStyle>
            <a:lvl1pPr>
              <a:defRPr/>
            </a:lvl1pPr>
          </a:lstStyle>
          <a:p>
            <a:pPr>
              <a:defRPr/>
            </a:pPr>
            <a:fld id="{D1CEAC69-31B6-4E31-9AAA-19DE330C1F6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9FBA75-29DD-46BB-BE93-DB688A5E483F}" type="datetimeFigureOut">
              <a:rPr lang="en-US" smtClean="0"/>
              <a:pPr/>
              <a:t>9/25/2013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A5776E-6AC0-46E1-8A31-457A79E53BCA}"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B9FBA75-29DD-46BB-BE93-DB688A5E483F}" type="datetimeFigureOut">
              <a:rPr lang="en-US" smtClean="0"/>
              <a:pPr/>
              <a:t>9/25/2013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A5776E-6AC0-46E1-8A31-457A79E53BCA}"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B9FBA75-29DD-46BB-BE93-DB688A5E483F}" type="datetimeFigureOut">
              <a:rPr lang="en-US" smtClean="0"/>
              <a:pPr/>
              <a:t>9/25/2013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A5776E-6AC0-46E1-8A31-457A79E53BCA}"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9FBA75-29DD-46BB-BE93-DB688A5E483F}" type="datetimeFigureOut">
              <a:rPr lang="en-US" smtClean="0"/>
              <a:pPr/>
              <a:t>9/25/2013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DA5776E-6AC0-46E1-8A31-457A79E53BC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B9FBA75-29DD-46BB-BE93-DB688A5E483F}" type="datetimeFigureOut">
              <a:rPr lang="en-US" smtClean="0"/>
              <a:pPr/>
              <a:t>9/25/2013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DA5776E-6AC0-46E1-8A31-457A79E53BCA}"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B9FBA75-29DD-46BB-BE93-DB688A5E483F}" type="datetimeFigureOut">
              <a:rPr lang="en-US" smtClean="0"/>
              <a:pPr/>
              <a:t>9/25/2013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DA5776E-6AC0-46E1-8A31-457A79E53B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B9FBA75-29DD-46BB-BE93-DB688A5E483F}" type="datetimeFigureOut">
              <a:rPr lang="en-US" smtClean="0"/>
              <a:pPr/>
              <a:t>9/25/2013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A5776E-6AC0-46E1-8A31-457A79E53BC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B9FBA75-29DD-46BB-BE93-DB688A5E483F}" type="datetimeFigureOut">
              <a:rPr lang="en-US" smtClean="0"/>
              <a:pPr/>
              <a:t>9/25/2013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DA5776E-6AC0-46E1-8A31-457A79E53BC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B9FBA75-29DD-46BB-BE93-DB688A5E483F}" type="datetimeFigureOut">
              <a:rPr lang="en-US" smtClean="0"/>
              <a:pPr/>
              <a:t>9/25/2013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DA5776E-6AC0-46E1-8A31-457A79E53B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75HOIjFx1M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studentconsult.com/content/default.cfm?ISBN=9781416045748&amp;home=tru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209800"/>
            <a:ext cx="8153400" cy="2819400"/>
          </a:xfrm>
        </p:spPr>
        <p:txBody>
          <a:bodyPr/>
          <a:lstStyle/>
          <a:p>
            <a:pPr algn="ctr"/>
            <a:endParaRPr lang="en-US" dirty="0" smtClean="0"/>
          </a:p>
          <a:p>
            <a:pPr algn="ctr"/>
            <a:endParaRPr lang="en-US" dirty="0" smtClean="0"/>
          </a:p>
          <a:p>
            <a:pPr marL="27432" algn="ctr">
              <a:spcBef>
                <a:spcPts val="600"/>
              </a:spcBef>
              <a:buSzPct val="80000"/>
              <a:defRPr/>
            </a:pPr>
            <a:r>
              <a:rPr lang="en-GB" sz="2400" dirty="0" smtClean="0">
                <a:solidFill>
                  <a:schemeClr val="tx2">
                    <a:shade val="30000"/>
                    <a:satMod val="150000"/>
                  </a:schemeClr>
                </a:solidFill>
              </a:rPr>
              <a:t>Dr </a:t>
            </a:r>
            <a:r>
              <a:rPr lang="en-GB" sz="2400" dirty="0" err="1" smtClean="0">
                <a:solidFill>
                  <a:schemeClr val="tx2">
                    <a:shade val="30000"/>
                    <a:satMod val="150000"/>
                  </a:schemeClr>
                </a:solidFill>
              </a:rPr>
              <a:t>Abdulrahman</a:t>
            </a:r>
            <a:r>
              <a:rPr lang="en-GB" sz="2400" dirty="0" smtClean="0">
                <a:solidFill>
                  <a:schemeClr val="tx2">
                    <a:shade val="30000"/>
                    <a:satMod val="150000"/>
                  </a:schemeClr>
                </a:solidFill>
              </a:rPr>
              <a:t> </a:t>
            </a:r>
            <a:r>
              <a:rPr lang="en-GB" sz="2400" dirty="0" err="1" smtClean="0">
                <a:solidFill>
                  <a:schemeClr val="tx2">
                    <a:shade val="30000"/>
                    <a:satMod val="150000"/>
                  </a:schemeClr>
                </a:solidFill>
              </a:rPr>
              <a:t>Alhowikan</a:t>
            </a:r>
            <a:endParaRPr lang="en-GB" sz="2400" dirty="0" smtClean="0">
              <a:solidFill>
                <a:schemeClr val="tx2">
                  <a:shade val="30000"/>
                  <a:satMod val="150000"/>
                </a:schemeClr>
              </a:solidFill>
            </a:endParaRPr>
          </a:p>
          <a:p>
            <a:pPr marL="27432" algn="ctr">
              <a:spcBef>
                <a:spcPts val="600"/>
              </a:spcBef>
              <a:buSzPct val="80000"/>
              <a:defRPr/>
            </a:pPr>
            <a:r>
              <a:rPr lang="en-GB" sz="2400" dirty="0" smtClean="0">
                <a:solidFill>
                  <a:schemeClr val="tx2">
                    <a:shade val="30000"/>
                    <a:satMod val="150000"/>
                  </a:schemeClr>
                </a:solidFill>
              </a:rPr>
              <a:t>Collage of medicine</a:t>
            </a:r>
          </a:p>
          <a:p>
            <a:pPr marL="27432" algn="ctr">
              <a:spcBef>
                <a:spcPts val="600"/>
              </a:spcBef>
              <a:buSzPct val="80000"/>
              <a:defRPr/>
            </a:pPr>
            <a:r>
              <a:rPr lang="en-GB" sz="2400" dirty="0" smtClean="0">
                <a:solidFill>
                  <a:schemeClr val="tx2">
                    <a:shade val="30000"/>
                    <a:satMod val="150000"/>
                  </a:schemeClr>
                </a:solidFill>
              </a:rPr>
              <a:t>Physiology Dep. </a:t>
            </a:r>
            <a:endParaRPr lang="en-GB" sz="2400" dirty="0">
              <a:solidFill>
                <a:schemeClr val="tx2">
                  <a:shade val="30000"/>
                  <a:satMod val="150000"/>
                </a:schemeClr>
              </a:solidFill>
            </a:endParaRPr>
          </a:p>
        </p:txBody>
      </p:sp>
      <p:sp>
        <p:nvSpPr>
          <p:cNvPr id="5" name="Rectangle 4"/>
          <p:cNvSpPr/>
          <p:nvPr/>
        </p:nvSpPr>
        <p:spPr>
          <a:xfrm>
            <a:off x="609600" y="1295400"/>
            <a:ext cx="7935186" cy="707886"/>
          </a:xfrm>
          <a:prstGeom prst="rect">
            <a:avLst/>
          </a:prstGeom>
        </p:spPr>
        <p:txBody>
          <a:bodyPr wrap="none">
            <a:spAutoFit/>
          </a:bodyPr>
          <a:lstStyle/>
          <a:p>
            <a:r>
              <a:rPr lang="en-US" sz="4000" b="1" dirty="0" smtClean="0"/>
              <a:t>Physiology of Postural Reflexes</a:t>
            </a:r>
            <a:endParaRPr lang="en-GB"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81328"/>
            <a:ext cx="8382000" cy="4525963"/>
          </a:xfrm>
        </p:spPr>
        <p:txBody>
          <a:bodyPr/>
          <a:lstStyle/>
          <a:p>
            <a:r>
              <a:rPr lang="en-GB" b="1" dirty="0" smtClean="0">
                <a:solidFill>
                  <a:srgbClr val="FF0000"/>
                </a:solidFill>
                <a:effectLst>
                  <a:outerShdw blurRad="38100" dist="38100" dir="2700000" algn="tl">
                    <a:srgbClr val="000000">
                      <a:alpha val="43137"/>
                    </a:srgbClr>
                  </a:outerShdw>
                </a:effectLst>
              </a:rPr>
              <a:t>DECEREBRATION: </a:t>
            </a:r>
            <a:r>
              <a:rPr lang="en-GB" dirty="0" smtClean="0"/>
              <a:t>transaction of the brain stem between the superior and inferior </a:t>
            </a:r>
            <a:r>
              <a:rPr lang="en-GB" dirty="0" err="1" smtClean="0"/>
              <a:t>colliculi</a:t>
            </a:r>
            <a:r>
              <a:rPr lang="en-GB" dirty="0" smtClean="0"/>
              <a:t> permits the brain stem pathways to function independent of their input from higher brain structures.</a:t>
            </a:r>
          </a:p>
          <a:p>
            <a:r>
              <a:rPr lang="en-GB" dirty="0" smtClean="0"/>
              <a:t>This is called a </a:t>
            </a:r>
            <a:r>
              <a:rPr lang="en-GB" b="1" dirty="0" err="1" smtClean="0">
                <a:solidFill>
                  <a:srgbClr val="FF0000"/>
                </a:solidFill>
              </a:rPr>
              <a:t>midcollicular</a:t>
            </a:r>
            <a:r>
              <a:rPr lang="en-GB" b="1" dirty="0" smtClean="0">
                <a:solidFill>
                  <a:srgbClr val="FF0000"/>
                </a:solidFill>
              </a:rPr>
              <a:t> </a:t>
            </a:r>
            <a:r>
              <a:rPr lang="en-GB" b="1" dirty="0" err="1" smtClean="0">
                <a:solidFill>
                  <a:srgbClr val="FF0000"/>
                </a:solidFill>
              </a:rPr>
              <a:t>decerebration</a:t>
            </a:r>
            <a:endParaRPr lang="en-GB" b="1" dirty="0" smtClean="0">
              <a:solidFill>
                <a:srgbClr val="FF0000"/>
              </a:solidFill>
            </a:endParaRPr>
          </a:p>
          <a:p>
            <a:pPr>
              <a:buNone/>
            </a:pPr>
            <a:r>
              <a:rPr lang="en-GB" dirty="0" smtClean="0"/>
              <a:t>   and is </a:t>
            </a:r>
            <a:r>
              <a:rPr lang="en-GB" dirty="0" err="1" smtClean="0"/>
              <a:t>diagramed</a:t>
            </a:r>
            <a:r>
              <a:rPr lang="en-GB" dirty="0" smtClean="0"/>
              <a:t> in next figure by the dashed line </a:t>
            </a:r>
            <a:r>
              <a:rPr lang="en-GB" dirty="0" err="1" smtClean="0"/>
              <a:t>labeled</a:t>
            </a:r>
            <a:r>
              <a:rPr lang="en-GB" dirty="0" smtClean="0"/>
              <a:t> A.</a:t>
            </a:r>
            <a:endParaRPr lang="en-GB" dirty="0">
              <a:solidFill>
                <a:srgbClr val="FF0000"/>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normAutofit fontScale="90000"/>
          </a:bodyPr>
          <a:lstStyle/>
          <a:p>
            <a:r>
              <a:rPr lang="en-GB" dirty="0" smtClean="0"/>
              <a:t>POSTURE-REGULATING SYSTEMS Con..</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0" y="1481137"/>
            <a:ext cx="9144000" cy="5376863"/>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0" y="228600"/>
            <a:ext cx="9144000" cy="11917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81328"/>
            <a:ext cx="8382000" cy="4525963"/>
          </a:xfrm>
        </p:spPr>
        <p:txBody>
          <a:bodyPr/>
          <a:lstStyle/>
          <a:p>
            <a:r>
              <a:rPr lang="en-GB" dirty="0" smtClean="0"/>
              <a:t>In </a:t>
            </a:r>
            <a:r>
              <a:rPr lang="en-GB" dirty="0" err="1" smtClean="0"/>
              <a:t>midcollicular</a:t>
            </a:r>
            <a:r>
              <a:rPr lang="en-GB" dirty="0" smtClean="0"/>
              <a:t> </a:t>
            </a:r>
            <a:r>
              <a:rPr lang="en-GB" dirty="0" err="1" smtClean="0"/>
              <a:t>decerebrate</a:t>
            </a:r>
            <a:r>
              <a:rPr lang="en-GB" dirty="0" smtClean="0"/>
              <a:t> cats, section of dorsal roots to a limb (dashed line </a:t>
            </a:r>
            <a:r>
              <a:rPr lang="en-GB" dirty="0" err="1" smtClean="0"/>
              <a:t>labeled</a:t>
            </a:r>
            <a:r>
              <a:rPr lang="en-GB" dirty="0" smtClean="0"/>
              <a:t> B in next figure  immediately eliminates the hyperactivity of extensor muscles. This suggests that </a:t>
            </a:r>
            <a:r>
              <a:rPr lang="en-GB" dirty="0" err="1" smtClean="0"/>
              <a:t>decerebrate</a:t>
            </a:r>
            <a:r>
              <a:rPr lang="en-GB" dirty="0" smtClean="0"/>
              <a:t> rigidity is spasticity due to facilitation of the </a:t>
            </a:r>
            <a:r>
              <a:rPr lang="en-GB" dirty="0" err="1" smtClean="0"/>
              <a:t>myotatic</a:t>
            </a:r>
            <a:r>
              <a:rPr lang="en-GB" dirty="0" smtClean="0"/>
              <a:t> stretch reflex.</a:t>
            </a:r>
            <a:endParaRPr lang="en-GB" dirty="0"/>
          </a:p>
        </p:txBody>
      </p:sp>
      <p:sp>
        <p:nvSpPr>
          <p:cNvPr id="3" name="Title 2"/>
          <p:cNvSpPr>
            <a:spLocks noGrp="1"/>
          </p:cNvSpPr>
          <p:nvPr>
            <p:ph type="title"/>
          </p:nvPr>
        </p:nvSpPr>
        <p:spPr/>
        <p:txBody>
          <a:bodyPr/>
          <a:lstStyle/>
          <a:p>
            <a:r>
              <a:rPr lang="en-GB" dirty="0" smtClean="0">
                <a:solidFill>
                  <a:srgbClr val="FF0000"/>
                </a:solidFill>
                <a:effectLst>
                  <a:outerShdw blurRad="38100" dist="38100" dir="2700000" algn="tl">
                    <a:srgbClr val="000000">
                      <a:alpha val="43137"/>
                    </a:srgbClr>
                  </a:outerShdw>
                </a:effectLst>
              </a:rPr>
              <a:t>DECEREBRATION CONT…</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0" y="1481137"/>
            <a:ext cx="9144000" cy="5376863"/>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0" y="228600"/>
            <a:ext cx="9144000" cy="11917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If the anterior lobe of the </a:t>
            </a:r>
            <a:r>
              <a:rPr lang="en-GB" dirty="0" smtClean="0"/>
              <a:t>cerebellum is </a:t>
            </a:r>
            <a:r>
              <a:rPr lang="en-GB" dirty="0" smtClean="0"/>
              <a:t>removed in a </a:t>
            </a:r>
            <a:r>
              <a:rPr lang="en-GB" dirty="0" err="1" smtClean="0"/>
              <a:t>decerebrate</a:t>
            </a:r>
            <a:r>
              <a:rPr lang="en-GB" dirty="0" smtClean="0"/>
              <a:t> animal (dashed line </a:t>
            </a:r>
            <a:r>
              <a:rPr lang="en-GB" dirty="0" err="1" smtClean="0"/>
              <a:t>labeled</a:t>
            </a:r>
            <a:r>
              <a:rPr lang="en-GB" dirty="0" smtClean="0"/>
              <a:t> </a:t>
            </a:r>
            <a:r>
              <a:rPr lang="en-GB" dirty="0" smtClean="0"/>
              <a:t>C </a:t>
            </a:r>
            <a:r>
              <a:rPr lang="en-GB" dirty="0" smtClean="0"/>
              <a:t>in </a:t>
            </a:r>
            <a:r>
              <a:rPr lang="en-GB" dirty="0" smtClean="0"/>
              <a:t>next figure , </a:t>
            </a:r>
            <a:r>
              <a:rPr lang="en-GB" dirty="0" smtClean="0"/>
              <a:t>extensor muscle hyperactivity is exaggerated</a:t>
            </a:r>
          </a:p>
          <a:p>
            <a:r>
              <a:rPr lang="en-GB" b="1" dirty="0" smtClean="0"/>
              <a:t>(</a:t>
            </a:r>
            <a:r>
              <a:rPr lang="en-GB" b="1" dirty="0" err="1" smtClean="0"/>
              <a:t>decerebellate</a:t>
            </a:r>
            <a:r>
              <a:rPr lang="en-GB" b="1" dirty="0" smtClean="0"/>
              <a:t> rigidity)</a:t>
            </a:r>
            <a:endParaRPr lang="en-GB" dirty="0"/>
          </a:p>
        </p:txBody>
      </p:sp>
      <p:sp>
        <p:nvSpPr>
          <p:cNvPr id="3" name="Title 2"/>
          <p:cNvSpPr>
            <a:spLocks noGrp="1"/>
          </p:cNvSpPr>
          <p:nvPr>
            <p:ph type="title"/>
          </p:nvPr>
        </p:nvSpPr>
        <p:spPr/>
        <p:txBody>
          <a:bodyPr/>
          <a:lstStyle/>
          <a:p>
            <a:r>
              <a:rPr lang="en-GB" dirty="0" smtClean="0">
                <a:solidFill>
                  <a:srgbClr val="FF0000"/>
                </a:solidFill>
                <a:effectLst>
                  <a:outerShdw blurRad="38100" dist="38100" dir="2700000" algn="tl">
                    <a:srgbClr val="000000">
                      <a:alpha val="43137"/>
                    </a:srgbClr>
                  </a:outerShdw>
                </a:effectLst>
              </a:rPr>
              <a:t>DECEREBRATION CONT…</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0" y="1481137"/>
            <a:ext cx="9144000" cy="5376863"/>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0" y="228600"/>
            <a:ext cx="9144000" cy="11917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Removal of the cerebral cortex </a:t>
            </a:r>
            <a:r>
              <a:rPr lang="en-GB" b="1" dirty="0" smtClean="0"/>
              <a:t>(</a:t>
            </a:r>
            <a:r>
              <a:rPr lang="en-GB" b="1" dirty="0" err="1" smtClean="0"/>
              <a:t>decortication</a:t>
            </a:r>
            <a:r>
              <a:rPr lang="en-GB" b="1" dirty="0" smtClean="0"/>
              <a:t>;</a:t>
            </a:r>
          </a:p>
          <a:p>
            <a:pPr>
              <a:buNone/>
            </a:pPr>
            <a:r>
              <a:rPr lang="en-GB" dirty="0" smtClean="0"/>
              <a:t>dashed line </a:t>
            </a:r>
            <a:r>
              <a:rPr lang="en-GB" dirty="0" err="1" smtClean="0"/>
              <a:t>labeled</a:t>
            </a:r>
            <a:r>
              <a:rPr lang="en-GB" dirty="0" smtClean="0"/>
              <a:t> D in next figure  produces </a:t>
            </a:r>
            <a:r>
              <a:rPr lang="en-GB" b="1" dirty="0" smtClean="0"/>
              <a:t>decorticate rigidity </a:t>
            </a:r>
            <a:r>
              <a:rPr lang="en-GB" dirty="0" smtClean="0"/>
              <a:t>which is characterized by flexion of the upper extremities at the elbow and extensor hyperactivity in the lower extremities</a:t>
            </a:r>
          </a:p>
          <a:p>
            <a:r>
              <a:rPr lang="en-GB" dirty="0" smtClean="0"/>
              <a:t>Decorticate rigidity is seen on the hemiplegic side in humans after </a:t>
            </a:r>
            <a:r>
              <a:rPr lang="en-GB" dirty="0" err="1" smtClean="0"/>
              <a:t>hemorrhages</a:t>
            </a:r>
            <a:r>
              <a:rPr lang="en-GB" dirty="0" smtClean="0"/>
              <a:t> or thromboses in the internal capsule.</a:t>
            </a:r>
            <a:endParaRPr lang="en-GB" dirty="0"/>
          </a:p>
        </p:txBody>
      </p:sp>
      <p:sp>
        <p:nvSpPr>
          <p:cNvPr id="3" name="Title 2"/>
          <p:cNvSpPr>
            <a:spLocks noGrp="1"/>
          </p:cNvSpPr>
          <p:nvPr>
            <p:ph type="title"/>
          </p:nvPr>
        </p:nvSpPr>
        <p:spPr/>
        <p:txBody>
          <a:bodyPr/>
          <a:lstStyle/>
          <a:p>
            <a:r>
              <a:rPr lang="en-GB" dirty="0" smtClean="0">
                <a:solidFill>
                  <a:srgbClr val="FF0000"/>
                </a:solidFill>
              </a:rPr>
              <a:t>DECORTICATION</a:t>
            </a:r>
            <a:endParaRPr lang="en-GB"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0" y="1481137"/>
            <a:ext cx="9144000" cy="5376863"/>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0" y="228600"/>
            <a:ext cx="9144000" cy="11917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610600" cy="4525963"/>
          </a:xfrm>
        </p:spPr>
        <p:txBody>
          <a:bodyPr>
            <a:normAutofit fontScale="92500" lnSpcReduction="20000"/>
          </a:bodyPr>
          <a:lstStyle/>
          <a:p>
            <a:pPr fontAlgn="base"/>
            <a:r>
              <a:rPr lang="en-GB" dirty="0" smtClean="0">
                <a:solidFill>
                  <a:srgbClr val="FF0000"/>
                </a:solidFill>
                <a:effectLst>
                  <a:outerShdw blurRad="38100" dist="38100" dir="2700000" algn="tl">
                    <a:srgbClr val="000000">
                      <a:alpha val="43137"/>
                    </a:srgbClr>
                  </a:outerShdw>
                </a:effectLst>
              </a:rPr>
              <a:t>1. Tonic </a:t>
            </a:r>
            <a:r>
              <a:rPr lang="en-GB" dirty="0" err="1" smtClean="0">
                <a:solidFill>
                  <a:srgbClr val="FF0000"/>
                </a:solidFill>
                <a:effectLst>
                  <a:outerShdw blurRad="38100" dist="38100" dir="2700000" algn="tl">
                    <a:srgbClr val="000000">
                      <a:alpha val="43137"/>
                    </a:srgbClr>
                  </a:outerShdw>
                </a:effectLst>
              </a:rPr>
              <a:t>labyrinthic</a:t>
            </a:r>
            <a:r>
              <a:rPr lang="en-GB" dirty="0" smtClean="0">
                <a:solidFill>
                  <a:srgbClr val="FF0000"/>
                </a:solidFill>
                <a:effectLst>
                  <a:outerShdw blurRad="38100" dist="38100" dir="2700000" algn="tl">
                    <a:srgbClr val="000000">
                      <a:alpha val="43137"/>
                    </a:srgbClr>
                  </a:outerShdw>
                </a:effectLst>
              </a:rPr>
              <a:t> reflexes</a:t>
            </a:r>
          </a:p>
          <a:p>
            <a:pPr fontAlgn="base"/>
            <a:r>
              <a:rPr lang="en-GB" dirty="0" smtClean="0"/>
              <a:t>Receptors: </a:t>
            </a:r>
            <a:r>
              <a:rPr lang="en-GB" dirty="0" err="1" smtClean="0"/>
              <a:t>Otolith</a:t>
            </a:r>
            <a:r>
              <a:rPr lang="en-GB" dirty="0" smtClean="0"/>
              <a:t> organs of vestibular apparatus via </a:t>
            </a:r>
            <a:r>
              <a:rPr lang="en-GB" dirty="0" err="1" smtClean="0"/>
              <a:t>vestibulospinal</a:t>
            </a:r>
            <a:r>
              <a:rPr lang="en-GB" dirty="0" smtClean="0"/>
              <a:t> tract</a:t>
            </a:r>
          </a:p>
          <a:p>
            <a:pPr fontAlgn="base"/>
            <a:r>
              <a:rPr lang="en-GB" dirty="0" smtClean="0"/>
              <a:t>Stimulus: Gravity, change body position</a:t>
            </a:r>
          </a:p>
          <a:p>
            <a:pPr fontAlgn="base"/>
            <a:r>
              <a:rPr lang="en-GB" dirty="0" smtClean="0"/>
              <a:t>Response: Supine position – maximum rigidity </a:t>
            </a:r>
          </a:p>
          <a:p>
            <a:pPr fontAlgn="base"/>
            <a:r>
              <a:rPr lang="en-GB" dirty="0" smtClean="0"/>
              <a:t>in extensor ; Prone position – minimum rigidity</a:t>
            </a:r>
          </a:p>
          <a:p>
            <a:pPr fontAlgn="base"/>
            <a:endParaRPr lang="en-GB" dirty="0" smtClean="0"/>
          </a:p>
          <a:p>
            <a:pPr fontAlgn="base"/>
            <a:r>
              <a:rPr lang="en-GB" dirty="0" smtClean="0">
                <a:solidFill>
                  <a:srgbClr val="FF0000"/>
                </a:solidFill>
                <a:effectLst>
                  <a:outerShdw blurRad="38100" dist="38100" dir="2700000" algn="tl">
                    <a:srgbClr val="000000">
                      <a:alpha val="43137"/>
                    </a:srgbClr>
                  </a:outerShdw>
                </a:effectLst>
              </a:rPr>
              <a:t>2. Tonic neck reflexes</a:t>
            </a:r>
          </a:p>
          <a:p>
            <a:pPr fontAlgn="base"/>
            <a:r>
              <a:rPr lang="en-GB" dirty="0" smtClean="0"/>
              <a:t>Receptors: neck </a:t>
            </a:r>
            <a:r>
              <a:rPr lang="en-GB" dirty="0" err="1" smtClean="0"/>
              <a:t>proprioceptors</a:t>
            </a:r>
            <a:endParaRPr lang="en-GB" dirty="0" smtClean="0"/>
          </a:p>
          <a:p>
            <a:pPr fontAlgn="base"/>
            <a:r>
              <a:rPr lang="en-GB" dirty="0" smtClean="0"/>
              <a:t>Stimulus: Head turned to side</a:t>
            </a:r>
          </a:p>
          <a:p>
            <a:pPr fontAlgn="base"/>
            <a:r>
              <a:rPr lang="en-GB" dirty="0" smtClean="0"/>
              <a:t>Response: Extension of limbs on side to which head is turned, up-hind leg flex, down-foreleg flex</a:t>
            </a:r>
          </a:p>
          <a:p>
            <a:endParaRPr lang="en-GB" dirty="0"/>
          </a:p>
        </p:txBody>
      </p:sp>
      <p:sp>
        <p:nvSpPr>
          <p:cNvPr id="3" name="Title 2"/>
          <p:cNvSpPr>
            <a:spLocks noGrp="1"/>
          </p:cNvSpPr>
          <p:nvPr>
            <p:ph type="title"/>
          </p:nvPr>
        </p:nvSpPr>
        <p:spPr/>
        <p:txBody>
          <a:bodyPr>
            <a:normAutofit fontScale="90000"/>
          </a:bodyPr>
          <a:lstStyle/>
          <a:p>
            <a:r>
              <a:rPr lang="en-GB" dirty="0" smtClean="0"/>
              <a:t>Reflex integrated in medulla</a:t>
            </a:r>
            <a:br>
              <a:rPr lang="en-GB" dirty="0" smtClean="0"/>
            </a:b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458200" cy="5105400"/>
          </a:xfrm>
        </p:spPr>
        <p:txBody>
          <a:bodyPr>
            <a:normAutofit fontScale="92500"/>
          </a:bodyPr>
          <a:lstStyle/>
          <a:p>
            <a:pPr fontAlgn="base"/>
            <a:r>
              <a:rPr lang="en-GB" dirty="0" smtClean="0">
                <a:solidFill>
                  <a:srgbClr val="FF0000"/>
                </a:solidFill>
                <a:effectLst>
                  <a:outerShdw blurRad="38100" dist="38100" dir="2700000" algn="tl">
                    <a:srgbClr val="000000">
                      <a:alpha val="43137"/>
                    </a:srgbClr>
                  </a:outerShdw>
                </a:effectLst>
              </a:rPr>
              <a:t>1. Labyrinthine righting reflexes</a:t>
            </a:r>
          </a:p>
          <a:p>
            <a:pPr fontAlgn="base"/>
            <a:r>
              <a:rPr lang="en-GB" dirty="0" smtClean="0"/>
              <a:t>Receptors: </a:t>
            </a:r>
            <a:r>
              <a:rPr lang="en-GB" dirty="0" err="1" smtClean="0"/>
              <a:t>Otholithic</a:t>
            </a:r>
            <a:r>
              <a:rPr lang="en-GB" dirty="0" smtClean="0"/>
              <a:t> organs</a:t>
            </a:r>
          </a:p>
          <a:p>
            <a:pPr fontAlgn="base"/>
            <a:r>
              <a:rPr lang="en-GB" dirty="0" smtClean="0"/>
              <a:t>Stimulus: Gravity</a:t>
            </a:r>
          </a:p>
          <a:p>
            <a:pPr fontAlgn="base"/>
            <a:r>
              <a:rPr lang="en-GB" dirty="0" smtClean="0"/>
              <a:t>Response: Head is kept at level</a:t>
            </a:r>
          </a:p>
          <a:p>
            <a:pPr fontAlgn="base"/>
            <a:r>
              <a:rPr lang="en-GB" dirty="0" smtClean="0">
                <a:solidFill>
                  <a:srgbClr val="FF0000"/>
                </a:solidFill>
                <a:effectLst>
                  <a:outerShdw blurRad="38100" dist="38100" dir="2700000" algn="tl">
                    <a:srgbClr val="000000">
                      <a:alpha val="43137"/>
                    </a:srgbClr>
                  </a:outerShdw>
                </a:effectLst>
              </a:rPr>
              <a:t>2. Body on head righting reflexes</a:t>
            </a:r>
          </a:p>
          <a:p>
            <a:pPr fontAlgn="base"/>
            <a:r>
              <a:rPr lang="en-GB" dirty="0" smtClean="0"/>
              <a:t>Stimulus: Pressure on side of body </a:t>
            </a:r>
            <a:r>
              <a:rPr lang="en-GB" dirty="0" err="1" smtClean="0"/>
              <a:t>exteroceptors</a:t>
            </a:r>
            <a:endParaRPr lang="en-GB" dirty="0" smtClean="0"/>
          </a:p>
          <a:p>
            <a:pPr fontAlgn="base"/>
            <a:r>
              <a:rPr lang="en-GB" dirty="0" smtClean="0"/>
              <a:t>Response: Righting to head (correct head position)</a:t>
            </a:r>
          </a:p>
          <a:p>
            <a:pPr fontAlgn="base"/>
            <a:r>
              <a:rPr lang="en-GB" dirty="0" smtClean="0">
                <a:solidFill>
                  <a:srgbClr val="FF0000"/>
                </a:solidFill>
                <a:effectLst>
                  <a:outerShdw blurRad="38100" dist="38100" dir="2700000" algn="tl">
                    <a:srgbClr val="000000">
                      <a:alpha val="43137"/>
                    </a:srgbClr>
                  </a:outerShdw>
                </a:effectLst>
              </a:rPr>
              <a:t>3. Body on body righting reflexes</a:t>
            </a:r>
          </a:p>
          <a:p>
            <a:pPr fontAlgn="base"/>
            <a:r>
              <a:rPr lang="en-GB" dirty="0" smtClean="0"/>
              <a:t>Stimulus: Pressure on side of body </a:t>
            </a:r>
            <a:r>
              <a:rPr lang="en-GB" dirty="0" err="1" smtClean="0"/>
              <a:t>exteroceptors</a:t>
            </a:r>
            <a:endParaRPr lang="en-GB" dirty="0" smtClean="0"/>
          </a:p>
          <a:p>
            <a:pPr fontAlgn="base"/>
            <a:r>
              <a:rPr lang="en-GB" dirty="0" smtClean="0"/>
              <a:t>Response: Righting of body even when head is prevented to right</a:t>
            </a:r>
          </a:p>
          <a:p>
            <a:pPr fontAlgn="base"/>
            <a:endParaRPr lang="en-GB" dirty="0" smtClean="0"/>
          </a:p>
          <a:p>
            <a:endParaRPr lang="en-GB" dirty="0"/>
          </a:p>
        </p:txBody>
      </p:sp>
      <p:sp>
        <p:nvSpPr>
          <p:cNvPr id="3" name="Title 2"/>
          <p:cNvSpPr>
            <a:spLocks noGrp="1"/>
          </p:cNvSpPr>
          <p:nvPr>
            <p:ph type="title"/>
          </p:nvPr>
        </p:nvSpPr>
        <p:spPr/>
        <p:txBody>
          <a:bodyPr>
            <a:normAutofit fontScale="90000"/>
          </a:bodyPr>
          <a:lstStyle/>
          <a:p>
            <a:r>
              <a:rPr lang="en-GB" dirty="0" smtClean="0"/>
              <a:t>Reflex integrated in midbrain</a:t>
            </a:r>
            <a:br>
              <a:rPr lang="en-GB" dirty="0" smtClean="0"/>
            </a:b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Postural reflexes are needed to keep the body in  a proper position while standing, moving. </a:t>
            </a:r>
          </a:p>
          <a:p>
            <a:r>
              <a:rPr lang="en-US" dirty="0" smtClean="0"/>
              <a:t>Body posture is suddenly altered it is corrected by </a:t>
            </a:r>
            <a:r>
              <a:rPr lang="en-GB" dirty="0" smtClean="0"/>
              <a:t>several</a:t>
            </a:r>
            <a:r>
              <a:rPr lang="en-US" dirty="0" smtClean="0"/>
              <a:t> reflexes. At spinal cord, medulla, mid-brain and cortical levels. </a:t>
            </a:r>
          </a:p>
          <a:p>
            <a:r>
              <a:rPr lang="en-US" dirty="0" smtClean="0"/>
              <a:t>Students are required to know posture regulating parts of </a:t>
            </a:r>
            <a:r>
              <a:rPr lang="en-US" dirty="0" err="1" smtClean="0"/>
              <a:t>cns</a:t>
            </a:r>
            <a:r>
              <a:rPr lang="en-US" dirty="0" smtClean="0"/>
              <a:t>.</a:t>
            </a:r>
          </a:p>
          <a:p>
            <a:r>
              <a:rPr lang="en-US" dirty="0" smtClean="0"/>
              <a:t>Understand these reflexes lesions in the various part of </a:t>
            </a:r>
            <a:r>
              <a:rPr lang="en-US" dirty="0" err="1" smtClean="0"/>
              <a:t>cns</a:t>
            </a:r>
            <a:endParaRPr lang="en-US" dirty="0" smtClean="0"/>
          </a:p>
          <a:p>
            <a:r>
              <a:rPr lang="en-US" dirty="0" smtClean="0"/>
              <a:t>To define spinal shock and able to describe the initial and long term changes in spinal reflexes that follow transaction of the spinal cord</a:t>
            </a:r>
            <a:endParaRPr lang="en-GB" dirty="0" smtClean="0"/>
          </a:p>
          <a:p>
            <a:endParaRPr lang="en-GB" dirty="0"/>
          </a:p>
        </p:txBody>
      </p:sp>
      <p:sp>
        <p:nvSpPr>
          <p:cNvPr id="3" name="Title 2"/>
          <p:cNvSpPr>
            <a:spLocks noGrp="1"/>
          </p:cNvSpPr>
          <p:nvPr>
            <p:ph type="title"/>
          </p:nvPr>
        </p:nvSpPr>
        <p:spPr/>
        <p:txBody>
          <a:bodyPr>
            <a:normAutofit fontScale="90000"/>
          </a:bodyPr>
          <a:lstStyle/>
          <a:p>
            <a:r>
              <a:rPr lang="en-US" u="sng" dirty="0" smtClean="0"/>
              <a:t>Objectives;</a:t>
            </a:r>
            <a:r>
              <a:rPr lang="en-GB" dirty="0" smtClean="0"/>
              <a:t/>
            </a:r>
            <a:br>
              <a:rPr lang="en-GB" dirty="0" smtClean="0"/>
            </a:b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58200" cy="4995672"/>
          </a:xfrm>
        </p:spPr>
        <p:txBody>
          <a:bodyPr>
            <a:normAutofit lnSpcReduction="10000"/>
          </a:bodyPr>
          <a:lstStyle/>
          <a:p>
            <a:pPr fontAlgn="base"/>
            <a:r>
              <a:rPr lang="en-GB" dirty="0" smtClean="0">
                <a:solidFill>
                  <a:srgbClr val="FF0000"/>
                </a:solidFill>
                <a:effectLst>
                  <a:outerShdw blurRad="38100" dist="38100" dir="2700000" algn="tl">
                    <a:srgbClr val="000000">
                      <a:alpha val="43137"/>
                    </a:srgbClr>
                  </a:outerShdw>
                </a:effectLst>
              </a:rPr>
              <a:t>4. Body on neck righting reflexes</a:t>
            </a:r>
            <a:r>
              <a:rPr lang="en-GB" dirty="0" smtClean="0"/>
              <a:t/>
            </a:r>
            <a:br>
              <a:rPr lang="en-GB" dirty="0" smtClean="0"/>
            </a:br>
            <a:r>
              <a:rPr lang="en-GB" dirty="0" smtClean="0"/>
              <a:t>Stimulus: Stretch of neck muscle</a:t>
            </a:r>
            <a:br>
              <a:rPr lang="en-GB" dirty="0" smtClean="0"/>
            </a:br>
            <a:r>
              <a:rPr lang="en-GB" dirty="0" smtClean="0"/>
              <a:t>Response: Contraction of neck muscles rights thorax and abdomen</a:t>
            </a:r>
          </a:p>
          <a:p>
            <a:pPr fontAlgn="base"/>
            <a:r>
              <a:rPr lang="en-GB" dirty="0" smtClean="0">
                <a:solidFill>
                  <a:srgbClr val="FF0000"/>
                </a:solidFill>
                <a:effectLst>
                  <a:outerShdw blurRad="38100" dist="38100" dir="2700000" algn="tl">
                    <a:srgbClr val="000000">
                      <a:alpha val="43137"/>
                    </a:srgbClr>
                  </a:outerShdw>
                </a:effectLst>
              </a:rPr>
              <a:t>5. Group reflex</a:t>
            </a:r>
            <a:r>
              <a:rPr lang="en-GB" dirty="0" smtClean="0"/>
              <a:t/>
            </a:r>
            <a:br>
              <a:rPr lang="en-GB" dirty="0" smtClean="0"/>
            </a:br>
            <a:r>
              <a:rPr lang="en-GB" dirty="0" smtClean="0"/>
              <a:t>When an object is brought close to limbs, animals grasp object and limb are extended.</a:t>
            </a:r>
          </a:p>
          <a:p>
            <a:pPr fontAlgn="base"/>
            <a:r>
              <a:rPr lang="en-GB" dirty="0" smtClean="0">
                <a:solidFill>
                  <a:srgbClr val="FF0000"/>
                </a:solidFill>
                <a:effectLst>
                  <a:outerShdw blurRad="38100" dist="38100" dir="2700000" algn="tl">
                    <a:srgbClr val="000000">
                      <a:alpha val="43137"/>
                    </a:srgbClr>
                  </a:outerShdw>
                </a:effectLst>
              </a:rPr>
              <a:t>6. Vestibular placing reaction</a:t>
            </a:r>
            <a:r>
              <a:rPr lang="en-GB" dirty="0" smtClean="0"/>
              <a:t/>
            </a:r>
            <a:br>
              <a:rPr lang="en-GB" dirty="0" smtClean="0"/>
            </a:br>
            <a:r>
              <a:rPr lang="en-GB" dirty="0" smtClean="0"/>
              <a:t>When blindfolded animal is brought down from height rapidly, forearm of animal extend and toes spread which assist animal to steadily land on ground.</a:t>
            </a:r>
          </a:p>
          <a:p>
            <a:pPr fontAlgn="base"/>
            <a:endParaRPr lang="en-GB" dirty="0" smtClean="0"/>
          </a:p>
          <a:p>
            <a:endParaRPr lang="en-GB" dirty="0"/>
          </a:p>
        </p:txBody>
      </p:sp>
      <p:sp>
        <p:nvSpPr>
          <p:cNvPr id="3" name="Title 2"/>
          <p:cNvSpPr>
            <a:spLocks noGrp="1"/>
          </p:cNvSpPr>
          <p:nvPr>
            <p:ph type="title"/>
          </p:nvPr>
        </p:nvSpPr>
        <p:spPr/>
        <p:txBody>
          <a:bodyPr>
            <a:normAutofit fontScale="90000"/>
          </a:bodyPr>
          <a:lstStyle/>
          <a:p>
            <a:r>
              <a:rPr lang="en-GB" dirty="0" smtClean="0"/>
              <a:t>Reflex integrated in midbrain cont..</a:t>
            </a: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fontAlgn="base"/>
            <a:r>
              <a:rPr lang="en-GB" dirty="0" smtClean="0">
                <a:solidFill>
                  <a:srgbClr val="FF0000"/>
                </a:solidFill>
                <a:effectLst>
                  <a:outerShdw blurRad="38100" dist="38100" dir="2700000" algn="tl">
                    <a:srgbClr val="000000">
                      <a:alpha val="43137"/>
                    </a:srgbClr>
                  </a:outerShdw>
                </a:effectLst>
              </a:rPr>
              <a:t>1. Optical righting reflex</a:t>
            </a:r>
          </a:p>
          <a:p>
            <a:pPr fontAlgn="base"/>
            <a:r>
              <a:rPr lang="en-GB" dirty="0" smtClean="0"/>
              <a:t>Stimulus: Visual clues</a:t>
            </a:r>
          </a:p>
          <a:p>
            <a:pPr fontAlgn="base"/>
            <a:r>
              <a:rPr lang="en-GB" dirty="0" smtClean="0"/>
              <a:t>Response: Righting of head</a:t>
            </a:r>
          </a:p>
          <a:p>
            <a:pPr fontAlgn="base"/>
            <a:r>
              <a:rPr lang="en-GB" dirty="0" smtClean="0">
                <a:solidFill>
                  <a:srgbClr val="FF0000"/>
                </a:solidFill>
                <a:effectLst>
                  <a:outerShdw blurRad="38100" dist="38100" dir="2700000" algn="tl">
                    <a:srgbClr val="000000">
                      <a:alpha val="43137"/>
                    </a:srgbClr>
                  </a:outerShdw>
                </a:effectLst>
              </a:rPr>
              <a:t>2. Hopping reactions</a:t>
            </a:r>
            <a:r>
              <a:rPr lang="en-GB" dirty="0" smtClean="0"/>
              <a:t/>
            </a:r>
            <a:br>
              <a:rPr lang="en-GB" dirty="0" smtClean="0"/>
            </a:br>
            <a:r>
              <a:rPr lang="en-GB" dirty="0" smtClean="0"/>
              <a:t>If a standing animal is pushed laterally, it hops (jumps) to maintain equilibrium.</a:t>
            </a:r>
          </a:p>
          <a:p>
            <a:pPr fontAlgn="base"/>
            <a:r>
              <a:rPr lang="en-GB" dirty="0" smtClean="0">
                <a:solidFill>
                  <a:srgbClr val="FF0000"/>
                </a:solidFill>
                <a:effectLst>
                  <a:outerShdw blurRad="38100" dist="38100" dir="2700000" algn="tl">
                    <a:srgbClr val="000000">
                      <a:alpha val="43137"/>
                    </a:srgbClr>
                  </a:outerShdw>
                </a:effectLst>
              </a:rPr>
              <a:t>3. Placing reaction</a:t>
            </a:r>
          </a:p>
          <a:p>
            <a:pPr fontAlgn="base"/>
            <a:r>
              <a:rPr lang="en-GB" dirty="0" smtClean="0"/>
              <a:t>Stimulus: Visual, </a:t>
            </a:r>
            <a:r>
              <a:rPr lang="en-GB" dirty="0" err="1" smtClean="0"/>
              <a:t>exteroceptive</a:t>
            </a:r>
            <a:r>
              <a:rPr lang="en-GB" dirty="0" smtClean="0"/>
              <a:t> and </a:t>
            </a:r>
            <a:r>
              <a:rPr lang="en-GB" dirty="0" err="1" smtClean="0"/>
              <a:t>proprioceptive</a:t>
            </a:r>
            <a:r>
              <a:rPr lang="en-GB" dirty="0" smtClean="0"/>
              <a:t> receptors</a:t>
            </a:r>
          </a:p>
          <a:p>
            <a:pPr fontAlgn="base"/>
            <a:r>
              <a:rPr lang="en-GB" dirty="0" smtClean="0"/>
              <a:t>Response: Foot placed on supporting surface in position to support body</a:t>
            </a:r>
          </a:p>
          <a:p>
            <a:endParaRPr lang="en-GB" dirty="0"/>
          </a:p>
        </p:txBody>
      </p:sp>
      <p:sp>
        <p:nvSpPr>
          <p:cNvPr id="3" name="Title 2"/>
          <p:cNvSpPr>
            <a:spLocks noGrp="1"/>
          </p:cNvSpPr>
          <p:nvPr>
            <p:ph type="title"/>
          </p:nvPr>
        </p:nvSpPr>
        <p:spPr/>
        <p:txBody>
          <a:bodyPr>
            <a:normAutofit fontScale="90000"/>
          </a:bodyPr>
          <a:lstStyle/>
          <a:p>
            <a:r>
              <a:rPr lang="en-GB" dirty="0" smtClean="0"/>
              <a:t>Reflexes integrated in cerebral cortex</a:t>
            </a:r>
            <a:br>
              <a:rPr lang="en-GB" dirty="0" smtClean="0"/>
            </a:b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 Eliciting the flexor reflex do not pass directly to the anterior motor neurons pass first into the spinal cord interneuron only secondarily to the motor neurons.</a:t>
            </a:r>
          </a:p>
          <a:p>
            <a:r>
              <a:rPr lang="en-GB" b="1" dirty="0" smtClean="0">
                <a:solidFill>
                  <a:srgbClr val="FF0000"/>
                </a:solidFill>
              </a:rPr>
              <a:t>Pattern of withdrawal</a:t>
            </a:r>
            <a:endParaRPr lang="en-GB" dirty="0" smtClean="0">
              <a:solidFill>
                <a:srgbClr val="FF0000"/>
              </a:solidFill>
            </a:endParaRPr>
          </a:p>
          <a:p>
            <a:r>
              <a:rPr lang="en-GB" dirty="0" smtClean="0"/>
              <a:t>Stimulus side of the arm contraction of the </a:t>
            </a:r>
            <a:r>
              <a:rPr lang="en-GB" dirty="0" smtClean="0">
                <a:solidFill>
                  <a:srgbClr val="FF0000"/>
                </a:solidFill>
              </a:rPr>
              <a:t>flexor</a:t>
            </a:r>
            <a:r>
              <a:rPr lang="en-GB" dirty="0" smtClean="0"/>
              <a:t> muscles and </a:t>
            </a:r>
            <a:r>
              <a:rPr lang="en-GB" dirty="0" smtClean="0">
                <a:solidFill>
                  <a:srgbClr val="FF0000"/>
                </a:solidFill>
              </a:rPr>
              <a:t>abductor</a:t>
            </a:r>
            <a:r>
              <a:rPr lang="en-GB" dirty="0" smtClean="0"/>
              <a:t> muscles it integrative </a:t>
            </a:r>
            <a:r>
              <a:rPr lang="en-GB" dirty="0" err="1" smtClean="0"/>
              <a:t>centers</a:t>
            </a:r>
            <a:endParaRPr lang="en-GB" dirty="0"/>
          </a:p>
        </p:txBody>
      </p:sp>
      <p:sp>
        <p:nvSpPr>
          <p:cNvPr id="3" name="Title 2"/>
          <p:cNvSpPr>
            <a:spLocks noGrp="1"/>
          </p:cNvSpPr>
          <p:nvPr>
            <p:ph type="title"/>
          </p:nvPr>
        </p:nvSpPr>
        <p:spPr/>
        <p:txBody>
          <a:bodyPr>
            <a:normAutofit fontScale="90000"/>
          </a:bodyPr>
          <a:lstStyle/>
          <a:p>
            <a:r>
              <a:rPr lang="en-GB" dirty="0" smtClean="0"/>
              <a:t>Neuronal mechanism of the flexor reflex</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648200" cy="4525963"/>
          </a:xfrm>
        </p:spPr>
        <p:txBody>
          <a:bodyPr>
            <a:normAutofit fontScale="85000" lnSpcReduction="10000"/>
          </a:bodyPr>
          <a:lstStyle/>
          <a:p>
            <a:r>
              <a:rPr lang="en-GB" dirty="0" smtClean="0"/>
              <a:t>following a stimulus elicits a </a:t>
            </a:r>
            <a:r>
              <a:rPr lang="en-GB" dirty="0" smtClean="0">
                <a:solidFill>
                  <a:srgbClr val="FF0000"/>
                </a:solidFill>
              </a:rPr>
              <a:t>flexor</a:t>
            </a:r>
            <a:r>
              <a:rPr lang="en-GB" dirty="0" smtClean="0"/>
              <a:t> reflex in one limb, the opposite limb begins to</a:t>
            </a:r>
            <a:r>
              <a:rPr lang="en-GB" dirty="0" smtClean="0">
                <a:solidFill>
                  <a:srgbClr val="FF0000"/>
                </a:solidFill>
              </a:rPr>
              <a:t> extend</a:t>
            </a:r>
            <a:r>
              <a:rPr lang="en-GB" dirty="0" smtClean="0"/>
              <a:t>.</a:t>
            </a:r>
          </a:p>
          <a:p>
            <a:r>
              <a:rPr lang="en-GB" dirty="0" smtClean="0"/>
              <a:t>signals from sensory nerves cross to the opposite side of the cord to excite extensor muscles</a:t>
            </a:r>
          </a:p>
          <a:p>
            <a:r>
              <a:rPr lang="en-GB" dirty="0" smtClean="0"/>
              <a:t>the crossed extensor reflex usually does not begin until 200 to 500 milliseconds after onset of the initial pain stimulus,</a:t>
            </a:r>
            <a:endParaRPr lang="en-GB" dirty="0"/>
          </a:p>
        </p:txBody>
      </p:sp>
      <p:sp>
        <p:nvSpPr>
          <p:cNvPr id="3" name="Title 2"/>
          <p:cNvSpPr>
            <a:spLocks noGrp="1"/>
          </p:cNvSpPr>
          <p:nvPr>
            <p:ph type="title"/>
          </p:nvPr>
        </p:nvSpPr>
        <p:spPr/>
        <p:txBody>
          <a:bodyPr/>
          <a:lstStyle/>
          <a:p>
            <a:r>
              <a:rPr lang="en-GB" b="0" dirty="0" smtClean="0">
                <a:solidFill>
                  <a:srgbClr val="FF0000"/>
                </a:solidFill>
              </a:rPr>
              <a:t>crossed extensor reflex</a:t>
            </a:r>
            <a:endParaRPr lang="en-GB" dirty="0">
              <a:solidFill>
                <a:srgbClr val="FF0000"/>
              </a:solidFill>
            </a:endParaRPr>
          </a:p>
        </p:txBody>
      </p:sp>
      <p:pic>
        <p:nvPicPr>
          <p:cNvPr id="4" name="Picture 1" descr="D:\SCContent\9781416045748\graphics\fullsize\S9781416045748-054-f009.jpg"/>
          <p:cNvPicPr>
            <a:picLocks noChangeAspect="1" noChangeArrowheads="1"/>
          </p:cNvPicPr>
          <p:nvPr/>
        </p:nvPicPr>
        <p:blipFill>
          <a:blip r:embed="rId2" cstate="print"/>
          <a:srcRect/>
          <a:stretch>
            <a:fillRect/>
          </a:stretch>
        </p:blipFill>
        <p:spPr bwMode="auto">
          <a:xfrm>
            <a:off x="5257800" y="1371600"/>
            <a:ext cx="3714750" cy="47625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Excitation of one group of muscles is often associated with inhibition of another group.</a:t>
            </a:r>
          </a:p>
          <a:p>
            <a:endParaRPr lang="en-GB" dirty="0" smtClean="0"/>
          </a:p>
          <a:p>
            <a:r>
              <a:rPr lang="en-GB" dirty="0" smtClean="0"/>
              <a:t> This is the phenomenon of </a:t>
            </a:r>
            <a:r>
              <a:rPr lang="en-GB" sz="2800" dirty="0" smtClean="0">
                <a:solidFill>
                  <a:srgbClr val="FF0000"/>
                </a:solidFill>
                <a:effectLst>
                  <a:outerShdw blurRad="38100" dist="38100" dir="2700000" algn="tl">
                    <a:srgbClr val="000000">
                      <a:alpha val="43137"/>
                    </a:srgbClr>
                  </a:outerShdw>
                </a:effectLst>
              </a:rPr>
              <a:t>reciprocal inhibition</a:t>
            </a:r>
            <a:r>
              <a:rPr lang="en-GB" dirty="0" smtClean="0"/>
              <a:t>, and the neuronal circuit called </a:t>
            </a:r>
            <a:r>
              <a:rPr lang="en-GB" dirty="0" smtClean="0">
                <a:solidFill>
                  <a:srgbClr val="FF0000"/>
                </a:solidFill>
                <a:effectLst>
                  <a:outerShdw blurRad="38100" dist="38100" dir="2700000" algn="tl">
                    <a:srgbClr val="000000">
                      <a:alpha val="43137"/>
                    </a:srgbClr>
                  </a:outerShdw>
                </a:effectLst>
              </a:rPr>
              <a:t>reciprocal </a:t>
            </a:r>
            <a:r>
              <a:rPr lang="en-GB" dirty="0" err="1" smtClean="0">
                <a:solidFill>
                  <a:srgbClr val="FF0000"/>
                </a:solidFill>
                <a:effectLst>
                  <a:outerShdw blurRad="38100" dist="38100" dir="2700000" algn="tl">
                    <a:srgbClr val="000000">
                      <a:alpha val="43137"/>
                    </a:srgbClr>
                  </a:outerShdw>
                </a:effectLst>
              </a:rPr>
              <a:t>innervation</a:t>
            </a:r>
            <a:endParaRPr lang="en-GB" dirty="0" smtClean="0">
              <a:solidFill>
                <a:srgbClr val="FF0000"/>
              </a:solidFill>
              <a:effectLst>
                <a:outerShdw blurRad="38100" dist="38100" dir="2700000" algn="tl">
                  <a:srgbClr val="000000">
                    <a:alpha val="43137"/>
                  </a:srgbClr>
                </a:outerShdw>
              </a:effectLst>
            </a:endParaRPr>
          </a:p>
          <a:p>
            <a:pPr>
              <a:buNone/>
            </a:pPr>
            <a:endParaRPr lang="en-GB" dirty="0" smtClean="0">
              <a:solidFill>
                <a:srgbClr val="FF0000"/>
              </a:solidFill>
              <a:effectLst>
                <a:outerShdw blurRad="38100" dist="38100" dir="2700000" algn="tl">
                  <a:srgbClr val="000000">
                    <a:alpha val="43137"/>
                  </a:srgbClr>
                </a:outerShdw>
              </a:effectLst>
            </a:endParaRPr>
          </a:p>
          <a:p>
            <a:r>
              <a:rPr lang="en-GB" dirty="0" smtClean="0"/>
              <a:t>It exist between the muscles on the two sides of the body</a:t>
            </a:r>
            <a:endParaRPr lang="en-GB" dirty="0"/>
          </a:p>
        </p:txBody>
      </p:sp>
      <p:sp>
        <p:nvSpPr>
          <p:cNvPr id="3" name="Title 2"/>
          <p:cNvSpPr>
            <a:spLocks noGrp="1"/>
          </p:cNvSpPr>
          <p:nvPr>
            <p:ph type="title"/>
          </p:nvPr>
        </p:nvSpPr>
        <p:spPr/>
        <p:txBody>
          <a:bodyPr>
            <a:normAutofit fontScale="90000"/>
          </a:bodyPr>
          <a:lstStyle/>
          <a:p>
            <a:r>
              <a:rPr lang="en-GB" dirty="0" smtClean="0"/>
              <a:t>Reciprocal Inhibition and Reciprocal </a:t>
            </a:r>
            <a:r>
              <a:rPr lang="en-GB" dirty="0" err="1" smtClean="0"/>
              <a:t>Innervation</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GB" dirty="0" smtClean="0">
                <a:solidFill>
                  <a:srgbClr val="FF0000"/>
                </a:solidFill>
                <a:effectLst>
                  <a:outerShdw blurRad="38100" dist="38100" dir="2700000" algn="tl">
                    <a:srgbClr val="000000">
                      <a:alpha val="43137"/>
                    </a:srgbClr>
                  </a:outerShdw>
                </a:effectLst>
              </a:rPr>
              <a:t>Positive Supportive Reaction:  </a:t>
            </a:r>
            <a:r>
              <a:rPr lang="en-GB" dirty="0" smtClean="0"/>
              <a:t>Pressure on the footpad of a </a:t>
            </a:r>
            <a:r>
              <a:rPr lang="en-GB" dirty="0" err="1" smtClean="0"/>
              <a:t>decerebrate</a:t>
            </a:r>
            <a:r>
              <a:rPr lang="en-GB" dirty="0" smtClean="0"/>
              <a:t> animal causes the limb to extend against the pressure applied to the foot</a:t>
            </a:r>
          </a:p>
          <a:p>
            <a:r>
              <a:rPr lang="en-GB" dirty="0" smtClean="0">
                <a:solidFill>
                  <a:srgbClr val="FF0000"/>
                </a:solidFill>
                <a:effectLst>
                  <a:outerShdw blurRad="38100" dist="38100" dir="2700000" algn="tl">
                    <a:srgbClr val="000000">
                      <a:alpha val="43137"/>
                    </a:srgbClr>
                  </a:outerShdw>
                </a:effectLst>
              </a:rPr>
              <a:t>magnet reaction: </a:t>
            </a:r>
            <a:r>
              <a:rPr lang="en-GB" dirty="0" smtClean="0"/>
              <a:t>pressure on one side causes extension in that direction ;avoid falling to that side.</a:t>
            </a:r>
            <a:endParaRPr lang="en-GB" dirty="0" smtClean="0">
              <a:solidFill>
                <a:srgbClr val="FF0000"/>
              </a:solidFill>
              <a:effectLst>
                <a:outerShdw blurRad="38100" dist="38100" dir="2700000" algn="tl">
                  <a:srgbClr val="000000">
                    <a:alpha val="43137"/>
                  </a:srgbClr>
                </a:outerShdw>
              </a:effectLst>
            </a:endParaRPr>
          </a:p>
          <a:p>
            <a:r>
              <a:rPr lang="en-GB" dirty="0" smtClean="0">
                <a:solidFill>
                  <a:srgbClr val="FF0000"/>
                </a:solidFill>
                <a:effectLst>
                  <a:outerShdw blurRad="38100" dist="38100" dir="2700000" algn="tl">
                    <a:srgbClr val="000000">
                      <a:alpha val="43137"/>
                    </a:srgbClr>
                  </a:outerShdw>
                </a:effectLst>
              </a:rPr>
              <a:t>Cord "Righting" Reflexes: </a:t>
            </a:r>
            <a:r>
              <a:rPr lang="en-GB" dirty="0" smtClean="0"/>
              <a:t>if animal is laid on side         uncoordinated movements to be in standing position</a:t>
            </a:r>
            <a:endParaRPr lang="en-GB" dirty="0" smtClean="0">
              <a:solidFill>
                <a:srgbClr val="FF0000"/>
              </a:solidFill>
              <a:effectLst>
                <a:outerShdw blurRad="38100" dist="38100" dir="2700000" algn="tl">
                  <a:srgbClr val="000000">
                    <a:alpha val="43137"/>
                  </a:srgbClr>
                </a:outerShdw>
              </a:effectLst>
            </a:endParaRPr>
          </a:p>
          <a:p>
            <a:r>
              <a:rPr lang="en-GB" dirty="0" smtClean="0">
                <a:solidFill>
                  <a:srgbClr val="FF0000"/>
                </a:solidFill>
                <a:effectLst>
                  <a:outerShdw blurRad="38100" dist="38100" dir="2700000" algn="tl">
                    <a:srgbClr val="000000">
                      <a:alpha val="43137"/>
                    </a:srgbClr>
                  </a:outerShdw>
                </a:effectLst>
              </a:rPr>
              <a:t>Rhythmical Stepping Movements of a Single Limb: </a:t>
            </a:r>
            <a:r>
              <a:rPr lang="en-GB" dirty="0" smtClean="0"/>
              <a:t>flexion of limb followed by backward extension. Then flexion occurs again</a:t>
            </a:r>
            <a:endParaRPr lang="en-GB" dirty="0">
              <a:solidFill>
                <a:srgbClr val="FF0000"/>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normAutofit/>
          </a:bodyPr>
          <a:lstStyle/>
          <a:p>
            <a:r>
              <a:rPr lang="en-GB" sz="3500" dirty="0" smtClean="0"/>
              <a:t>Reflexes of Posture and Locomotion</a:t>
            </a:r>
            <a:endParaRPr lang="en-GB" sz="35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500" b="1" dirty="0" smtClean="0">
                <a:solidFill>
                  <a:srgbClr val="FF0000"/>
                </a:solidFill>
                <a:effectLst>
                  <a:outerShdw blurRad="38100" dist="38100" dir="2700000" algn="tl">
                    <a:srgbClr val="000000">
                      <a:alpha val="43137"/>
                    </a:srgbClr>
                  </a:outerShdw>
                </a:effectLst>
              </a:rPr>
              <a:t>Reciprocal Stepping of Opposite Limbs: </a:t>
            </a:r>
            <a:r>
              <a:rPr lang="en-GB" sz="2500" dirty="0" smtClean="0"/>
              <a:t>stepping occurs in the forward direction in one limb, the opposite limb ordinarily moves backward. This effect results from </a:t>
            </a:r>
            <a:r>
              <a:rPr lang="en-GB" sz="2500" dirty="0" smtClean="0">
                <a:solidFill>
                  <a:srgbClr val="00B050"/>
                </a:solidFill>
              </a:rPr>
              <a:t>reciprocal </a:t>
            </a:r>
            <a:r>
              <a:rPr lang="en-GB" sz="2500" dirty="0" err="1" smtClean="0">
                <a:solidFill>
                  <a:srgbClr val="00B050"/>
                </a:solidFill>
              </a:rPr>
              <a:t>innervation</a:t>
            </a:r>
            <a:r>
              <a:rPr lang="en-GB" sz="2500" dirty="0" smtClean="0">
                <a:solidFill>
                  <a:srgbClr val="00B050"/>
                </a:solidFill>
              </a:rPr>
              <a:t> between the two limbs.</a:t>
            </a:r>
          </a:p>
          <a:p>
            <a:r>
              <a:rPr lang="en-GB" sz="2500" dirty="0" smtClean="0"/>
              <a:t> </a:t>
            </a:r>
            <a:r>
              <a:rPr lang="en-GB" sz="2500" b="1" dirty="0" smtClean="0">
                <a:solidFill>
                  <a:srgbClr val="FF0000"/>
                </a:solidFill>
                <a:effectLst>
                  <a:outerShdw blurRad="38100" dist="38100" dir="2700000" algn="tl">
                    <a:srgbClr val="000000">
                      <a:alpha val="43137"/>
                    </a:srgbClr>
                  </a:outerShdw>
                </a:effectLst>
              </a:rPr>
              <a:t>Diagonal Stepping of All Four Limbs Reflex </a:t>
            </a:r>
            <a:r>
              <a:rPr lang="en-GB" sz="2500" dirty="0" smtClean="0">
                <a:solidFill>
                  <a:srgbClr val="FF0000"/>
                </a:solidFill>
                <a:effectLst>
                  <a:outerShdw blurRad="38100" dist="38100" dir="2700000" algn="tl">
                    <a:srgbClr val="000000">
                      <a:alpha val="43137"/>
                    </a:srgbClr>
                  </a:outerShdw>
                </a:effectLst>
              </a:rPr>
              <a:t>: </a:t>
            </a:r>
            <a:r>
              <a:rPr lang="en-GB" sz="2500" dirty="0" smtClean="0"/>
              <a:t>stepping occurs diagonally between the forelimbs and </a:t>
            </a:r>
            <a:r>
              <a:rPr lang="en-GB" sz="2500" dirty="0" err="1" smtClean="0"/>
              <a:t>hindlimbs</a:t>
            </a:r>
            <a:r>
              <a:rPr lang="en-GB" sz="2500" dirty="0" smtClean="0"/>
              <a:t>. This diagonal response is another manifestation of </a:t>
            </a:r>
            <a:r>
              <a:rPr lang="en-GB" sz="2500" dirty="0" smtClean="0">
                <a:solidFill>
                  <a:srgbClr val="00B050"/>
                </a:solidFill>
              </a:rPr>
              <a:t>reciprocal </a:t>
            </a:r>
            <a:r>
              <a:rPr lang="en-GB" sz="2500" dirty="0" err="1" smtClean="0">
                <a:solidFill>
                  <a:srgbClr val="00B050"/>
                </a:solidFill>
              </a:rPr>
              <a:t>innervation</a:t>
            </a:r>
            <a:r>
              <a:rPr lang="en-GB" sz="2500" dirty="0" smtClean="0">
                <a:solidFill>
                  <a:srgbClr val="00B050"/>
                </a:solidFill>
              </a:rPr>
              <a:t>, </a:t>
            </a:r>
            <a:endParaRPr lang="en-GB" sz="2500" dirty="0"/>
          </a:p>
        </p:txBody>
      </p:sp>
      <p:sp>
        <p:nvSpPr>
          <p:cNvPr id="3" name="Title 2"/>
          <p:cNvSpPr>
            <a:spLocks noGrp="1"/>
          </p:cNvSpPr>
          <p:nvPr>
            <p:ph type="title"/>
          </p:nvPr>
        </p:nvSpPr>
        <p:spPr/>
        <p:txBody>
          <a:bodyPr>
            <a:normAutofit fontScale="90000"/>
          </a:bodyPr>
          <a:lstStyle/>
          <a:p>
            <a:r>
              <a:rPr lang="en-GB" dirty="0" smtClean="0"/>
              <a:t>Reflexes of Posture and Locomotion cont…</a:t>
            </a: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Tonic Labyrinthine </a:t>
            </a:r>
            <a:r>
              <a:rPr lang="en-US" dirty="0" smtClean="0"/>
              <a:t>Reflex</a:t>
            </a:r>
            <a:endParaRPr lang="en-US" dirty="0" smtClean="0">
              <a:hlinkClick r:id="rId2"/>
            </a:endParaRPr>
          </a:p>
          <a:p>
            <a:r>
              <a:rPr lang="en-US" dirty="0" smtClean="0">
                <a:hlinkClick r:id="rId2"/>
              </a:rPr>
              <a:t>https</a:t>
            </a:r>
            <a:r>
              <a:rPr lang="en-US" dirty="0" smtClean="0">
                <a:hlinkClick r:id="rId2"/>
              </a:rPr>
              <a:t>://</a:t>
            </a:r>
            <a:r>
              <a:rPr lang="en-US" dirty="0" smtClean="0">
                <a:hlinkClick r:id="rId2"/>
              </a:rPr>
              <a:t>www.youtube.com/watch?v=75HOIjFx1ME</a:t>
            </a:r>
            <a:endParaRPr lang="en-US" dirty="0" smtClean="0"/>
          </a:p>
          <a:p>
            <a:r>
              <a:rPr lang="en-US" dirty="0" smtClean="0"/>
              <a:t>-------------- --------- --------</a:t>
            </a:r>
          </a:p>
          <a:p>
            <a:endParaRPr lang="en-US" dirty="0"/>
          </a:p>
        </p:txBody>
      </p:sp>
      <p:sp>
        <p:nvSpPr>
          <p:cNvPr id="3" name="Title 2"/>
          <p:cNvSpPr>
            <a:spLocks noGrp="1"/>
          </p:cNvSpPr>
          <p:nvPr>
            <p:ph type="title"/>
          </p:nvPr>
        </p:nvSpPr>
        <p:spPr/>
        <p:txBody>
          <a:bodyPr>
            <a:normAutofit fontScale="90000"/>
          </a:bodyPr>
          <a:lstStyle/>
          <a:p>
            <a:r>
              <a:rPr lang="en-US" dirty="0" smtClean="0"/>
              <a:t>Video Clip Illustrate Some Reflex</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Suddenly </a:t>
            </a:r>
            <a:r>
              <a:rPr lang="en-GB" dirty="0" err="1" smtClean="0"/>
              <a:t>transected</a:t>
            </a:r>
            <a:r>
              <a:rPr lang="en-GB" dirty="0" smtClean="0"/>
              <a:t> of spinal cord in the upper neck, cord reflexes, immediately become depressed to the point of total silence</a:t>
            </a:r>
          </a:p>
          <a:p>
            <a:r>
              <a:rPr lang="en-GB" dirty="0" smtClean="0"/>
              <a:t>After a few hours to a few weeks, the spinal neurons gradually regain their excitability</a:t>
            </a:r>
            <a:endParaRPr lang="en-GB" dirty="0"/>
          </a:p>
        </p:txBody>
      </p:sp>
      <p:sp>
        <p:nvSpPr>
          <p:cNvPr id="3" name="Title 2"/>
          <p:cNvSpPr>
            <a:spLocks noGrp="1"/>
          </p:cNvSpPr>
          <p:nvPr>
            <p:ph type="title"/>
          </p:nvPr>
        </p:nvSpPr>
        <p:spPr/>
        <p:txBody>
          <a:bodyPr/>
          <a:lstStyle/>
          <a:p>
            <a:r>
              <a:rPr lang="en-GB" dirty="0" smtClean="0"/>
              <a:t>Spinal Shock</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Functions affected in spinal shock :</a:t>
            </a:r>
          </a:p>
          <a:p>
            <a:r>
              <a:rPr lang="en-GB" dirty="0" smtClean="0"/>
              <a:t> arterial blood pressure falls to as low as 40 mm hg</a:t>
            </a:r>
          </a:p>
          <a:p>
            <a:r>
              <a:rPr lang="en-GB" dirty="0" smtClean="0"/>
              <a:t> Skeletal muscle reflexes  are blocked then return to normal; some reflexes become </a:t>
            </a:r>
            <a:r>
              <a:rPr lang="en-GB" dirty="0" err="1" smtClean="0"/>
              <a:t>hyperexcitable</a:t>
            </a:r>
            <a:r>
              <a:rPr lang="en-GB" dirty="0" smtClean="0"/>
              <a:t>,.</a:t>
            </a:r>
          </a:p>
          <a:p>
            <a:r>
              <a:rPr lang="en-GB" dirty="0" smtClean="0"/>
              <a:t>The sacral reflexes for control of bladder and colon evacuation (Constipation) are hidden few weeks after cord </a:t>
            </a:r>
            <a:r>
              <a:rPr lang="en-GB" dirty="0" err="1" smtClean="0"/>
              <a:t>transection</a:t>
            </a:r>
            <a:r>
              <a:rPr lang="en-GB" dirty="0" smtClean="0"/>
              <a:t>, but in most cases they eventually return.</a:t>
            </a:r>
          </a:p>
          <a:p>
            <a:endParaRPr lang="en-GB" dirty="0"/>
          </a:p>
        </p:txBody>
      </p:sp>
      <p:sp>
        <p:nvSpPr>
          <p:cNvPr id="3" name="Title 2"/>
          <p:cNvSpPr>
            <a:spLocks noGrp="1"/>
          </p:cNvSpPr>
          <p:nvPr>
            <p:ph type="title"/>
          </p:nvPr>
        </p:nvSpPr>
        <p:spPr/>
        <p:txBody>
          <a:bodyPr/>
          <a:lstStyle/>
          <a:p>
            <a:r>
              <a:rPr lang="en-GB" dirty="0" smtClean="0"/>
              <a:t>Spinal </a:t>
            </a:r>
            <a:r>
              <a:rPr lang="en-GB" smtClean="0"/>
              <a:t>Shock  Cont</a:t>
            </a:r>
            <a:r>
              <a:rPr lang="en-GB" dirty="0" smtClean="0"/>
              <a:t>…</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GB" dirty="0" smtClean="0"/>
              <a:t>Postural reflexes :group of reflexes (automatic movements) which maintain body position and equilibrium either during rest or during movement. </a:t>
            </a:r>
          </a:p>
          <a:p>
            <a:pPr>
              <a:buNone/>
            </a:pPr>
            <a:endParaRPr lang="en-GB" dirty="0" smtClean="0"/>
          </a:p>
          <a:p>
            <a:r>
              <a:rPr lang="en-GB" dirty="0" smtClean="0"/>
              <a:t>It stereotyped motor response to a specific sensory stimulus</a:t>
            </a:r>
          </a:p>
          <a:p>
            <a:endParaRPr lang="en-GB" dirty="0" smtClean="0"/>
          </a:p>
          <a:p>
            <a:r>
              <a:rPr lang="en-GB" dirty="0" smtClean="0"/>
              <a:t>SENSORY STIMULUS            MOTOR RESPONSE</a:t>
            </a:r>
          </a:p>
          <a:p>
            <a:endParaRPr lang="en-GB" dirty="0" smtClean="0"/>
          </a:p>
          <a:p>
            <a:r>
              <a:rPr lang="en-GB" dirty="0" err="1" smtClean="0"/>
              <a:t>E.g</a:t>
            </a:r>
            <a:r>
              <a:rPr lang="en-GB" dirty="0" smtClean="0"/>
              <a:t> Righting reflexes: bring the body into normal position in space and resist forces acting to displace it out of normal position.</a:t>
            </a:r>
            <a:endParaRPr lang="en-GB" dirty="0"/>
          </a:p>
        </p:txBody>
      </p:sp>
      <p:sp>
        <p:nvSpPr>
          <p:cNvPr id="3" name="Title 2"/>
          <p:cNvSpPr>
            <a:spLocks noGrp="1"/>
          </p:cNvSpPr>
          <p:nvPr>
            <p:ph type="title"/>
          </p:nvPr>
        </p:nvSpPr>
        <p:spPr/>
        <p:txBody>
          <a:bodyPr/>
          <a:lstStyle/>
          <a:p>
            <a:r>
              <a:rPr lang="en-GB" dirty="0" err="1" smtClean="0"/>
              <a:t>Intoduction</a:t>
            </a:r>
            <a:r>
              <a:rPr lang="en-GB" dirty="0" smtClean="0"/>
              <a:t> </a:t>
            </a:r>
            <a:endParaRPr lang="en-GB" dirty="0"/>
          </a:p>
        </p:txBody>
      </p:sp>
      <p:cxnSp>
        <p:nvCxnSpPr>
          <p:cNvPr id="4" name="Straight Arrow Connector 3"/>
          <p:cNvCxnSpPr/>
          <p:nvPr/>
        </p:nvCxnSpPr>
        <p:spPr>
          <a:xfrm>
            <a:off x="4114800" y="4267200"/>
            <a:ext cx="9144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a:spLocks noGrp="1" noChangeArrowheads="1"/>
          </p:cNvSpPr>
          <p:nvPr>
            <p:ph idx="1"/>
          </p:nvPr>
        </p:nvSpPr>
        <p:spPr>
          <a:xfrm>
            <a:off x="457200" y="914400"/>
            <a:ext cx="8229600" cy="4525963"/>
          </a:xfrm>
        </p:spPr>
        <p:txBody>
          <a:bodyPr>
            <a:spAutoFit/>
          </a:bodyPr>
          <a:lstStyle/>
          <a:p>
            <a:pPr algn="ctr">
              <a:spcBef>
                <a:spcPct val="50000"/>
              </a:spcBef>
              <a:buFont typeface="Wingdings" pitchFamily="2" charset="2"/>
              <a:buNone/>
            </a:pPr>
            <a:r>
              <a:rPr lang="en-GB" sz="2800" b="1" i="1" dirty="0" smtClean="0">
                <a:latin typeface="Times New Roman" pitchFamily="18" charset="0"/>
              </a:rPr>
              <a:t>Reference book </a:t>
            </a:r>
          </a:p>
          <a:p>
            <a:pPr algn="ctr">
              <a:spcBef>
                <a:spcPct val="50000"/>
              </a:spcBef>
              <a:buFont typeface="Wingdings" pitchFamily="2" charset="2"/>
              <a:buNone/>
            </a:pPr>
            <a:r>
              <a:rPr lang="en-GB" sz="2800" b="1" i="1" dirty="0" smtClean="0">
                <a:solidFill>
                  <a:srgbClr val="00B050"/>
                </a:solidFill>
                <a:latin typeface="Times New Roman" pitchFamily="18" charset="0"/>
                <a:hlinkClick r:id="rId2" tooltip="Textbook of Medical Physiology 12E home"/>
              </a:rPr>
              <a:t>Guyton &amp; Hall: Textbook of Medical Physiology 12E</a:t>
            </a:r>
            <a:r>
              <a:rPr lang="en-GB" sz="2800" b="1" i="1" dirty="0" smtClean="0">
                <a:solidFill>
                  <a:srgbClr val="00B050"/>
                </a:solidFill>
                <a:latin typeface="Times New Roman" pitchFamily="18" charset="0"/>
              </a:rPr>
              <a:t> </a:t>
            </a:r>
          </a:p>
        </p:txBody>
      </p:sp>
      <p:sp>
        <p:nvSpPr>
          <p:cNvPr id="5" name="Rectangle 3"/>
          <p:cNvSpPr txBox="1">
            <a:spLocks noChangeArrowheads="1"/>
          </p:cNvSpPr>
          <p:nvPr/>
        </p:nvSpPr>
        <p:spPr bwMode="auto">
          <a:xfrm>
            <a:off x="1066800" y="3276600"/>
            <a:ext cx="7313613" cy="1673225"/>
          </a:xfrm>
          <a:prstGeom prst="rect">
            <a:avLst/>
          </a:prstGeom>
          <a:noFill/>
          <a:ln w="9525">
            <a:noFill/>
            <a:miter lim="800000"/>
            <a:headEnd/>
            <a:tailEnd/>
          </a:ln>
        </p:spPr>
        <p:txBody>
          <a:bodyPr/>
          <a:lstStyle/>
          <a:p>
            <a:pPr marL="342900" indent="-342900" algn="ctr" eaLnBrk="0" hangingPunct="0">
              <a:spcBef>
                <a:spcPct val="20000"/>
              </a:spcBef>
              <a:buClr>
                <a:schemeClr val="tx2"/>
              </a:buClr>
              <a:buSzPct val="70000"/>
              <a:buFont typeface="Wingdings" pitchFamily="2" charset="2"/>
              <a:buNone/>
              <a:defRPr/>
            </a:pPr>
            <a:r>
              <a:rPr lang="en-GB" sz="9600" b="1" kern="0" dirty="0">
                <a:latin typeface="Kunstler Script" pitchFamily="66" charset="0"/>
                <a:cs typeface="+mn-cs"/>
              </a:rPr>
              <a:t>Thank you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6"/>
          <p:cNvSpPr>
            <a:spLocks noGrp="1"/>
          </p:cNvSpPr>
          <p:nvPr>
            <p:ph type="sldNum" sz="quarter" idx="12"/>
          </p:nvPr>
        </p:nvSpPr>
        <p:spPr>
          <a:noFill/>
        </p:spPr>
        <p:txBody>
          <a:bodyPr/>
          <a:lstStyle/>
          <a:p>
            <a:fld id="{C31565D3-6516-4039-8E62-DB12DCED1A15}" type="slidenum">
              <a:rPr lang="en-US" smtClean="0">
                <a:latin typeface="Times New Roman" pitchFamily="18" charset="0"/>
              </a:rPr>
              <a:pPr/>
              <a:t>4</a:t>
            </a:fld>
            <a:endParaRPr lang="en-US" smtClean="0">
              <a:latin typeface="Times New Roman" pitchFamily="18" charset="0"/>
            </a:endParaRPr>
          </a:p>
        </p:txBody>
      </p:sp>
      <p:sp>
        <p:nvSpPr>
          <p:cNvPr id="5125" name="Rectangle 2"/>
          <p:cNvSpPr>
            <a:spLocks noGrp="1" noChangeArrowheads="1"/>
          </p:cNvSpPr>
          <p:nvPr>
            <p:ph type="title"/>
          </p:nvPr>
        </p:nvSpPr>
        <p:spPr>
          <a:xfrm>
            <a:off x="685800" y="609600"/>
            <a:ext cx="7772400" cy="990600"/>
          </a:xfrm>
          <a:noFill/>
        </p:spPr>
        <p:txBody>
          <a:bodyPr lIns="90488" tIns="44450" rIns="90488" bIns="44450"/>
          <a:lstStyle/>
          <a:p>
            <a:pPr eaLnBrk="1" hangingPunct="1"/>
            <a:r>
              <a:rPr lang="en-US" sz="4000" dirty="0" smtClean="0"/>
              <a:t>Reflex Arc</a:t>
            </a:r>
          </a:p>
        </p:txBody>
      </p:sp>
      <p:pic>
        <p:nvPicPr>
          <p:cNvPr id="5126" name="Picture 5" descr="E:\Chapter_13\B_JPEG_Images_and_Tables\a_labeled\figure_13_14_labeled.jpg"/>
          <p:cNvPicPr>
            <a:picLocks noGrp="1" noChangeAspect="1" noChangeArrowheads="1"/>
          </p:cNvPicPr>
          <p:nvPr>
            <p:ph sz="half" idx="2"/>
          </p:nvPr>
        </p:nvPicPr>
        <p:blipFill>
          <a:blip r:embed="rId2" cstate="print"/>
          <a:srcRect/>
          <a:stretch>
            <a:fillRect/>
          </a:stretch>
        </p:blipFill>
        <p:spPr>
          <a:xfrm>
            <a:off x="4648200" y="1219200"/>
            <a:ext cx="4495800" cy="3505200"/>
          </a:xfrm>
          <a:noFill/>
        </p:spPr>
      </p:pic>
      <p:sp>
        <p:nvSpPr>
          <p:cNvPr id="5127" name="Rectangle 3"/>
          <p:cNvSpPr>
            <a:spLocks noGrp="1" noChangeArrowheads="1"/>
          </p:cNvSpPr>
          <p:nvPr>
            <p:ph type="body" sz="half" idx="1"/>
          </p:nvPr>
        </p:nvSpPr>
        <p:spPr>
          <a:xfrm>
            <a:off x="304800" y="1828800"/>
            <a:ext cx="4191000" cy="3657600"/>
          </a:xfrm>
          <a:noFill/>
        </p:spPr>
        <p:txBody>
          <a:bodyPr lIns="90488" tIns="44450" rIns="90488" bIns="44450"/>
          <a:lstStyle/>
          <a:p>
            <a:pPr eaLnBrk="1" hangingPunct="1">
              <a:lnSpc>
                <a:spcPct val="90000"/>
              </a:lnSpc>
            </a:pPr>
            <a:r>
              <a:rPr lang="en-US" sz="2400" dirty="0" smtClean="0"/>
              <a:t>Five components</a:t>
            </a:r>
          </a:p>
          <a:p>
            <a:pPr lvl="1" eaLnBrk="1" hangingPunct="1">
              <a:lnSpc>
                <a:spcPct val="90000"/>
              </a:lnSpc>
              <a:buFontTx/>
              <a:buNone/>
            </a:pPr>
            <a:r>
              <a:rPr lang="en-US" sz="2000" dirty="0" smtClean="0"/>
              <a:t>1.  Receptor  (sensory cell)</a:t>
            </a:r>
          </a:p>
          <a:p>
            <a:pPr lvl="1" eaLnBrk="1" hangingPunct="1">
              <a:lnSpc>
                <a:spcPct val="90000"/>
              </a:lnSpc>
              <a:buFontTx/>
              <a:buNone/>
            </a:pPr>
            <a:r>
              <a:rPr lang="en-US" sz="2000" dirty="0" smtClean="0"/>
              <a:t>2.  Sensory neuron</a:t>
            </a:r>
          </a:p>
          <a:p>
            <a:pPr lvl="1" eaLnBrk="1" hangingPunct="1">
              <a:lnSpc>
                <a:spcPct val="90000"/>
              </a:lnSpc>
              <a:buFontTx/>
              <a:buNone/>
            </a:pPr>
            <a:r>
              <a:rPr lang="en-US" sz="2000" dirty="0" smtClean="0"/>
              <a:t>3.  Integration center  (association neuron, synapses)</a:t>
            </a:r>
          </a:p>
          <a:p>
            <a:pPr lvl="1" eaLnBrk="1" hangingPunct="1">
              <a:lnSpc>
                <a:spcPct val="90000"/>
              </a:lnSpc>
              <a:buFontTx/>
              <a:buNone/>
            </a:pPr>
            <a:r>
              <a:rPr lang="en-US" sz="2000" dirty="0" smtClean="0"/>
              <a:t>4.  Motor neuron</a:t>
            </a:r>
          </a:p>
          <a:p>
            <a:pPr lvl="1" eaLnBrk="1" hangingPunct="1">
              <a:lnSpc>
                <a:spcPct val="90000"/>
              </a:lnSpc>
              <a:buFontTx/>
              <a:buNone/>
            </a:pPr>
            <a:r>
              <a:rPr lang="en-US" sz="2000" dirty="0" smtClean="0"/>
              <a:t>5.  </a:t>
            </a:r>
            <a:r>
              <a:rPr lang="en-US" sz="2000" dirty="0" err="1" smtClean="0"/>
              <a:t>Effector</a:t>
            </a:r>
            <a:r>
              <a:rPr lang="en-US" sz="2000" dirty="0" smtClean="0"/>
              <a:t> (muscle or gland cells)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38400"/>
            <a:ext cx="8915400" cy="3429000"/>
          </a:xfrm>
        </p:spPr>
        <p:txBody>
          <a:bodyPr anchor="t">
            <a:noAutofit/>
          </a:bodyPr>
          <a:lstStyle/>
          <a:p>
            <a:r>
              <a:rPr lang="en-GB" sz="2400" dirty="0" smtClean="0">
                <a:solidFill>
                  <a:srgbClr val="FF0000"/>
                </a:solidFill>
                <a:effectLst>
                  <a:outerShdw blurRad="38100" dist="38100" dir="2700000" algn="tl">
                    <a:srgbClr val="000000">
                      <a:alpha val="43137"/>
                    </a:srgbClr>
                  </a:outerShdw>
                </a:effectLst>
              </a:rPr>
              <a:t>Control of movement: </a:t>
            </a:r>
            <a:r>
              <a:rPr lang="en-GB" sz="2400" dirty="0" smtClean="0"/>
              <a:t/>
            </a:r>
            <a:br>
              <a:rPr lang="en-GB" sz="2400" dirty="0" smtClean="0"/>
            </a:br>
            <a:r>
              <a:rPr lang="en-GB" sz="2400" dirty="0" smtClean="0"/>
              <a:t>movement originate in cortical association areas. </a:t>
            </a:r>
            <a:br>
              <a:rPr lang="en-GB" sz="2400" dirty="0" smtClean="0"/>
            </a:br>
            <a:r>
              <a:rPr lang="en-GB" sz="2400" dirty="0" smtClean="0"/>
              <a:t>The movements are planned in the cortex as well as in the basal ganglia and the lateral portions of the </a:t>
            </a:r>
            <a:r>
              <a:rPr lang="en-GB" sz="2400" dirty="0" err="1" smtClean="0"/>
              <a:t>cerebellar</a:t>
            </a:r>
            <a:r>
              <a:rPr lang="en-GB" sz="2400" dirty="0" smtClean="0"/>
              <a:t> hemispheres, as indicated by increased electrical activity before the movement. </a:t>
            </a:r>
            <a:br>
              <a:rPr lang="en-GB" sz="2400" dirty="0" smtClean="0"/>
            </a:br>
            <a:r>
              <a:rPr lang="en-GB" sz="2400" dirty="0" err="1" smtClean="0"/>
              <a:t>Thebasal</a:t>
            </a:r>
            <a:r>
              <a:rPr lang="en-GB" sz="2400" dirty="0" smtClean="0"/>
              <a:t> ganglia and cerebellum funnel information to the </a:t>
            </a:r>
            <a:r>
              <a:rPr lang="en-GB" sz="2400" dirty="0" err="1" smtClean="0"/>
              <a:t>premotor</a:t>
            </a:r>
            <a:r>
              <a:rPr lang="en-GB" sz="2400" dirty="0" smtClean="0"/>
              <a:t> and motor cortex by way of the thalamus. </a:t>
            </a:r>
            <a:br>
              <a:rPr lang="en-GB" sz="2400" dirty="0" smtClean="0"/>
            </a:br>
            <a:endParaRPr lang="en-GB" sz="2400" dirty="0">
              <a:effectLst/>
            </a:endParaRPr>
          </a:p>
        </p:txBody>
      </p:sp>
      <p:pic>
        <p:nvPicPr>
          <p:cNvPr id="1027" name="Picture 3"/>
          <p:cNvPicPr>
            <a:picLocks noGrp="1" noChangeAspect="1" noChangeArrowheads="1"/>
          </p:cNvPicPr>
          <p:nvPr>
            <p:ph idx="1"/>
          </p:nvPr>
        </p:nvPicPr>
        <p:blipFill>
          <a:blip r:embed="rId3" cstate="print"/>
          <a:srcRect/>
          <a:stretch>
            <a:fillRect/>
          </a:stretch>
        </p:blipFill>
        <p:spPr bwMode="auto">
          <a:xfrm>
            <a:off x="457200" y="381000"/>
            <a:ext cx="8001000" cy="205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572000" cy="4525963"/>
          </a:xfrm>
        </p:spPr>
        <p:txBody>
          <a:bodyPr>
            <a:normAutofit fontScale="92500"/>
          </a:bodyPr>
          <a:lstStyle/>
          <a:p>
            <a:r>
              <a:rPr lang="en-GB" dirty="0" smtClean="0"/>
              <a:t>play important roles in interpret deeper meanings of the sensory information in the </a:t>
            </a:r>
            <a:r>
              <a:rPr lang="en-GB" dirty="0" err="1" smtClean="0"/>
              <a:t>somatosensory</a:t>
            </a:r>
            <a:r>
              <a:rPr lang="en-GB" dirty="0" smtClean="0"/>
              <a:t> areas. </a:t>
            </a:r>
          </a:p>
          <a:p>
            <a:r>
              <a:rPr lang="en-GB" dirty="0" smtClean="0"/>
              <a:t> it combines information arriving from multiple points in the primary </a:t>
            </a:r>
            <a:r>
              <a:rPr lang="en-GB" dirty="0" err="1" smtClean="0"/>
              <a:t>somatosensory</a:t>
            </a:r>
            <a:r>
              <a:rPr lang="en-GB" dirty="0" smtClean="0"/>
              <a:t> area to interpret its meaning.</a:t>
            </a:r>
          </a:p>
        </p:txBody>
      </p:sp>
      <p:sp>
        <p:nvSpPr>
          <p:cNvPr id="3" name="Title 2"/>
          <p:cNvSpPr>
            <a:spLocks noGrp="1"/>
          </p:cNvSpPr>
          <p:nvPr>
            <p:ph type="title"/>
          </p:nvPr>
        </p:nvSpPr>
        <p:spPr/>
        <p:txBody>
          <a:bodyPr>
            <a:normAutofit fontScale="90000"/>
          </a:bodyPr>
          <a:lstStyle/>
          <a:p>
            <a:r>
              <a:rPr lang="en-GB" dirty="0" err="1" smtClean="0"/>
              <a:t>Somatosensory</a:t>
            </a:r>
            <a:r>
              <a:rPr lang="en-GB" dirty="0" smtClean="0"/>
              <a:t> Association Areas</a:t>
            </a:r>
            <a:endParaRPr lang="en-GB" dirty="0"/>
          </a:p>
        </p:txBody>
      </p:sp>
      <p:pic>
        <p:nvPicPr>
          <p:cNvPr id="4" name="Picture 1" descr="D:\SCContent\9781416045748\graphics\fullsize\S9781416045748-047-f005.jpg"/>
          <p:cNvPicPr>
            <a:picLocks noChangeAspect="1" noChangeArrowheads="1"/>
          </p:cNvPicPr>
          <p:nvPr/>
        </p:nvPicPr>
        <p:blipFill>
          <a:blip r:embed="rId2" cstate="print"/>
          <a:srcRect/>
          <a:stretch>
            <a:fillRect/>
          </a:stretch>
        </p:blipFill>
        <p:spPr bwMode="auto">
          <a:xfrm>
            <a:off x="4876800" y="1219200"/>
            <a:ext cx="4097338" cy="4452938"/>
          </a:xfrm>
          <a:prstGeom prst="rect">
            <a:avLst/>
          </a:prstGeom>
          <a:noFill/>
          <a:ln w="9525">
            <a:solidFill>
              <a:schemeClr val="tx1"/>
            </a:solidFill>
            <a:miter lim="800000"/>
            <a:headEnd/>
            <a:tailEnd/>
          </a:ln>
        </p:spPr>
      </p:pic>
      <p:sp>
        <p:nvSpPr>
          <p:cNvPr id="5" name="Text Box 2"/>
          <p:cNvSpPr txBox="1">
            <a:spLocks noChangeArrowheads="1"/>
          </p:cNvSpPr>
          <p:nvPr/>
        </p:nvSpPr>
        <p:spPr bwMode="auto">
          <a:xfrm>
            <a:off x="4497388" y="5943600"/>
            <a:ext cx="4646612" cy="646331"/>
          </a:xfrm>
          <a:prstGeom prst="rect">
            <a:avLst/>
          </a:prstGeom>
          <a:solidFill>
            <a:schemeClr val="bg1">
              <a:alpha val="38000"/>
            </a:schemeClr>
          </a:solidFill>
          <a:ln w="12700">
            <a:noFill/>
            <a:miter lim="800000"/>
            <a:headEnd/>
            <a:tailEnd/>
          </a:ln>
          <a:effectLst/>
        </p:spPr>
        <p:txBody>
          <a:bodyPr wrap="square" anchor="ctr">
            <a:spAutoFit/>
          </a:bodyPr>
          <a:lstStyle/>
          <a:p>
            <a:pPr algn="ctr" eaLnBrk="0" hangingPunct="0"/>
            <a:r>
              <a:rPr lang="en-US" dirty="0" smtClean="0"/>
              <a:t>areas </a:t>
            </a:r>
            <a:r>
              <a:rPr lang="en-US" dirty="0"/>
              <a:t>5 and 7, which constitute </a:t>
            </a:r>
            <a:endParaRPr lang="en-US" dirty="0" smtClean="0"/>
          </a:p>
          <a:p>
            <a:pPr algn="ctr" eaLnBrk="0" hangingPunct="0"/>
            <a:r>
              <a:rPr lang="en-US" dirty="0" smtClean="0"/>
              <a:t>the </a:t>
            </a:r>
            <a:r>
              <a:rPr lang="en-US" dirty="0" err="1"/>
              <a:t>somatosensory</a:t>
            </a:r>
            <a:r>
              <a:rPr lang="en-US" dirty="0"/>
              <a:t> association area.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38400"/>
            <a:ext cx="8915400" cy="3429000"/>
          </a:xfrm>
        </p:spPr>
        <p:txBody>
          <a:bodyPr>
            <a:noAutofit/>
          </a:bodyPr>
          <a:lstStyle/>
          <a:p>
            <a:r>
              <a:rPr lang="en-GB" sz="2400" dirty="0" smtClean="0">
                <a:solidFill>
                  <a:srgbClr val="FF0000"/>
                </a:solidFill>
                <a:effectLst>
                  <a:outerShdw blurRad="38100" dist="38100" dir="2700000" algn="tl">
                    <a:srgbClr val="000000">
                      <a:alpha val="43137"/>
                    </a:srgbClr>
                  </a:outerShdw>
                </a:effectLst>
              </a:rPr>
              <a:t>Control of voluntary movement:</a:t>
            </a:r>
            <a:r>
              <a:rPr lang="en-GB" sz="2400" dirty="0" smtClean="0"/>
              <a:t/>
            </a:r>
            <a:br>
              <a:rPr lang="en-GB" sz="2400" dirty="0" smtClean="0"/>
            </a:br>
            <a:r>
              <a:rPr lang="en-GB" sz="2400" dirty="0" smtClean="0">
                <a:effectLst/>
              </a:rPr>
              <a:t>Commands for voluntary movement originate in cortical association areas. </a:t>
            </a:r>
            <a:br>
              <a:rPr lang="en-GB" sz="2400" dirty="0" smtClean="0">
                <a:effectLst/>
              </a:rPr>
            </a:br>
            <a:r>
              <a:rPr lang="en-GB" sz="2400" dirty="0" smtClean="0">
                <a:effectLst/>
              </a:rPr>
              <a:t>The </a:t>
            </a:r>
            <a:r>
              <a:rPr lang="en-GB" sz="2400" dirty="0" err="1" smtClean="0">
                <a:effectLst/>
              </a:rPr>
              <a:t>cortex,basal</a:t>
            </a:r>
            <a:r>
              <a:rPr lang="en-GB" sz="2400" dirty="0" smtClean="0">
                <a:effectLst/>
              </a:rPr>
              <a:t> ganglia, and cerebellum work cooperatively to plan movements.</a:t>
            </a:r>
            <a:br>
              <a:rPr lang="en-GB" sz="2400" dirty="0" smtClean="0">
                <a:effectLst/>
              </a:rPr>
            </a:br>
            <a:r>
              <a:rPr lang="en-GB" sz="2400" dirty="0" smtClean="0">
                <a:effectLst/>
              </a:rPr>
              <a:t> Movement executed by the cortex is relayed via the </a:t>
            </a:r>
            <a:r>
              <a:rPr lang="en-GB" sz="2400" dirty="0" err="1" smtClean="0">
                <a:effectLst/>
              </a:rPr>
              <a:t>corticospinal</a:t>
            </a:r>
            <a:r>
              <a:rPr lang="en-GB" sz="2400" dirty="0" smtClean="0">
                <a:effectLst/>
              </a:rPr>
              <a:t> tracts and</a:t>
            </a:r>
            <a:br>
              <a:rPr lang="en-GB" sz="2400" dirty="0" smtClean="0">
                <a:effectLst/>
              </a:rPr>
            </a:br>
            <a:r>
              <a:rPr lang="en-GB" sz="2400" dirty="0" err="1" smtClean="0">
                <a:effectLst/>
              </a:rPr>
              <a:t>corticobulbar</a:t>
            </a:r>
            <a:r>
              <a:rPr lang="en-GB" sz="2400" dirty="0" smtClean="0">
                <a:effectLst/>
              </a:rPr>
              <a:t> tracts to motor neurons. The cerebellum provides feedback to adjust and smooth movement.</a:t>
            </a:r>
            <a:endParaRPr lang="en-GB" sz="2400" dirty="0">
              <a:effectLst/>
            </a:endParaRPr>
          </a:p>
        </p:txBody>
      </p:sp>
      <p:pic>
        <p:nvPicPr>
          <p:cNvPr id="1027" name="Picture 3"/>
          <p:cNvPicPr>
            <a:picLocks noGrp="1" noChangeAspect="1" noChangeArrowheads="1"/>
          </p:cNvPicPr>
          <p:nvPr>
            <p:ph idx="1"/>
          </p:nvPr>
        </p:nvPicPr>
        <p:blipFill>
          <a:blip r:embed="rId3" cstate="print"/>
          <a:srcRect/>
          <a:stretch>
            <a:fillRect/>
          </a:stretch>
        </p:blipFill>
        <p:spPr bwMode="auto">
          <a:xfrm>
            <a:off x="457200" y="381000"/>
            <a:ext cx="8001000" cy="205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81328"/>
            <a:ext cx="8610600" cy="4525963"/>
          </a:xfrm>
        </p:spPr>
        <p:txBody>
          <a:bodyPr>
            <a:normAutofit/>
          </a:bodyPr>
          <a:lstStyle/>
          <a:p>
            <a:r>
              <a:rPr lang="en-GB" dirty="0" smtClean="0"/>
              <a:t>If neural axis is </a:t>
            </a:r>
            <a:r>
              <a:rPr lang="en-GB" dirty="0" err="1" smtClean="0"/>
              <a:t>transected</a:t>
            </a:r>
            <a:r>
              <a:rPr lang="en-GB" dirty="0" smtClean="0"/>
              <a:t>, the activities integrated below the section are cut off, or released from the control of higher brain </a:t>
            </a:r>
            <a:r>
              <a:rPr lang="en-GB" dirty="0" err="1" smtClean="0"/>
              <a:t>centers</a:t>
            </a:r>
            <a:r>
              <a:rPr lang="en-GB" dirty="0" smtClean="0"/>
              <a:t>.</a:t>
            </a:r>
          </a:p>
          <a:p>
            <a:r>
              <a:rPr lang="en-GB" dirty="0" smtClean="0"/>
              <a:t>Animal experimentation has led to information on the role of cortical and brain stem  in control of voluntary movement and posture </a:t>
            </a:r>
            <a:r>
              <a:rPr lang="en-GB" dirty="0" err="1" smtClean="0"/>
              <a:t>e.G</a:t>
            </a:r>
            <a:endParaRPr lang="en-GB" dirty="0" smtClean="0"/>
          </a:p>
        </p:txBody>
      </p:sp>
      <p:sp>
        <p:nvSpPr>
          <p:cNvPr id="3" name="Title 2"/>
          <p:cNvSpPr>
            <a:spLocks noGrp="1"/>
          </p:cNvSpPr>
          <p:nvPr>
            <p:ph type="title"/>
          </p:nvPr>
        </p:nvSpPr>
        <p:spPr/>
        <p:txBody>
          <a:bodyPr>
            <a:normAutofit fontScale="90000"/>
          </a:bodyPr>
          <a:lstStyle/>
          <a:p>
            <a:r>
              <a:rPr lang="en-GB" dirty="0" smtClean="0"/>
              <a:t>POSTURE-REGULATING SYSTEMS</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err="1" smtClean="0">
                <a:solidFill>
                  <a:srgbClr val="FF0000"/>
                </a:solidFill>
                <a:effectLst>
                  <a:outerShdw blurRad="38100" dist="38100" dir="2700000" algn="tl">
                    <a:srgbClr val="000000">
                      <a:alpha val="43137"/>
                    </a:srgbClr>
                  </a:outerShdw>
                </a:effectLst>
              </a:rPr>
              <a:t>Decerebration</a:t>
            </a:r>
            <a:r>
              <a:rPr lang="en-GB" dirty="0" smtClean="0">
                <a:solidFill>
                  <a:srgbClr val="FF0000"/>
                </a:solidFill>
                <a:effectLst>
                  <a:outerShdw blurRad="38100" dist="38100" dir="2700000" algn="tl">
                    <a:srgbClr val="000000">
                      <a:alpha val="43137"/>
                    </a:srgbClr>
                  </a:outerShdw>
                </a:effectLst>
              </a:rPr>
              <a:t> </a:t>
            </a:r>
            <a:r>
              <a:rPr lang="en-GB" dirty="0" smtClean="0"/>
              <a:t>is the elimination of cerebral brain function in an animal by removing the cerebrum, cutting across the brain stem, or severing certain arteries in the brain stem</a:t>
            </a:r>
          </a:p>
          <a:p>
            <a:endParaRPr lang="en-GB" dirty="0"/>
          </a:p>
        </p:txBody>
      </p:sp>
      <p:sp>
        <p:nvSpPr>
          <p:cNvPr id="3" name="Title 2"/>
          <p:cNvSpPr>
            <a:spLocks noGrp="1"/>
          </p:cNvSpPr>
          <p:nvPr>
            <p:ph type="title"/>
          </p:nvPr>
        </p:nvSpPr>
        <p:spPr/>
        <p:txBody>
          <a:bodyPr>
            <a:normAutofit fontScale="90000"/>
          </a:bodyPr>
          <a:lstStyle/>
          <a:p>
            <a:r>
              <a:rPr lang="en-GB" dirty="0" smtClean="0"/>
              <a:t>POSTURE-REGULATING SYSTEMS Con..</a:t>
            </a:r>
            <a:endParaRPr lang="en-GB"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3117</TotalTime>
  <Words>1026</Words>
  <Application>Microsoft Office PowerPoint</Application>
  <PresentationFormat>On-screen Show (4:3)</PresentationFormat>
  <Paragraphs>129</Paragraphs>
  <Slides>30</Slides>
  <Notes>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Concourse</vt:lpstr>
      <vt:lpstr>Slide 1</vt:lpstr>
      <vt:lpstr>Objectives; </vt:lpstr>
      <vt:lpstr>Intoduction </vt:lpstr>
      <vt:lpstr>Reflex Arc</vt:lpstr>
      <vt:lpstr>Control of movement:  movement originate in cortical association areas.  The movements are planned in the cortex as well as in the basal ganglia and the lateral portions of the cerebellar hemispheres, as indicated by increased electrical activity before the movement.  Thebasal ganglia and cerebellum funnel information to the premotor and motor cortex by way of the thalamus.  </vt:lpstr>
      <vt:lpstr>Somatosensory Association Areas</vt:lpstr>
      <vt:lpstr>Control of voluntary movement: Commands for voluntary movement originate in cortical association areas.  The cortex,basal ganglia, and cerebellum work cooperatively to plan movements.  Movement executed by the cortex is relayed via the corticospinal tracts and corticobulbar tracts to motor neurons. The cerebellum provides feedback to adjust and smooth movement.</vt:lpstr>
      <vt:lpstr>POSTURE-REGULATING SYSTEMS</vt:lpstr>
      <vt:lpstr>POSTURE-REGULATING SYSTEMS Con..</vt:lpstr>
      <vt:lpstr>POSTURE-REGULATING SYSTEMS Con..</vt:lpstr>
      <vt:lpstr>Slide 11</vt:lpstr>
      <vt:lpstr>DECEREBRATION CONT…</vt:lpstr>
      <vt:lpstr>Slide 13</vt:lpstr>
      <vt:lpstr>DECEREBRATION CONT…</vt:lpstr>
      <vt:lpstr>Slide 15</vt:lpstr>
      <vt:lpstr>DECORTICATION</vt:lpstr>
      <vt:lpstr>Slide 17</vt:lpstr>
      <vt:lpstr>Reflex integrated in medulla </vt:lpstr>
      <vt:lpstr>Reflex integrated in midbrain </vt:lpstr>
      <vt:lpstr>Reflex integrated in midbrain cont..</vt:lpstr>
      <vt:lpstr>Reflexes integrated in cerebral cortex </vt:lpstr>
      <vt:lpstr>Neuronal mechanism of the flexor reflex</vt:lpstr>
      <vt:lpstr>crossed extensor reflex</vt:lpstr>
      <vt:lpstr>Reciprocal Inhibition and Reciprocal Innervation</vt:lpstr>
      <vt:lpstr>Reflexes of Posture and Locomotion</vt:lpstr>
      <vt:lpstr>Reflexes of Posture and Locomotion cont…</vt:lpstr>
      <vt:lpstr>Video Clip Illustrate Some Reflex</vt:lpstr>
      <vt:lpstr>Spinal Shock</vt:lpstr>
      <vt:lpstr>Spinal Shock  Cont…</vt:lpstr>
      <vt:lpstr>Slide 30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Mohammed</dc:creator>
  <cp:lastModifiedBy>Mohammed</cp:lastModifiedBy>
  <cp:revision>172</cp:revision>
  <dcterms:created xsi:type="dcterms:W3CDTF">2013-09-02T10:24:02Z</dcterms:created>
  <dcterms:modified xsi:type="dcterms:W3CDTF">2013-09-25T07:57:55Z</dcterms:modified>
</cp:coreProperties>
</file>