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56" r:id="rId2"/>
    <p:sldId id="278" r:id="rId3"/>
    <p:sldId id="307" r:id="rId4"/>
    <p:sldId id="279" r:id="rId5"/>
    <p:sldId id="309" r:id="rId6"/>
    <p:sldId id="310" r:id="rId7"/>
    <p:sldId id="311" r:id="rId8"/>
    <p:sldId id="312" r:id="rId9"/>
    <p:sldId id="326" r:id="rId10"/>
    <p:sldId id="313" r:id="rId11"/>
    <p:sldId id="314" r:id="rId12"/>
    <p:sldId id="315" r:id="rId13"/>
    <p:sldId id="316" r:id="rId14"/>
    <p:sldId id="317" r:id="rId15"/>
    <p:sldId id="318" r:id="rId16"/>
    <p:sldId id="306" r:id="rId17"/>
    <p:sldId id="319" r:id="rId18"/>
    <p:sldId id="320" r:id="rId19"/>
    <p:sldId id="325" r:id="rId20"/>
    <p:sldId id="304" r:id="rId21"/>
    <p:sldId id="305" r:id="rId22"/>
    <p:sldId id="327"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495" autoAdjust="0"/>
  </p:normalViewPr>
  <p:slideViewPr>
    <p:cSldViewPr>
      <p:cViewPr varScale="1">
        <p:scale>
          <a:sx n="75" d="100"/>
          <a:sy n="75" d="100"/>
        </p:scale>
        <p:origin x="-6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9/24/2013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A </a:t>
            </a:r>
            <a:r>
              <a:rPr lang="en-GB" sz="1200" b="1" i="0" kern="1200" dirty="0" smtClean="0">
                <a:solidFill>
                  <a:schemeClr val="tx1"/>
                </a:solidFill>
                <a:latin typeface="+mn-lt"/>
                <a:ea typeface="+mn-ea"/>
                <a:cs typeface="+mn-cs"/>
              </a:rPr>
              <a:t>type </a:t>
            </a:r>
            <a:r>
              <a:rPr lang="en-GB" sz="1200" b="1" i="0" kern="1200" dirty="0" err="1" smtClean="0">
                <a:solidFill>
                  <a:schemeClr val="tx1"/>
                </a:solidFill>
                <a:latin typeface="+mn-lt"/>
                <a:ea typeface="+mn-ea"/>
                <a:cs typeface="+mn-cs"/>
              </a:rPr>
              <a:t>Ia</a:t>
            </a:r>
            <a:r>
              <a:rPr lang="en-GB" sz="1200" b="1" i="0" kern="1200" dirty="0" smtClean="0">
                <a:solidFill>
                  <a:schemeClr val="tx1"/>
                </a:solidFill>
                <a:latin typeface="+mn-lt"/>
                <a:ea typeface="+mn-ea"/>
                <a:cs typeface="+mn-cs"/>
              </a:rPr>
              <a:t> sensory </a:t>
            </a:r>
            <a:r>
              <a:rPr lang="en-GB" sz="1200" b="1" i="0" kern="1200" dirty="0" err="1" smtClean="0">
                <a:solidFill>
                  <a:schemeClr val="tx1"/>
                </a:solidFill>
                <a:latin typeface="+mn-lt"/>
                <a:ea typeface="+mn-ea"/>
                <a:cs typeface="+mn-cs"/>
              </a:rPr>
              <a:t>fiber</a:t>
            </a:r>
            <a:r>
              <a:rPr lang="en-GB" sz="1200" b="0" i="0" kern="1200" dirty="0" smtClean="0">
                <a:solidFill>
                  <a:schemeClr val="tx1"/>
                </a:solidFill>
                <a:latin typeface="+mn-lt"/>
                <a:ea typeface="+mn-ea"/>
                <a:cs typeface="+mn-cs"/>
              </a:rPr>
              <a:t>, or a </a:t>
            </a:r>
            <a:r>
              <a:rPr lang="en-GB" sz="1200" b="1" i="0" kern="1200" dirty="0" smtClean="0">
                <a:solidFill>
                  <a:schemeClr val="tx1"/>
                </a:solidFill>
                <a:latin typeface="+mn-lt"/>
                <a:ea typeface="+mn-ea"/>
                <a:cs typeface="+mn-cs"/>
              </a:rPr>
              <a:t>primary afferent </a:t>
            </a:r>
            <a:r>
              <a:rPr lang="en-GB" sz="1200" b="1" i="0" kern="1200" dirty="0" err="1" smtClean="0">
                <a:solidFill>
                  <a:schemeClr val="tx1"/>
                </a:solidFill>
                <a:latin typeface="+mn-lt"/>
                <a:ea typeface="+mn-ea"/>
                <a:cs typeface="+mn-cs"/>
              </a:rPr>
              <a:t>fiber</a:t>
            </a:r>
            <a:r>
              <a:rPr lang="en-GB" sz="1200" b="0" i="0" kern="1200" dirty="0" smtClean="0">
                <a:solidFill>
                  <a:schemeClr val="tx1"/>
                </a:solidFill>
                <a:latin typeface="+mn-lt"/>
                <a:ea typeface="+mn-ea"/>
                <a:cs typeface="+mn-cs"/>
              </a:rPr>
              <a:t> is a type of </a:t>
            </a:r>
            <a:r>
              <a:rPr lang="en-GB" sz="1200" b="0" i="0" u="none" strike="noStrike" kern="1200" dirty="0" smtClean="0">
                <a:solidFill>
                  <a:schemeClr val="tx1"/>
                </a:solidFill>
                <a:latin typeface="+mn-lt"/>
                <a:ea typeface="+mn-ea"/>
                <a:cs typeface="+mn-cs"/>
              </a:rPr>
              <a:t>sensory </a:t>
            </a:r>
            <a:r>
              <a:rPr lang="en-GB" sz="1200" b="0" i="0" u="none" strike="noStrike" kern="1200" dirty="0" err="1" smtClean="0">
                <a:solidFill>
                  <a:schemeClr val="tx1"/>
                </a:solidFill>
                <a:latin typeface="+mn-lt"/>
                <a:ea typeface="+mn-ea"/>
                <a:cs typeface="+mn-cs"/>
              </a:rPr>
              <a:t>fiber</a:t>
            </a:r>
            <a:r>
              <a:rPr lang="en-GB" sz="1200" b="0" i="0" u="none" strike="noStrike"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It is a component of a </a:t>
            </a:r>
            <a:r>
              <a:rPr lang="en-GB" sz="1200" b="0" i="0" u="none" strike="noStrike" kern="1200" dirty="0" smtClean="0">
                <a:solidFill>
                  <a:schemeClr val="tx1"/>
                </a:solidFill>
                <a:latin typeface="+mn-lt"/>
                <a:ea typeface="+mn-ea"/>
                <a:cs typeface="+mn-cs"/>
              </a:rPr>
              <a:t>muscle </a:t>
            </a:r>
            <a:r>
              <a:rPr lang="en-GB" sz="1200" b="0" i="0" u="none" strike="noStrike" kern="1200" dirty="0" err="1" smtClean="0">
                <a:solidFill>
                  <a:schemeClr val="tx1"/>
                </a:solidFill>
                <a:latin typeface="+mn-lt"/>
                <a:ea typeface="+mn-ea"/>
                <a:cs typeface="+mn-cs"/>
              </a:rPr>
              <a:t>fiber</a:t>
            </a:r>
            <a:r>
              <a:rPr lang="en-GB" sz="1200" b="0" i="0" kern="1200" dirty="0" err="1" smtClean="0">
                <a:solidFill>
                  <a:schemeClr val="tx1"/>
                </a:solidFill>
                <a:latin typeface="+mn-lt"/>
                <a:ea typeface="+mn-ea"/>
                <a:cs typeface="+mn-cs"/>
              </a:rPr>
              <a:t>'s</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rPr>
              <a:t>muscle spindle</a:t>
            </a:r>
            <a:r>
              <a:rPr lang="en-GB" sz="1200" b="0" i="0" kern="1200" dirty="0" smtClean="0">
                <a:solidFill>
                  <a:schemeClr val="tx1"/>
                </a:solidFill>
                <a:latin typeface="+mn-lt"/>
                <a:ea typeface="+mn-ea"/>
                <a:cs typeface="+mn-cs"/>
              </a:rPr>
              <a:t> which constantly monitors how fast a muscle stretch changes</a:t>
            </a:r>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II fibers</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rPr>
              <a:t>type of sensory </a:t>
            </a:r>
            <a:r>
              <a:rPr lang="en-GB" sz="1200" b="0" i="0" u="none" strike="noStrike" kern="1200" dirty="0" err="1" smtClean="0">
                <a:solidFill>
                  <a:schemeClr val="tx1"/>
                </a:solidFill>
                <a:latin typeface="+mn-lt"/>
                <a:ea typeface="+mn-ea"/>
                <a:cs typeface="+mn-cs"/>
              </a:rPr>
              <a:t>fiber</a:t>
            </a:r>
            <a:r>
              <a:rPr lang="en-GB" sz="1200" b="0" i="0" u="none" strike="noStrike"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 the second of the two main groups of </a:t>
            </a:r>
            <a:r>
              <a:rPr lang="en-GB" sz="1200" b="0" i="0" u="none" strike="noStrike" kern="1200" dirty="0" smtClean="0">
                <a:solidFill>
                  <a:schemeClr val="tx1"/>
                </a:solidFill>
                <a:latin typeface="+mn-lt"/>
                <a:ea typeface="+mn-ea"/>
                <a:cs typeface="+mn-cs"/>
              </a:rPr>
              <a:t>stretch receptors</a:t>
            </a:r>
            <a:r>
              <a:rPr lang="en-GB" sz="1200" b="0" i="0" kern="1200" dirty="0" smtClean="0">
                <a:solidFill>
                  <a:schemeClr val="tx1"/>
                </a:solidFill>
                <a:latin typeface="+mn-lt"/>
                <a:ea typeface="+mn-ea"/>
                <a:cs typeface="+mn-cs"/>
              </a:rPr>
              <a:t>. They are non-adapting, meaning that even when there is no change in muscle length, they keep responding to stimuli</a:t>
            </a:r>
            <a:endParaRPr lang="en-GB"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601F0D-D30B-43C4-BD54-7D21FB2EBE2F}" type="slidenum">
              <a:rPr lang="fa-IR" smtClean="0">
                <a:ea typeface="Majalla UI"/>
                <a:cs typeface="Majalla UI"/>
              </a:rPr>
              <a:pPr fontAlgn="base">
                <a:spcBef>
                  <a:spcPct val="0"/>
                </a:spcBef>
                <a:spcAft>
                  <a:spcPct val="0"/>
                </a:spcAft>
                <a:defRPr/>
              </a:pPr>
              <a:t>18</a:t>
            </a:fld>
            <a:endParaRPr lang="fa-IR" smtClean="0">
              <a:ea typeface="Majalla UI"/>
              <a:cs typeface="Majalla U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3C6080D-DC4C-9A4D-AB8F-BDFE21DC2F6A}" type="slidenum">
              <a:rPr lang="en-US"/>
              <a:pPr/>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E27E8DE-BDE9-464B-B2AC-06249EA1EE59}" type="slidenum">
              <a:rPr lang="en-US"/>
              <a:pPr/>
              <a:t>21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9/24/2013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9/24/2013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9/24/2013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9/24/2013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tudentconsult.com/content/default.cfm?ISBN=9781416045748&amp;hom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524000"/>
            <a:ext cx="8153400" cy="2819400"/>
          </a:xfrm>
        </p:spPr>
        <p:txBody>
          <a:bodyPr/>
          <a:lstStyle/>
          <a:p>
            <a:pPr algn="ctr"/>
            <a:endParaRPr lang="en-US" dirty="0" smtClean="0"/>
          </a:p>
          <a:p>
            <a:pPr algn="ctr"/>
            <a:endParaRPr lang="en-US" dirty="0" smtClean="0"/>
          </a:p>
          <a:p>
            <a:pPr marL="27432" algn="ctr">
              <a:spcBef>
                <a:spcPts val="600"/>
              </a:spcBef>
              <a:buSzPct val="80000"/>
              <a:defRPr/>
            </a:pPr>
            <a:r>
              <a:rPr lang="en-GB" sz="2400" dirty="0" smtClean="0">
                <a:solidFill>
                  <a:schemeClr val="tx2">
                    <a:shade val="30000"/>
                    <a:satMod val="150000"/>
                  </a:schemeClr>
                </a:solidFill>
              </a:rPr>
              <a:t>Dr </a:t>
            </a:r>
            <a:r>
              <a:rPr lang="en-GB" sz="2400" dirty="0" err="1" smtClean="0">
                <a:solidFill>
                  <a:schemeClr val="tx2">
                    <a:shade val="30000"/>
                    <a:satMod val="150000"/>
                  </a:schemeClr>
                </a:solidFill>
              </a:rPr>
              <a:t>Abdulrahman</a:t>
            </a:r>
            <a:r>
              <a:rPr lang="en-GB" sz="2400" dirty="0" smtClean="0">
                <a:solidFill>
                  <a:schemeClr val="tx2">
                    <a:shade val="30000"/>
                    <a:satMod val="150000"/>
                  </a:schemeClr>
                </a:solidFill>
              </a:rPr>
              <a:t> </a:t>
            </a:r>
            <a:r>
              <a:rPr lang="en-GB" sz="2400" dirty="0" err="1" smtClean="0">
                <a:solidFill>
                  <a:schemeClr val="tx2">
                    <a:shade val="30000"/>
                    <a:satMod val="150000"/>
                  </a:schemeClr>
                </a:solidFill>
              </a:rPr>
              <a:t>Alhowikan</a:t>
            </a:r>
            <a:endParaRPr lang="en-GB" sz="2400" dirty="0" smtClean="0">
              <a:solidFill>
                <a:schemeClr val="tx2">
                  <a:shade val="30000"/>
                  <a:satMod val="150000"/>
                </a:schemeClr>
              </a:solidFill>
            </a:endParaRPr>
          </a:p>
          <a:p>
            <a:pPr marL="27432" algn="ctr">
              <a:spcBef>
                <a:spcPts val="600"/>
              </a:spcBef>
              <a:buSzPct val="80000"/>
              <a:defRPr/>
            </a:pPr>
            <a:r>
              <a:rPr lang="en-GB" sz="2400" dirty="0" smtClean="0">
                <a:solidFill>
                  <a:schemeClr val="tx2">
                    <a:shade val="30000"/>
                    <a:satMod val="150000"/>
                  </a:schemeClr>
                </a:solidFill>
              </a:rPr>
              <a:t>Collage of medicine</a:t>
            </a:r>
          </a:p>
          <a:p>
            <a:pPr marL="27432" algn="ctr">
              <a:spcBef>
                <a:spcPts val="600"/>
              </a:spcBef>
              <a:buSzPct val="80000"/>
              <a:defRPr/>
            </a:pPr>
            <a:r>
              <a:rPr lang="en-GB" sz="2400" dirty="0" smtClean="0">
                <a:solidFill>
                  <a:schemeClr val="tx2">
                    <a:shade val="30000"/>
                    <a:satMod val="150000"/>
                  </a:schemeClr>
                </a:solidFill>
              </a:rPr>
              <a:t>Physiology Dep. </a:t>
            </a:r>
            <a:endParaRPr lang="en-GB" sz="2400" dirty="0">
              <a:solidFill>
                <a:schemeClr val="tx2">
                  <a:shade val="30000"/>
                  <a:satMod val="150000"/>
                </a:schemeClr>
              </a:solidFill>
            </a:endParaRPr>
          </a:p>
        </p:txBody>
      </p:sp>
      <p:sp>
        <p:nvSpPr>
          <p:cNvPr id="5" name="Rectangle 4"/>
          <p:cNvSpPr/>
          <p:nvPr/>
        </p:nvSpPr>
        <p:spPr>
          <a:xfrm>
            <a:off x="685800" y="1066800"/>
            <a:ext cx="7848600" cy="523220"/>
          </a:xfrm>
          <a:prstGeom prst="rect">
            <a:avLst/>
          </a:prstGeom>
        </p:spPr>
        <p:txBody>
          <a:bodyPr wrap="square">
            <a:spAutoFit/>
          </a:bodyPr>
          <a:lstStyle/>
          <a:p>
            <a:r>
              <a:rPr lang="en-US" sz="2800" b="1" dirty="0" smtClean="0"/>
              <a:t>Physiology of the </a:t>
            </a:r>
            <a:r>
              <a:rPr lang="en-US" sz="2800" b="1" dirty="0" err="1" smtClean="0"/>
              <a:t>Proprioceptors</a:t>
            </a:r>
            <a:r>
              <a:rPr lang="en-US" sz="2800" b="1" dirty="0" smtClean="0"/>
              <a:t> in Balance</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smtClean="0">
                <a:solidFill>
                  <a:srgbClr val="FF0000"/>
                </a:solidFill>
              </a:rPr>
              <a:t>Response of Primary and the Secondary Endings to "Static" Response</a:t>
            </a:r>
            <a:endParaRPr lang="en-US" dirty="0" smtClean="0">
              <a:solidFill>
                <a:srgbClr val="FF0000"/>
              </a:solidFill>
            </a:endParaRPr>
          </a:p>
          <a:p>
            <a:r>
              <a:rPr lang="en-US" sz="2800" dirty="0" smtClean="0"/>
              <a:t>muscle spindle is stretched slowly-impulses transmitted from primary and secondary endings transmit these impulses for several minutes (static response )</a:t>
            </a:r>
          </a:p>
          <a:p>
            <a:endParaRPr lang="en-US" sz="2800" dirty="0" smtClean="0"/>
          </a:p>
          <a:p>
            <a:r>
              <a:rPr lang="en-US" dirty="0" smtClean="0">
                <a:solidFill>
                  <a:srgbClr val="FF0000"/>
                </a:solidFill>
              </a:rPr>
              <a:t>Response of the Primary Ending (Not the Secondary Ending) "Dynamic" Response</a:t>
            </a:r>
          </a:p>
          <a:p>
            <a:r>
              <a:rPr lang="en-US" sz="2800" dirty="0" smtClean="0"/>
              <a:t>spindle receptor increases suddenly, the primary ending (but not the secondary ending) is stimulated powerfully.</a:t>
            </a:r>
          </a:p>
        </p:txBody>
      </p:sp>
      <p:sp>
        <p:nvSpPr>
          <p:cNvPr id="3" name="Title 2"/>
          <p:cNvSpPr>
            <a:spLocks noGrp="1"/>
          </p:cNvSpPr>
          <p:nvPr>
            <p:ph type="title"/>
          </p:nvPr>
        </p:nvSpPr>
        <p:spPr>
          <a:xfrm>
            <a:off x="381000" y="152400"/>
            <a:ext cx="8229600" cy="1143000"/>
          </a:xfrm>
        </p:spPr>
        <p:txBody>
          <a:bodyPr>
            <a:normAutofit/>
          </a:bodyPr>
          <a:lstStyle/>
          <a:p>
            <a:r>
              <a:rPr lang="en-GB" sz="3200" b="0" dirty="0" smtClean="0"/>
              <a:t>Response of Both the Primary and the Secondary Endings</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28671"/>
          </a:xfrm>
        </p:spPr>
        <p:txBody>
          <a:bodyPr>
            <a:normAutofit fontScale="92500" lnSpcReduction="10000"/>
          </a:bodyPr>
          <a:lstStyle/>
          <a:p>
            <a:r>
              <a:rPr lang="en-US" dirty="0" smtClean="0"/>
              <a:t>gamma motor nerves to the muscle spindle can be divided into two types: gamma-dynamic (gamma-d)  excites mainly the nuclear bag </a:t>
            </a:r>
            <a:r>
              <a:rPr lang="en-US" dirty="0" err="1" smtClean="0"/>
              <a:t>intrafusal</a:t>
            </a:r>
            <a:r>
              <a:rPr lang="en-US" dirty="0" smtClean="0"/>
              <a:t> fibers</a:t>
            </a:r>
          </a:p>
          <a:p>
            <a:r>
              <a:rPr lang="en-US" dirty="0" smtClean="0"/>
              <a:t> gamma-static (gamma-s). excites mainly the nuclear chain </a:t>
            </a:r>
            <a:r>
              <a:rPr lang="en-US" dirty="0" err="1" smtClean="0"/>
              <a:t>intrafusal</a:t>
            </a:r>
            <a:r>
              <a:rPr lang="en-US" dirty="0" smtClean="0"/>
              <a:t> fibers</a:t>
            </a:r>
          </a:p>
          <a:p>
            <a:endParaRPr lang="en-US" dirty="0" smtClean="0"/>
          </a:p>
          <a:p>
            <a:endParaRPr lang="en-US" dirty="0" smtClean="0"/>
          </a:p>
        </p:txBody>
      </p:sp>
      <p:pic>
        <p:nvPicPr>
          <p:cNvPr id="4" name="Picture 1" descr="D:\SCContent\9781416045748\graphics\fullsize\S9781416045748-054-f003.jpg"/>
          <p:cNvPicPr>
            <a:picLocks noChangeAspect="1" noChangeArrowheads="1"/>
          </p:cNvPicPr>
          <p:nvPr/>
        </p:nvPicPr>
        <p:blipFill>
          <a:blip r:embed="rId2" cstate="print"/>
          <a:srcRect/>
          <a:stretch>
            <a:fillRect/>
          </a:stretch>
        </p:blipFill>
        <p:spPr bwMode="auto">
          <a:xfrm>
            <a:off x="0" y="3878262"/>
            <a:ext cx="9144000" cy="2979738"/>
          </a:xfrm>
          <a:prstGeom prst="rect">
            <a:avLst/>
          </a:prstGeom>
          <a:noFill/>
          <a:ln w="9525">
            <a:solidFill>
              <a:schemeClr val="tx1"/>
            </a:solidFill>
            <a:miter lim="800000"/>
            <a:headEnd/>
            <a:tailEnd/>
          </a:ln>
        </p:spPr>
      </p:pic>
      <p:sp>
        <p:nvSpPr>
          <p:cNvPr id="5" name="Rectangle 4"/>
          <p:cNvSpPr/>
          <p:nvPr/>
        </p:nvSpPr>
        <p:spPr>
          <a:xfrm>
            <a:off x="0" y="228600"/>
            <a:ext cx="9144000" cy="1077218"/>
          </a:xfrm>
          <a:prstGeom prst="rect">
            <a:avLst/>
          </a:prstGeom>
        </p:spPr>
        <p:txBody>
          <a:bodyPr wrap="square">
            <a:spAutoFit/>
          </a:bodyPr>
          <a:lstStyle/>
          <a:p>
            <a:r>
              <a:rPr lang="en-US" sz="3200" dirty="0" smtClean="0"/>
              <a:t>Control Intensity of Static and Dynamic Responses Gamma Motor Nerves</a:t>
            </a: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5029200" cy="4525963"/>
          </a:xfrm>
        </p:spPr>
        <p:txBody>
          <a:bodyPr>
            <a:normAutofit fontScale="92500"/>
          </a:bodyPr>
          <a:lstStyle/>
          <a:p>
            <a:pPr>
              <a:buNone/>
            </a:pPr>
            <a:r>
              <a:rPr lang="en-US" dirty="0" smtClean="0"/>
              <a:t>muscle spindle signal entering a dorsal root of the spinal cord. A branch of this fiber then goes directly to the anterior horn of the cord gray matter and synapses with anterior motor neurons that send motor nerve fibers back to the same muscle from which the muscle spindle fiber originated. </a:t>
            </a:r>
          </a:p>
        </p:txBody>
      </p:sp>
      <p:sp>
        <p:nvSpPr>
          <p:cNvPr id="3" name="Title 2"/>
          <p:cNvSpPr>
            <a:spLocks noGrp="1"/>
          </p:cNvSpPr>
          <p:nvPr>
            <p:ph type="title"/>
          </p:nvPr>
        </p:nvSpPr>
        <p:spPr/>
        <p:txBody>
          <a:bodyPr/>
          <a:lstStyle/>
          <a:p>
            <a:r>
              <a:rPr lang="en-US" b="0" dirty="0" smtClean="0"/>
              <a:t>Muscle Stretch Reflex</a:t>
            </a:r>
            <a:endParaRPr lang="en-US" dirty="0"/>
          </a:p>
        </p:txBody>
      </p:sp>
      <p:pic>
        <p:nvPicPr>
          <p:cNvPr id="4" name="Picture 1" descr="D:\SCContent\9781416045748\graphics\fullsize\S9781416045748-054-f005.jpg"/>
          <p:cNvPicPr>
            <a:picLocks noChangeAspect="1" noChangeArrowheads="1"/>
          </p:cNvPicPr>
          <p:nvPr/>
        </p:nvPicPr>
        <p:blipFill>
          <a:blip r:embed="rId2" cstate="print"/>
          <a:srcRect/>
          <a:stretch>
            <a:fillRect/>
          </a:stretch>
        </p:blipFill>
        <p:spPr bwMode="auto">
          <a:xfrm>
            <a:off x="5334000" y="1295400"/>
            <a:ext cx="3581400" cy="4762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The dynamic stretch reflex</a:t>
            </a:r>
            <a:r>
              <a:rPr lang="en-US" dirty="0" smtClean="0"/>
              <a:t> elicited by the strong dynamic signal from the primary sensory endings, </a:t>
            </a:r>
          </a:p>
          <a:p>
            <a:r>
              <a:rPr lang="en-US" dirty="0" smtClean="0"/>
              <a:t>caused by rapid stretch or </a:t>
            </a:r>
            <a:r>
              <a:rPr lang="en-US" dirty="0" err="1" smtClean="0"/>
              <a:t>unstretch</a:t>
            </a:r>
            <a:r>
              <a:rPr lang="en-US" dirty="0" smtClean="0"/>
              <a:t>. That is, when a muscle is suddenly stretched or </a:t>
            </a:r>
            <a:r>
              <a:rPr lang="en-US" dirty="0" err="1" smtClean="0"/>
              <a:t>unstretched</a:t>
            </a:r>
            <a:r>
              <a:rPr lang="en-US" dirty="0" smtClean="0"/>
              <a:t>; </a:t>
            </a:r>
          </a:p>
          <a:p>
            <a:r>
              <a:rPr lang="en-US" dirty="0" smtClean="0"/>
              <a:t>causes strong reflex contraction (or decrease in contraction) of muscle</a:t>
            </a:r>
            <a:endParaRPr lang="en-US" dirty="0"/>
          </a:p>
        </p:txBody>
      </p:sp>
      <p:sp>
        <p:nvSpPr>
          <p:cNvPr id="3" name="Title 2"/>
          <p:cNvSpPr>
            <a:spLocks noGrp="1"/>
          </p:cNvSpPr>
          <p:nvPr>
            <p:ph type="title"/>
          </p:nvPr>
        </p:nvSpPr>
        <p:spPr/>
        <p:txBody>
          <a:bodyPr>
            <a:normAutofit fontScale="90000"/>
          </a:bodyPr>
          <a:lstStyle/>
          <a:p>
            <a:r>
              <a:rPr lang="en-US" b="0" dirty="0" smtClean="0"/>
              <a:t>Dynamic </a:t>
            </a:r>
            <a:r>
              <a:rPr lang="en-US" b="0" dirty="0" err="1" smtClean="0"/>
              <a:t>snd</a:t>
            </a:r>
            <a:r>
              <a:rPr lang="en-US" b="0" dirty="0" smtClean="0"/>
              <a:t> Static Stretch Reflex</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solidFill>
                  <a:srgbClr val="FF0000"/>
                </a:solidFill>
                <a:effectLst>
                  <a:outerShdw blurRad="38100" dist="38100" dir="2700000" algn="tl">
                    <a:srgbClr val="000000">
                      <a:alpha val="43137"/>
                    </a:srgbClr>
                  </a:outerShdw>
                </a:effectLst>
              </a:rPr>
              <a:t>static stretch reflex </a:t>
            </a:r>
          </a:p>
          <a:p>
            <a:r>
              <a:rPr lang="en-US" dirty="0" smtClean="0"/>
              <a:t>elicited by the continuous static receptor </a:t>
            </a:r>
          </a:p>
          <a:p>
            <a:r>
              <a:rPr lang="en-US" dirty="0" smtClean="0"/>
              <a:t>signals transmitted by both primary and secondary endings. </a:t>
            </a:r>
          </a:p>
          <a:p>
            <a:r>
              <a:rPr lang="en-US" dirty="0" smtClean="0"/>
              <a:t>continues for a prolonged period </a:t>
            </a:r>
            <a:endParaRPr lang="en-US" i="1" dirty="0" smtClean="0"/>
          </a:p>
          <a:p>
            <a:pPr>
              <a:buNone/>
            </a:pPr>
            <a:endParaRPr lang="en-US" i="1" dirty="0" smtClean="0"/>
          </a:p>
        </p:txBody>
      </p:sp>
      <p:sp>
        <p:nvSpPr>
          <p:cNvPr id="4" name="Title 2"/>
          <p:cNvSpPr>
            <a:spLocks noGrp="1"/>
          </p:cNvSpPr>
          <p:nvPr>
            <p:ph type="title"/>
          </p:nvPr>
        </p:nvSpPr>
        <p:spPr>
          <a:xfrm>
            <a:off x="457200" y="274638"/>
            <a:ext cx="8229600" cy="1143000"/>
          </a:xfrm>
        </p:spPr>
        <p:txBody>
          <a:bodyPr>
            <a:normAutofit fontScale="90000"/>
          </a:bodyPr>
          <a:lstStyle/>
          <a:p>
            <a:r>
              <a:rPr lang="en-US" b="0" dirty="0" smtClean="0"/>
              <a:t>Dynamic </a:t>
            </a:r>
            <a:r>
              <a:rPr lang="en-US" b="0" dirty="0" err="1" smtClean="0"/>
              <a:t>snd</a:t>
            </a:r>
            <a:r>
              <a:rPr lang="en-US" b="0" dirty="0" smtClean="0"/>
              <a:t> Static Stretch Reflex</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Determine how much background excitation, or "tone," the brain is sending to the spinal cord. </a:t>
            </a:r>
            <a:r>
              <a:rPr lang="en-US" dirty="0" err="1" smtClean="0"/>
              <a:t>Eg</a:t>
            </a:r>
            <a:r>
              <a:rPr lang="en-US" dirty="0" smtClean="0"/>
              <a:t> </a:t>
            </a:r>
          </a:p>
          <a:p>
            <a:r>
              <a:rPr lang="en-US" dirty="0" smtClean="0">
                <a:solidFill>
                  <a:srgbClr val="FF0000"/>
                </a:solidFill>
              </a:rPr>
              <a:t>Knee jerk </a:t>
            </a:r>
            <a:r>
              <a:rPr lang="en-US" dirty="0" smtClean="0"/>
              <a:t>striking the patellar tendon by hammer; this instantaneously stretches the </a:t>
            </a:r>
            <a:r>
              <a:rPr lang="en-US" dirty="0" err="1" smtClean="0"/>
              <a:t>quamuscle</a:t>
            </a:r>
            <a:r>
              <a:rPr lang="en-US" dirty="0" smtClean="0"/>
              <a:t> and excites a dynamic stretch reflex </a:t>
            </a:r>
            <a:r>
              <a:rPr lang="en-US" dirty="0" err="1" smtClean="0"/>
              <a:t>driceps</a:t>
            </a:r>
            <a:endParaRPr lang="en-US" dirty="0" smtClean="0"/>
          </a:p>
          <a:p>
            <a:r>
              <a:rPr lang="en-US" dirty="0" smtClean="0"/>
              <a:t>Reflexes can be obtained from any muscle of the body </a:t>
            </a:r>
          </a:p>
          <a:p>
            <a:r>
              <a:rPr lang="en-US" dirty="0" smtClean="0"/>
              <a:t>Showing the degree of facilitation of spinal cord centers</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b="0" dirty="0" smtClean="0"/>
              <a:t>Clinical Applications of the Stretch Reflex</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4876800" cy="3090672"/>
          </a:xfrm>
        </p:spPr>
        <p:txBody>
          <a:bodyPr/>
          <a:lstStyle/>
          <a:p>
            <a:r>
              <a:rPr lang="en-US" dirty="0" smtClean="0"/>
              <a:t> (2) Golgi tendon organs located in the muscle tendons</a:t>
            </a:r>
          </a:p>
          <a:p>
            <a:r>
              <a:rPr lang="en-US" dirty="0" smtClean="0"/>
              <a:t>transmit information about tendon tension or rate of change of tension.</a:t>
            </a:r>
          </a:p>
          <a:p>
            <a:endParaRPr lang="en-US" dirty="0"/>
          </a:p>
        </p:txBody>
      </p:sp>
      <p:sp>
        <p:nvSpPr>
          <p:cNvPr id="3" name="Title 2"/>
          <p:cNvSpPr>
            <a:spLocks noGrp="1"/>
          </p:cNvSpPr>
          <p:nvPr>
            <p:ph type="title"/>
          </p:nvPr>
        </p:nvSpPr>
        <p:spPr/>
        <p:txBody>
          <a:bodyPr>
            <a:normAutofit fontScale="90000"/>
          </a:bodyPr>
          <a:lstStyle/>
          <a:p>
            <a:r>
              <a:rPr lang="en-US" dirty="0" smtClean="0"/>
              <a:t>Second Muscle Sensory Receptors-Golgi Tendon cont..</a:t>
            </a:r>
            <a:endParaRPr lang="en-US" dirty="0"/>
          </a:p>
        </p:txBody>
      </p:sp>
      <p:pic>
        <p:nvPicPr>
          <p:cNvPr id="4" name="Picture 1" descr="D:\SCContent\9781416045748\graphics\fullsize\S9781416045748-054-f002.jpg"/>
          <p:cNvPicPr>
            <a:picLocks noChangeAspect="1" noChangeArrowheads="1"/>
          </p:cNvPicPr>
          <p:nvPr/>
        </p:nvPicPr>
        <p:blipFill>
          <a:blip r:embed="rId2" cstate="print"/>
          <a:srcRect/>
          <a:stretch>
            <a:fillRect/>
          </a:stretch>
        </p:blipFill>
        <p:spPr bwMode="auto">
          <a:xfrm>
            <a:off x="5010150" y="1752600"/>
            <a:ext cx="4133850" cy="476250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rtlCol="0">
            <a:normAutofit fontScale="90000"/>
          </a:bodyPr>
          <a:lstStyle/>
          <a:p>
            <a:pPr eaLnBrk="1" fontAlgn="auto" hangingPunct="1">
              <a:spcAft>
                <a:spcPts val="0"/>
              </a:spcAft>
              <a:buClr>
                <a:srgbClr val="00B0F0"/>
              </a:buClr>
              <a:defRPr/>
            </a:pPr>
            <a:r>
              <a:rPr lang="en-US" sz="3600" b="1" dirty="0">
                <a:solidFill>
                  <a:schemeClr val="tx1"/>
                </a:solidFill>
                <a:effectLst>
                  <a:outerShdw blurRad="38100" dist="38100" dir="2700000" algn="tl">
                    <a:srgbClr val="000000">
                      <a:alpha val="43137"/>
                    </a:srgbClr>
                  </a:outerShdw>
                </a:effectLst>
              </a:rPr>
              <a:t>Golgi Tendon Organ Helps Control Muscle Tension </a:t>
            </a:r>
            <a:endParaRPr lang="fa-IR" sz="3600" b="1" dirty="0">
              <a:solidFill>
                <a:schemeClr val="tx1"/>
              </a:solidFill>
              <a:effectLst>
                <a:outerShdw blurRad="38100" dist="38100" dir="2700000" algn="tl">
                  <a:srgbClr val="000000">
                    <a:alpha val="43137"/>
                  </a:srgbClr>
                </a:outerShdw>
              </a:effectLst>
            </a:endParaRPr>
          </a:p>
        </p:txBody>
      </p:sp>
      <p:sp>
        <p:nvSpPr>
          <p:cNvPr id="31747" name="Content Placeholder 2"/>
          <p:cNvSpPr>
            <a:spLocks noGrp="1"/>
          </p:cNvSpPr>
          <p:nvPr>
            <p:ph idx="1"/>
          </p:nvPr>
        </p:nvSpPr>
        <p:spPr>
          <a:xfrm>
            <a:off x="457200" y="2209800"/>
            <a:ext cx="8229600" cy="4114800"/>
          </a:xfrm>
        </p:spPr>
        <p:txBody>
          <a:bodyPr/>
          <a:lstStyle/>
          <a:p>
            <a:pPr eaLnBrk="1" hangingPunct="1">
              <a:buFont typeface="Wingdings 2" pitchFamily="18" charset="2"/>
              <a:buChar char="P"/>
            </a:pPr>
            <a:r>
              <a:rPr lang="en-US" dirty="0" smtClean="0">
                <a:ea typeface="Majalla UI"/>
                <a:cs typeface="Majalla UI"/>
              </a:rPr>
              <a:t>is an encapsulated sensory receptor </a:t>
            </a:r>
          </a:p>
          <a:p>
            <a:pPr eaLnBrk="1" hangingPunct="1">
              <a:buFont typeface="Wingdings 2" pitchFamily="18" charset="2"/>
              <a:buChar char="P"/>
            </a:pPr>
            <a:r>
              <a:rPr lang="en-US" dirty="0" smtClean="0">
                <a:ea typeface="Majalla UI"/>
                <a:cs typeface="Majalla UI"/>
              </a:rPr>
              <a:t>About 10 to 15 muscle fibers are usually connected to each Golgi tendon organ</a:t>
            </a:r>
          </a:p>
          <a:p>
            <a:pPr eaLnBrk="1" hangingPunct="1">
              <a:buFont typeface="Wingdings 2" pitchFamily="18" charset="2"/>
              <a:buChar char="P"/>
            </a:pPr>
            <a:r>
              <a:rPr lang="en-US" dirty="0" smtClean="0">
                <a:ea typeface="Majalla UI"/>
                <a:cs typeface="Majalla UI"/>
              </a:rPr>
              <a:t>is stimulated when this small bundle of muscle fibers is "tensed" by contracting or stretching the muscle.</a:t>
            </a:r>
            <a:endParaRPr lang="fa-IR" dirty="0" smtClean="0"/>
          </a:p>
        </p:txBody>
      </p:sp>
      <p:sp>
        <p:nvSpPr>
          <p:cNvPr id="4" name="Slide Number Placeholder 3"/>
          <p:cNvSpPr>
            <a:spLocks noGrp="1"/>
          </p:cNvSpPr>
          <p:nvPr>
            <p:ph type="sldNum" sz="quarter" idx="12"/>
          </p:nvPr>
        </p:nvSpPr>
        <p:spPr/>
        <p:txBody>
          <a:bodyPr/>
          <a:lstStyle/>
          <a:p>
            <a:pPr>
              <a:defRPr/>
            </a:pPr>
            <a:fld id="{86C873FA-541D-47CB-835E-61EB66F3B37A}" type="slidenum">
              <a:rPr lang="fa-IR"/>
              <a:pPr>
                <a:defRPr/>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Wingdings 2"/>
              <a:buNone/>
              <a:defRPr/>
            </a:pPr>
            <a:r>
              <a:rPr lang="en-US" dirty="0" smtClean="0">
                <a:effectLst>
                  <a:outerShdw blurRad="38100" dist="38100" dir="2700000" algn="tl">
                    <a:srgbClr val="000000">
                      <a:alpha val="43137"/>
                    </a:srgbClr>
                  </a:outerShdw>
                </a:effectLst>
              </a:rPr>
              <a:t>the</a:t>
            </a:r>
            <a:r>
              <a:rPr lang="en-US" dirty="0" smtClean="0">
                <a:solidFill>
                  <a:srgbClr val="FF0000"/>
                </a:solidFill>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major difference </a:t>
            </a:r>
            <a:r>
              <a:rPr lang="en-US" dirty="0">
                <a:effectLst>
                  <a:outerShdw blurRad="38100" dist="38100" dir="2700000" algn="tl">
                    <a:srgbClr val="000000">
                      <a:alpha val="43137"/>
                    </a:srgbClr>
                  </a:outerShdw>
                </a:effectLst>
              </a:rPr>
              <a:t>in excitation of the </a:t>
            </a:r>
            <a:r>
              <a:rPr lang="en-US" dirty="0" smtClean="0">
                <a:solidFill>
                  <a:srgbClr val="FF0000"/>
                </a:solidFill>
                <a:effectLst>
                  <a:outerShdw blurRad="38100" dist="38100" dir="2700000" algn="tl">
                    <a:srgbClr val="000000">
                      <a:alpha val="43137"/>
                    </a:srgbClr>
                  </a:outerShdw>
                </a:effectLst>
              </a:rPr>
              <a:t>Golgi </a:t>
            </a:r>
            <a:r>
              <a:rPr lang="en-US" dirty="0">
                <a:solidFill>
                  <a:srgbClr val="FF0000"/>
                </a:solidFill>
                <a:effectLst>
                  <a:outerShdw blurRad="38100" dist="38100" dir="2700000" algn="tl">
                    <a:srgbClr val="000000">
                      <a:alpha val="43137"/>
                    </a:srgbClr>
                  </a:outerShdw>
                </a:effectLst>
              </a:rPr>
              <a:t>tendon organ </a:t>
            </a:r>
            <a:r>
              <a:rPr lang="en-US" dirty="0">
                <a:effectLst>
                  <a:outerShdw blurRad="38100" dist="38100" dir="2700000" algn="tl">
                    <a:srgbClr val="000000">
                      <a:alpha val="43137"/>
                    </a:srgbClr>
                  </a:outerShdw>
                </a:effectLst>
              </a:rPr>
              <a:t>versus</a:t>
            </a:r>
            <a:r>
              <a:rPr lang="en-US" dirty="0">
                <a:solidFill>
                  <a:srgbClr val="FF0000"/>
                </a:solidFill>
                <a:effectLst>
                  <a:outerShdw blurRad="38100" dist="38100" dir="2700000" algn="tl">
                    <a:srgbClr val="000000">
                      <a:alpha val="43137"/>
                    </a:srgbClr>
                  </a:outerShdw>
                </a:effectLst>
              </a:rPr>
              <a:t> the muscle spindle </a:t>
            </a:r>
            <a:r>
              <a:rPr lang="en-US" dirty="0">
                <a:effectLst>
                  <a:outerShdw blurRad="38100" dist="38100" dir="2700000" algn="tl">
                    <a:srgbClr val="000000">
                      <a:alpha val="43137"/>
                    </a:srgbClr>
                  </a:outerShdw>
                </a:effectLst>
              </a:rPr>
              <a:t>is that </a:t>
            </a:r>
            <a:endParaRPr lang="en-US" dirty="0" smtClean="0">
              <a:effectLst>
                <a:outerShdw blurRad="38100" dist="38100" dir="2700000" algn="tl">
                  <a:srgbClr val="000000">
                    <a:alpha val="43137"/>
                  </a:srgbClr>
                </a:outerShdw>
              </a:effectLst>
            </a:endParaRPr>
          </a:p>
          <a:p>
            <a:pPr marL="274320" indent="-274320" eaLnBrk="1" fontAlgn="auto" hangingPunct="1">
              <a:spcAft>
                <a:spcPts val="0"/>
              </a:spcAft>
              <a:buClr>
                <a:srgbClr val="FF0000"/>
              </a:buClr>
              <a:buFont typeface="Wingdings" pitchFamily="2" charset="2"/>
              <a:buChar char="Ø"/>
              <a:defRPr/>
            </a:pPr>
            <a:r>
              <a:rPr lang="en-US" dirty="0" smtClean="0"/>
              <a:t>the </a:t>
            </a:r>
            <a:r>
              <a:rPr lang="en-US" b="1" dirty="0">
                <a:effectLst>
                  <a:outerShdw blurRad="38100" dist="38100" dir="2700000" algn="tl">
                    <a:srgbClr val="000000">
                      <a:alpha val="43137"/>
                    </a:srgbClr>
                  </a:outerShdw>
                </a:effectLst>
              </a:rPr>
              <a:t>spindle detects </a:t>
            </a:r>
            <a:r>
              <a:rPr lang="en-US" dirty="0"/>
              <a:t>muscle </a:t>
            </a:r>
            <a:r>
              <a:rPr lang="en-US" dirty="0">
                <a:effectLst>
                  <a:outerShdw blurRad="38100" dist="38100" dir="2700000" algn="tl">
                    <a:srgbClr val="000000">
                      <a:alpha val="43137"/>
                    </a:srgbClr>
                  </a:outerShdw>
                </a:effectLst>
              </a:rPr>
              <a:t>length and </a:t>
            </a:r>
            <a:r>
              <a:rPr lang="en-US" dirty="0" smtClean="0">
                <a:effectLst>
                  <a:outerShdw blurRad="38100" dist="38100" dir="2700000" algn="tl">
                    <a:srgbClr val="000000">
                      <a:alpha val="43137"/>
                    </a:srgbClr>
                  </a:outerShdw>
                </a:effectLst>
              </a:rPr>
              <a:t>changes </a:t>
            </a:r>
            <a:r>
              <a:rPr lang="en-US" dirty="0">
                <a:effectLst>
                  <a:outerShdw blurRad="38100" dist="38100" dir="2700000" algn="tl">
                    <a:srgbClr val="000000">
                      <a:alpha val="43137"/>
                    </a:srgbClr>
                  </a:outerShdw>
                </a:effectLst>
              </a:rPr>
              <a:t>in muscle length, </a:t>
            </a:r>
            <a:endParaRPr lang="en-US" dirty="0" smtClean="0">
              <a:effectLst>
                <a:outerShdw blurRad="38100" dist="38100" dir="2700000" algn="tl">
                  <a:srgbClr val="000000">
                    <a:alpha val="43137"/>
                  </a:srgbClr>
                </a:outerShdw>
              </a:effectLst>
            </a:endParaRPr>
          </a:p>
          <a:p>
            <a:pPr marL="274320" indent="-274320" eaLnBrk="1" fontAlgn="auto" hangingPunct="1">
              <a:spcAft>
                <a:spcPts val="0"/>
              </a:spcAft>
              <a:buClr>
                <a:srgbClr val="FF0000"/>
              </a:buClr>
              <a:buFont typeface="Wingdings" pitchFamily="2" charset="2"/>
              <a:buChar char="Ø"/>
              <a:defRPr/>
            </a:pPr>
            <a:r>
              <a:rPr lang="en-US" dirty="0" smtClean="0"/>
              <a:t>whereas </a:t>
            </a:r>
            <a:r>
              <a:rPr lang="en-US" dirty="0"/>
              <a:t>the </a:t>
            </a:r>
            <a:r>
              <a:rPr lang="en-US" b="1" dirty="0">
                <a:effectLst>
                  <a:outerShdw blurRad="38100" dist="38100" dir="2700000" algn="tl">
                    <a:srgbClr val="000000">
                      <a:alpha val="43137"/>
                    </a:srgbClr>
                  </a:outerShdw>
                </a:effectLst>
              </a:rPr>
              <a:t>tendon organ detects </a:t>
            </a:r>
            <a:r>
              <a:rPr lang="en-US" dirty="0"/>
              <a:t>muscle </a:t>
            </a:r>
            <a:r>
              <a:rPr lang="en-US" dirty="0">
                <a:effectLst>
                  <a:outerShdw blurRad="38100" dist="38100" dir="2700000" algn="tl">
                    <a:srgbClr val="000000">
                      <a:alpha val="43137"/>
                    </a:srgbClr>
                  </a:outerShdw>
                </a:effectLst>
              </a:rPr>
              <a:t>tension</a:t>
            </a:r>
            <a:r>
              <a:rPr lang="en-US" dirty="0"/>
              <a:t> as reflected by the </a:t>
            </a:r>
            <a:r>
              <a:rPr lang="en-US" dirty="0" smtClean="0"/>
              <a:t>tension </a:t>
            </a:r>
            <a:r>
              <a:rPr lang="en-US" dirty="0"/>
              <a:t>in itself. </a:t>
            </a:r>
            <a:endParaRPr lang="fa-IR" dirty="0"/>
          </a:p>
        </p:txBody>
      </p:sp>
      <p:sp>
        <p:nvSpPr>
          <p:cNvPr id="4" name="Slide Number Placeholder 3"/>
          <p:cNvSpPr>
            <a:spLocks noGrp="1"/>
          </p:cNvSpPr>
          <p:nvPr>
            <p:ph type="sldNum" sz="quarter" idx="12"/>
          </p:nvPr>
        </p:nvSpPr>
        <p:spPr/>
        <p:txBody>
          <a:bodyPr/>
          <a:lstStyle/>
          <a:p>
            <a:pPr>
              <a:defRPr/>
            </a:pPr>
            <a:fld id="{EC5DAFAD-6E0F-460A-A6E0-D2FB8C629929}" type="slidenum">
              <a:rPr lang="fa-IR"/>
              <a:pPr>
                <a:defRPr/>
              </a:pPr>
              <a:t>18</a:t>
            </a:fld>
            <a:endParaRPr lang="fa-IR"/>
          </a:p>
        </p:txBody>
      </p:sp>
      <p:sp>
        <p:nvSpPr>
          <p:cNvPr id="5" name="Rectangle 4"/>
          <p:cNvSpPr/>
          <p:nvPr/>
        </p:nvSpPr>
        <p:spPr>
          <a:xfrm>
            <a:off x="685800" y="304800"/>
            <a:ext cx="8001000" cy="1077218"/>
          </a:xfrm>
          <a:prstGeom prst="rect">
            <a:avLst/>
          </a:prstGeom>
        </p:spPr>
        <p:txBody>
          <a:bodyPr wrap="square">
            <a:spAutoFit/>
          </a:bodyPr>
          <a:lstStyle/>
          <a:p>
            <a:r>
              <a:rPr lang="en-US" sz="3200" dirty="0" smtClean="0">
                <a:effectLst>
                  <a:outerShdw blurRad="38100" dist="38100" dir="2700000" algn="tl">
                    <a:srgbClr val="000000">
                      <a:alpha val="43137"/>
                    </a:srgbClr>
                  </a:outerShdw>
                </a:effectLst>
              </a:rPr>
              <a:t>Difference Between Golgi Tendon Organ And  Muscle Spindle </a:t>
            </a:r>
            <a:endParaRPr lang="en-GB"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buClr>
                <a:srgbClr val="00B0F0"/>
              </a:buClr>
              <a:defRPr/>
            </a:pPr>
            <a:r>
              <a:rPr lang="en-US" sz="3200" b="1" dirty="0" smtClean="0">
                <a:solidFill>
                  <a:schemeClr val="tx1"/>
                </a:solidFill>
                <a:effectLst>
                  <a:outerShdw blurRad="38100" dist="38100" dir="2700000" algn="tl">
                    <a:srgbClr val="000000">
                      <a:alpha val="43137"/>
                    </a:srgbClr>
                  </a:outerShdw>
                </a:effectLst>
              </a:rPr>
              <a:t>Inhibitory Nature Of The Tendon Reflex And Its Importance </a:t>
            </a:r>
            <a:endParaRPr lang="fa-IR" sz="32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92500"/>
          </a:bodyPr>
          <a:lstStyle/>
          <a:p>
            <a:pPr marL="274320" indent="-274320" eaLnBrk="1" fontAlgn="auto" hangingPunct="1">
              <a:spcAft>
                <a:spcPts val="0"/>
              </a:spcAft>
              <a:buClr>
                <a:schemeClr val="accent3"/>
              </a:buClr>
              <a:buFont typeface="Wingdings 2" pitchFamily="18" charset="2"/>
              <a:buChar char="P"/>
              <a:defRPr/>
            </a:pPr>
            <a:r>
              <a:rPr lang="en-US" dirty="0"/>
              <a:t>When the Golgi tendon organs of a muscle tendon are stimulated by increased tension in the </a:t>
            </a:r>
            <a:r>
              <a:rPr lang="en-US" dirty="0" smtClean="0"/>
              <a:t>connecting </a:t>
            </a:r>
            <a:r>
              <a:rPr lang="en-US" dirty="0"/>
              <a:t>muscle, signals are transmitted to the spinal cord to cause reflex effects in the </a:t>
            </a:r>
            <a:r>
              <a:rPr lang="en-US" dirty="0" smtClean="0"/>
              <a:t>respective </a:t>
            </a:r>
            <a:r>
              <a:rPr lang="en-US" dirty="0"/>
              <a:t>muscle</a:t>
            </a:r>
            <a:r>
              <a:rPr lang="en-US" dirty="0" smtClean="0"/>
              <a:t>.</a:t>
            </a:r>
          </a:p>
          <a:p>
            <a:pPr marL="274320" indent="-274320" eaLnBrk="1" fontAlgn="auto" hangingPunct="1">
              <a:spcAft>
                <a:spcPts val="0"/>
              </a:spcAft>
              <a:buClr>
                <a:schemeClr val="accent3"/>
              </a:buClr>
              <a:buFont typeface="Wingdings 2" pitchFamily="18" charset="2"/>
              <a:buChar char="P"/>
              <a:defRPr/>
            </a:pPr>
            <a:r>
              <a:rPr lang="en-US" dirty="0" smtClean="0"/>
              <a:t> </a:t>
            </a:r>
            <a:r>
              <a:rPr lang="en-US" dirty="0"/>
              <a:t>This reflex is entirely inhibitory. </a:t>
            </a:r>
            <a:endParaRPr lang="en-US" dirty="0" smtClean="0"/>
          </a:p>
          <a:p>
            <a:pPr marL="274320" indent="-274320" eaLnBrk="1" fontAlgn="auto" hangingPunct="1">
              <a:spcAft>
                <a:spcPts val="0"/>
              </a:spcAft>
              <a:buClr>
                <a:schemeClr val="accent3"/>
              </a:buClr>
              <a:buFont typeface="Wingdings 2" pitchFamily="18" charset="2"/>
              <a:buChar char="P"/>
              <a:defRPr/>
            </a:pPr>
            <a:r>
              <a:rPr lang="en-US" dirty="0" smtClean="0"/>
              <a:t>Thus</a:t>
            </a:r>
            <a:r>
              <a:rPr lang="en-US" dirty="0"/>
              <a:t>, this reflex provides a negative feedback mechanism that prevents the development of too much tension on the </a:t>
            </a:r>
            <a:r>
              <a:rPr lang="en-US" dirty="0" smtClean="0"/>
              <a:t>muscle and</a:t>
            </a:r>
            <a:r>
              <a:rPr lang="en-US" sz="2400" b="1" dirty="0" smtClean="0">
                <a:solidFill>
                  <a:prstClr val="black"/>
                </a:solidFill>
                <a:effectLst>
                  <a:outerShdw blurRad="38100" dist="38100" dir="2700000" algn="tl">
                    <a:srgbClr val="000000">
                      <a:alpha val="43137"/>
                    </a:srgbClr>
                  </a:outerShdw>
                </a:effectLst>
              </a:rPr>
              <a:t> </a:t>
            </a:r>
            <a:r>
              <a:rPr lang="en-US" b="1" dirty="0">
                <a:solidFill>
                  <a:prstClr val="black"/>
                </a:solidFill>
                <a:effectLst>
                  <a:outerShdw blurRad="38100" dist="38100" dir="2700000" algn="tl">
                    <a:srgbClr val="000000">
                      <a:alpha val="43137"/>
                    </a:srgbClr>
                  </a:outerShdw>
                </a:effectLst>
              </a:rPr>
              <a:t>a </a:t>
            </a:r>
            <a:r>
              <a:rPr lang="en-US" b="1" dirty="0">
                <a:solidFill>
                  <a:srgbClr val="FF0000"/>
                </a:solidFill>
                <a:effectLst>
                  <a:outerShdw blurRad="38100" dist="38100" dir="2700000" algn="tl">
                    <a:srgbClr val="000000">
                      <a:alpha val="43137"/>
                    </a:srgbClr>
                  </a:outerShdw>
                </a:effectLst>
              </a:rPr>
              <a:t>protective mechanism </a:t>
            </a:r>
            <a:r>
              <a:rPr lang="en-US" b="1" dirty="0">
                <a:solidFill>
                  <a:prstClr val="black"/>
                </a:solidFill>
                <a:effectLst>
                  <a:outerShdw blurRad="38100" dist="38100" dir="2700000" algn="tl">
                    <a:srgbClr val="000000">
                      <a:alpha val="43137"/>
                    </a:srgbClr>
                  </a:outerShdw>
                </a:effectLst>
              </a:rPr>
              <a:t>to </a:t>
            </a:r>
            <a:r>
              <a:rPr lang="en-US" sz="2400" b="1" dirty="0" smtClean="0">
                <a:solidFill>
                  <a:prstClr val="black"/>
                </a:solidFill>
                <a:effectLst>
                  <a:outerShdw blurRad="38100" dist="38100" dir="2700000" algn="tl">
                    <a:srgbClr val="000000">
                      <a:alpha val="43137"/>
                    </a:srgbClr>
                  </a:outerShdw>
                </a:effectLst>
              </a:rPr>
              <a:t>prevent </a:t>
            </a:r>
            <a:r>
              <a:rPr lang="en-US" sz="2400" b="1" dirty="0">
                <a:solidFill>
                  <a:prstClr val="black"/>
                </a:solidFill>
                <a:effectLst>
                  <a:outerShdw blurRad="38100" dist="38100" dir="2700000" algn="tl">
                    <a:srgbClr val="000000">
                      <a:alpha val="43137"/>
                    </a:srgbClr>
                  </a:outerShdw>
                </a:effectLst>
              </a:rPr>
              <a:t>tearing of the muscle or avulsion of the tendon from its attachments to the bone</a:t>
            </a:r>
            <a:r>
              <a:rPr lang="en-US" dirty="0" smtClean="0"/>
              <a:t>. </a:t>
            </a:r>
            <a:endParaRPr lang="fa-IR" dirty="0"/>
          </a:p>
        </p:txBody>
      </p:sp>
      <p:sp>
        <p:nvSpPr>
          <p:cNvPr id="4" name="Slide Number Placeholder 3"/>
          <p:cNvSpPr>
            <a:spLocks noGrp="1"/>
          </p:cNvSpPr>
          <p:nvPr>
            <p:ph type="sldNum" sz="quarter" idx="12"/>
          </p:nvPr>
        </p:nvSpPr>
        <p:spPr/>
        <p:txBody>
          <a:bodyPr/>
          <a:lstStyle/>
          <a:p>
            <a:pPr>
              <a:defRPr/>
            </a:pPr>
            <a:fld id="{36F2AC79-07B4-4918-A4EA-CA956B15C772}" type="slidenum">
              <a:rPr lang="fa-IR"/>
              <a:pPr>
                <a:defRPr/>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257800"/>
          </a:xfrm>
        </p:spPr>
        <p:txBody>
          <a:bodyPr>
            <a:normAutofit lnSpcReduction="10000"/>
          </a:bodyPr>
          <a:lstStyle/>
          <a:p>
            <a:pPr marL="624078" indent="-514350">
              <a:lnSpc>
                <a:spcPct val="150000"/>
              </a:lnSpc>
              <a:buFont typeface="+mj-lt"/>
              <a:buAutoNum type="arabicPeriod"/>
            </a:pPr>
            <a:r>
              <a:rPr lang="en-US" sz="2500" dirty="0" smtClean="0"/>
              <a:t>Definition of </a:t>
            </a:r>
            <a:r>
              <a:rPr lang="en-US" sz="2500" dirty="0" err="1" smtClean="0"/>
              <a:t>proprioceptors</a:t>
            </a:r>
            <a:r>
              <a:rPr lang="en-US" sz="2500" dirty="0" smtClean="0"/>
              <a:t> and its role in body balance.</a:t>
            </a:r>
          </a:p>
          <a:p>
            <a:pPr marL="624078" indent="-514350">
              <a:lnSpc>
                <a:spcPct val="150000"/>
              </a:lnSpc>
              <a:buFont typeface="+mj-lt"/>
              <a:buAutoNum type="arabicPeriod"/>
            </a:pPr>
            <a:r>
              <a:rPr lang="en-US" sz="2500" dirty="0" smtClean="0"/>
              <a:t>The muscle spindles and their role in stretch reflex.</a:t>
            </a:r>
          </a:p>
          <a:p>
            <a:pPr marL="624078" indent="-514350">
              <a:lnSpc>
                <a:spcPct val="150000"/>
              </a:lnSpc>
              <a:buFont typeface="+mj-lt"/>
              <a:buAutoNum type="arabicPeriod"/>
            </a:pPr>
            <a:r>
              <a:rPr lang="en-US" sz="2500" dirty="0" smtClean="0"/>
              <a:t>The Golgi tendon organs and analyze their function as part of a feedback system that maintain muscle tone.</a:t>
            </a:r>
          </a:p>
          <a:p>
            <a:pPr marL="624078" indent="-514350">
              <a:lnSpc>
                <a:spcPct val="150000"/>
              </a:lnSpc>
              <a:buFont typeface="+mj-lt"/>
              <a:buAutoNum type="arabicPeriod"/>
            </a:pPr>
            <a:r>
              <a:rPr lang="en-US" sz="2500" dirty="0" smtClean="0"/>
              <a:t>Reciprocal innervations, inverse stretch reflex, </a:t>
            </a:r>
            <a:r>
              <a:rPr lang="en-US" sz="2500" dirty="0" err="1" smtClean="0"/>
              <a:t>clonus</a:t>
            </a:r>
            <a:r>
              <a:rPr lang="en-US" sz="2500" dirty="0" smtClean="0"/>
              <a:t> and lengthening reaction.</a:t>
            </a:r>
          </a:p>
          <a:p>
            <a:endParaRPr lang="en-US" dirty="0"/>
          </a:p>
        </p:txBody>
      </p:sp>
      <p:sp>
        <p:nvSpPr>
          <p:cNvPr id="3" name="Title 2"/>
          <p:cNvSpPr>
            <a:spLocks noGrp="1"/>
          </p:cNvSpPr>
          <p:nvPr>
            <p:ph type="title"/>
          </p:nvPr>
        </p:nvSpPr>
        <p:spPr/>
        <p:txBody>
          <a:bodyPr>
            <a:normAutofit fontScale="90000"/>
          </a:bodyPr>
          <a:lstStyle/>
          <a:p>
            <a:r>
              <a:rPr lang="en-US" dirty="0" smtClean="0"/>
              <a:t>Objectives:</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title"/>
          </p:nvPr>
        </p:nvSpPr>
        <p:spPr/>
        <p:txBody>
          <a:bodyPr>
            <a:normAutofit fontScale="90000"/>
          </a:bodyPr>
          <a:lstStyle/>
          <a:p>
            <a:pPr eaLnBrk="1" hangingPunct="1"/>
            <a:r>
              <a:rPr lang="en-US"/>
              <a:t>Muscle Reflexes Help Prevent Damage</a:t>
            </a:r>
          </a:p>
        </p:txBody>
      </p:sp>
      <p:sp>
        <p:nvSpPr>
          <p:cNvPr id="71683" name="Rectangle 9"/>
          <p:cNvSpPr>
            <a:spLocks noChangeArrowheads="1"/>
          </p:cNvSpPr>
          <p:nvPr/>
        </p:nvSpPr>
        <p:spPr bwMode="auto">
          <a:xfrm>
            <a:off x="7904163" y="6550025"/>
            <a:ext cx="1236662" cy="304800"/>
          </a:xfrm>
          <a:prstGeom prst="rect">
            <a:avLst/>
          </a:prstGeom>
          <a:noFill/>
          <a:ln w="9525">
            <a:noFill/>
            <a:miter lim="800000"/>
            <a:headEnd/>
            <a:tailEnd/>
          </a:ln>
        </p:spPr>
        <p:txBody>
          <a:bodyPr wrap="none">
            <a:prstTxWarp prst="textNoShape">
              <a:avLst/>
            </a:prstTxWarp>
            <a:spAutoFit/>
          </a:bodyPr>
          <a:lstStyle/>
          <a:p>
            <a:pPr algn="r" eaLnBrk="0" hangingPunct="0">
              <a:lnSpc>
                <a:spcPct val="100000"/>
              </a:lnSpc>
            </a:pPr>
            <a:r>
              <a:rPr lang="en-US" sz="1400">
                <a:solidFill>
                  <a:schemeClr val="tx1"/>
                </a:solidFill>
              </a:rPr>
              <a:t>Figure 13-6b</a:t>
            </a:r>
          </a:p>
        </p:txBody>
      </p:sp>
      <p:pic>
        <p:nvPicPr>
          <p:cNvPr id="5" name="Picture 4" descr="figure_13_06a-c_labeled.jpg"/>
          <p:cNvPicPr>
            <a:picLocks noChangeAspect="1"/>
          </p:cNvPicPr>
          <p:nvPr/>
        </p:nvPicPr>
        <p:blipFill>
          <a:blip r:embed="rId3" cstate="print"/>
          <a:stretch>
            <a:fillRect/>
          </a:stretch>
        </p:blipFill>
        <p:spPr>
          <a:xfrm>
            <a:off x="304799" y="1981200"/>
            <a:ext cx="8534401" cy="35306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8"/>
          <p:cNvSpPr>
            <a:spLocks noGrp="1" noChangeArrowheads="1"/>
          </p:cNvSpPr>
          <p:nvPr>
            <p:ph type="title"/>
          </p:nvPr>
        </p:nvSpPr>
        <p:spPr>
          <a:xfrm>
            <a:off x="0" y="76200"/>
            <a:ext cx="9144000" cy="523220"/>
          </a:xfrm>
        </p:spPr>
        <p:txBody>
          <a:bodyPr>
            <a:normAutofit fontScale="90000"/>
          </a:bodyPr>
          <a:lstStyle/>
          <a:p>
            <a:pPr eaLnBrk="1" hangingPunct="1"/>
            <a:r>
              <a:rPr lang="en-US" dirty="0" err="1" smtClean="0"/>
              <a:t>GTO’s</a:t>
            </a:r>
            <a:endParaRPr lang="en-US" dirty="0"/>
          </a:p>
        </p:txBody>
      </p:sp>
      <p:sp>
        <p:nvSpPr>
          <p:cNvPr id="73731" name="Rectangle 30"/>
          <p:cNvSpPr>
            <a:spLocks noChangeArrowheads="1"/>
          </p:cNvSpPr>
          <p:nvPr/>
        </p:nvSpPr>
        <p:spPr bwMode="auto">
          <a:xfrm>
            <a:off x="8012113" y="6550025"/>
            <a:ext cx="1128712" cy="304800"/>
          </a:xfrm>
          <a:prstGeom prst="rect">
            <a:avLst/>
          </a:prstGeom>
          <a:noFill/>
          <a:ln w="9525">
            <a:noFill/>
            <a:miter lim="800000"/>
            <a:headEnd/>
            <a:tailEnd/>
          </a:ln>
        </p:spPr>
        <p:txBody>
          <a:bodyPr wrap="none">
            <a:prstTxWarp prst="textNoShape">
              <a:avLst/>
            </a:prstTxWarp>
            <a:spAutoFit/>
          </a:bodyPr>
          <a:lstStyle/>
          <a:p>
            <a:pPr algn="r" eaLnBrk="0" hangingPunct="0">
              <a:lnSpc>
                <a:spcPct val="100000"/>
              </a:lnSpc>
            </a:pPr>
            <a:r>
              <a:rPr lang="en-US" sz="1400">
                <a:solidFill>
                  <a:schemeClr val="tx1"/>
                </a:solidFill>
              </a:rPr>
              <a:t>Figure 13-7</a:t>
            </a:r>
          </a:p>
        </p:txBody>
      </p:sp>
      <p:pic>
        <p:nvPicPr>
          <p:cNvPr id="16" name="Picture 15" descr="figure_13_06d-e_labeled.jpg"/>
          <p:cNvPicPr>
            <a:picLocks noChangeAspect="1"/>
          </p:cNvPicPr>
          <p:nvPr/>
        </p:nvPicPr>
        <p:blipFill>
          <a:blip r:embed="rId3" cstate="print"/>
          <a:stretch>
            <a:fillRect/>
          </a:stretch>
        </p:blipFill>
        <p:spPr>
          <a:xfrm>
            <a:off x="228600" y="1143000"/>
            <a:ext cx="8534400" cy="43561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involuntary, rhythmic muscular contractions and relaxations. </a:t>
            </a:r>
            <a:r>
              <a:rPr lang="en-GB" dirty="0" err="1" smtClean="0"/>
              <a:t>Clonus</a:t>
            </a:r>
            <a:r>
              <a:rPr lang="en-GB" dirty="0" smtClean="0"/>
              <a:t> is a sign of certain neurological conditions, particularly associated with upper motor neuron lesions</a:t>
            </a:r>
          </a:p>
          <a:p>
            <a:r>
              <a:rPr lang="en-GB" dirty="0" smtClean="0"/>
              <a:t>sustained </a:t>
            </a:r>
            <a:r>
              <a:rPr lang="en-GB" dirty="0" err="1" smtClean="0"/>
              <a:t>clonus</a:t>
            </a:r>
            <a:r>
              <a:rPr lang="en-GB" dirty="0" smtClean="0"/>
              <a:t> with five or more beats is considered abnormal.</a:t>
            </a:r>
          </a:p>
          <a:p>
            <a:r>
              <a:rPr lang="en-GB" dirty="0" err="1" smtClean="0"/>
              <a:t>Clonus</a:t>
            </a:r>
            <a:r>
              <a:rPr lang="en-GB" dirty="0" smtClean="0"/>
              <a:t> may be seen in patients with stroke, multiple sclerosis and spinal cord damage</a:t>
            </a:r>
            <a:endParaRPr lang="en-GB" dirty="0"/>
          </a:p>
        </p:txBody>
      </p:sp>
      <p:sp>
        <p:nvSpPr>
          <p:cNvPr id="3" name="Title 2"/>
          <p:cNvSpPr>
            <a:spLocks noGrp="1"/>
          </p:cNvSpPr>
          <p:nvPr>
            <p:ph type="title"/>
          </p:nvPr>
        </p:nvSpPr>
        <p:spPr/>
        <p:txBody>
          <a:bodyPr/>
          <a:lstStyle/>
          <a:p>
            <a:r>
              <a:rPr lang="en-US" dirty="0" err="1" smtClean="0"/>
              <a:t>Clonus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idx="1"/>
          </p:nvPr>
        </p:nvSpPr>
        <p:spPr>
          <a:xfrm>
            <a:off x="457200" y="914400"/>
            <a:ext cx="8229600" cy="4525963"/>
          </a:xfrm>
        </p:spPr>
        <p:txBody>
          <a:bodyPr>
            <a:spAutoFit/>
          </a:bodyPr>
          <a:lstStyle/>
          <a:p>
            <a:pPr algn="ctr">
              <a:spcBef>
                <a:spcPct val="50000"/>
              </a:spcBef>
              <a:buFont typeface="Wingdings" pitchFamily="2" charset="2"/>
              <a:buNone/>
            </a:pPr>
            <a:r>
              <a:rPr lang="en-GB" sz="2800" b="1" i="1" dirty="0" smtClean="0">
                <a:latin typeface="Times New Roman" pitchFamily="18" charset="0"/>
              </a:rPr>
              <a:t>Reference book </a:t>
            </a:r>
          </a:p>
          <a:p>
            <a:pPr algn="ctr">
              <a:spcBef>
                <a:spcPct val="50000"/>
              </a:spcBef>
              <a:buFont typeface="Wingdings" pitchFamily="2" charset="2"/>
              <a:buNone/>
            </a:pPr>
            <a:r>
              <a:rPr lang="en-GB" sz="2800" b="1" i="1" dirty="0" smtClean="0">
                <a:solidFill>
                  <a:srgbClr val="00B050"/>
                </a:solidFill>
                <a:latin typeface="Times New Roman" pitchFamily="18" charset="0"/>
                <a:hlinkClick r:id="rId2" tooltip="Textbook of Medical Physiology 12E home"/>
              </a:rPr>
              <a:t>Guyton &amp; Hall: Textbook of Medical Physiology 12E</a:t>
            </a:r>
            <a:r>
              <a:rPr lang="en-GB" sz="2800" b="1" i="1" dirty="0" smtClean="0">
                <a:solidFill>
                  <a:srgbClr val="00B050"/>
                </a:solidFill>
                <a:latin typeface="Times New Roman" pitchFamily="18" charset="0"/>
              </a:rPr>
              <a:t> </a:t>
            </a:r>
          </a:p>
        </p:txBody>
      </p:sp>
      <p:sp>
        <p:nvSpPr>
          <p:cNvPr id="5" name="Rectangle 3"/>
          <p:cNvSpPr txBox="1">
            <a:spLocks noChangeArrowheads="1"/>
          </p:cNvSpPr>
          <p:nvPr/>
        </p:nvSpPr>
        <p:spPr bwMode="auto">
          <a:xfrm>
            <a:off x="1066800" y="3276600"/>
            <a:ext cx="7313613" cy="1673225"/>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en-GB" sz="9600" b="1" kern="0" dirty="0">
                <a:latin typeface="Kunstler Script" pitchFamily="66" charset="0"/>
                <a:cs typeface="+mn-cs"/>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0"/>
            <a:ext cx="4114800" cy="3505200"/>
          </a:xfrm>
        </p:spPr>
        <p:txBody>
          <a:bodyPr>
            <a:normAutofit fontScale="40000" lnSpcReduction="20000"/>
          </a:bodyPr>
          <a:lstStyle/>
          <a:p>
            <a:r>
              <a:rPr lang="en-US" sz="5900" b="1" dirty="0" smtClean="0">
                <a:solidFill>
                  <a:srgbClr val="FF0000"/>
                </a:solidFill>
              </a:rPr>
              <a:t>Muscle spindle</a:t>
            </a:r>
          </a:p>
          <a:p>
            <a:pPr lvl="1"/>
            <a:r>
              <a:rPr lang="en-US" sz="5100" dirty="0" smtClean="0"/>
              <a:t>Response to stretch</a:t>
            </a:r>
          </a:p>
          <a:p>
            <a:pPr lvl="2"/>
            <a:r>
              <a:rPr lang="en-US" sz="5100" dirty="0" smtClean="0"/>
              <a:t>Within muscle fibers as </a:t>
            </a:r>
            <a:r>
              <a:rPr lang="en-US" sz="5100" b="1" dirty="0" err="1" smtClean="0"/>
              <a:t>intrafusal</a:t>
            </a:r>
            <a:r>
              <a:rPr lang="en-US" sz="5100" b="1" dirty="0" smtClean="0"/>
              <a:t> </a:t>
            </a:r>
            <a:r>
              <a:rPr lang="en-US" sz="5100" b="1" dirty="0" err="1" smtClean="0"/>
              <a:t>fibrer</a:t>
            </a:r>
            <a:endParaRPr lang="en-US" sz="5100" b="1" dirty="0" smtClean="0"/>
          </a:p>
          <a:p>
            <a:pPr lvl="2"/>
            <a:r>
              <a:rPr lang="en-US" sz="5100" dirty="0" err="1" smtClean="0"/>
              <a:t>Automonic</a:t>
            </a:r>
            <a:r>
              <a:rPr lang="en-US" sz="5100" dirty="0" smtClean="0"/>
              <a:t> with </a:t>
            </a:r>
            <a:r>
              <a:rPr lang="en-US" sz="5100" b="1" dirty="0" smtClean="0"/>
              <a:t>gamma</a:t>
            </a:r>
            <a:r>
              <a:rPr lang="en-US" sz="5100" dirty="0" smtClean="0"/>
              <a:t> motor neurons</a:t>
            </a:r>
          </a:p>
          <a:p>
            <a:pPr lvl="2">
              <a:buNone/>
            </a:pPr>
            <a:endParaRPr lang="en-US" sz="5100" dirty="0" smtClean="0"/>
          </a:p>
          <a:p>
            <a:r>
              <a:rPr lang="en-US" sz="7000" b="1" dirty="0" smtClean="0">
                <a:solidFill>
                  <a:srgbClr val="FF0000"/>
                </a:solidFill>
              </a:rPr>
              <a:t>Golgi tendon organ</a:t>
            </a:r>
          </a:p>
          <a:p>
            <a:pPr lvl="1"/>
            <a:r>
              <a:rPr lang="en-US" sz="4500" dirty="0" smtClean="0"/>
              <a:t>Muscle tension especially during isometric</a:t>
            </a:r>
          </a:p>
          <a:p>
            <a:pPr lvl="2"/>
            <a:r>
              <a:rPr lang="en-US" sz="4500" dirty="0" smtClean="0"/>
              <a:t>Relaxation reflex - protective</a:t>
            </a:r>
          </a:p>
          <a:p>
            <a:pPr marL="624078" indent="-514350">
              <a:buFont typeface="+mj-lt"/>
              <a:buAutoNum type="arabicPeriod"/>
            </a:pPr>
            <a:endParaRPr lang="en-US" dirty="0" smtClean="0"/>
          </a:p>
        </p:txBody>
      </p:sp>
      <p:sp>
        <p:nvSpPr>
          <p:cNvPr id="3" name="Title 2"/>
          <p:cNvSpPr>
            <a:spLocks noGrp="1"/>
          </p:cNvSpPr>
          <p:nvPr>
            <p:ph type="title"/>
          </p:nvPr>
        </p:nvSpPr>
        <p:spPr>
          <a:xfrm>
            <a:off x="228600" y="228600"/>
            <a:ext cx="8610600" cy="1143000"/>
          </a:xfrm>
        </p:spPr>
        <p:txBody>
          <a:bodyPr>
            <a:normAutofit/>
          </a:bodyPr>
          <a:lstStyle/>
          <a:p>
            <a:r>
              <a:rPr lang="en-US" sz="3200" dirty="0" smtClean="0"/>
              <a:t>Muscle Sensory Receptors (</a:t>
            </a:r>
            <a:r>
              <a:rPr lang="en-US" sz="3200" dirty="0" err="1" smtClean="0">
                <a:solidFill>
                  <a:srgbClr val="FF0000"/>
                </a:solidFill>
              </a:rPr>
              <a:t>Proprioceptors</a:t>
            </a:r>
            <a:r>
              <a:rPr lang="en-US" sz="3200" dirty="0" smtClean="0">
                <a:solidFill>
                  <a:srgbClr val="FF0000"/>
                </a:solidFill>
              </a:rPr>
              <a:t>)</a:t>
            </a:r>
            <a:endParaRPr lang="en-US" sz="3200" dirty="0"/>
          </a:p>
        </p:txBody>
      </p:sp>
      <p:sp>
        <p:nvSpPr>
          <p:cNvPr id="4" name="Rectangle 3"/>
          <p:cNvSpPr/>
          <p:nvPr/>
        </p:nvSpPr>
        <p:spPr>
          <a:xfrm>
            <a:off x="228600" y="1524000"/>
            <a:ext cx="8763000" cy="400110"/>
          </a:xfrm>
          <a:prstGeom prst="rect">
            <a:avLst/>
          </a:prstGeom>
        </p:spPr>
        <p:txBody>
          <a:bodyPr wrap="square">
            <a:spAutoFit/>
          </a:bodyPr>
          <a:lstStyle/>
          <a:p>
            <a:r>
              <a:rPr lang="en-US" sz="2000" dirty="0" err="1" smtClean="0">
                <a:solidFill>
                  <a:srgbClr val="FF0000"/>
                </a:solidFill>
              </a:rPr>
              <a:t>Proprioceptors</a:t>
            </a:r>
            <a:r>
              <a:rPr lang="en-US" sz="2000" dirty="0" smtClean="0">
                <a:solidFill>
                  <a:srgbClr val="FF0000"/>
                </a:solidFill>
              </a:rPr>
              <a:t> provide information about the position of body parts</a:t>
            </a:r>
            <a:endParaRPr lang="en-US" sz="2000" dirty="0"/>
          </a:p>
        </p:txBody>
      </p:sp>
      <p:pic>
        <p:nvPicPr>
          <p:cNvPr id="5" name="Picture 3" descr="Picture60.jpg"/>
          <p:cNvPicPr>
            <a:picLocks noChangeAspect="1"/>
          </p:cNvPicPr>
          <p:nvPr/>
        </p:nvPicPr>
        <p:blipFill>
          <a:blip r:embed="rId2" cstate="print"/>
          <a:srcRect/>
          <a:stretch>
            <a:fillRect/>
          </a:stretch>
        </p:blipFill>
        <p:spPr bwMode="auto">
          <a:xfrm>
            <a:off x="4953000" y="2057400"/>
            <a:ext cx="3889899"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US" dirty="0" smtClean="0"/>
              <a:t>spread throughout the belly of the muscle.</a:t>
            </a:r>
          </a:p>
          <a:p>
            <a:pPr marL="624078" indent="-514350">
              <a:buFont typeface="+mj-lt"/>
              <a:buAutoNum type="arabicPeriod"/>
            </a:pPr>
            <a:endParaRPr lang="en-US" dirty="0" smtClean="0"/>
          </a:p>
          <a:p>
            <a:pPr marL="624078" indent="-514350">
              <a:buFont typeface="+mj-lt"/>
              <a:buAutoNum type="arabicPeriod"/>
            </a:pPr>
            <a:r>
              <a:rPr lang="en-US" dirty="0" smtClean="0"/>
              <a:t>send information to the CNS about muscle length or rate of change of length.</a:t>
            </a:r>
          </a:p>
          <a:p>
            <a:pPr marL="624078" indent="-514350">
              <a:buFont typeface="+mj-lt"/>
              <a:buAutoNum type="arabicPeriod"/>
            </a:pPr>
            <a:endParaRPr lang="en-US" dirty="0" smtClean="0"/>
          </a:p>
          <a:p>
            <a:pPr marL="624078" indent="-514350">
              <a:buFont typeface="+mj-lt"/>
              <a:buAutoNum type="arabicPeriod"/>
            </a:pPr>
            <a:r>
              <a:rPr lang="en-US" dirty="0" smtClean="0"/>
              <a:t>Each spindle is 3 to 10 millimeters long.</a:t>
            </a:r>
          </a:p>
          <a:p>
            <a:pPr marL="624078" indent="-514350">
              <a:buFont typeface="+mj-lt"/>
              <a:buAutoNum type="arabicPeriod"/>
            </a:pPr>
            <a:endParaRPr lang="en-US" dirty="0" smtClean="0"/>
          </a:p>
          <a:p>
            <a:pPr marL="624078" indent="-514350">
              <a:buFont typeface="+mj-lt"/>
              <a:buAutoNum type="arabicPeriod"/>
            </a:pPr>
            <a:r>
              <a:rPr lang="en-US" dirty="0" smtClean="0"/>
              <a:t>It is built around 3 to 12 tiny </a:t>
            </a:r>
            <a:r>
              <a:rPr lang="en-US" dirty="0" err="1" smtClean="0"/>
              <a:t>intrafusal</a:t>
            </a:r>
            <a:r>
              <a:rPr lang="en-US" dirty="0" smtClean="0"/>
              <a:t> muscle fibers , has few or no </a:t>
            </a:r>
            <a:r>
              <a:rPr lang="en-US" dirty="0" err="1" smtClean="0"/>
              <a:t>actin</a:t>
            </a:r>
            <a:r>
              <a:rPr lang="en-US" dirty="0" smtClean="0"/>
              <a:t> and myosin filaments</a:t>
            </a:r>
          </a:p>
          <a:p>
            <a:pPr>
              <a:buNone/>
            </a:pPr>
            <a:endParaRPr lang="en-US" dirty="0" smtClean="0"/>
          </a:p>
        </p:txBody>
      </p:sp>
      <p:sp>
        <p:nvSpPr>
          <p:cNvPr id="3" name="Title 2"/>
          <p:cNvSpPr>
            <a:spLocks noGrp="1"/>
          </p:cNvSpPr>
          <p:nvPr>
            <p:ph type="title"/>
          </p:nvPr>
        </p:nvSpPr>
        <p:spPr/>
        <p:txBody>
          <a:bodyPr>
            <a:normAutofit/>
          </a:bodyPr>
          <a:lstStyle/>
          <a:p>
            <a:r>
              <a:rPr lang="en-US" dirty="0" smtClean="0"/>
              <a:t>Muscle Spindles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Excited in two ways: </a:t>
            </a:r>
          </a:p>
          <a:p>
            <a:pPr>
              <a:buNone/>
            </a:pPr>
            <a:endParaRPr lang="en-US" dirty="0" smtClean="0"/>
          </a:p>
          <a:p>
            <a:pPr marL="624078" indent="-514350">
              <a:buFont typeface="+mj-lt"/>
              <a:buAutoNum type="arabicPeriod"/>
            </a:pPr>
            <a:r>
              <a:rPr lang="en-US" dirty="0" smtClean="0"/>
              <a:t>Lengthening whole muscle- stretches the </a:t>
            </a:r>
            <a:r>
              <a:rPr lang="en-US" dirty="0" err="1" smtClean="0"/>
              <a:t>midportion</a:t>
            </a:r>
            <a:r>
              <a:rPr lang="en-US" dirty="0" smtClean="0"/>
              <a:t> - excites the receptor.</a:t>
            </a:r>
          </a:p>
          <a:p>
            <a:pPr marL="624078" indent="-514350">
              <a:buFont typeface="+mj-lt"/>
              <a:buAutoNum type="arabicPeriod"/>
            </a:pPr>
            <a:endParaRPr lang="en-US" dirty="0" smtClean="0"/>
          </a:p>
          <a:p>
            <a:pPr marL="624078" indent="-514350">
              <a:buFont typeface="+mj-lt"/>
              <a:buAutoNum type="arabicPeriod"/>
            </a:pPr>
            <a:r>
              <a:rPr lang="en-US" dirty="0" smtClean="0"/>
              <a:t>if  length of the whole muscle- does not change, contraction of </a:t>
            </a:r>
            <a:r>
              <a:rPr lang="en-US" dirty="0" err="1" smtClean="0"/>
              <a:t>intrafusal</a:t>
            </a:r>
            <a:r>
              <a:rPr lang="en-US" dirty="0" smtClean="0"/>
              <a:t> fibers stretches the </a:t>
            </a:r>
            <a:r>
              <a:rPr lang="en-US" dirty="0" err="1" smtClean="0"/>
              <a:t>midportion</a:t>
            </a:r>
            <a:r>
              <a:rPr lang="en-US" dirty="0" smtClean="0"/>
              <a:t> of the spindle and excites the receptor.</a:t>
            </a:r>
          </a:p>
          <a:p>
            <a:pPr marL="624078" indent="-514350">
              <a:buFont typeface="+mj-lt"/>
              <a:buAutoNum type="arabicPeriod"/>
            </a:pPr>
            <a:endParaRPr lang="en-US" dirty="0" smtClean="0"/>
          </a:p>
          <a:p>
            <a:endParaRPr lang="en-US" dirty="0"/>
          </a:p>
        </p:txBody>
      </p:sp>
      <p:sp>
        <p:nvSpPr>
          <p:cNvPr id="3" name="Title 2"/>
          <p:cNvSpPr>
            <a:spLocks noGrp="1"/>
          </p:cNvSpPr>
          <p:nvPr>
            <p:ph type="title"/>
          </p:nvPr>
        </p:nvSpPr>
        <p:spPr/>
        <p:txBody>
          <a:bodyPr>
            <a:normAutofit fontScale="90000"/>
          </a:bodyPr>
          <a:lstStyle/>
          <a:p>
            <a:pPr lvl="0"/>
            <a:r>
              <a:rPr lang="en-US" sz="4000" dirty="0" smtClean="0"/>
              <a:t>Sensory </a:t>
            </a:r>
            <a:r>
              <a:rPr lang="en-US" sz="4000" dirty="0" err="1" smtClean="0"/>
              <a:t>Innervation</a:t>
            </a:r>
            <a:r>
              <a:rPr lang="en-US" sz="4000" dirty="0" smtClean="0"/>
              <a:t> of the Muscle Spindle</a:t>
            </a:r>
            <a:br>
              <a:rPr lang="en-US" sz="4000"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Primary ending (</a:t>
            </a:r>
            <a:r>
              <a:rPr lang="en-US" dirty="0" err="1" smtClean="0"/>
              <a:t>annulospiral</a:t>
            </a:r>
            <a:r>
              <a:rPr lang="en-US" dirty="0" smtClean="0"/>
              <a:t> ending) :</a:t>
            </a:r>
          </a:p>
          <a:p>
            <a:r>
              <a:rPr lang="en-US" dirty="0" smtClean="0"/>
              <a:t>A large sensory nerve fiber </a:t>
            </a:r>
          </a:p>
          <a:p>
            <a:r>
              <a:rPr lang="en-US" dirty="0" smtClean="0"/>
              <a:t>Encircles the central portion of </a:t>
            </a:r>
            <a:r>
              <a:rPr lang="en-US" dirty="0" err="1" smtClean="0"/>
              <a:t>intrafusal</a:t>
            </a:r>
            <a:r>
              <a:rPr lang="en-US" dirty="0" smtClean="0"/>
              <a:t> fiber</a:t>
            </a:r>
            <a:r>
              <a:rPr lang="en-US" dirty="0" smtClean="0"/>
              <a:t>.</a:t>
            </a:r>
            <a:endParaRPr lang="en-US" dirty="0" smtClean="0"/>
          </a:p>
          <a:p>
            <a:r>
              <a:rPr lang="en-US" dirty="0" smtClean="0"/>
              <a:t>Type </a:t>
            </a:r>
            <a:r>
              <a:rPr lang="en-US" dirty="0" err="1" smtClean="0"/>
              <a:t>ia</a:t>
            </a:r>
            <a:r>
              <a:rPr lang="en-US" dirty="0" smtClean="0"/>
              <a:t> fiber averaging 17 micrometers in diameter</a:t>
            </a:r>
          </a:p>
          <a:p>
            <a:r>
              <a:rPr lang="en-US" dirty="0" smtClean="0"/>
              <a:t>Transmits sensory signals to the spinal cord at a velocity of 70 to 120 m/sec </a:t>
            </a:r>
            <a:endParaRPr lang="en-US" dirty="0"/>
          </a:p>
        </p:txBody>
      </p:sp>
      <p:sp>
        <p:nvSpPr>
          <p:cNvPr id="3" name="Title 2"/>
          <p:cNvSpPr>
            <a:spLocks noGrp="1"/>
          </p:cNvSpPr>
          <p:nvPr>
            <p:ph type="title"/>
          </p:nvPr>
        </p:nvSpPr>
        <p:spPr/>
        <p:txBody>
          <a:bodyPr>
            <a:normAutofit fontScale="90000"/>
          </a:bodyPr>
          <a:lstStyle/>
          <a:p>
            <a:r>
              <a:rPr lang="en-US" b="0" dirty="0" smtClean="0"/>
              <a:t>Sensory endings of muscle spindle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Secondary Ending:</a:t>
            </a:r>
          </a:p>
          <a:p>
            <a:r>
              <a:rPr lang="en-US" dirty="0" smtClean="0"/>
              <a:t>Usually one or two smaller sensory nerve fibers</a:t>
            </a:r>
          </a:p>
          <a:p>
            <a:r>
              <a:rPr lang="en-US" dirty="0" smtClean="0"/>
              <a:t>type II fibers, average diameter of 8 micrometers-innervate the receptor region on one or both sides of the primary ending, </a:t>
            </a:r>
          </a:p>
          <a:p>
            <a:r>
              <a:rPr lang="en-US" dirty="0" smtClean="0"/>
              <a:t>it encircles the </a:t>
            </a:r>
            <a:r>
              <a:rPr lang="en-US" dirty="0" err="1" smtClean="0"/>
              <a:t>intrafusal</a:t>
            </a:r>
            <a:r>
              <a:rPr lang="en-US" dirty="0" smtClean="0"/>
              <a:t> fibers in the same way that the type </a:t>
            </a:r>
            <a:r>
              <a:rPr lang="en-US" dirty="0" err="1" smtClean="0"/>
              <a:t>Ia</a:t>
            </a:r>
            <a:r>
              <a:rPr lang="en-US" dirty="0" smtClean="0"/>
              <a:t> fiber </a:t>
            </a:r>
            <a:r>
              <a:rPr lang="en-US" dirty="0" smtClean="0"/>
              <a:t>does. </a:t>
            </a:r>
            <a:endParaRPr lang="en-US" dirty="0"/>
          </a:p>
        </p:txBody>
      </p:sp>
      <p:sp>
        <p:nvSpPr>
          <p:cNvPr id="4" name="Title 2"/>
          <p:cNvSpPr>
            <a:spLocks noGrp="1"/>
          </p:cNvSpPr>
          <p:nvPr>
            <p:ph type="title"/>
          </p:nvPr>
        </p:nvSpPr>
        <p:spPr>
          <a:xfrm>
            <a:off x="457200" y="274638"/>
            <a:ext cx="8229600" cy="1143000"/>
          </a:xfrm>
        </p:spPr>
        <p:txBody>
          <a:bodyPr>
            <a:normAutofit fontScale="90000"/>
          </a:bodyPr>
          <a:lstStyle/>
          <a:p>
            <a:r>
              <a:rPr lang="en-US" b="0" dirty="0" smtClean="0"/>
              <a:t>Sensory endings of muscle spindle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276600"/>
            <a:ext cx="8458200" cy="3048000"/>
          </a:xfrm>
        </p:spPr>
        <p:txBody>
          <a:bodyPr>
            <a:normAutofit fontScale="92500" lnSpcReduction="10000"/>
          </a:bodyPr>
          <a:lstStyle/>
          <a:p>
            <a:endParaRPr lang="en-US" dirty="0" smtClean="0"/>
          </a:p>
          <a:p>
            <a:r>
              <a:rPr lang="en-US" dirty="0" smtClean="0"/>
              <a:t>(1) nuclear bag muscle fibers (one to three in each spindle), in which several muscle fiber nuclei are meet in expanded "bags"</a:t>
            </a:r>
          </a:p>
          <a:p>
            <a:r>
              <a:rPr lang="en-US" dirty="0" smtClean="0"/>
              <a:t>(2) nuclear chain fibers (three to nine) half as large in diameter and half as long as the nuclear bag fibers and have nuclei aligned in a chain throughout the receptor area</a:t>
            </a:r>
          </a:p>
          <a:p>
            <a:endParaRPr lang="en-US" dirty="0"/>
          </a:p>
        </p:txBody>
      </p:sp>
      <p:sp>
        <p:nvSpPr>
          <p:cNvPr id="3" name="Title 2"/>
          <p:cNvSpPr>
            <a:spLocks noGrp="1"/>
          </p:cNvSpPr>
          <p:nvPr>
            <p:ph type="title"/>
          </p:nvPr>
        </p:nvSpPr>
        <p:spPr/>
        <p:txBody>
          <a:bodyPr>
            <a:normAutofit fontScale="90000"/>
          </a:bodyPr>
          <a:lstStyle/>
          <a:p>
            <a:r>
              <a:rPr lang="en-US" dirty="0" smtClean="0"/>
              <a:t>types of muscle spindle </a:t>
            </a:r>
            <a:r>
              <a:rPr lang="en-US" dirty="0" err="1" smtClean="0"/>
              <a:t>intrafusal</a:t>
            </a:r>
            <a:r>
              <a:rPr lang="en-US" dirty="0" smtClean="0"/>
              <a:t> fibers: </a:t>
            </a:r>
            <a:br>
              <a:rPr lang="en-US" dirty="0" smtClean="0"/>
            </a:br>
            <a:endParaRPr lang="en-US" dirty="0"/>
          </a:p>
        </p:txBody>
      </p:sp>
      <p:pic>
        <p:nvPicPr>
          <p:cNvPr id="4" name="Picture 1" descr="D:\SCContent\9781416045748\graphics\fullsize\S9781416045748-054-f004.jpg"/>
          <p:cNvPicPr>
            <a:picLocks noChangeAspect="1" noChangeArrowheads="1"/>
          </p:cNvPicPr>
          <p:nvPr/>
        </p:nvPicPr>
        <p:blipFill>
          <a:blip r:embed="rId2" cstate="print"/>
          <a:srcRect/>
          <a:stretch>
            <a:fillRect/>
          </a:stretch>
        </p:blipFill>
        <p:spPr bwMode="auto">
          <a:xfrm>
            <a:off x="457200" y="1143000"/>
            <a:ext cx="8382000" cy="2322512"/>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primary sensory nerve ending (the 17-micrometer sensory fiber) is excited by both the nuclear bag </a:t>
            </a:r>
            <a:r>
              <a:rPr lang="en-US" dirty="0" err="1" smtClean="0"/>
              <a:t>intrafusal</a:t>
            </a:r>
            <a:r>
              <a:rPr lang="en-US" dirty="0" smtClean="0"/>
              <a:t> fibers </a:t>
            </a:r>
            <a:r>
              <a:rPr lang="en-US" i="1" dirty="0" smtClean="0"/>
              <a:t>and</a:t>
            </a:r>
            <a:r>
              <a:rPr lang="en-US" dirty="0" smtClean="0"/>
              <a:t> the nuclear chain fibers. </a:t>
            </a:r>
          </a:p>
          <a:p>
            <a:r>
              <a:rPr lang="en-US" dirty="0" smtClean="0"/>
              <a:t>Conversely, the secondary ending (the 8-micrometer sensory fiber) is usually excited only by nuclear chain fibers. </a:t>
            </a:r>
            <a:endParaRPr lang="en-US" dirty="0"/>
          </a:p>
        </p:txBody>
      </p:sp>
      <p:sp>
        <p:nvSpPr>
          <p:cNvPr id="3" name="Title 2"/>
          <p:cNvSpPr>
            <a:spLocks noGrp="1"/>
          </p:cNvSpPr>
          <p:nvPr>
            <p:ph type="title"/>
          </p:nvPr>
        </p:nvSpPr>
        <p:spPr/>
        <p:txBody>
          <a:bodyPr>
            <a:normAutofit fontScale="90000"/>
          </a:bodyPr>
          <a:lstStyle/>
          <a:p>
            <a:r>
              <a:rPr lang="en-US" dirty="0" smtClean="0"/>
              <a:t>types of muscle spindle </a:t>
            </a:r>
            <a:r>
              <a:rPr lang="en-US" dirty="0" err="1" smtClean="0"/>
              <a:t>intrafusal</a:t>
            </a:r>
            <a:r>
              <a:rPr lang="en-US" dirty="0" smtClean="0"/>
              <a:t> fibers cont..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3409</TotalTime>
  <Words>754</Words>
  <Application>Microsoft Office PowerPoint</Application>
  <PresentationFormat>On-screen Show (4:3)</PresentationFormat>
  <Paragraphs>115</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Slide 1</vt:lpstr>
      <vt:lpstr>Objectives: </vt:lpstr>
      <vt:lpstr>Muscle Sensory Receptors (Proprioceptors)</vt:lpstr>
      <vt:lpstr>Muscle Spindles</vt:lpstr>
      <vt:lpstr>Sensory Innervation of the Muscle Spindle </vt:lpstr>
      <vt:lpstr>Sensory endings of muscle spindle</vt:lpstr>
      <vt:lpstr>Sensory endings of muscle spindle</vt:lpstr>
      <vt:lpstr>types of muscle spindle intrafusal fibers:  </vt:lpstr>
      <vt:lpstr>types of muscle spindle intrafusal fibers cont..  </vt:lpstr>
      <vt:lpstr>Response of Both the Primary and the Secondary Endings</vt:lpstr>
      <vt:lpstr>Slide 11</vt:lpstr>
      <vt:lpstr>Muscle Stretch Reflex</vt:lpstr>
      <vt:lpstr>Dynamic snd Static Stretch Reflex</vt:lpstr>
      <vt:lpstr>Dynamic snd Static Stretch Reflex</vt:lpstr>
      <vt:lpstr>Clinical Applications of the Stretch Reflex</vt:lpstr>
      <vt:lpstr>Second Muscle Sensory Receptors-Golgi Tendon cont..</vt:lpstr>
      <vt:lpstr>Golgi Tendon Organ Helps Control Muscle Tension </vt:lpstr>
      <vt:lpstr>Slide 18</vt:lpstr>
      <vt:lpstr>Inhibitory Nature Of The Tendon Reflex And Its Importance </vt:lpstr>
      <vt:lpstr>Muscle Reflexes Help Prevent Damage</vt:lpstr>
      <vt:lpstr>GTO’s</vt:lpstr>
      <vt:lpstr>Clonus</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144</cp:revision>
  <dcterms:created xsi:type="dcterms:W3CDTF">2013-09-02T10:24:02Z</dcterms:created>
  <dcterms:modified xsi:type="dcterms:W3CDTF">2013-09-24T04:58:30Z</dcterms:modified>
</cp:coreProperties>
</file>