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3"/>
  </p:notesMasterIdLst>
  <p:sldIdLst>
    <p:sldId id="256" r:id="rId2"/>
    <p:sldId id="318" r:id="rId3"/>
    <p:sldId id="296" r:id="rId4"/>
    <p:sldId id="319" r:id="rId5"/>
    <p:sldId id="298" r:id="rId6"/>
    <p:sldId id="299" r:id="rId7"/>
    <p:sldId id="301" r:id="rId8"/>
    <p:sldId id="302" r:id="rId9"/>
    <p:sldId id="305" r:id="rId10"/>
    <p:sldId id="306" r:id="rId11"/>
    <p:sldId id="307" r:id="rId12"/>
    <p:sldId id="308" r:id="rId13"/>
    <p:sldId id="309" r:id="rId14"/>
    <p:sldId id="311" r:id="rId15"/>
    <p:sldId id="317" r:id="rId16"/>
    <p:sldId id="312" r:id="rId17"/>
    <p:sldId id="313" r:id="rId18"/>
    <p:sldId id="314" r:id="rId19"/>
    <p:sldId id="315" r:id="rId20"/>
    <p:sldId id="31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798" autoAdjust="0"/>
  </p:normalViewPr>
  <p:slideViewPr>
    <p:cSldViewPr>
      <p:cViewPr>
        <p:scale>
          <a:sx n="80" d="100"/>
          <a:sy n="80" d="100"/>
        </p:scale>
        <p:origin x="-2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AB54F-86A3-4FD0-9C7D-FCBFE553C3B5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4E7FC-37A6-49C8-980B-44813DD007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525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4E7FC-37A6-49C8-980B-44813DD0075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is the Difference Between a Thrombus and an Embolus?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 both have one thing in common, they are both usually blood clots; but, the thrombus is stationary such as a deep vein thrombus in the thigh or a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popliteal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thrombus behind the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knee.An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embolus is a thrombus that has moved from one place to another</a:t>
            </a:r>
          </a:p>
          <a:p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4E7FC-37A6-49C8-980B-44813DD0075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4E7FC-37A6-49C8-980B-44813DD0075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dirty="0" smtClean="0"/>
              <a:t>vasomotor tone :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sustained level of nervous stimulation of the muscles in the walls of the blood vessel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4E7FC-37A6-49C8-980B-44813DD0075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B9FBA75-29DD-46BB-BE93-DB688A5E483F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DA5776E-6AC0-46E1-8A31-457A79E53B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9FBA75-29DD-46BB-BE93-DB688A5E483F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5776E-6AC0-46E1-8A31-457A79E53B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9FBA75-29DD-46BB-BE93-DB688A5E483F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5776E-6AC0-46E1-8A31-457A79E53B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9FBA75-29DD-46BB-BE93-DB688A5E483F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5776E-6AC0-46E1-8A31-457A79E53B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9FBA75-29DD-46BB-BE93-DB688A5E483F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5776E-6AC0-46E1-8A31-457A79E53B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9FBA75-29DD-46BB-BE93-DB688A5E483F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5776E-6AC0-46E1-8A31-457A79E53B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9FBA75-29DD-46BB-BE93-DB688A5E483F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5776E-6AC0-46E1-8A31-457A79E53B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9FBA75-29DD-46BB-BE93-DB688A5E483F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5776E-6AC0-46E1-8A31-457A79E53B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9FBA75-29DD-46BB-BE93-DB688A5E483F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5776E-6AC0-46E1-8A31-457A79E53B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B9FBA75-29DD-46BB-BE93-DB688A5E483F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5776E-6AC0-46E1-8A31-457A79E53B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B9FBA75-29DD-46BB-BE93-DB688A5E483F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DA5776E-6AC0-46E1-8A31-457A79E53B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B9FBA75-29DD-46BB-BE93-DB688A5E483F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DA5776E-6AC0-46E1-8A31-457A79E53B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udentconsult.com/content/default.cfm?ISBN=9781416045748&amp;home=tru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www.wellsphere.com/linkOut.s?link=http://thebrain.mcgill.ca/flash/i/i_06/i_06_cl/i_06_cl_mou/i_06_cl_mou_1a.jpg" TargetMode="Externa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ellsphere.com/linkOut.s?link=http://www.neuroanatomy.wisc.edu/virtualbrain/Images/22B.jpg" TargetMode="External"/><Relationship Id="rId5" Type="http://schemas.openxmlformats.org/officeDocument/2006/relationships/hyperlink" Target="http://www.wellsphere.com/linkOut.s?link=http://thalamus.wustl.edu/course/spinal5.gif" TargetMode="External"/><Relationship Id="rId4" Type="http://schemas.openxmlformats.org/officeDocument/2006/relationships/hyperlink" Target="http://www.wellsphere.com/linkOut.s?link=http://www.neuroanatomy.wisc.edu/virtualbrain/Images/13F.jp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XWmpBz4BVo" TargetMode="External"/><Relationship Id="rId2" Type="http://schemas.openxmlformats.org/officeDocument/2006/relationships/hyperlink" Target="https://www.youtube.com/watch?v=ovQkcw86pM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QHV9uig0Ku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7710268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8153400" cy="2819400"/>
          </a:xfrm>
        </p:spPr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marL="27432" algn="ctr">
              <a:spcBef>
                <a:spcPts val="600"/>
              </a:spcBef>
              <a:buSzPct val="80000"/>
              <a:defRPr/>
            </a:pPr>
            <a:r>
              <a:rPr lang="en-GB" sz="24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Dr </a:t>
            </a:r>
            <a:r>
              <a:rPr lang="en-GB" sz="2400" dirty="0" err="1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Abdulrahman</a:t>
            </a:r>
            <a:r>
              <a:rPr lang="en-GB" sz="24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 </a:t>
            </a:r>
            <a:r>
              <a:rPr lang="en-GB" sz="2400" dirty="0" err="1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Alhowikan</a:t>
            </a:r>
            <a:endParaRPr lang="en-GB" sz="2400" dirty="0" smtClean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marL="27432" algn="ctr">
              <a:spcBef>
                <a:spcPts val="600"/>
              </a:spcBef>
              <a:buSzPct val="80000"/>
              <a:defRPr/>
            </a:pPr>
            <a:r>
              <a:rPr lang="en-GB" sz="24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Collage of medicine</a:t>
            </a:r>
          </a:p>
          <a:p>
            <a:pPr marL="27432" algn="ctr">
              <a:spcBef>
                <a:spcPts val="600"/>
              </a:spcBef>
              <a:buSzPct val="80000"/>
              <a:defRPr/>
            </a:pPr>
            <a:r>
              <a:rPr lang="en-GB" sz="24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Physiology Dep. </a:t>
            </a:r>
            <a:endParaRPr lang="en-GB" sz="2400" dirty="0">
              <a:solidFill>
                <a:schemeClr val="tx2">
                  <a:shade val="30000"/>
                  <a:satMod val="1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0" y="914400"/>
            <a:ext cx="6019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Upper and lower motor lesions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Principal Features Of LMNL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382000" cy="4525963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sz="2800" u="sng" dirty="0" smtClean="0">
                <a:sym typeface="Wingdings" pitchFamily="2" charset="2"/>
              </a:rPr>
              <a:t>  </a:t>
            </a:r>
          </a:p>
          <a:p>
            <a:pPr marL="624078" indent="-514350">
              <a:lnSpc>
                <a:spcPct val="80000"/>
              </a:lnSpc>
              <a:buClrTx/>
              <a:buFont typeface="+mj-lt"/>
              <a:buAutoNum type="arabicPeriod"/>
            </a:pPr>
            <a:r>
              <a:rPr lang="en-US" sz="2800" dirty="0" smtClean="0">
                <a:sym typeface="Wingdings" pitchFamily="2" charset="2"/>
              </a:rPr>
              <a:t> Marked muscle wasting (atrophy ) </a:t>
            </a:r>
          </a:p>
          <a:p>
            <a:pPr marL="624078" indent="-514350">
              <a:lnSpc>
                <a:spcPct val="80000"/>
              </a:lnSpc>
              <a:buClrTx/>
              <a:buFont typeface="+mj-lt"/>
              <a:buAutoNum type="arabicPeriod"/>
            </a:pPr>
            <a:r>
              <a:rPr lang="en-US" sz="2800" dirty="0" err="1" smtClean="0">
                <a:sym typeface="Wingdings" pitchFamily="2" charset="2"/>
              </a:rPr>
              <a:t>Flacidity</a:t>
            </a:r>
            <a:r>
              <a:rPr lang="en-US" sz="2800" dirty="0" smtClean="0">
                <a:sym typeface="Wingdings" pitchFamily="2" charset="2"/>
              </a:rPr>
              <a:t> (</a:t>
            </a:r>
            <a:r>
              <a:rPr lang="en-US" sz="2800" dirty="0" err="1" smtClean="0">
                <a:sym typeface="Wingdings" pitchFamily="2" charset="2"/>
              </a:rPr>
              <a:t>Hypotonia</a:t>
            </a:r>
            <a:r>
              <a:rPr lang="en-US" sz="2800" dirty="0" smtClean="0">
                <a:sym typeface="Wingdings" pitchFamily="2" charset="2"/>
              </a:rPr>
              <a:t> ) , hence given  the name “ flaccid paralysis ”  </a:t>
            </a:r>
          </a:p>
          <a:p>
            <a:pPr marL="624078" indent="-514350">
              <a:lnSpc>
                <a:spcPct val="80000"/>
              </a:lnSpc>
              <a:buClrTx/>
              <a:buFont typeface="+mj-lt"/>
              <a:buAutoNum type="arabicPeriod"/>
            </a:pPr>
            <a:r>
              <a:rPr lang="en-US" sz="2800" dirty="0" smtClean="0">
                <a:sym typeface="Wingdings" pitchFamily="2" charset="2"/>
              </a:rPr>
              <a:t> No </a:t>
            </a:r>
            <a:r>
              <a:rPr lang="en-US" sz="2800" dirty="0" err="1" smtClean="0">
                <a:sym typeface="Wingdings" pitchFamily="2" charset="2"/>
              </a:rPr>
              <a:t>clonus</a:t>
            </a:r>
            <a:endParaRPr lang="en-US" sz="2800" dirty="0" smtClean="0">
              <a:sym typeface="Wingdings" pitchFamily="2" charset="2"/>
            </a:endParaRPr>
          </a:p>
          <a:p>
            <a:pPr marL="624078" indent="-514350">
              <a:lnSpc>
                <a:spcPct val="80000"/>
              </a:lnSpc>
              <a:buClrTx/>
              <a:buFont typeface="+mj-lt"/>
              <a:buAutoNum type="arabicPeriod"/>
            </a:pPr>
            <a:r>
              <a:rPr lang="en-US" sz="2800" dirty="0" smtClean="0">
                <a:sym typeface="Wingdings" pitchFamily="2" charset="2"/>
              </a:rPr>
              <a:t>Diminished or absent tendon reflexes</a:t>
            </a:r>
          </a:p>
          <a:p>
            <a:pPr marL="624078" indent="-514350">
              <a:lnSpc>
                <a:spcPct val="80000"/>
              </a:lnSpc>
              <a:buClrTx/>
              <a:buFont typeface="+mj-lt"/>
              <a:buAutoNum type="arabicPeriod"/>
            </a:pPr>
            <a:r>
              <a:rPr lang="en-US" sz="2800" dirty="0" smtClean="0">
                <a:sym typeface="Wingdings" pitchFamily="2" charset="2"/>
              </a:rPr>
              <a:t>Absent abdominal reflexes</a:t>
            </a:r>
          </a:p>
          <a:p>
            <a:pPr marL="624078" indent="-514350">
              <a:lnSpc>
                <a:spcPct val="80000"/>
              </a:lnSpc>
              <a:buClrTx/>
              <a:buFont typeface="+mj-lt"/>
              <a:buAutoNum type="arabicPeriod"/>
            </a:pPr>
            <a:r>
              <a:rPr lang="en-US" sz="2800" dirty="0" err="1" smtClean="0">
                <a:sym typeface="Wingdings" pitchFamily="2" charset="2"/>
              </a:rPr>
              <a:t>Fasciculations</a:t>
            </a:r>
            <a:r>
              <a:rPr lang="en-US" sz="2800" dirty="0" smtClean="0">
                <a:sym typeface="Wingdings" pitchFamily="2" charset="2"/>
              </a:rPr>
              <a:t> may occur</a:t>
            </a:r>
            <a:endParaRPr lang="en-US" sz="2000" dirty="0" smtClean="0">
              <a:solidFill>
                <a:srgbClr val="C00000"/>
              </a:solidFill>
              <a:sym typeface="Wingdings" pitchFamily="2" charset="2"/>
            </a:endParaRPr>
          </a:p>
          <a:p>
            <a:pPr marL="624078" indent="-514350">
              <a:lnSpc>
                <a:spcPct val="80000"/>
              </a:lnSpc>
              <a:buClrTx/>
              <a:buFont typeface="+mj-lt"/>
              <a:buAutoNum type="arabicPeriod"/>
            </a:pPr>
            <a:r>
              <a:rPr lang="en-US" sz="2800" dirty="0" smtClean="0">
                <a:sym typeface="Wingdings" pitchFamily="2" charset="2"/>
              </a:rPr>
              <a:t>Fibrillation potentials present .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endParaRPr lang="en-US" sz="2400" dirty="0" smtClean="0">
              <a:solidFill>
                <a:srgbClr val="C00000"/>
              </a:solidFill>
              <a:sym typeface="Wingdings" pitchFamily="2" charset="2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0"/>
            <a:ext cx="6324600" cy="83820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tx1"/>
                </a:solidFill>
                <a:latin typeface="+mn-lt"/>
              </a:rPr>
              <a:t>Hemiplegia</a:t>
            </a:r>
            <a:r>
              <a:rPr lang="en-US" sz="3200" dirty="0" smtClean="0">
                <a:solidFill>
                  <a:schemeClr val="tx1"/>
                </a:solidFill>
                <a:latin typeface="+mn-lt"/>
              </a:rPr>
              <a:t> </a:t>
            </a:r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810000"/>
            <a:ext cx="8458200" cy="2590800"/>
          </a:xfrm>
        </p:spPr>
        <p:txBody>
          <a:bodyPr>
            <a:normAutofit/>
          </a:bodyPr>
          <a:lstStyle/>
          <a:p>
            <a:pPr marL="609600" indent="-6096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u="sng" dirty="0" smtClean="0">
                <a:sym typeface="Wingdings" pitchFamily="2" charset="2"/>
              </a:rPr>
              <a:t>Features :</a:t>
            </a:r>
            <a:r>
              <a:rPr lang="en-US" sz="2800" dirty="0" smtClean="0">
                <a:sym typeface="Wingdings" pitchFamily="2" charset="2"/>
              </a:rPr>
              <a:t> </a:t>
            </a:r>
          </a:p>
          <a:p>
            <a:pPr marL="609600" indent="-6096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200" dirty="0" smtClean="0">
                <a:sym typeface="Wingdings" pitchFamily="2" charset="2"/>
              </a:rPr>
              <a:t>1)UMNL involving the half of the body </a:t>
            </a:r>
            <a:r>
              <a:rPr lang="en-US" sz="2200" dirty="0" err="1" smtClean="0">
                <a:sym typeface="Wingdings" pitchFamily="2" charset="2"/>
              </a:rPr>
              <a:t>contralateral</a:t>
            </a:r>
            <a:r>
              <a:rPr lang="en-US" sz="2200" dirty="0" smtClean="0">
                <a:sym typeface="Wingdings" pitchFamily="2" charset="2"/>
              </a:rPr>
              <a:t>  to the site of the lesion . </a:t>
            </a:r>
            <a:endParaRPr lang="en-US" sz="2200" i="1" dirty="0" smtClean="0"/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200" dirty="0" smtClean="0"/>
              <a:t>(2) </a:t>
            </a:r>
            <a:r>
              <a:rPr lang="en-US" sz="2200" dirty="0" err="1" smtClean="0"/>
              <a:t>Hypertonia</a:t>
            </a:r>
            <a:r>
              <a:rPr lang="en-US" sz="2200" dirty="0" smtClean="0"/>
              <a:t>  causes the limbs to acquire a specific posture </a:t>
            </a:r>
            <a:r>
              <a:rPr lang="en-US" sz="2200" dirty="0" smtClean="0">
                <a:sym typeface="Wingdings" pitchFamily="2" charset="2"/>
              </a:rPr>
              <a:t></a:t>
            </a:r>
          </a:p>
          <a:p>
            <a:pPr marL="609600" indent="-60960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20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457200" y="685800"/>
            <a:ext cx="48006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defRPr/>
            </a:pPr>
            <a:r>
              <a:rPr lang="en-US" sz="2000" u="sng" dirty="0" smtClean="0"/>
              <a:t>Causes :</a:t>
            </a:r>
            <a:r>
              <a:rPr lang="en-US" dirty="0" smtClean="0"/>
              <a:t> cerebral </a:t>
            </a:r>
            <a:r>
              <a:rPr lang="en-US" dirty="0" err="1" smtClean="0"/>
              <a:t>heamorrhage</a:t>
            </a:r>
            <a:r>
              <a:rPr lang="en-US" dirty="0" smtClean="0"/>
              <a:t> , thrombosis or embolism </a:t>
            </a:r>
            <a:r>
              <a:rPr lang="en-US" dirty="0" smtClean="0">
                <a:solidFill>
                  <a:srgbClr val="C00000"/>
                </a:solidFill>
              </a:rPr>
              <a:t>(Difference???) </a:t>
            </a:r>
            <a:r>
              <a:rPr lang="en-US" dirty="0" smtClean="0">
                <a:sym typeface="Wingdings" pitchFamily="2" charset="2"/>
              </a:rPr>
              <a:t>results in</a:t>
            </a:r>
          </a:p>
          <a:p>
            <a:pPr marL="609600" indent="-609600">
              <a:defRPr/>
            </a:pPr>
            <a:r>
              <a:rPr lang="en-US" dirty="0" smtClean="0">
                <a:sym typeface="Wingdings" pitchFamily="2" charset="2"/>
              </a:rPr>
              <a:t>paralysis of the opposite half of the body .The commonest cause of cerebral </a:t>
            </a:r>
            <a:r>
              <a:rPr lang="en-US" dirty="0" err="1" smtClean="0">
                <a:sym typeface="Wingdings" pitchFamily="2" charset="2"/>
              </a:rPr>
              <a:t>haemorrhage</a:t>
            </a:r>
            <a:r>
              <a:rPr lang="en-US" dirty="0" smtClean="0">
                <a:sym typeface="Wingdings" pitchFamily="2" charset="2"/>
              </a:rPr>
              <a:t> is hypertension , usually associated with rupture of the </a:t>
            </a:r>
            <a:r>
              <a:rPr lang="en-US" dirty="0" err="1" smtClean="0">
                <a:sym typeface="Wingdings" pitchFamily="2" charset="2"/>
              </a:rPr>
              <a:t>lenticulo</a:t>
            </a:r>
            <a:r>
              <a:rPr lang="en-US" dirty="0" smtClean="0">
                <a:sym typeface="Wingdings" pitchFamily="2" charset="2"/>
              </a:rPr>
              <a:t>-striate branch of the middle cerebral artery in the  internal capsule . </a:t>
            </a:r>
          </a:p>
        </p:txBody>
      </p:sp>
      <p:pic>
        <p:nvPicPr>
          <p:cNvPr id="13314" name="Picture 2" descr="http://www.strokecenter.org/wp-content/uploads/2011/08/lenticulostriate_arteries_400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304800"/>
            <a:ext cx="3336119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solidFill>
                  <a:schemeClr val="tx1"/>
                </a:solidFill>
              </a:rPr>
              <a:t>Hemiplegia</a:t>
            </a:r>
            <a:r>
              <a:rPr lang="en-US" sz="4000" dirty="0" smtClean="0">
                <a:solidFill>
                  <a:schemeClr val="tx1"/>
                </a:solidFill>
              </a:rPr>
              <a:t>  Cont..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382000" cy="4525963"/>
          </a:xfrm>
        </p:spPr>
        <p:txBody>
          <a:bodyPr>
            <a:normAutofit fontScale="25000" lnSpcReduction="20000"/>
          </a:bodyPr>
          <a:lstStyle/>
          <a:p>
            <a:pPr marL="609600" indent="-609600">
              <a:buNone/>
              <a:defRPr/>
            </a:pPr>
            <a:r>
              <a:rPr lang="en-US" sz="9600" dirty="0" smtClean="0">
                <a:solidFill>
                  <a:srgbClr val="FF0000"/>
                </a:solidFill>
              </a:rPr>
              <a:t>upper limb is </a:t>
            </a:r>
            <a:r>
              <a:rPr lang="en-US" sz="9600" dirty="0" smtClean="0"/>
              <a:t>(a) adducted to the side of the trunk , (b) flexed at the elbow ,(c) the forearm is </a:t>
            </a:r>
            <a:r>
              <a:rPr lang="en-US" sz="9600" dirty="0" err="1" smtClean="0"/>
              <a:t>semipronated</a:t>
            </a:r>
            <a:r>
              <a:rPr lang="en-US" sz="9600" dirty="0" smtClean="0"/>
              <a:t>,(d) with flexion of the wrist and fingers. 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9600" u="sng" dirty="0" smtClean="0"/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9600" u="sng" dirty="0" smtClean="0">
                <a:solidFill>
                  <a:srgbClr val="FF0000"/>
                </a:solidFill>
              </a:rPr>
              <a:t>lower limb</a:t>
            </a:r>
            <a:r>
              <a:rPr lang="en-US" sz="9600" dirty="0" smtClean="0">
                <a:solidFill>
                  <a:srgbClr val="FF0000"/>
                </a:solidFill>
              </a:rPr>
              <a:t> is </a:t>
            </a:r>
            <a:r>
              <a:rPr lang="en-US" sz="9600" dirty="0" smtClean="0"/>
              <a:t>(a) adducted and (b) extended at the knee and ankle.</a:t>
            </a:r>
            <a:r>
              <a:rPr lang="en-US" sz="9600" dirty="0" smtClean="0">
                <a:sym typeface="Wingdings" pitchFamily="2" charset="2"/>
              </a:rPr>
              <a:t> </a:t>
            </a:r>
            <a:endParaRPr lang="en-US" sz="9600" dirty="0" smtClean="0"/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9600" dirty="0" smtClean="0"/>
              <a:t>(3) Loss of sensation on the opposite side of the body </a:t>
            </a:r>
            <a:r>
              <a:rPr lang="en-US" sz="9600" u="sng" dirty="0" smtClean="0"/>
              <a:t>(</a:t>
            </a:r>
            <a:r>
              <a:rPr lang="en-US" sz="9600" u="sng" dirty="0" err="1" smtClean="0"/>
              <a:t>Hemianesthesia</a:t>
            </a:r>
            <a:r>
              <a:rPr lang="en-US" sz="9600" u="sng" dirty="0" smtClean="0"/>
              <a:t>),</a:t>
            </a:r>
            <a:r>
              <a:rPr lang="en-US" sz="9600" i="1" dirty="0" smtClean="0"/>
              <a:t> </a:t>
            </a:r>
            <a:r>
              <a:rPr lang="en-US" sz="9600" dirty="0" smtClean="0"/>
              <a:t>due to damage of the </a:t>
            </a:r>
            <a:r>
              <a:rPr lang="en-US" sz="9600" dirty="0" err="1" smtClean="0"/>
              <a:t>thalamocortical</a:t>
            </a:r>
            <a:r>
              <a:rPr lang="en-US" sz="9600" dirty="0" smtClean="0"/>
              <a:t> fibers.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9600" dirty="0" smtClean="0"/>
              <a:t>(4) </a:t>
            </a:r>
            <a:r>
              <a:rPr lang="en-US" sz="9600" u="sng" dirty="0" smtClean="0"/>
              <a:t>Homonymous </a:t>
            </a:r>
            <a:r>
              <a:rPr lang="en-US" sz="9600" u="sng" dirty="0" err="1" smtClean="0"/>
              <a:t>hemianopia</a:t>
            </a:r>
            <a:r>
              <a:rPr lang="en-US" sz="9600" dirty="0" smtClean="0"/>
              <a:t> ( loss of vision in two corresponding halves of the visual fields in both eyes),</a:t>
            </a:r>
            <a:r>
              <a:rPr lang="en-US" sz="9600" i="1" dirty="0" smtClean="0"/>
              <a:t> </a:t>
            </a:r>
            <a:r>
              <a:rPr lang="en-US" sz="9600" dirty="0" smtClean="0"/>
              <a:t>may occur if the optic radiation is </a:t>
            </a:r>
            <a:r>
              <a:rPr lang="en-US" sz="9600" dirty="0" err="1" smtClean="0"/>
              <a:t>lesioned</a:t>
            </a:r>
            <a:endParaRPr lang="en-US" sz="9600" dirty="0" smtClean="0"/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8000" dirty="0" smtClean="0"/>
              <a:t> </a:t>
            </a:r>
            <a:endParaRPr lang="en-US" sz="8000" dirty="0" smtClean="0">
              <a:solidFill>
                <a:srgbClr val="C00000"/>
              </a:solidFill>
              <a:sym typeface="Wingdings" pitchFamily="2" charset="2"/>
            </a:endParaRPr>
          </a:p>
          <a:p>
            <a:pPr marL="411480"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5029200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8000" dirty="0" smtClean="0"/>
              <a:t>Due to complete spinal cord </a:t>
            </a:r>
            <a:r>
              <a:rPr lang="en-US" sz="8000" dirty="0" err="1" smtClean="0"/>
              <a:t>transection</a:t>
            </a:r>
            <a:r>
              <a:rPr lang="en-US" sz="8000" dirty="0" smtClean="0"/>
              <a:t> ( E.G. Following tumor , trauma ( E.G . bullet injury , fractures spine , etc )</a:t>
            </a:r>
          </a:p>
          <a:p>
            <a:endParaRPr lang="en-US" sz="8000" dirty="0" smtClean="0"/>
          </a:p>
          <a:p>
            <a:pPr marL="609600" indent="-609600"/>
            <a:r>
              <a:rPr lang="en-US" sz="8000" dirty="0" smtClean="0"/>
              <a:t>The higher the level of the section, the more serious are the consequences.</a:t>
            </a:r>
          </a:p>
          <a:p>
            <a:pPr marL="609600" indent="-609600"/>
            <a:endParaRPr lang="en-US" sz="8000" dirty="0" smtClean="0"/>
          </a:p>
          <a:p>
            <a:pPr marL="609600" indent="-609600"/>
            <a:r>
              <a:rPr lang="en-US" sz="8000" dirty="0" smtClean="0"/>
              <a:t> If the </a:t>
            </a:r>
            <a:r>
              <a:rPr lang="en-US" sz="8000" dirty="0" err="1" smtClean="0"/>
              <a:t>transection</a:t>
            </a:r>
            <a:r>
              <a:rPr lang="en-US" sz="8000" dirty="0" smtClean="0"/>
              <a:t> is in the upper cervical region </a:t>
            </a:r>
            <a:r>
              <a:rPr lang="en-US" sz="8000" dirty="0" smtClean="0">
                <a:sym typeface="Wingdings" pitchFamily="2" charset="2"/>
              </a:rPr>
              <a:t></a:t>
            </a:r>
            <a:r>
              <a:rPr lang="en-US" sz="8000" dirty="0" smtClean="0"/>
              <a:t> immediate death follows, due to paralysis of all respiratory muscles</a:t>
            </a:r>
          </a:p>
          <a:p>
            <a:pPr marL="609600" indent="-609600"/>
            <a:endParaRPr lang="en-US" sz="8000" dirty="0" smtClean="0"/>
          </a:p>
          <a:p>
            <a:pPr marL="609600" indent="-609600"/>
            <a:r>
              <a:rPr lang="en-US" sz="8000" dirty="0" smtClean="0"/>
              <a:t>In the lower cervical region below the 5th cervical segment </a:t>
            </a:r>
            <a:r>
              <a:rPr lang="en-US" sz="8000" dirty="0" smtClean="0">
                <a:sym typeface="Wingdings" pitchFamily="2" charset="2"/>
              </a:rPr>
              <a:t> </a:t>
            </a:r>
            <a:r>
              <a:rPr lang="en-US" sz="8000" dirty="0" smtClean="0"/>
              <a:t> diaphragmatic respiration is still possible, but the patient suffers complete paralysis of all four limbs (quadriplegia)</a:t>
            </a:r>
            <a:r>
              <a:rPr lang="en-US" sz="8000" i="1" dirty="0" smtClean="0"/>
              <a:t>. </a:t>
            </a:r>
          </a:p>
          <a:p>
            <a:pPr marL="609600" indent="-609600"/>
            <a:endParaRPr lang="en-US" sz="8000" i="1" dirty="0" smtClean="0"/>
          </a:p>
          <a:p>
            <a:pPr marL="609600" indent="-609600"/>
            <a:r>
              <a:rPr lang="en-US" sz="8000" dirty="0" err="1" smtClean="0"/>
              <a:t>Transection</a:t>
            </a:r>
            <a:r>
              <a:rPr lang="en-US" sz="8000" dirty="0" smtClean="0"/>
              <a:t> lower down in the thoracic region allows normal respiration but the patient ends up with paralysis of both lower limbs (paraplegia).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228600"/>
            <a:ext cx="731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Paraplegia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1E610B-02DE-43D9-8E24-CC66C32549CC}" type="slidenum">
              <a:rPr lang="ar-SA" smtClean="0"/>
              <a:pPr/>
              <a:t>14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6629400" cy="487363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Paraplegia Stages 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4419600" cy="36576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FontTx/>
              <a:buNone/>
            </a:pPr>
            <a:endParaRPr lang="en-US" sz="2200" b="1" dirty="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200" b="1" dirty="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200" b="1" dirty="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200" b="1" dirty="0" smtClean="0">
              <a:solidFill>
                <a:srgbClr val="C0000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200" b="1" dirty="0" smtClean="0">
                <a:solidFill>
                  <a:srgbClr val="C00000"/>
                </a:solidFill>
              </a:rPr>
              <a:t>Spinal shock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200" b="1" dirty="0" smtClean="0">
              <a:solidFill>
                <a:srgbClr val="C00000"/>
              </a:solidFill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C00000"/>
                </a:solidFill>
              </a:rPr>
              <a:t>Recovery of reflex activity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2200" b="1" dirty="0" smtClean="0">
              <a:solidFill>
                <a:srgbClr val="C00000"/>
              </a:solidFill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C00000"/>
                </a:solidFill>
              </a:rPr>
              <a:t>Paraplegia in extension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ar-SA" sz="2000" b="1" dirty="0" smtClean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2000" b="1" dirty="0" smtClean="0"/>
          </a:p>
        </p:txBody>
      </p:sp>
      <p:pic>
        <p:nvPicPr>
          <p:cNvPr id="10242" name="Picture 2" descr="10720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9664" y="457200"/>
            <a:ext cx="3399536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838200"/>
            <a:ext cx="8458200" cy="5791200"/>
          </a:xfrm>
        </p:spPr>
        <p:txBody>
          <a:bodyPr>
            <a:normAutofit fontScale="25000" lnSpcReduction="20000"/>
          </a:bodyPr>
          <a:lstStyle/>
          <a:p>
            <a:pPr marL="609600" indent="-609600">
              <a:lnSpc>
                <a:spcPct val="120000"/>
              </a:lnSpc>
              <a:buFontTx/>
              <a:buNone/>
            </a:pPr>
            <a:r>
              <a:rPr lang="en-US" sz="8600" dirty="0" smtClean="0"/>
              <a:t>In the immediate period following </a:t>
            </a:r>
            <a:r>
              <a:rPr lang="en-US" sz="8600" dirty="0" err="1" smtClean="0"/>
              <a:t>transection</a:t>
            </a:r>
            <a:r>
              <a:rPr lang="en-US" sz="8600" dirty="0" smtClean="0"/>
              <a:t> there is :</a:t>
            </a:r>
          </a:p>
          <a:p>
            <a:pPr marL="609600" indent="-609600">
              <a:lnSpc>
                <a:spcPct val="120000"/>
              </a:lnSpc>
              <a:buFontTx/>
              <a:buNone/>
            </a:pPr>
            <a:endParaRPr lang="en-US" sz="8600" dirty="0" smtClean="0"/>
          </a:p>
          <a:p>
            <a:pPr marL="609600" indent="-609600">
              <a:lnSpc>
                <a:spcPct val="120000"/>
              </a:lnSpc>
              <a:buFont typeface="Wingdings" pitchFamily="2" charset="2"/>
              <a:buNone/>
            </a:pPr>
            <a:r>
              <a:rPr lang="en-US" sz="8600" dirty="0" smtClean="0"/>
              <a:t>(1) complete loss of spinal reflex activity below the level of the lesion 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8600" dirty="0" smtClean="0"/>
          </a:p>
          <a:p>
            <a:pPr marL="609600" indent="-609600">
              <a:lnSpc>
                <a:spcPct val="120000"/>
              </a:lnSpc>
              <a:buFont typeface="Wingdings" pitchFamily="2" charset="2"/>
              <a:buNone/>
            </a:pPr>
            <a:r>
              <a:rPr lang="en-US" sz="8600" dirty="0" smtClean="0"/>
              <a:t>(2) Loss of all sensations (</a:t>
            </a:r>
            <a:r>
              <a:rPr lang="en-US" sz="8600" u="sng" dirty="0" smtClean="0"/>
              <a:t>anesthesia)</a:t>
            </a:r>
            <a:r>
              <a:rPr lang="en-US" sz="8600" dirty="0" smtClean="0"/>
              <a:t> and voluntary movement ( paralysis) below the level of the lesion , due to interruption of all sensory and motor tracts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8600" dirty="0" smtClean="0"/>
          </a:p>
          <a:p>
            <a:pPr marL="609600" indent="-609600">
              <a:lnSpc>
                <a:spcPct val="120000"/>
              </a:lnSpc>
              <a:buFont typeface="Wingdings" pitchFamily="2" charset="2"/>
              <a:buNone/>
            </a:pPr>
            <a:r>
              <a:rPr lang="en-US" sz="8600" dirty="0" smtClean="0"/>
              <a:t>(3) Loss of tendon reflexes and superficial reflexes (abdominal ,  plantar &amp; withdrawal reflexes ) 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8600" dirty="0" smtClean="0">
                <a:cs typeface="Tahoma" pitchFamily="34" charset="0"/>
              </a:rPr>
              <a:t> </a:t>
            </a:r>
            <a:endParaRPr lang="en-US" sz="8600" dirty="0" smtClean="0"/>
          </a:p>
          <a:p>
            <a:pPr marL="609600" indent="-609600">
              <a:lnSpc>
                <a:spcPct val="120000"/>
              </a:lnSpc>
              <a:buFont typeface="Wingdings" pitchFamily="2" charset="2"/>
              <a:buNone/>
            </a:pPr>
            <a:r>
              <a:rPr lang="en-US" sz="8600" dirty="0" smtClean="0"/>
              <a:t>(5) The loss of muscle tone (flaccidity) and absence of any muscle activity (muscle pump ) lead to decreased  venous return </a:t>
            </a:r>
            <a:r>
              <a:rPr lang="en-US" sz="8600" dirty="0" smtClean="0">
                <a:sym typeface="Wingdings" pitchFamily="2" charset="2"/>
              </a:rPr>
              <a:t> </a:t>
            </a:r>
            <a:r>
              <a:rPr lang="en-US" sz="8600" dirty="0" smtClean="0"/>
              <a:t>causing the lower limbs to become cold and blue in cold weather 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228600"/>
            <a:ext cx="5257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Spinal shock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69D5CE-28C2-4C78-B19F-9C0A6038E2DA}" type="slidenum">
              <a:rPr lang="ar-SA" smtClean="0"/>
              <a:pPr/>
              <a:t>16</a:t>
            </a:fld>
            <a:endParaRPr lang="en-US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305800" cy="4572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Spinal shock Cont..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229600" cy="6477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(6) The wall of the urinary bladder becomes </a:t>
            </a:r>
            <a:r>
              <a:rPr lang="en-US" sz="2400" dirty="0" err="1" smtClean="0"/>
              <a:t>paralysed</a:t>
            </a:r>
            <a:r>
              <a:rPr lang="en-US" sz="2400" dirty="0" smtClean="0"/>
              <a:t> and urine is retained. This is known  as </a:t>
            </a:r>
            <a:r>
              <a:rPr lang="en-US" sz="2400" u="sng" dirty="0" smtClean="0"/>
              <a:t>retention with overflow.</a:t>
            </a:r>
            <a:r>
              <a:rPr lang="en-US" sz="1600" dirty="0" smtClean="0">
                <a:solidFill>
                  <a:srgbClr val="C00000"/>
                </a:solidFill>
              </a:rPr>
              <a:t> (bladder is full but is not emptied completely)</a:t>
            </a:r>
            <a:endParaRPr lang="en-US" sz="1600" u="sng" dirty="0" smtClean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u="sng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(7)Loss of vasomotor tone occurs, due to interruption of fibers that connect the vasomotor </a:t>
            </a:r>
            <a:r>
              <a:rPr lang="en-US" sz="2400" dirty="0" err="1" smtClean="0"/>
              <a:t>centres</a:t>
            </a:r>
            <a:r>
              <a:rPr lang="en-US" sz="2400" dirty="0" smtClean="0"/>
              <a:t> in the medulla oblongata with the lateral horn cells of the spinal cord, which project sympathetic vasoconstrictor impulses to blood vessels. </a:t>
            </a:r>
            <a:r>
              <a:rPr lang="en-US" sz="2400" dirty="0" smtClean="0">
                <a:solidFill>
                  <a:srgbClr val="FF0000"/>
                </a:solidFill>
              </a:rPr>
              <a:t>vasodilatation causes a fall in blood pressure; the higher the level of the section, the lower the blood pressure.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This stage varies in duration but usually lasts a maximum of 2-6 weeks, after which some reflex activity recovers.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BCC6AE-79D2-431D-83CA-6AD16D599010}" type="slidenum">
              <a:rPr lang="ar-SA" smtClean="0"/>
              <a:pPr/>
              <a:t>17</a:t>
            </a:fld>
            <a:endParaRPr lang="en-US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>
                <a:solidFill>
                  <a:srgbClr val="C00000"/>
                </a:solidFill>
              </a:rPr>
              <a:t>Stage of Return of Reflex Activity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29600" cy="41910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</a:pPr>
            <a:r>
              <a:rPr lang="en-US" sz="2400" dirty="0" smtClean="0"/>
              <a:t>As the spinal shock ends , spinal reflex activity appears again this partial recovery may be due to:</a:t>
            </a:r>
          </a:p>
          <a:p>
            <a:pPr marL="609600" indent="-609600">
              <a:lnSpc>
                <a:spcPct val="90000"/>
              </a:lnSpc>
              <a:buNone/>
            </a:pPr>
            <a:endParaRPr lang="en-US" sz="2400" dirty="0" smtClean="0"/>
          </a:p>
          <a:p>
            <a:pPr marL="990600" lvl="1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increase in the natural degree of excitability of the spinal cord neurons</a:t>
            </a:r>
            <a:r>
              <a:rPr lang="en-US" sz="2400" dirty="0" smtClean="0"/>
              <a:t> below the level of the section, presumably to make up for the loss of </a:t>
            </a:r>
            <a:r>
              <a:rPr lang="en-US" sz="2400" dirty="0" err="1" smtClean="0"/>
              <a:t>supraspinal</a:t>
            </a:r>
            <a:r>
              <a:rPr lang="en-US" sz="2400" dirty="0" smtClean="0"/>
              <a:t> </a:t>
            </a:r>
            <a:r>
              <a:rPr lang="en-US" sz="2400" dirty="0" err="1" smtClean="0"/>
              <a:t>facilitatory</a:t>
            </a:r>
            <a:r>
              <a:rPr lang="en-US" sz="2400" dirty="0" smtClean="0"/>
              <a:t> influences.</a:t>
            </a:r>
          </a:p>
          <a:p>
            <a:pPr marL="990600" lvl="1" indent="-533400">
              <a:lnSpc>
                <a:spcPct val="90000"/>
              </a:lnSpc>
              <a:buNone/>
            </a:pPr>
            <a:endParaRPr lang="en-US" sz="2400" dirty="0" smtClean="0"/>
          </a:p>
          <a:p>
            <a:pPr marL="990600" lvl="1" indent="-533400">
              <a:lnSpc>
                <a:spcPct val="90000"/>
              </a:lnSpc>
              <a:buFont typeface="+mj-lt"/>
              <a:buAutoNum type="arabicPeriod" startAt="2"/>
            </a:pPr>
            <a:r>
              <a:rPr lang="en-US" sz="2400" dirty="0" smtClean="0"/>
              <a:t>It may also be due to sprouting (growth) of </a:t>
            </a:r>
            <a:r>
              <a:rPr lang="en-US" sz="2400" dirty="0" err="1" smtClean="0"/>
              <a:t>fibres</a:t>
            </a:r>
            <a:r>
              <a:rPr lang="en-US" sz="2400" dirty="0" smtClean="0"/>
              <a:t> from remaining inputs.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CFD31E-D179-4A72-A020-2DAFFA3FC2DE}" type="slidenum">
              <a:rPr lang="ar-SA" smtClean="0"/>
              <a:pPr/>
              <a:t>18</a:t>
            </a:fld>
            <a:endParaRPr lang="en-US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019800" cy="685800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3100" b="1" dirty="0" smtClean="0">
                <a:solidFill>
                  <a:srgbClr val="C00000"/>
                </a:solidFill>
              </a:rPr>
              <a:t>Recovery Of Reflex Activity 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 dirty="0" smtClean="0">
                <a:cs typeface="Tahoma" pitchFamily="34" charset="0"/>
              </a:rPr>
              <a:t>Gradual rise of </a:t>
            </a:r>
            <a:r>
              <a:rPr lang="en-US" sz="2400" dirty="0" smtClean="0">
                <a:solidFill>
                  <a:srgbClr val="FF0000"/>
                </a:solidFill>
                <a:cs typeface="Tahoma" pitchFamily="34" charset="0"/>
              </a:rPr>
              <a:t>arterial blood pressure  due to return of spinal vasomotor activity </a:t>
            </a:r>
            <a:r>
              <a:rPr lang="en-US" sz="2400" dirty="0" smtClean="0">
                <a:cs typeface="Tahoma" pitchFamily="34" charset="0"/>
              </a:rPr>
              <a:t>in the lateral horn cells. But, since vasomotor control from the medulla is absent, the blood pressure is not stable.</a:t>
            </a:r>
          </a:p>
          <a:p>
            <a:pPr>
              <a:lnSpc>
                <a:spcPct val="80000"/>
              </a:lnSpc>
              <a:buNone/>
            </a:pPr>
            <a:endParaRPr lang="en-US" sz="2400" dirty="0" smtClean="0">
              <a:cs typeface="Tahoma" pitchFamily="34" charset="0"/>
            </a:endParaRPr>
          </a:p>
          <a:p>
            <a:pPr marL="566928" indent="-457200">
              <a:lnSpc>
                <a:spcPct val="80000"/>
              </a:lnSpc>
              <a:buFont typeface="+mj-lt"/>
              <a:buAutoNum type="arabicPeriod" startAt="2"/>
            </a:pPr>
            <a:r>
              <a:rPr lang="en-US" sz="2400" dirty="0" smtClean="0">
                <a:cs typeface="Tahoma" pitchFamily="34" charset="0"/>
              </a:rPr>
              <a:t>Return of spinal reflexes: Flexor reflexes </a:t>
            </a:r>
            <a:r>
              <a:rPr lang="en-US" sz="2400" dirty="0" smtClean="0">
                <a:solidFill>
                  <a:srgbClr val="FF0000"/>
                </a:solidFill>
                <a:cs typeface="Tahoma" pitchFamily="34" charset="0"/>
              </a:rPr>
              <a:t>return earlier than extensor ones.  </a:t>
            </a:r>
            <a:r>
              <a:rPr lang="en-US" sz="2400" u="sng" dirty="0" err="1" smtClean="0">
                <a:solidFill>
                  <a:srgbClr val="FF0000"/>
                </a:solidFill>
                <a:cs typeface="Tahoma" pitchFamily="34" charset="0"/>
              </a:rPr>
              <a:t>Babiniski</a:t>
            </a:r>
            <a:r>
              <a:rPr lang="en-US" sz="2400" dirty="0" smtClean="0">
                <a:solidFill>
                  <a:srgbClr val="FF0000"/>
                </a:solidFill>
                <a:cs typeface="Tahoma" pitchFamily="34" charset="0"/>
              </a:rPr>
              <a:t> sign</a:t>
            </a:r>
            <a:r>
              <a:rPr lang="en-US" sz="2400" dirty="0" smtClean="0">
                <a:cs typeface="Tahoma" pitchFamily="34" charset="0"/>
              </a:rPr>
              <a:t> is one of the earliest signs of this stage . The return of the stretch reflex ( &amp; </a:t>
            </a:r>
            <a:r>
              <a:rPr lang="en-US" sz="2400" dirty="0" err="1" smtClean="0">
                <a:cs typeface="Tahoma" pitchFamily="34" charset="0"/>
              </a:rPr>
              <a:t>cosequently</a:t>
            </a:r>
            <a:r>
              <a:rPr lang="en-US" sz="2400" dirty="0" smtClean="0">
                <a:cs typeface="Tahoma" pitchFamily="34" charset="0"/>
              </a:rPr>
              <a:t> muscle tone) , and vasoconstrictor tone in arterioles and </a:t>
            </a:r>
            <a:r>
              <a:rPr lang="en-US" sz="2400" dirty="0" err="1" smtClean="0">
                <a:cs typeface="Tahoma" pitchFamily="34" charset="0"/>
              </a:rPr>
              <a:t>venules</a:t>
            </a:r>
            <a:r>
              <a:rPr lang="en-US" sz="2400" dirty="0" smtClean="0">
                <a:cs typeface="Tahoma" pitchFamily="34" charset="0"/>
              </a:rPr>
              <a:t> </a:t>
            </a:r>
            <a:r>
              <a:rPr lang="en-US" sz="2400" dirty="0" smtClean="0">
                <a:cs typeface="Tahoma" pitchFamily="34" charset="0"/>
                <a:sym typeface="Wingdings" pitchFamily="2" charset="2"/>
              </a:rPr>
              <a:t> </a:t>
            </a:r>
            <a:r>
              <a:rPr lang="en-US" sz="2400" dirty="0" smtClean="0">
                <a:cs typeface="Tahoma" pitchFamily="34" charset="0"/>
              </a:rPr>
              <a:t>improve the circulation through the limbs.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 startAt="2"/>
            </a:pPr>
            <a:r>
              <a:rPr lang="en-US" sz="2400" dirty="0" smtClean="0">
                <a:cs typeface="Tahoma" pitchFamily="34" charset="0"/>
              </a:rPr>
              <a:t>Recovery of visceral reflexes: return of </a:t>
            </a:r>
            <a:r>
              <a:rPr lang="en-US" sz="2400" u="sng" dirty="0" err="1" smtClean="0">
                <a:solidFill>
                  <a:srgbClr val="C00000"/>
                </a:solidFill>
                <a:cs typeface="Tahoma" pitchFamily="34" charset="0"/>
              </a:rPr>
              <a:t>micturition</a:t>
            </a:r>
            <a:r>
              <a:rPr lang="en-US" sz="2400" u="sng" dirty="0" smtClean="0">
                <a:solidFill>
                  <a:srgbClr val="C00000"/>
                </a:solidFill>
                <a:cs typeface="Tahoma" pitchFamily="34" charset="0"/>
              </a:rPr>
              <a:t>,</a:t>
            </a:r>
            <a:r>
              <a:rPr lang="en-US" sz="2400" dirty="0" smtClean="0">
                <a:solidFill>
                  <a:srgbClr val="C00000"/>
                </a:solidFill>
                <a:cs typeface="Tahoma" pitchFamily="34" charset="0"/>
              </a:rPr>
              <a:t>(urination ) defecation (pass stool) </a:t>
            </a:r>
            <a:r>
              <a:rPr lang="en-US" sz="2400" dirty="0" smtClean="0">
                <a:cs typeface="Tahoma" pitchFamily="34" charset="0"/>
              </a:rPr>
              <a:t>&amp; erection reflexes.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 startAt="2"/>
            </a:pPr>
            <a:r>
              <a:rPr lang="en-US" sz="2400" dirty="0" smtClean="0">
                <a:cs typeface="Tahoma" pitchFamily="34" charset="0"/>
              </a:rPr>
              <a:t>However ,  voluntary control over </a:t>
            </a:r>
            <a:r>
              <a:rPr lang="en-US" sz="2400" dirty="0" err="1" smtClean="0">
                <a:cs typeface="Tahoma" pitchFamily="34" charset="0"/>
              </a:rPr>
              <a:t>micturition</a:t>
            </a:r>
            <a:r>
              <a:rPr lang="en-US" sz="2400" dirty="0" smtClean="0">
                <a:cs typeface="Tahoma" pitchFamily="34" charset="0"/>
              </a:rPr>
              <a:t> and defecation , and the sensation of bladder and rectal fullness are permanently lost.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2A47B2-6E92-43A3-97D2-D473591D17FD}" type="slidenum">
              <a:rPr lang="ar-SA" smtClean="0"/>
              <a:pPr/>
              <a:t>19</a:t>
            </a:fld>
            <a:endParaRPr lang="en-US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5715000" cy="8382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2800" dirty="0" smtClean="0">
                <a:solidFill>
                  <a:srgbClr val="C00000"/>
                </a:solidFill>
              </a:rPr>
              <a:t>Recovery Of Reflex Activity </a:t>
            </a:r>
            <a:endParaRPr lang="en-US" sz="2800" b="1" dirty="0" smtClean="0"/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915400" cy="5334000"/>
          </a:xfrm>
        </p:spPr>
        <p:txBody>
          <a:bodyPr>
            <a:normAutofit/>
          </a:bodyPr>
          <a:lstStyle/>
          <a:p>
            <a:pPr marL="609600" indent="-609600">
              <a:buFont typeface="+mj-lt"/>
              <a:buAutoNum type="arabicPeriod" startAt="5"/>
            </a:pPr>
            <a:r>
              <a:rPr lang="en-US" sz="2400" dirty="0" smtClean="0"/>
              <a:t>Mass reflex appears in this stage: </a:t>
            </a:r>
            <a:r>
              <a:rPr lang="en-US" sz="2400" dirty="0" smtClean="0">
                <a:solidFill>
                  <a:srgbClr val="FF0000"/>
                </a:solidFill>
              </a:rPr>
              <a:t>A minor painful stimulus to the skin of the lower limbs will not only cause withdrawal of that limb but will evoke many other reflexes through spread of excitation </a:t>
            </a:r>
            <a:r>
              <a:rPr lang="en-US" sz="2400" dirty="0" smtClean="0"/>
              <a:t>(by irradiation) to many autonomic centers. So the bladder and rectum will also empty, the skin will sweat, the blood pressure will rise</a:t>
            </a:r>
          </a:p>
          <a:p>
            <a:pPr marL="609600" indent="-609600">
              <a:buFont typeface="Wingdings" pitchFamily="2" charset="2"/>
              <a:buNone/>
            </a:pPr>
            <a:endParaRPr lang="en-US" sz="2400" dirty="0" smtClean="0"/>
          </a:p>
          <a:p>
            <a:pPr marL="609600" indent="-609600">
              <a:buFont typeface="+mj-lt"/>
              <a:buAutoNum type="arabicPeriod" startAt="6"/>
            </a:pPr>
            <a:r>
              <a:rPr lang="en-US" sz="2400" dirty="0" smtClean="0"/>
              <a:t>Since effective regeneration never occurs in the human central nervous system, patients with complete </a:t>
            </a:r>
            <a:r>
              <a:rPr lang="en-US" sz="2400" dirty="0" err="1" smtClean="0"/>
              <a:t>transection</a:t>
            </a:r>
            <a:r>
              <a:rPr lang="en-US" sz="2400" dirty="0" smtClean="0"/>
              <a:t> never recover fully</a:t>
            </a:r>
            <a:r>
              <a:rPr lang="en-US" sz="2400" dirty="0" smtClean="0">
                <a:solidFill>
                  <a:srgbClr val="FF0000"/>
                </a:solidFill>
              </a:rPr>
              <a:t>. Voluntary movements and sensations are permanently lost</a:t>
            </a:r>
            <a:r>
              <a:rPr lang="en-US" sz="2400" dirty="0" smtClean="0"/>
              <a:t>; however, patients who are rehabilitated and properly managed may enter into a more advanced stage of recovery.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What is upper motor neuron and lower motor neuron.</a:t>
            </a:r>
          </a:p>
          <a:p>
            <a:pPr lvl="0"/>
            <a:r>
              <a:rPr lang="en-US" dirty="0" smtClean="0"/>
              <a:t>What are its function.</a:t>
            </a:r>
          </a:p>
          <a:p>
            <a:r>
              <a:rPr lang="en-US" dirty="0" smtClean="0"/>
              <a:t>Know about damage of UMNL cause loss of motor function, hyper </a:t>
            </a:r>
            <a:r>
              <a:rPr lang="en-US" dirty="0" err="1" smtClean="0"/>
              <a:t>reflexia</a:t>
            </a:r>
            <a:r>
              <a:rPr lang="en-US" dirty="0" smtClean="0"/>
              <a:t>, increased deep reflexes, and presence of </a:t>
            </a:r>
            <a:r>
              <a:rPr lang="en-US" dirty="0" err="1" smtClean="0"/>
              <a:t>babinski’s</a:t>
            </a:r>
            <a:r>
              <a:rPr lang="en-US" dirty="0" smtClean="0"/>
              <a:t> sign.</a:t>
            </a:r>
          </a:p>
          <a:p>
            <a:r>
              <a:rPr lang="en-US" dirty="0" smtClean="0"/>
              <a:t>Know about damage of LMNL cause loss of power, wasting loss of muscle tone, decreased or absent deep reflexes.</a:t>
            </a:r>
          </a:p>
          <a:p>
            <a:pPr lvl="0"/>
            <a:r>
              <a:rPr lang="en-US" dirty="0" smtClean="0"/>
              <a:t>What effects are produced if damaged.</a:t>
            </a:r>
          </a:p>
          <a:p>
            <a:r>
              <a:rPr lang="en-US" dirty="0" smtClean="0"/>
              <a:t>They should also know the progress of </a:t>
            </a:r>
            <a:r>
              <a:rPr lang="en-US" dirty="0" err="1" smtClean="0"/>
              <a:t>hemiplegia</a:t>
            </a:r>
            <a:r>
              <a:rPr lang="en-US" dirty="0" smtClean="0"/>
              <a:t>, paraplegia.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8200" y="381000"/>
            <a:ext cx="4038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Objectives: </a:t>
            </a:r>
            <a:endParaRPr lang="en-US" sz="3600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AB3B2D-9A83-4759-896F-9B0A65B28451}" type="slidenum">
              <a:rPr lang="ar-SA" smtClean="0"/>
              <a:pPr/>
              <a:t>20</a:t>
            </a:fld>
            <a:endParaRPr lang="en-US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543800" cy="838200"/>
          </a:xfrm>
        </p:spPr>
        <p:txBody>
          <a:bodyPr/>
          <a:lstStyle/>
          <a:p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>
                <a:solidFill>
                  <a:srgbClr val="C00000"/>
                </a:solidFill>
              </a:rPr>
              <a:t>Stage of Paraplegia in Extension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7772400" cy="5791200"/>
          </a:xfrm>
        </p:spPr>
        <p:txBody>
          <a:bodyPr>
            <a:normAutofit/>
          </a:bodyPr>
          <a:lstStyle/>
          <a:p>
            <a:pPr marL="533400" indent="-533400">
              <a:buFont typeface="Wingdings" pitchFamily="2" charset="2"/>
              <a:buAutoNum type="arabicPeriod"/>
            </a:pPr>
            <a:r>
              <a:rPr lang="en-US" sz="2400" dirty="0" smtClean="0"/>
              <a:t>During this </a:t>
            </a:r>
            <a:r>
              <a:rPr lang="en-US" sz="2400" dirty="0" smtClean="0">
                <a:solidFill>
                  <a:srgbClr val="FF0000"/>
                </a:solidFill>
              </a:rPr>
              <a:t>stage the tone in extensor muscles returns gradually to exceed that in the flexors</a:t>
            </a:r>
            <a:r>
              <a:rPr lang="en-US" sz="2400" dirty="0" smtClean="0"/>
              <a:t>. The lower limbs become extended. Extensor reflexes become exaggerated, as shown by brisk tendon jerks and by the appearance of </a:t>
            </a:r>
            <a:r>
              <a:rPr lang="en-US" sz="2400" dirty="0" err="1" smtClean="0"/>
              <a:t>clonus</a:t>
            </a:r>
            <a:r>
              <a:rPr lang="en-US" sz="2400" dirty="0" smtClean="0"/>
              <a:t>. The positive supportive reaction becomes well developed and the patient can stand on his feet with appropriate support.</a:t>
            </a:r>
          </a:p>
          <a:p>
            <a:pPr marL="533400" indent="-533400">
              <a:buFont typeface="Wingdings" pitchFamily="2" charset="2"/>
              <a:buAutoNum type="arabicPeriod"/>
            </a:pPr>
            <a:endParaRPr lang="en-US" sz="2400" dirty="0" smtClean="0"/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FF0000"/>
                </a:solidFill>
              </a:rPr>
              <a:t>flexor withdrawal reflex which appeared in the earlier stage is associated during this stage with the crossed extensor reflex.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2277547"/>
          </a:xfr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en-GB" sz="2800" b="1" i="1" dirty="0" smtClean="0">
                <a:latin typeface="Times New Roman" pitchFamily="18" charset="0"/>
              </a:rPr>
              <a:t>Reference book 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  <a:hlinkClick r:id="rId2" tooltip="Textbook of Medical Physiology 12E home"/>
              </a:rPr>
              <a:t>Guyton &amp; Hall: Textbook of Medical Physiology 12E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50000"/>
              </a:spcBef>
              <a:buNone/>
            </a:pPr>
            <a:r>
              <a:rPr lang="en-GB" sz="2400" b="1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Textbook : Review of Medical Physiology (</a:t>
            </a:r>
            <a:r>
              <a:rPr lang="en-US" sz="2400" u="sng" dirty="0" err="1" smtClean="0">
                <a:latin typeface="Arial" pitchFamily="34" charset="0"/>
                <a:cs typeface="Arial" pitchFamily="34" charset="0"/>
              </a:rPr>
              <a:t>Ganong</a:t>
            </a:r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endParaRPr lang="en-GB" sz="2800" b="1" i="1" dirty="0" smtClean="0">
              <a:solidFill>
                <a:srgbClr val="00B050"/>
              </a:solidFill>
              <a:latin typeface="Times New Roman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066800" y="3276600"/>
            <a:ext cx="7313613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en-GB" sz="9600" b="1" kern="0" dirty="0">
                <a:latin typeface="Kunstler Script" pitchFamily="66" charset="0"/>
                <a:cs typeface="+mn-cs"/>
              </a:rPr>
              <a:t>Thank you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43434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Upper motor neuron:  </a:t>
            </a:r>
            <a:r>
              <a:rPr lang="en-US" dirty="0" smtClean="0"/>
              <a:t>A neuron whose axons descend from the cerebral cortex or brainstem to the spinal cord (or to a cranial nerve motor nucleus) to influence in the lower motor neurons</a:t>
            </a:r>
          </a:p>
          <a:p>
            <a:r>
              <a:rPr lang="en-GB" dirty="0" smtClean="0"/>
              <a:t>a lesion of the neural pathway above the anterior horn cell or motor nuclei of the cranial nerves.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smtClean="0"/>
              <a:t>Upper motor neuron lesion</a:t>
            </a:r>
            <a:br>
              <a:rPr lang="en-US" b="0" dirty="0" smtClean="0"/>
            </a:br>
            <a:endParaRPr lang="en-US" dirty="0"/>
          </a:p>
        </p:txBody>
      </p:sp>
      <p:pic>
        <p:nvPicPr>
          <p:cNvPr id="23554" name="Picture 2" descr="http://www.fastbleep.com/assets/notes/image/7586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371600"/>
            <a:ext cx="3304201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Major Descending Neuronal Tracts Involved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81328"/>
            <a:ext cx="4191000" cy="4714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dirty="0" smtClean="0"/>
              <a:t>Pyramidal system</a:t>
            </a:r>
            <a:r>
              <a:rPr lang="en-US" dirty="0" smtClean="0"/>
              <a:t> = lateral and anterior </a:t>
            </a:r>
            <a:r>
              <a:rPr lang="en-US" dirty="0" err="1" smtClean="0"/>
              <a:t>corticospinal</a:t>
            </a:r>
            <a:r>
              <a:rPr lang="en-US" dirty="0" smtClean="0"/>
              <a:t> tracts + </a:t>
            </a:r>
            <a:r>
              <a:rPr lang="en-US" dirty="0" err="1" smtClean="0"/>
              <a:t>corticobulbar</a:t>
            </a:r>
            <a:r>
              <a:rPr lang="en-US" dirty="0" smtClean="0"/>
              <a:t> tract</a:t>
            </a:r>
          </a:p>
          <a:p>
            <a:pPr fontAlgn="base"/>
            <a:r>
              <a:rPr lang="en-US" b="1" dirty="0" smtClean="0"/>
              <a:t>Extra-pyramidal system</a:t>
            </a:r>
            <a:r>
              <a:rPr lang="en-US" dirty="0" smtClean="0"/>
              <a:t> = </a:t>
            </a:r>
            <a:r>
              <a:rPr lang="en-US" dirty="0" err="1" smtClean="0"/>
              <a:t>rubrospinal</a:t>
            </a:r>
            <a:r>
              <a:rPr lang="en-US" dirty="0" smtClean="0"/>
              <a:t> + </a:t>
            </a:r>
            <a:r>
              <a:rPr lang="en-US" dirty="0" err="1" smtClean="0"/>
              <a:t>olivospinal</a:t>
            </a:r>
            <a:r>
              <a:rPr lang="en-US" dirty="0" smtClean="0"/>
              <a:t> + lateral and medial </a:t>
            </a:r>
            <a:r>
              <a:rPr lang="en-US" dirty="0" err="1" smtClean="0"/>
              <a:t>reticulospinal</a:t>
            </a:r>
            <a:r>
              <a:rPr lang="en-US" dirty="0" smtClean="0"/>
              <a:t> + </a:t>
            </a:r>
            <a:r>
              <a:rPr lang="en-US" dirty="0" err="1" smtClean="0"/>
              <a:t>tectospinal</a:t>
            </a:r>
            <a:r>
              <a:rPr lang="en-US" dirty="0" smtClean="0"/>
              <a:t> + </a:t>
            </a:r>
            <a:r>
              <a:rPr lang="en-US" dirty="0" err="1" smtClean="0"/>
              <a:t>vestibulospinal</a:t>
            </a:r>
            <a:r>
              <a:rPr lang="en-US" dirty="0" smtClean="0"/>
              <a:t> tracts</a:t>
            </a:r>
            <a:endParaRPr lang="en-US" dirty="0"/>
          </a:p>
        </p:txBody>
      </p:sp>
      <p:pic>
        <p:nvPicPr>
          <p:cNvPr id="22530" name="Picture 2" descr="http://brainmind.com/images/Pyramidaltrac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84990" y="1219200"/>
            <a:ext cx="4659010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5105400" cy="4864291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>
                <a:hlinkClick r:id="rId3"/>
              </a:rPr>
              <a:t>Corticospinal</a:t>
            </a:r>
            <a:r>
              <a:rPr lang="en-US" dirty="0" smtClean="0"/>
              <a:t> –Principal pathway of production of </a:t>
            </a:r>
            <a:r>
              <a:rPr lang="en-US" dirty="0" smtClean="0">
                <a:solidFill>
                  <a:srgbClr val="FF0000"/>
                </a:solidFill>
              </a:rPr>
              <a:t>skilled voluntary movements.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>
                <a:hlinkClick r:id="rId4"/>
              </a:rPr>
              <a:t>Vestibulospinal</a:t>
            </a:r>
            <a:r>
              <a:rPr lang="en-US" dirty="0" smtClean="0"/>
              <a:t> –Postural changes to compensate for tilts and movements of the body and head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>
                <a:hlinkClick r:id="rId5"/>
              </a:rPr>
              <a:t>Reticulospinal</a:t>
            </a:r>
            <a:r>
              <a:rPr lang="en-US" dirty="0" smtClean="0"/>
              <a:t> –Major alternative route (to the pyramidal tract) by which spinal motor neurons are controlled, both influencing motor neurons directly, and </a:t>
            </a:r>
            <a:r>
              <a:rPr lang="en-US" dirty="0" smtClean="0">
                <a:solidFill>
                  <a:srgbClr val="FF0000"/>
                </a:solidFill>
              </a:rPr>
              <a:t>regulating the sensitivity of spinal reflex arcs.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>
                <a:hlinkClick r:id="rId5"/>
              </a:rPr>
              <a:t>Tectospinal</a:t>
            </a:r>
            <a:r>
              <a:rPr lang="en-US" dirty="0" smtClean="0"/>
              <a:t> –assumed to be important in reflex </a:t>
            </a:r>
            <a:r>
              <a:rPr lang="en-US" dirty="0" smtClean="0">
                <a:solidFill>
                  <a:srgbClr val="FF0000"/>
                </a:solidFill>
              </a:rPr>
              <a:t>turning of the head in response to visual </a:t>
            </a:r>
            <a:r>
              <a:rPr lang="en-US" dirty="0" smtClean="0"/>
              <a:t>and perhaps other stimuli, but little is actually known about the function in humans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>
                <a:hlinkClick r:id="rId6"/>
              </a:rPr>
              <a:t>Rubrospinal</a:t>
            </a:r>
            <a:r>
              <a:rPr lang="en-US" dirty="0" smtClean="0"/>
              <a:t> – main pathway for the mediation (link) of motor movement</a:t>
            </a:r>
          </a:p>
          <a:p>
            <a:endParaRPr lang="en-US" dirty="0"/>
          </a:p>
        </p:txBody>
      </p:sp>
      <p:pic>
        <p:nvPicPr>
          <p:cNvPr id="4" name="Picture 3" descr="w0319a-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>
          <a:xfrm>
            <a:off x="5761702" y="1143001"/>
            <a:ext cx="3382297" cy="2438400"/>
          </a:xfrm>
          <a:prstGeom prst="rect">
            <a:avLst/>
          </a:prstGeom>
          <a:noFill/>
          <a:ln/>
        </p:spPr>
      </p:pic>
      <p:pic>
        <p:nvPicPr>
          <p:cNvPr id="5" name="Picture 6" descr="w0319c-n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55340" y="4038600"/>
            <a:ext cx="3388659" cy="21336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533400" y="228600"/>
            <a:ext cx="800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Major Descending Neuronal Tracts Involved</a:t>
            </a:r>
            <a:r>
              <a:rPr lang="en-US" dirty="0" smtClean="0"/>
              <a:t> </a:t>
            </a:r>
            <a:r>
              <a:rPr lang="en-US" sz="2400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Lower motor neuron </a:t>
            </a:r>
            <a:r>
              <a:rPr lang="en-US" dirty="0" smtClean="0"/>
              <a:t>are classified based on the type of muscle fiber they innervate:</a:t>
            </a:r>
          </a:p>
          <a:p>
            <a:r>
              <a:rPr lang="en-US" dirty="0" smtClean="0"/>
              <a:t>Alpha motor neurons (α-MNs) innervate </a:t>
            </a:r>
            <a:r>
              <a:rPr lang="en-US" dirty="0" err="1" smtClean="0"/>
              <a:t>extrafusal</a:t>
            </a:r>
            <a:r>
              <a:rPr lang="en-US" dirty="0" smtClean="0"/>
              <a:t> muscle fibers, the most numerous type of muscle</a:t>
            </a:r>
          </a:p>
          <a:p>
            <a:r>
              <a:rPr lang="en-US" dirty="0" smtClean="0"/>
              <a:t>Gamma motor neurons (γ-MNs) innervate </a:t>
            </a:r>
            <a:r>
              <a:rPr lang="en-US" dirty="0" err="1" smtClean="0"/>
              <a:t>intrafusal</a:t>
            </a:r>
            <a:r>
              <a:rPr lang="en-US" dirty="0" smtClean="0"/>
              <a:t> muscle fibers, which together with sensory afferents compose muscle spindles. 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lower motor neuron lesion</a:t>
            </a:r>
            <a:r>
              <a:rPr lang="en-GB" dirty="0" smtClean="0">
                <a:solidFill>
                  <a:srgbClr val="FF0000"/>
                </a:solidFill>
              </a:rPr>
              <a:t>, </a:t>
            </a:r>
            <a:r>
              <a:rPr lang="en-GB" dirty="0" smtClean="0"/>
              <a:t>which affects nerve </a:t>
            </a:r>
            <a:r>
              <a:rPr lang="en-GB" dirty="0" err="1" smtClean="0"/>
              <a:t>fibers</a:t>
            </a:r>
            <a:r>
              <a:rPr lang="en-GB" dirty="0" smtClean="0"/>
              <a:t> travelling from the anterior horn of the spinal cord to the relevant muscle(s).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Lower motor neuron lesion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Examples of Conditions in Which there is UMNL or LMNL</a:t>
            </a:r>
            <a:endParaRPr lang="en-US" sz="360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4267200" cy="4843272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u="sng" dirty="0" smtClean="0">
                <a:solidFill>
                  <a:srgbClr val="C00000"/>
                </a:solidFill>
              </a:rPr>
              <a:t>Upper Motor Neuron Lesion ( UMNL)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Can result from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(1) </a:t>
            </a:r>
            <a:r>
              <a:rPr lang="en-US" sz="2400" dirty="0" err="1" smtClean="0"/>
              <a:t>Haemorrhage</a:t>
            </a:r>
            <a:r>
              <a:rPr lang="ar-SA" sz="2400" dirty="0" smtClean="0"/>
              <a:t> </a:t>
            </a:r>
            <a:r>
              <a:rPr lang="en-US" sz="2400" dirty="0" smtClean="0"/>
              <a:t> , thrombosis or embolism in the internal capsule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(2) Spinal cord </a:t>
            </a:r>
            <a:r>
              <a:rPr lang="en-US" sz="2400" dirty="0" err="1" smtClean="0"/>
              <a:t>transection</a:t>
            </a:r>
            <a:r>
              <a:rPr lang="en-US" sz="2400" dirty="0" smtClean="0"/>
              <a:t> or </a:t>
            </a:r>
            <a:r>
              <a:rPr lang="en-US" sz="2400" dirty="0" err="1" smtClean="0"/>
              <a:t>hemisection</a:t>
            </a:r>
            <a:endParaRPr lang="en-US" sz="2400" dirty="0" smtClean="0">
              <a:solidFill>
                <a:srgbClr val="FFFF00"/>
              </a:solidFill>
            </a:endParaRPr>
          </a:p>
          <a:p>
            <a:pPr eaLnBrk="1" hangingPunct="1"/>
            <a:endParaRPr lang="en-US" sz="2400" dirty="0" smtClean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4876800" y="1447800"/>
            <a:ext cx="4114800" cy="487680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/>
          <a:lstStyle/>
          <a:p>
            <a:pPr marL="533400" marR="0" lvl="0" indent="-53340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+mn-cs"/>
              </a:rPr>
              <a:t>Lower Motor Neuron Lesion,( LMNL)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Can result from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(1) Spinal root lesions or peripheral nerve lesion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( e.g. nerve injury by trauma or compressive lesion</a:t>
            </a:r>
            <a:endParaRPr kumimoji="0" lang="ar-S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(2) Anterior horn cell lesions 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( e.g. , poliomyelitis, motor neuron disease 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Principal Features Of UMNL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28600" y="1447800"/>
            <a:ext cx="8534400" cy="54102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365760" marR="0" lvl="0" indent="-256032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UMNL: </a:t>
            </a:r>
          </a:p>
          <a:p>
            <a:pPr marL="365760" marR="0" lvl="0" indent="-256032" algn="l" defTabSz="914400" rtl="0" eaLnBrk="1" fontAlgn="auto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 No muscle wasting, except from  disuse ( disuse atrophy)</a:t>
            </a:r>
          </a:p>
          <a:p>
            <a:pPr marL="365760" marR="0" lvl="0" indent="-256032" algn="l" defTabSz="914400" rtl="0" eaLnBrk="1" fontAlgn="auto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(3) Spasticity (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hypertonia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) , called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clasp-knife spasticity ” </a:t>
            </a:r>
          </a:p>
          <a:p>
            <a:pPr marL="365760" marR="0" lvl="0" indent="-256032" algn="l" defTabSz="914400" rtl="0" eaLnBrk="1" fontAlgn="auto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(4)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Clonus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present </a:t>
            </a:r>
          </a:p>
          <a:p>
            <a:pPr marL="365760" marR="0" lvl="0" indent="-256032" algn="l" defTabSz="914400" rtl="0" eaLnBrk="1" fontAlgn="auto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(5) Brisk ( exaggerated ) tendon jerks </a:t>
            </a:r>
          </a:p>
          <a:p>
            <a:pPr marL="365760" marR="0" lvl="0" indent="-256032" algn="l" defTabSz="914400" rtl="0" eaLnBrk="1" fontAlgn="auto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(6) Extensor plantar reflex 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Babinski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sign (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dorsiflexion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the big toe and fanning out of the other toes ) </a:t>
            </a:r>
          </a:p>
          <a:p>
            <a:pPr marL="365760" marR="0" lvl="0" indent="-256032" algn="l" defTabSz="914400" rtl="0" eaLnBrk="1" fontAlgn="auto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(7) Absent abdominal reflexes  </a:t>
            </a:r>
          </a:p>
          <a:p>
            <a:pPr marL="365760" lvl="0" indent="-256032">
              <a:lnSpc>
                <a:spcPct val="120000"/>
              </a:lnSpc>
              <a:spcBef>
                <a:spcPts val="400"/>
              </a:spcBef>
              <a:buClr>
                <a:srgbClr val="FFFF00"/>
              </a:buClr>
              <a:buSzPct val="68000"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(8) No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fasciculations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sym typeface="Wingdings" pitchFamily="2" charset="2"/>
              </a:rPr>
              <a:t>(</a:t>
            </a:r>
            <a:r>
              <a:rPr lang="en-US" sz="2000" dirty="0" smtClean="0">
                <a:solidFill>
                  <a:srgbClr val="C00000"/>
                </a:solidFill>
              </a:rPr>
              <a:t>involuntary muscle contraction and relaxation visible under the skin)</a:t>
            </a:r>
          </a:p>
          <a:p>
            <a:pPr marL="365760" lvl="0" indent="-256032">
              <a:lnSpc>
                <a:spcPct val="110000"/>
              </a:lnSpc>
              <a:spcBef>
                <a:spcPts val="400"/>
              </a:spcBef>
              <a:buClr>
                <a:srgbClr val="FFFF00"/>
              </a:buClr>
              <a:buSzPct val="68000"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lvl="0" indent="-256032">
              <a:lnSpc>
                <a:spcPct val="110000"/>
              </a:lnSpc>
              <a:spcBef>
                <a:spcPts val="400"/>
              </a:spcBef>
              <a:buClr>
                <a:srgbClr val="FFFF00"/>
              </a:buClr>
              <a:buSzPct val="68000"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(9) No fibrillation potential in EMG  </a:t>
            </a:r>
            <a:r>
              <a:rPr lang="en-US" sz="1900" dirty="0" smtClean="0">
                <a:solidFill>
                  <a:srgbClr val="C00000"/>
                </a:solidFill>
              </a:rPr>
              <a:t>(rapid, irregular, and unsynchronized contraction of muscle fibers</a:t>
            </a:r>
            <a:endParaRPr kumimoji="0" lang="en-US" sz="1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65760" marR="0" lvl="0" indent="-256032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clasp-knife spasticity</a:t>
            </a:r>
            <a:endParaRPr lang="en-US" sz="2400" dirty="0" smtClean="0">
              <a:hlinkClick r:id="rId2"/>
            </a:endParaRPr>
          </a:p>
          <a:p>
            <a:r>
              <a:rPr lang="en-US" sz="2400" i="1" dirty="0" smtClean="0">
                <a:hlinkClick r:id="rId2"/>
              </a:rPr>
              <a:t>https://www.youtube.com/watch?v=ovQkcw86pMo</a:t>
            </a:r>
            <a:endParaRPr lang="en-US" sz="2400" i="1" dirty="0" smtClean="0"/>
          </a:p>
          <a:p>
            <a:pPr>
              <a:buNone/>
            </a:pPr>
            <a:r>
              <a:rPr lang="en-US" sz="2400" i="1" dirty="0" smtClean="0"/>
              <a:t>------------     ---------</a:t>
            </a:r>
          </a:p>
          <a:p>
            <a:pPr>
              <a:buNone/>
            </a:pPr>
            <a:r>
              <a:rPr lang="en-US" sz="2400" dirty="0" err="1" smtClean="0"/>
              <a:t>Clonus</a:t>
            </a:r>
            <a:endParaRPr lang="en-US" sz="2400" i="1" dirty="0" smtClean="0"/>
          </a:p>
          <a:p>
            <a:pPr>
              <a:buNone/>
            </a:pPr>
            <a:r>
              <a:rPr lang="en-US" sz="2400" dirty="0" smtClean="0">
                <a:hlinkClick r:id="rId3"/>
              </a:rPr>
              <a:t>https://www.youtube.com/watch?v=9XWmpBz4BVo</a:t>
            </a:r>
            <a:endParaRPr lang="en-US" sz="2400" dirty="0" smtClean="0"/>
          </a:p>
          <a:p>
            <a:pPr>
              <a:buNone/>
            </a:pPr>
            <a:r>
              <a:rPr lang="en-US" sz="2400" i="1" dirty="0" smtClean="0"/>
              <a:t>------------  ------</a:t>
            </a:r>
          </a:p>
          <a:p>
            <a:pPr>
              <a:buNone/>
            </a:pPr>
            <a:r>
              <a:rPr lang="en-US" sz="2400" dirty="0" err="1" smtClean="0"/>
              <a:t>Babinski</a:t>
            </a:r>
            <a:r>
              <a:rPr lang="en-US" sz="2400" dirty="0" smtClean="0"/>
              <a:t> sign</a:t>
            </a:r>
            <a:endParaRPr lang="en-US" sz="2400" i="1" dirty="0" smtClean="0"/>
          </a:p>
          <a:p>
            <a:pPr>
              <a:buNone/>
            </a:pPr>
            <a:r>
              <a:rPr lang="en-US" sz="2400" dirty="0" smtClean="0">
                <a:hlinkClick r:id="rId4"/>
              </a:rPr>
              <a:t>https://www.youtube.com/watch?v=QHV9uig0Kuw</a:t>
            </a:r>
            <a:endParaRPr lang="en-US" sz="2400" i="1" dirty="0" smtClean="0"/>
          </a:p>
          <a:p>
            <a:pPr>
              <a:buNone/>
            </a:pPr>
            <a:endParaRPr lang="en-US" sz="24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2371</TotalTime>
  <Words>1461</Words>
  <Application>Microsoft Office PowerPoint</Application>
  <PresentationFormat>On-screen Show (4:3)</PresentationFormat>
  <Paragraphs>157</Paragraphs>
  <Slides>21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 </vt:lpstr>
      <vt:lpstr>PowerPoint Presentation</vt:lpstr>
      <vt:lpstr>Upper motor neuron lesion </vt:lpstr>
      <vt:lpstr>Major Descending Neuronal Tracts Involved</vt:lpstr>
      <vt:lpstr>PowerPoint Presentation</vt:lpstr>
      <vt:lpstr>Lower motor neuron lesion</vt:lpstr>
      <vt:lpstr>Examples of Conditions in Which there is UMNL or LMNL</vt:lpstr>
      <vt:lpstr>Principal Features Of UMNL</vt:lpstr>
      <vt:lpstr>PowerPoint Presentation</vt:lpstr>
      <vt:lpstr>Principal Features Of LMNL</vt:lpstr>
      <vt:lpstr>Hemiplegia </vt:lpstr>
      <vt:lpstr>Hemiplegia  Cont..</vt:lpstr>
      <vt:lpstr>PowerPoint Presentation</vt:lpstr>
      <vt:lpstr>Paraplegia Stages </vt:lpstr>
      <vt:lpstr>PowerPoint Presentation</vt:lpstr>
      <vt:lpstr>Spinal shock Cont..</vt:lpstr>
      <vt:lpstr> Stage of Return of Reflex Activity</vt:lpstr>
      <vt:lpstr> Recovery Of Reflex Activity </vt:lpstr>
      <vt:lpstr> Recovery Of Reflex Activity </vt:lpstr>
      <vt:lpstr> Stage of Paraplegia in Extension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Mohammed</dc:creator>
  <cp:lastModifiedBy>Arnie Oranio Basas</cp:lastModifiedBy>
  <cp:revision>142</cp:revision>
  <dcterms:created xsi:type="dcterms:W3CDTF">2013-09-02T10:24:02Z</dcterms:created>
  <dcterms:modified xsi:type="dcterms:W3CDTF">2013-10-02T05:04:29Z</dcterms:modified>
</cp:coreProperties>
</file>