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5" r:id="rId1"/>
  </p:sldMasterIdLst>
  <p:notesMasterIdLst>
    <p:notesMasterId r:id="rId27"/>
  </p:notesMasterIdLst>
  <p:sldIdLst>
    <p:sldId id="332" r:id="rId2"/>
    <p:sldId id="515" r:id="rId3"/>
    <p:sldId id="522" r:id="rId4"/>
    <p:sldId id="333" r:id="rId5"/>
    <p:sldId id="526" r:id="rId6"/>
    <p:sldId id="527" r:id="rId7"/>
    <p:sldId id="469" r:id="rId8"/>
    <p:sldId id="476" r:id="rId9"/>
    <p:sldId id="402" r:id="rId10"/>
    <p:sldId id="403" r:id="rId11"/>
    <p:sldId id="524" r:id="rId12"/>
    <p:sldId id="426" r:id="rId13"/>
    <p:sldId id="405" r:id="rId14"/>
    <p:sldId id="464" r:id="rId15"/>
    <p:sldId id="407" r:id="rId16"/>
    <p:sldId id="408" r:id="rId17"/>
    <p:sldId id="409" r:id="rId18"/>
    <p:sldId id="485" r:id="rId19"/>
    <p:sldId id="456" r:id="rId20"/>
    <p:sldId id="460" r:id="rId21"/>
    <p:sldId id="492" r:id="rId22"/>
    <p:sldId id="457" r:id="rId23"/>
    <p:sldId id="487" r:id="rId24"/>
    <p:sldId id="495" r:id="rId25"/>
    <p:sldId id="528"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r" defTabSz="914400" rtl="1" eaLnBrk="1" latinLnBrk="0" hangingPunct="1">
      <a:defRPr kern="1200">
        <a:solidFill>
          <a:schemeClr val="tx1"/>
        </a:solidFill>
        <a:latin typeface="Arial" charset="0"/>
        <a:ea typeface="+mn-ea"/>
        <a:cs typeface="Arial" charset="0"/>
      </a:defRPr>
    </a:lvl6pPr>
    <a:lvl7pPr marL="2743200" algn="r" defTabSz="914400" rtl="1" eaLnBrk="1" latinLnBrk="0" hangingPunct="1">
      <a:defRPr kern="1200">
        <a:solidFill>
          <a:schemeClr val="tx1"/>
        </a:solidFill>
        <a:latin typeface="Arial" charset="0"/>
        <a:ea typeface="+mn-ea"/>
        <a:cs typeface="Arial" charset="0"/>
      </a:defRPr>
    </a:lvl7pPr>
    <a:lvl8pPr marL="3200400" algn="r" defTabSz="914400" rtl="1" eaLnBrk="1" latinLnBrk="0" hangingPunct="1">
      <a:defRPr kern="1200">
        <a:solidFill>
          <a:schemeClr val="tx1"/>
        </a:solidFill>
        <a:latin typeface="Arial" charset="0"/>
        <a:ea typeface="+mn-ea"/>
        <a:cs typeface="Arial" charset="0"/>
      </a:defRPr>
    </a:lvl8pPr>
    <a:lvl9pPr marL="3657600" algn="r" defTabSz="914400" rtl="1"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FF00"/>
    <a:srgbClr val="006600"/>
    <a:srgbClr val="FF00FF"/>
    <a:srgbClr val="000066"/>
    <a:srgbClr val="0000CC"/>
    <a:srgbClr val="FF0066"/>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03" autoAdjust="0"/>
    <p:restoredTop sz="92500" autoAdjust="0"/>
  </p:normalViewPr>
  <p:slideViewPr>
    <p:cSldViewPr>
      <p:cViewPr varScale="1">
        <p:scale>
          <a:sx n="104" d="100"/>
          <a:sy n="104" d="100"/>
        </p:scale>
        <p:origin x="-96" y="-23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A8992020-ECF5-4FFA-85C0-23CF12557554}" type="datetimeFigureOut">
              <a:rPr lang="en-US"/>
              <a:pPr>
                <a:defRPr/>
              </a:pPr>
              <a:t>10/3/2013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BB9ACE59-9E68-4C86-BDE6-81D2E031892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Arial" charset="0"/>
      </a:defRPr>
    </a:lvl1pPr>
    <a:lvl2pPr marL="457200" algn="l" rtl="0" eaLnBrk="0" fontAlgn="base" hangingPunct="0">
      <a:spcBef>
        <a:spcPct val="30000"/>
      </a:spcBef>
      <a:spcAft>
        <a:spcPct val="0"/>
      </a:spcAft>
      <a:defRPr sz="1200" kern="1200">
        <a:solidFill>
          <a:schemeClr val="tx1"/>
        </a:solidFill>
        <a:latin typeface="+mn-lt"/>
        <a:ea typeface="+mn-ea"/>
        <a:cs typeface="Arial" charset="0"/>
      </a:defRPr>
    </a:lvl2pPr>
    <a:lvl3pPr marL="914400" algn="l" rtl="0" eaLnBrk="0" fontAlgn="base" hangingPunct="0">
      <a:spcBef>
        <a:spcPct val="30000"/>
      </a:spcBef>
      <a:spcAft>
        <a:spcPct val="0"/>
      </a:spcAft>
      <a:defRPr sz="1200" kern="1200">
        <a:solidFill>
          <a:schemeClr val="tx1"/>
        </a:solidFill>
        <a:latin typeface="+mn-lt"/>
        <a:ea typeface="+mn-ea"/>
        <a:cs typeface="Arial" charset="0"/>
      </a:defRPr>
    </a:lvl3pPr>
    <a:lvl4pPr marL="1371600" algn="l" rtl="0" eaLnBrk="0" fontAlgn="base" hangingPunct="0">
      <a:spcBef>
        <a:spcPct val="30000"/>
      </a:spcBef>
      <a:spcAft>
        <a:spcPct val="0"/>
      </a:spcAft>
      <a:defRPr sz="1200" kern="1200">
        <a:solidFill>
          <a:schemeClr val="tx1"/>
        </a:solidFill>
        <a:latin typeface="+mn-lt"/>
        <a:ea typeface="+mn-ea"/>
        <a:cs typeface="Arial" charset="0"/>
      </a:defRPr>
    </a:lvl4pPr>
    <a:lvl5pPr marL="1828800" algn="l" rtl="0" eaLnBrk="0" fontAlgn="base" hangingPunct="0">
      <a:spcBef>
        <a:spcPct val="30000"/>
      </a:spcBef>
      <a:spcAft>
        <a:spcPct val="0"/>
      </a:spcAft>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ar-SA"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92913C-B0D1-42FF-8185-30EB8882AB24}" type="slidenum">
              <a:rPr lang="en-US" smtClean="0"/>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pPr eaLnBrk="1" hangingPunct="1"/>
            <a:endParaRPr lang="ar-SA"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4EEFF41-9E87-4C03-8B0B-735B2F2FF1C0}" type="slidenum">
              <a:rPr lang="ar-SA" smtClean="0"/>
              <a:pPr/>
              <a:t>21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8234EB7-0B7E-45A9-AFEA-1611FF5CB3A9}"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C58D6D-A5D0-4B7C-9BCB-4D86C4C9BB45}"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B11896-AE07-47E3-BB0B-E3AFCFEF4466}"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A90177D-F975-4682-AB84-C774C3E3DE17}"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4D9C04-20DD-4CC5-A5C2-2C74584B4B63}"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F9A595-27A7-4F14-A6BC-1B2283D18473}"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293B25-4076-4F31-AB16-7DD8516DE148}"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AFF7BD-B902-4536-A7CE-E1FC1B68CB87}"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3D7FA9E-2DCF-4AB4-ABDF-D640B80A6ADB}" type="datetime1">
              <a:rPr lang="en-US"/>
              <a:pPr>
                <a:defRPr/>
              </a:pPr>
              <a:t>10/3/2013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05AE06-290B-4822-8D6F-5E497F183677}"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E17C1E6-67D0-4ADC-BC12-7FAA87496559}" type="datetime1">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21AD6E-C098-4FE4-B407-62B26523C1FB}"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80EC3A7-1D5F-4614-9070-7924A404098B}" type="datetime1">
              <a:rPr lang="en-US"/>
              <a:pPr>
                <a:defRPr/>
              </a:pPr>
              <a:t>10/3/2013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F184F84-A0ED-4A2C-9C72-1D9674DDB5FC}"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D2A2DF3-3BFB-484D-9620-CFA7C38593C5}" type="datetime1">
              <a:rPr lang="en-US"/>
              <a:pPr>
                <a:defRPr/>
              </a:pPr>
              <a:t>10/3/2013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B72C944-C339-4718-9268-0FD6D062CBE0}"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F9CE19-AA2B-4798-BC58-5E1E8CEFDC89}" type="datetime1">
              <a:rPr lang="en-US"/>
              <a:pPr>
                <a:defRPr/>
              </a:pPr>
              <a:t>10/3/2013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D7D46E1-9FE3-4BBF-B59B-7C935E1DB73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D6BC07-81C9-4AAF-902E-CC4D6BD6D3BE}" type="datetime1">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5DDB81B-5276-4595-B951-B752925FAC4D}"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4841DF5-99DF-4D07-9738-D6D8CE4D9978}" type="datetime1">
              <a:rPr lang="en-US"/>
              <a:pPr>
                <a:defRPr/>
              </a:pPr>
              <a:t>10/3/2013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5FF53-95B7-4BF3-A6C2-DF668C2BF07B}"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85ABB620-87EA-4C06-B2FF-AA4B7C9CD1D7}" type="datetime1">
              <a:rPr lang="en-US"/>
              <a:pPr>
                <a:defRPr/>
              </a:pPr>
              <a:t>10/3/2013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1A2FC82-0690-481F-BA06-527A3FC0257F}"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526" r:id="rId1"/>
    <p:sldLayoutId id="2147484527" r:id="rId2"/>
    <p:sldLayoutId id="2147484528" r:id="rId3"/>
    <p:sldLayoutId id="2147484529" r:id="rId4"/>
    <p:sldLayoutId id="2147484530" r:id="rId5"/>
    <p:sldLayoutId id="2147484531" r:id="rId6"/>
    <p:sldLayoutId id="2147484532" r:id="rId7"/>
    <p:sldLayoutId id="2147484533" r:id="rId8"/>
    <p:sldLayoutId id="2147484534" r:id="rId9"/>
    <p:sldLayoutId id="2147484535" r:id="rId10"/>
    <p:sldLayoutId id="2147484536" r:id="rId11"/>
  </p:sldLayoutIdLst>
  <p:hf sldNum="0" hdr="0" ftr="0" dt="0"/>
  <p:txStyles>
    <p:titleStyle>
      <a:lvl1pPr algn="ctr" rtl="1" eaLnBrk="1" fontAlgn="base" hangingPunct="1">
        <a:spcBef>
          <a:spcPct val="0"/>
        </a:spcBef>
        <a:spcAft>
          <a:spcPct val="0"/>
        </a:spcAft>
        <a:defRPr sz="4400" kern="1200">
          <a:solidFill>
            <a:schemeClr val="tx1"/>
          </a:solidFill>
          <a:latin typeface="+mj-lt"/>
          <a:ea typeface="+mj-ea"/>
          <a:cs typeface="+mj-cs"/>
        </a:defRPr>
      </a:lvl1pPr>
      <a:lvl2pPr algn="ctr" rtl="1" eaLnBrk="1" fontAlgn="base" hangingPunct="1">
        <a:spcBef>
          <a:spcPct val="0"/>
        </a:spcBef>
        <a:spcAft>
          <a:spcPct val="0"/>
        </a:spcAft>
        <a:defRPr sz="4400">
          <a:solidFill>
            <a:schemeClr val="tx1"/>
          </a:solidFill>
          <a:latin typeface="Calibri" pitchFamily="34" charset="0"/>
        </a:defRPr>
      </a:lvl2pPr>
      <a:lvl3pPr algn="ctr" rtl="1" eaLnBrk="1" fontAlgn="base" hangingPunct="1">
        <a:spcBef>
          <a:spcPct val="0"/>
        </a:spcBef>
        <a:spcAft>
          <a:spcPct val="0"/>
        </a:spcAft>
        <a:defRPr sz="4400">
          <a:solidFill>
            <a:schemeClr val="tx1"/>
          </a:solidFill>
          <a:latin typeface="Calibri" pitchFamily="34" charset="0"/>
        </a:defRPr>
      </a:lvl3pPr>
      <a:lvl4pPr algn="ctr" rtl="1" eaLnBrk="1" fontAlgn="base" hangingPunct="1">
        <a:spcBef>
          <a:spcPct val="0"/>
        </a:spcBef>
        <a:spcAft>
          <a:spcPct val="0"/>
        </a:spcAft>
        <a:defRPr sz="4400">
          <a:solidFill>
            <a:schemeClr val="tx1"/>
          </a:solidFill>
          <a:latin typeface="Calibri" pitchFamily="34" charset="0"/>
        </a:defRPr>
      </a:lvl4pPr>
      <a:lvl5pPr algn="ctr" rtl="1" eaLnBrk="1" fontAlgn="base" hangingPunct="1">
        <a:spcBef>
          <a:spcPct val="0"/>
        </a:spcBef>
        <a:spcAft>
          <a:spcPct val="0"/>
        </a:spcAft>
        <a:defRPr sz="4400">
          <a:solidFill>
            <a:schemeClr val="tx1"/>
          </a:solidFill>
          <a:latin typeface="Calibri" pitchFamily="34" charset="0"/>
        </a:defRPr>
      </a:lvl5pPr>
      <a:lvl6pPr marL="457200" algn="ctr" rtl="1" eaLnBrk="1" fontAlgn="base" hangingPunct="1">
        <a:spcBef>
          <a:spcPct val="0"/>
        </a:spcBef>
        <a:spcAft>
          <a:spcPct val="0"/>
        </a:spcAft>
        <a:defRPr sz="4400">
          <a:solidFill>
            <a:schemeClr val="tx1"/>
          </a:solidFill>
          <a:latin typeface="Calibri" pitchFamily="34" charset="0"/>
        </a:defRPr>
      </a:lvl6pPr>
      <a:lvl7pPr marL="914400" algn="ctr" rtl="1" eaLnBrk="1" fontAlgn="base" hangingPunct="1">
        <a:spcBef>
          <a:spcPct val="0"/>
        </a:spcBef>
        <a:spcAft>
          <a:spcPct val="0"/>
        </a:spcAft>
        <a:defRPr sz="4400">
          <a:solidFill>
            <a:schemeClr val="tx1"/>
          </a:solidFill>
          <a:latin typeface="Calibri" pitchFamily="34" charset="0"/>
        </a:defRPr>
      </a:lvl7pPr>
      <a:lvl8pPr marL="1371600" algn="ctr" rtl="1" eaLnBrk="1" fontAlgn="base" hangingPunct="1">
        <a:spcBef>
          <a:spcPct val="0"/>
        </a:spcBef>
        <a:spcAft>
          <a:spcPct val="0"/>
        </a:spcAft>
        <a:defRPr sz="4400">
          <a:solidFill>
            <a:schemeClr val="tx1"/>
          </a:solidFill>
          <a:latin typeface="Calibri" pitchFamily="34" charset="0"/>
        </a:defRPr>
      </a:lvl8pPr>
      <a:lvl9pPr marL="1828800" algn="ctr" rtl="1" eaLnBrk="1" fontAlgn="base" hangingPunct="1">
        <a:spcBef>
          <a:spcPct val="0"/>
        </a:spcBef>
        <a:spcAft>
          <a:spcPct val="0"/>
        </a:spcAft>
        <a:defRPr sz="4400">
          <a:solidFill>
            <a:schemeClr val="tx1"/>
          </a:solidFill>
          <a:latin typeface="Calibri" pitchFamily="34" charset="0"/>
        </a:defRPr>
      </a:lvl9pPr>
    </p:titleStyle>
    <p:bodyStyle>
      <a:lvl1pPr marL="342900" indent="-342900" algn="r" rtl="1"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r" rtl="1"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r" rtl="1"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r" rtl="1"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14375" y="214313"/>
            <a:ext cx="7889875" cy="3862387"/>
          </a:xfrm>
        </p:spPr>
        <p:txBody>
          <a:bodyPr/>
          <a:lstStyle/>
          <a:p>
            <a:pPr eaLnBrk="1" hangingPunct="1"/>
            <a:r>
              <a:rPr lang="en-US" sz="6000" smtClean="0">
                <a:latin typeface="Tahoma" pitchFamily="34" charset="0"/>
                <a:cs typeface="Tahoma" pitchFamily="34" charset="0"/>
              </a:rPr>
              <a:t>Spasticity and Increased Muscle Tone </a:t>
            </a:r>
          </a:p>
        </p:txBody>
      </p:sp>
      <p:sp>
        <p:nvSpPr>
          <p:cNvPr id="16387" name="Subtitle 2"/>
          <p:cNvSpPr>
            <a:spLocks noGrp="1"/>
          </p:cNvSpPr>
          <p:nvPr>
            <p:ph type="subTitle" idx="1"/>
          </p:nvPr>
        </p:nvSpPr>
        <p:spPr>
          <a:xfrm>
            <a:off x="539750" y="3789363"/>
            <a:ext cx="8604250" cy="2592387"/>
          </a:xfrm>
        </p:spPr>
        <p:txBody>
          <a:bodyPr/>
          <a:lstStyle/>
          <a:p>
            <a:pPr algn="l" eaLnBrk="1" hangingPunct="1">
              <a:lnSpc>
                <a:spcPct val="80000"/>
              </a:lnSpc>
              <a:buFont typeface="Arial" pitchFamily="34" charset="0"/>
              <a:buNone/>
              <a:defRPr/>
            </a:pPr>
            <a:r>
              <a:rPr lang="en-US" b="1" dirty="0" smtClean="0">
                <a:latin typeface="Comic Sans MS" pitchFamily="66" charset="0"/>
                <a:ea typeface="Batang" pitchFamily="18" charset="-127"/>
              </a:rPr>
              <a:t>        </a:t>
            </a:r>
            <a:r>
              <a:rPr lang="en-US" b="1" dirty="0" smtClean="0">
                <a:solidFill>
                  <a:schemeClr val="tx1">
                    <a:lumMod val="95000"/>
                    <a:lumOff val="5000"/>
                  </a:schemeClr>
                </a:solidFill>
                <a:latin typeface="Comic Sans MS" pitchFamily="66" charset="0"/>
                <a:ea typeface="Batang" pitchFamily="18" charset="-127"/>
              </a:rPr>
              <a:t>Dr. </a:t>
            </a:r>
            <a:r>
              <a:rPr lang="en-US" b="1" dirty="0" err="1" smtClean="0">
                <a:solidFill>
                  <a:schemeClr val="tx1">
                    <a:lumMod val="95000"/>
                    <a:lumOff val="5000"/>
                  </a:schemeClr>
                </a:solidFill>
                <a:latin typeface="Comic Sans MS" pitchFamily="66" charset="0"/>
                <a:ea typeface="Batang" pitchFamily="18" charset="-127"/>
              </a:rPr>
              <a:t>Taha</a:t>
            </a:r>
            <a:r>
              <a:rPr lang="en-US" b="1" dirty="0" smtClean="0">
                <a:solidFill>
                  <a:schemeClr val="tx1">
                    <a:lumMod val="95000"/>
                    <a:lumOff val="5000"/>
                  </a:schemeClr>
                </a:solidFill>
                <a:latin typeface="Comic Sans MS" pitchFamily="66" charset="0"/>
                <a:ea typeface="Batang" pitchFamily="18" charset="-127"/>
              </a:rPr>
              <a:t> </a:t>
            </a:r>
            <a:r>
              <a:rPr lang="en-US" b="1" dirty="0" err="1" smtClean="0">
                <a:solidFill>
                  <a:schemeClr val="tx1">
                    <a:lumMod val="95000"/>
                    <a:lumOff val="5000"/>
                  </a:schemeClr>
                </a:solidFill>
                <a:latin typeface="Comic Sans MS" pitchFamily="66" charset="0"/>
                <a:ea typeface="Batang" pitchFamily="18" charset="-127"/>
              </a:rPr>
              <a:t>Sadig</a:t>
            </a:r>
            <a:r>
              <a:rPr lang="en-US" b="1" dirty="0" smtClean="0">
                <a:solidFill>
                  <a:schemeClr val="tx1">
                    <a:lumMod val="95000"/>
                    <a:lumOff val="5000"/>
                  </a:schemeClr>
                </a:solidFill>
                <a:latin typeface="Comic Sans MS" pitchFamily="66" charset="0"/>
                <a:ea typeface="Batang" pitchFamily="18" charset="-127"/>
              </a:rPr>
              <a:t> Ahmed,</a:t>
            </a:r>
          </a:p>
          <a:p>
            <a:pPr eaLnBrk="1" hangingPunct="1">
              <a:lnSpc>
                <a:spcPct val="80000"/>
              </a:lnSpc>
              <a:buFont typeface="Arial" pitchFamily="34" charset="0"/>
              <a:buNone/>
              <a:defRPr/>
            </a:pPr>
            <a:r>
              <a:rPr lang="en-US" sz="2400" b="1" dirty="0" smtClean="0">
                <a:solidFill>
                  <a:schemeClr val="tx1">
                    <a:lumMod val="95000"/>
                    <a:lumOff val="5000"/>
                  </a:schemeClr>
                </a:solidFill>
                <a:latin typeface="Comic Sans MS" pitchFamily="66" charset="0"/>
                <a:ea typeface="Batang" pitchFamily="18" charset="-127"/>
              </a:rPr>
              <a:t>Consultant , Clinical Neurophysiology  </a:t>
            </a:r>
          </a:p>
          <a:p>
            <a:pPr eaLnBrk="1" hangingPunct="1">
              <a:lnSpc>
                <a:spcPct val="80000"/>
              </a:lnSpc>
              <a:buFont typeface="Arial" pitchFamily="34" charset="0"/>
              <a:buNone/>
              <a:defRPr/>
            </a:pPr>
            <a:r>
              <a:rPr lang="en-US" sz="2400" b="1" dirty="0" smtClean="0">
                <a:solidFill>
                  <a:schemeClr val="tx1">
                    <a:lumMod val="95000"/>
                    <a:lumOff val="5000"/>
                  </a:schemeClr>
                </a:solidFill>
                <a:latin typeface="Comic Sans MS" pitchFamily="66" charset="0"/>
                <a:ea typeface="Batang" pitchFamily="18" charset="-127"/>
              </a:rPr>
              <a:t>&amp; Associate Professor , College of medicine , King Saud University , Riyadh   </a:t>
            </a:r>
          </a:p>
          <a:p>
            <a:pPr algn="l" eaLnBrk="1" hangingPunct="1">
              <a:lnSpc>
                <a:spcPct val="80000"/>
              </a:lnSpc>
              <a:buFont typeface="Arial" pitchFamily="34" charset="0"/>
              <a:buNone/>
              <a:defRPr/>
            </a:pPr>
            <a:r>
              <a:rPr lang="en-US" sz="3600" b="1" dirty="0" smtClean="0">
                <a:solidFill>
                  <a:schemeClr val="tx1">
                    <a:lumMod val="95000"/>
                    <a:lumOff val="5000"/>
                  </a:schemeClr>
                </a:solidFill>
                <a:latin typeface="Comic Sans MS" pitchFamily="66" charset="0"/>
                <a:ea typeface="Batang" pitchFamily="18" charset="-127"/>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ctrTitle"/>
          </p:nvPr>
        </p:nvSpPr>
        <p:spPr>
          <a:xfrm>
            <a:off x="928688" y="142875"/>
            <a:ext cx="7715250" cy="3714750"/>
          </a:xfrm>
        </p:spPr>
        <p:txBody>
          <a:bodyPr/>
          <a:lstStyle/>
          <a:p>
            <a:pPr eaLnBrk="1" hangingPunct="1"/>
            <a:r>
              <a:rPr lang="en-US" b="1" smtClean="0">
                <a:latin typeface="Comic Sans MS" pitchFamily="66" charset="0"/>
              </a:rPr>
              <a:t>(I) Complete Transection of </a:t>
            </a:r>
            <a:r>
              <a:rPr lang="en-US" b="1" smtClean="0"/>
              <a:t>Paraplegia </a:t>
            </a:r>
            <a:r>
              <a:rPr lang="en-US" b="1" smtClean="0">
                <a:latin typeface="Comic Sans MS" pitchFamily="66" charset="0"/>
              </a:rPr>
              <a:t>the Spinal Cord</a:t>
            </a:r>
          </a:p>
        </p:txBody>
      </p:sp>
      <p:sp>
        <p:nvSpPr>
          <p:cNvPr id="30723" name="Subtitle 2"/>
          <p:cNvSpPr>
            <a:spLocks noGrp="1"/>
          </p:cNvSpPr>
          <p:nvPr>
            <p:ph type="subTitle" idx="1"/>
          </p:nvPr>
        </p:nvSpPr>
        <p:spPr>
          <a:xfrm>
            <a:off x="0" y="3789363"/>
            <a:ext cx="8858250" cy="1752600"/>
          </a:xfrm>
        </p:spPr>
        <p:txBody>
          <a:bodyPr/>
          <a:lstStyle/>
          <a:p>
            <a:pPr>
              <a:buFont typeface="Arial" pitchFamily="34" charset="0"/>
              <a:buNone/>
              <a:defRPr/>
            </a:pPr>
            <a:r>
              <a:rPr lang="en-US" dirty="0" smtClean="0">
                <a:solidFill>
                  <a:schemeClr val="tx1">
                    <a:lumMod val="95000"/>
                    <a:lumOff val="5000"/>
                  </a:schemeClr>
                </a:solidFill>
                <a:cs typeface="+mj-cs"/>
              </a:rPr>
              <a:t>Due to trauma , tumor , etc</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0" y="188913"/>
            <a:ext cx="8964613" cy="6264275"/>
          </a:xfrm>
        </p:spPr>
        <p:txBody>
          <a:bodyPr/>
          <a:lstStyle/>
          <a:p>
            <a:pPr marL="609600" indent="-609600" algn="l" rtl="0" eaLnBrk="1" hangingPunct="1"/>
            <a:r>
              <a:rPr lang="en-US" sz="2400" dirty="0" smtClean="0">
                <a:latin typeface="Comic Sans MS" pitchFamily="66" charset="0"/>
              </a:rPr>
              <a:t>The higher the level of the section, the more serious are the consequences.</a:t>
            </a:r>
          </a:p>
          <a:p>
            <a:pPr marL="609600" indent="-609600" algn="l" rtl="0" eaLnBrk="1" hangingPunct="1"/>
            <a:r>
              <a:rPr lang="en-US" sz="2400" dirty="0" smtClean="0">
                <a:latin typeface="Comic Sans MS" pitchFamily="66" charset="0"/>
              </a:rPr>
              <a:t> If the </a:t>
            </a:r>
            <a:r>
              <a:rPr lang="en-US" sz="2400" dirty="0" err="1" smtClean="0">
                <a:latin typeface="Comic Sans MS" pitchFamily="66" charset="0"/>
              </a:rPr>
              <a:t>transection</a:t>
            </a:r>
            <a:r>
              <a:rPr lang="en-US" sz="2400" dirty="0" smtClean="0">
                <a:latin typeface="Comic Sans MS" pitchFamily="66" charset="0"/>
              </a:rPr>
              <a:t> is in the upper cervical region </a:t>
            </a:r>
            <a:r>
              <a:rPr lang="en-US" sz="2400" dirty="0" smtClean="0">
                <a:latin typeface="Comic Sans MS" pitchFamily="66" charset="0"/>
                <a:sym typeface="Wingdings" pitchFamily="2" charset="2"/>
              </a:rPr>
              <a:t></a:t>
            </a:r>
            <a:r>
              <a:rPr lang="en-US" sz="2400" dirty="0" smtClean="0">
                <a:latin typeface="Comic Sans MS" pitchFamily="66" charset="0"/>
              </a:rPr>
              <a:t> immediate death follows, due to paralysis of all respiratory muscles;</a:t>
            </a:r>
          </a:p>
          <a:p>
            <a:pPr marL="609600" indent="-609600" algn="ctr" rtl="0" eaLnBrk="1" hangingPunct="1"/>
            <a:r>
              <a:rPr lang="en-US" sz="2400" u="sng" dirty="0" smtClean="0">
                <a:latin typeface="Comic Sans MS" pitchFamily="66" charset="0"/>
              </a:rPr>
              <a:t>Quadriplegia ( </a:t>
            </a:r>
            <a:r>
              <a:rPr lang="en-US" sz="2400" u="sng" dirty="0" err="1" smtClean="0">
                <a:latin typeface="Comic Sans MS" pitchFamily="66" charset="0"/>
              </a:rPr>
              <a:t>Tetraplegia</a:t>
            </a:r>
            <a:r>
              <a:rPr lang="en-US" sz="2400" u="sng" dirty="0" smtClean="0">
                <a:latin typeface="Comic Sans MS" pitchFamily="66" charset="0"/>
              </a:rPr>
              <a:t> )</a:t>
            </a:r>
            <a:endParaRPr lang="en-US" sz="2400" dirty="0" smtClean="0">
              <a:latin typeface="Comic Sans MS" pitchFamily="66" charset="0"/>
            </a:endParaRPr>
          </a:p>
          <a:p>
            <a:pPr marL="609600" indent="-609600" algn="l" rtl="0" eaLnBrk="1" hangingPunct="1"/>
            <a:r>
              <a:rPr lang="en-US" sz="2400" dirty="0" smtClean="0">
                <a:latin typeface="Comic Sans MS" pitchFamily="66" charset="0"/>
              </a:rPr>
              <a:t>Lesion ( e.g., bullet injury , car accident, fall) inn the lower cervical region at/below the 5th cervical segment </a:t>
            </a:r>
            <a:r>
              <a:rPr lang="en-US" sz="2400" dirty="0" smtClean="0">
                <a:latin typeface="Comic Sans MS" pitchFamily="66" charset="0"/>
                <a:sym typeface="Wingdings" pitchFamily="2" charset="2"/>
              </a:rPr>
              <a:t> </a:t>
            </a:r>
            <a:r>
              <a:rPr lang="en-US" sz="2400" dirty="0" smtClean="0">
                <a:latin typeface="Comic Sans MS" pitchFamily="66" charset="0"/>
              </a:rPr>
              <a:t> diaphragmatic respiration is still possible, but the patient suffers complete paralysis of all four limbs (quadriplegi</a:t>
            </a:r>
            <a:r>
              <a:rPr lang="en-US" sz="2800" dirty="0" smtClean="0">
                <a:latin typeface="Comic Sans MS" pitchFamily="66" charset="0"/>
              </a:rPr>
              <a:t>a</a:t>
            </a:r>
          </a:p>
          <a:p>
            <a:pPr marL="609600" indent="-609600" algn="ctr" rtl="0" eaLnBrk="1" hangingPunct="1"/>
            <a:r>
              <a:rPr lang="en-US" sz="2800" u="sng" dirty="0" smtClean="0">
                <a:latin typeface="Comic Sans MS" pitchFamily="66" charset="0"/>
              </a:rPr>
              <a:t>Paraplegia</a:t>
            </a:r>
            <a:r>
              <a:rPr lang="en-US" sz="2800" dirty="0" smtClean="0">
                <a:latin typeface="Comic Sans MS" pitchFamily="66" charset="0"/>
              </a:rPr>
              <a:t> </a:t>
            </a:r>
          </a:p>
          <a:p>
            <a:pPr marL="609600" indent="-609600" algn="l" rtl="0" eaLnBrk="1" hangingPunct="1"/>
            <a:r>
              <a:rPr lang="en-US" sz="2800" dirty="0" err="1" smtClean="0">
                <a:latin typeface="Comic Sans MS" pitchFamily="66" charset="0"/>
              </a:rPr>
              <a:t>Transection</a:t>
            </a:r>
            <a:r>
              <a:rPr lang="en-US" sz="2800" dirty="0" smtClean="0">
                <a:latin typeface="Comic Sans MS" pitchFamily="66" charset="0"/>
              </a:rPr>
              <a:t> lower down in the thoracic region allows normal respiration but the patient ends up with paralysis of both lower limbs (paraplegia). </a:t>
            </a:r>
          </a:p>
          <a:p>
            <a:pPr marL="609600" indent="-609600" eaLnBrk="1" hangingPunct="1"/>
            <a:endParaRPr lang="en-US" sz="2800" b="1" dirty="0" smtClean="0">
              <a:latin typeface="Comic Sans MS" pitchFamily="66" charset="0"/>
            </a:endParaRPr>
          </a:p>
          <a:p>
            <a:pPr marL="609600" indent="-609600" eaLnBrk="1" hangingPunct="1"/>
            <a:endParaRPr lang="ar-SA"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1500"/>
            <a:ext cx="9144000" cy="5500688"/>
          </a:xfrm>
        </p:spPr>
        <p:txBody>
          <a:bodyPr rtlCol="0">
            <a:normAutofit fontScale="92500"/>
          </a:bodyPr>
          <a:lstStyle/>
          <a:p>
            <a:pPr algn="l" rtl="0" fontAlgn="auto">
              <a:spcAft>
                <a:spcPts val="0"/>
              </a:spcAft>
              <a:buFont typeface="Arial" pitchFamily="34" charset="0"/>
              <a:buChar char="•"/>
              <a:defRPr/>
            </a:pPr>
            <a:r>
              <a:rPr lang="en-US" dirty="0" smtClean="0">
                <a:latin typeface="Comic Sans MS" pitchFamily="66" charset="0"/>
              </a:rPr>
              <a:t>Spasticity does not occur immediately following a spinal cord injury. When an injury occurs to the spinal cord, the body goes into spinal shock, and this may last several weeks. During this time changes take place to the nerve cells which control muscle activity.</a:t>
            </a:r>
            <a:endParaRPr lang="ar-SA" dirty="0" smtClean="0">
              <a:latin typeface="Comic Sans MS" pitchFamily="66" charset="0"/>
            </a:endParaRPr>
          </a:p>
          <a:p>
            <a:pPr algn="l" rtl="0" fontAlgn="auto">
              <a:spcAft>
                <a:spcPts val="0"/>
              </a:spcAft>
              <a:buFont typeface="Arial" pitchFamily="34" charset="0"/>
              <a:buChar char="•"/>
              <a:defRPr/>
            </a:pPr>
            <a:r>
              <a:rPr lang="en-US" dirty="0" smtClean="0">
                <a:latin typeface="Comic Sans MS" pitchFamily="66" charset="0"/>
              </a:rPr>
              <a:t>Once spinal shock wears off, the natural reflex which is present in everyone reappears. </a:t>
            </a:r>
          </a:p>
          <a:p>
            <a:pPr algn="l" rtl="0" fontAlgn="auto">
              <a:spcAft>
                <a:spcPts val="0"/>
              </a:spcAft>
              <a:buFont typeface="Arial" pitchFamily="34" charset="0"/>
              <a:buChar char="•"/>
              <a:defRPr/>
            </a:pPr>
            <a:r>
              <a:rPr lang="en-US" dirty="0" smtClean="0">
                <a:latin typeface="Comic Sans MS" pitchFamily="66" charset="0"/>
              </a:rPr>
              <a:t>Spasticity is an exaggeration of the normal reflexes that occur when the body is stimulated in certain ways</a:t>
            </a:r>
          </a:p>
          <a:p>
            <a:pPr fontAlgn="auto">
              <a:spcAft>
                <a:spcPts val="0"/>
              </a:spcAft>
              <a:buFont typeface="Arial"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357188" y="0"/>
            <a:ext cx="8786812" cy="6681788"/>
          </a:xfrm>
        </p:spPr>
        <p:txBody>
          <a:bodyPr/>
          <a:lstStyle/>
          <a:p>
            <a:pPr marL="609600" indent="-609600" algn="ctr" rtl="0" eaLnBrk="1" hangingPunct="1">
              <a:lnSpc>
                <a:spcPct val="80000"/>
              </a:lnSpc>
              <a:buFontTx/>
              <a:buNone/>
            </a:pPr>
            <a:r>
              <a:rPr lang="en-US" sz="2800" u="sng" dirty="0" smtClean="0">
                <a:latin typeface="Comic Sans MS" pitchFamily="66" charset="0"/>
              </a:rPr>
              <a:t>Stages of paraplegia </a:t>
            </a:r>
          </a:p>
          <a:p>
            <a:pPr marL="609600" indent="-609600" algn="ctr" rtl="0" eaLnBrk="1" hangingPunct="1">
              <a:lnSpc>
                <a:spcPct val="80000"/>
              </a:lnSpc>
              <a:buFontTx/>
              <a:buNone/>
            </a:pPr>
            <a:endParaRPr lang="en-US" sz="2800" u="sng" dirty="0" smtClean="0">
              <a:latin typeface="Comic Sans MS" pitchFamily="66" charset="0"/>
            </a:endParaRPr>
          </a:p>
          <a:p>
            <a:pPr marL="609600" indent="-609600" algn="l" rtl="0" eaLnBrk="1" hangingPunct="1">
              <a:lnSpc>
                <a:spcPct val="80000"/>
              </a:lnSpc>
              <a:buFontTx/>
              <a:buNone/>
            </a:pPr>
            <a:r>
              <a:rPr lang="en-US" sz="2400" dirty="0" smtClean="0">
                <a:latin typeface="Comic Sans MS" pitchFamily="66" charset="0"/>
              </a:rPr>
              <a:t>A/ Spinal shock ( 2-6 weeks ) </a:t>
            </a:r>
          </a:p>
          <a:p>
            <a:pPr marL="609600" indent="-609600" algn="l" rtl="0" eaLnBrk="1" hangingPunct="1">
              <a:lnSpc>
                <a:spcPct val="80000"/>
              </a:lnSpc>
              <a:buFont typeface="Wingdings" pitchFamily="2" charset="2"/>
              <a:buNone/>
            </a:pPr>
            <a:r>
              <a:rPr lang="en-US" sz="2400" dirty="0" smtClean="0">
                <a:latin typeface="Comic Sans MS" pitchFamily="66" charset="0"/>
              </a:rPr>
              <a:t>B/ Recovery of reflex activity </a:t>
            </a:r>
          </a:p>
          <a:p>
            <a:pPr marL="609600" indent="-609600" algn="l" rtl="0" eaLnBrk="1" hangingPunct="1">
              <a:lnSpc>
                <a:spcPct val="80000"/>
              </a:lnSpc>
              <a:buFont typeface="Wingdings" pitchFamily="2" charset="2"/>
              <a:buNone/>
            </a:pPr>
            <a:r>
              <a:rPr lang="en-US" sz="2400" dirty="0" smtClean="0">
                <a:latin typeface="Comic Sans MS" pitchFamily="66" charset="0"/>
              </a:rPr>
              <a:t>C/ Paraplegia in extension</a:t>
            </a:r>
            <a:endParaRPr lang="ar-SA" sz="2800" b="1" dirty="0" smtClean="0">
              <a:latin typeface="Comic Sans MS" pitchFamily="66" charset="0"/>
            </a:endParaRPr>
          </a:p>
          <a:p>
            <a:pPr marL="609600" indent="-609600" algn="ctr" rtl="0" eaLnBrk="1" hangingPunct="1">
              <a:lnSpc>
                <a:spcPct val="80000"/>
              </a:lnSpc>
              <a:buFont typeface="Wingdings" pitchFamily="2" charset="2"/>
              <a:buNone/>
            </a:pPr>
            <a:r>
              <a:rPr lang="en-US" sz="2800" b="1" u="sng" dirty="0" smtClean="0">
                <a:latin typeface="Comic Sans MS" pitchFamily="66" charset="0"/>
              </a:rPr>
              <a:t>A/ </a:t>
            </a:r>
            <a:r>
              <a:rPr lang="ar-SA" sz="2800" b="1" u="sng" dirty="0" smtClean="0">
                <a:latin typeface="Comic Sans MS" pitchFamily="66" charset="0"/>
              </a:rPr>
              <a:t> </a:t>
            </a:r>
            <a:r>
              <a:rPr lang="en-US" sz="2800" u="sng" dirty="0" smtClean="0">
                <a:latin typeface="Comic Sans MS" pitchFamily="66" charset="0"/>
              </a:rPr>
              <a:t>Spinal shock</a:t>
            </a:r>
            <a:endParaRPr lang="ar-SA" sz="2800" u="sng" dirty="0" smtClean="0">
              <a:latin typeface="Comic Sans MS" pitchFamily="66" charset="0"/>
            </a:endParaRPr>
          </a:p>
          <a:p>
            <a:pPr marL="609600" indent="-609600" algn="l" rtl="0" eaLnBrk="1" hangingPunct="1">
              <a:lnSpc>
                <a:spcPct val="80000"/>
              </a:lnSpc>
              <a:buFontTx/>
              <a:buNone/>
            </a:pPr>
            <a:r>
              <a:rPr lang="en-US" sz="2400" dirty="0" smtClean="0">
                <a:latin typeface="Comic Sans MS" pitchFamily="66" charset="0"/>
              </a:rPr>
              <a:t>In the immediate period following </a:t>
            </a:r>
            <a:r>
              <a:rPr lang="en-US" sz="2400" dirty="0" err="1" smtClean="0">
                <a:latin typeface="Comic Sans MS" pitchFamily="66" charset="0"/>
              </a:rPr>
              <a:t>transection</a:t>
            </a:r>
            <a:endParaRPr lang="en-US" sz="2400" dirty="0" smtClean="0">
              <a:latin typeface="Comic Sans MS" pitchFamily="66" charset="0"/>
            </a:endParaRPr>
          </a:p>
          <a:p>
            <a:pPr marL="609600" indent="-609600" algn="l" rtl="0" eaLnBrk="1" hangingPunct="1">
              <a:lnSpc>
                <a:spcPct val="80000"/>
              </a:lnSpc>
              <a:buFontTx/>
              <a:buNone/>
            </a:pPr>
            <a:r>
              <a:rPr lang="en-US" sz="2400" dirty="0" smtClean="0">
                <a:latin typeface="Comic Sans MS" pitchFamily="66" charset="0"/>
              </a:rPr>
              <a:t>there is :</a:t>
            </a:r>
          </a:p>
          <a:p>
            <a:pPr marL="609600" indent="-609600" algn="l" rtl="0" eaLnBrk="1" hangingPunct="1">
              <a:lnSpc>
                <a:spcPct val="80000"/>
              </a:lnSpc>
              <a:buFont typeface="Wingdings" pitchFamily="2" charset="2"/>
              <a:buNone/>
            </a:pPr>
            <a:r>
              <a:rPr lang="en-US" sz="2400" dirty="0" smtClean="0">
                <a:latin typeface="Comic Sans MS" pitchFamily="66" charset="0"/>
              </a:rPr>
              <a:t>(1) complete loss of spinal reflex activity below the</a:t>
            </a:r>
          </a:p>
          <a:p>
            <a:pPr marL="609600" indent="-609600" algn="l" rtl="0" eaLnBrk="1" hangingPunct="1">
              <a:lnSpc>
                <a:spcPct val="80000"/>
              </a:lnSpc>
              <a:buFont typeface="Wingdings" pitchFamily="2" charset="2"/>
              <a:buNone/>
            </a:pPr>
            <a:r>
              <a:rPr lang="en-US" sz="2400" dirty="0" smtClean="0">
                <a:latin typeface="Comic Sans MS" pitchFamily="66" charset="0"/>
              </a:rPr>
              <a:t>level of the lesion . </a:t>
            </a:r>
          </a:p>
          <a:p>
            <a:pPr marL="609600" indent="-609600" algn="l" rtl="0" eaLnBrk="1" hangingPunct="1">
              <a:lnSpc>
                <a:spcPct val="80000"/>
              </a:lnSpc>
              <a:buFont typeface="Wingdings" pitchFamily="2" charset="2"/>
              <a:buNone/>
            </a:pPr>
            <a:r>
              <a:rPr lang="en-US" sz="2400" dirty="0" smtClean="0">
                <a:latin typeface="Comic Sans MS" pitchFamily="66" charset="0"/>
              </a:rPr>
              <a:t>(2) Loss of all sensations (</a:t>
            </a:r>
            <a:r>
              <a:rPr lang="en-US" sz="2400" u="sng" dirty="0" smtClean="0">
                <a:latin typeface="Comic Sans MS" pitchFamily="66" charset="0"/>
              </a:rPr>
              <a:t>anesthesia)</a:t>
            </a:r>
            <a:r>
              <a:rPr lang="en-US" sz="2400" dirty="0" smtClean="0">
                <a:latin typeface="Comic Sans MS" pitchFamily="66" charset="0"/>
              </a:rPr>
              <a:t> and voluntary movement( paralysis) below the level of the lesion </a:t>
            </a:r>
          </a:p>
          <a:p>
            <a:pPr marL="609600" indent="-609600" algn="l" rtl="0" eaLnBrk="1" hangingPunct="1">
              <a:lnSpc>
                <a:spcPct val="80000"/>
              </a:lnSpc>
              <a:buFont typeface="Wingdings" pitchFamily="2" charset="2"/>
              <a:buNone/>
            </a:pPr>
            <a:r>
              <a:rPr lang="en-US" sz="2400" dirty="0" smtClean="0">
                <a:latin typeface="Comic Sans MS" pitchFamily="66" charset="0"/>
              </a:rPr>
              <a:t>(3) Loss of tendon reflexes and superficial reflexes</a:t>
            </a:r>
          </a:p>
          <a:p>
            <a:pPr marL="609600" indent="-609600" algn="l" rtl="0" eaLnBrk="1" hangingPunct="1">
              <a:lnSpc>
                <a:spcPct val="80000"/>
              </a:lnSpc>
              <a:buFont typeface="Wingdings" pitchFamily="2" charset="2"/>
              <a:buNone/>
            </a:pPr>
            <a:r>
              <a:rPr lang="en-US" sz="2400" dirty="0" smtClean="0">
                <a:latin typeface="Comic Sans MS" pitchFamily="66" charset="0"/>
              </a:rPr>
              <a:t>(abdominal , plantar &amp; withdrawal </a:t>
            </a:r>
            <a:r>
              <a:rPr lang="en-US" sz="2000" dirty="0" smtClean="0">
                <a:latin typeface="Comic Sans MS" pitchFamily="66" charset="0"/>
              </a:rPr>
              <a:t>reflexes ) . </a:t>
            </a:r>
            <a:r>
              <a:rPr lang="en-US" sz="2000" dirty="0" smtClean="0">
                <a:latin typeface="Comic Sans MS" pitchFamily="66" charset="0"/>
                <a:cs typeface="Tahoma" pitchFamily="34" charset="0"/>
              </a:rPr>
              <a:t> </a:t>
            </a:r>
            <a:endParaRPr lang="en-US"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a:xfrm>
            <a:off x="0" y="764704"/>
            <a:ext cx="9144000" cy="4724400"/>
          </a:xfrm>
        </p:spPr>
        <p:txBody>
          <a:bodyPr/>
          <a:lstStyle/>
          <a:p>
            <a:pPr algn="l" rtl="0" eaLnBrk="1" hangingPunct="1">
              <a:lnSpc>
                <a:spcPct val="80000"/>
              </a:lnSpc>
              <a:buFont typeface="Wingdings" pitchFamily="2" charset="2"/>
              <a:buNone/>
              <a:defRPr/>
            </a:pPr>
            <a:r>
              <a:rPr lang="en-US" sz="2400" dirty="0" smtClean="0">
                <a:latin typeface="Comic Sans MS" pitchFamily="66" charset="0"/>
              </a:rPr>
              <a:t>(6) </a:t>
            </a:r>
            <a:r>
              <a:rPr lang="en-US" sz="2400" dirty="0" smtClean="0">
                <a:solidFill>
                  <a:schemeClr val="tx1">
                    <a:lumMod val="95000"/>
                    <a:lumOff val="5000"/>
                  </a:schemeClr>
                </a:solidFill>
                <a:latin typeface="Comic Sans MS" pitchFamily="66" charset="0"/>
              </a:rPr>
              <a:t>The wall of the urinary bladder becomes </a:t>
            </a:r>
            <a:r>
              <a:rPr lang="en-US" sz="2400" dirty="0" err="1" smtClean="0">
                <a:solidFill>
                  <a:schemeClr val="tx1">
                    <a:lumMod val="95000"/>
                    <a:lumOff val="5000"/>
                  </a:schemeClr>
                </a:solidFill>
                <a:latin typeface="Comic Sans MS" pitchFamily="66" charset="0"/>
              </a:rPr>
              <a:t>paralysed</a:t>
            </a:r>
            <a:r>
              <a:rPr lang="en-US" sz="2400" dirty="0" smtClean="0">
                <a:solidFill>
                  <a:schemeClr val="tx1">
                    <a:lumMod val="95000"/>
                    <a:lumOff val="5000"/>
                  </a:schemeClr>
                </a:solidFill>
                <a:latin typeface="Comic Sans MS" pitchFamily="66" charset="0"/>
              </a:rPr>
              <a:t> and urine retention retained occurs </a:t>
            </a:r>
          </a:p>
          <a:p>
            <a:pPr algn="l" rtl="0" eaLnBrk="1" hangingPunct="1">
              <a:lnSpc>
                <a:spcPct val="80000"/>
              </a:lnSpc>
              <a:buFont typeface="Wingdings" pitchFamily="2" charset="2"/>
              <a:buNone/>
              <a:defRPr/>
            </a:pPr>
            <a:r>
              <a:rPr lang="en-US" sz="2400" dirty="0" smtClean="0">
                <a:latin typeface="Comic Sans MS" pitchFamily="66" charset="0"/>
              </a:rPr>
              <a:t>(7) Loss of vasomotor tone occurs </a:t>
            </a:r>
            <a:r>
              <a:rPr lang="en-US" sz="2400" dirty="0" smtClean="0">
                <a:latin typeface="Comic Sans MS" pitchFamily="66" charset="0"/>
                <a:sym typeface="Wingdings" pitchFamily="2" charset="2"/>
              </a:rPr>
              <a:t> </a:t>
            </a:r>
            <a:r>
              <a:rPr lang="en-US" sz="2400" dirty="0" smtClean="0">
                <a:latin typeface="Comic Sans MS" pitchFamily="66" charset="0"/>
              </a:rPr>
              <a:t>vasodilatation causes a fall in blood pressure; the higher the level of the section, the lower the blood pressure.</a:t>
            </a:r>
          </a:p>
          <a:p>
            <a:pPr algn="l" rtl="0" eaLnBrk="1" hangingPunct="1">
              <a:lnSpc>
                <a:spcPct val="80000"/>
              </a:lnSpc>
              <a:buFont typeface="Wingdings" pitchFamily="2" charset="2"/>
              <a:buNone/>
              <a:defRPr/>
            </a:pPr>
            <a:r>
              <a:rPr lang="en-US" sz="2400" dirty="0" smtClean="0">
                <a:latin typeface="Comic Sans MS" pitchFamily="66" charset="0"/>
              </a:rPr>
              <a:t>This stage varies in duration but usually lasts a maximum of 2-6 weeks, after which some reflex activity recovers.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00063" y="1071563"/>
            <a:ext cx="8286750" cy="3786187"/>
          </a:xfrm>
        </p:spPr>
        <p:txBody>
          <a:bodyPr/>
          <a:lstStyle/>
          <a:p>
            <a:pPr marL="609600" indent="-609600" algn="l" rtl="0" eaLnBrk="1" hangingPunct="1">
              <a:lnSpc>
                <a:spcPct val="90000"/>
              </a:lnSpc>
            </a:pPr>
            <a:r>
              <a:rPr lang="en-US" sz="2800" u="sng" dirty="0" smtClean="0">
                <a:latin typeface="Comic Sans MS" pitchFamily="66" charset="0"/>
              </a:rPr>
              <a:t>B/ Stage of return of reflex activity </a:t>
            </a:r>
          </a:p>
          <a:p>
            <a:pPr marL="609600" indent="-609600" algn="l" rtl="0" eaLnBrk="1" hangingPunct="1">
              <a:lnSpc>
                <a:spcPct val="90000"/>
              </a:lnSpc>
            </a:pPr>
            <a:r>
              <a:rPr lang="en-US" sz="2400" dirty="0" smtClean="0">
                <a:latin typeface="Comic Sans MS" pitchFamily="66" charset="0"/>
              </a:rPr>
              <a:t>As the spinal shock ends , spinal reflex activity appears again this partial recovery may be due to increase in the natural degree of excitability of the spinal cord neurons below the level of the section ,</a:t>
            </a:r>
          </a:p>
          <a:p>
            <a:pPr marL="609600" indent="-609600" algn="l" rtl="0" eaLnBrk="1" hangingPunct="1">
              <a:lnSpc>
                <a:spcPct val="90000"/>
              </a:lnSpc>
            </a:pPr>
            <a:r>
              <a:rPr lang="en-US" sz="2400" dirty="0" err="1" smtClean="0">
                <a:latin typeface="Comic Sans MS" pitchFamily="66" charset="0"/>
              </a:rPr>
              <a:t>Proably</a:t>
            </a:r>
            <a:r>
              <a:rPr lang="en-US" sz="2400" dirty="0" smtClean="0">
                <a:latin typeface="Comic Sans MS" pitchFamily="66" charset="0"/>
              </a:rPr>
              <a:t> related to </a:t>
            </a:r>
            <a:r>
              <a:rPr lang="en-US" sz="2400" dirty="0" err="1" smtClean="0">
                <a:latin typeface="Comic Sans MS" pitchFamily="66" charset="0"/>
              </a:rPr>
              <a:t>disinhibition</a:t>
            </a:r>
            <a:r>
              <a:rPr lang="en-US" sz="2400" dirty="0" smtClean="0">
                <a:latin typeface="Comic Sans MS" pitchFamily="66" charset="0"/>
              </a:rPr>
              <a:t> of </a:t>
            </a:r>
            <a:r>
              <a:rPr lang="en-US" sz="2400" dirty="0" err="1" smtClean="0">
                <a:latin typeface="Comic Sans MS" pitchFamily="66" charset="0"/>
              </a:rPr>
              <a:t>motoneurons</a:t>
            </a:r>
            <a:r>
              <a:rPr lang="en-US" sz="2400" dirty="0" smtClean="0">
                <a:latin typeface="Comic Sans MS" pitchFamily="66" charset="0"/>
              </a:rPr>
              <a:t> as a result of absence of inhibitory impulses from higher motor controlling centers + sprouting of </a:t>
            </a:r>
            <a:r>
              <a:rPr lang="en-US" sz="2400" dirty="0" err="1" smtClean="0">
                <a:latin typeface="Comic Sans MS" pitchFamily="66" charset="0"/>
              </a:rPr>
              <a:t>fibrers</a:t>
            </a:r>
            <a:r>
              <a:rPr lang="en-US" sz="2400" dirty="0" smtClean="0">
                <a:latin typeface="Comic Sans MS" pitchFamily="66" charset="0"/>
              </a:rPr>
              <a:t> from remaining other  + </a:t>
            </a:r>
            <a:r>
              <a:rPr lang="en-US" sz="2400" dirty="0" err="1" smtClean="0">
                <a:latin typeface="Comic Sans MS" pitchFamily="66" charset="0"/>
              </a:rPr>
              <a:t>denervation</a:t>
            </a:r>
            <a:r>
              <a:rPr lang="en-US" sz="2400" dirty="0" smtClean="0">
                <a:latin typeface="Comic Sans MS" pitchFamily="66" charset="0"/>
              </a:rPr>
              <a:t> </a:t>
            </a:r>
            <a:r>
              <a:rPr lang="en-US" sz="2400" dirty="0" err="1" smtClean="0">
                <a:latin typeface="Comic Sans MS" pitchFamily="66" charset="0"/>
              </a:rPr>
              <a:t>supersensitivity</a:t>
            </a:r>
            <a:r>
              <a:rPr lang="en-US" sz="2400" dirty="0" smtClean="0">
                <a:latin typeface="Comic Sans MS" pitchFamily="66" charset="0"/>
              </a:rPr>
              <a:t> to excitatory neurotransmitters ).</a:t>
            </a:r>
          </a:p>
          <a:p>
            <a:pPr marL="609600" indent="-609600" algn="ctr" eaLnBrk="1" hangingPunct="1">
              <a:lnSpc>
                <a:spcPct val="90000"/>
              </a:lnSpc>
              <a:buFontTx/>
              <a:buNone/>
            </a:pPr>
            <a:r>
              <a:rPr lang="en-US" sz="2800" u="sng" dirty="0" smtClean="0">
                <a:latin typeface="Comic Sans MS" pitchFamily="66" charset="0"/>
              </a:rPr>
              <a:t> </a:t>
            </a: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0"/>
            <a:ext cx="8464550" cy="6643688"/>
          </a:xfrm>
        </p:spPr>
        <p:txBody>
          <a:bodyPr/>
          <a:lstStyle/>
          <a:p>
            <a:pPr marL="609600" indent="-609600" algn="l" rtl="0" eaLnBrk="1" hangingPunct="1">
              <a:lnSpc>
                <a:spcPct val="90000"/>
              </a:lnSpc>
              <a:buFont typeface="Arial" pitchFamily="34" charset="0"/>
              <a:buChar char="•"/>
              <a:defRPr/>
            </a:pPr>
            <a:r>
              <a:rPr lang="en-US" sz="2800" u="sng" dirty="0" smtClean="0">
                <a:latin typeface="Comic Sans MS" pitchFamily="66" charset="0"/>
              </a:rPr>
              <a:t>Features of the stage of recovery of reflex activity</a:t>
            </a:r>
          </a:p>
          <a:p>
            <a:pPr marL="609600" indent="-609600" algn="l" rtl="0" eaLnBrk="1" hangingPunct="1">
              <a:lnSpc>
                <a:spcPct val="90000"/>
              </a:lnSpc>
              <a:buFont typeface="Arial" pitchFamily="34" charset="0"/>
              <a:buNone/>
              <a:defRPr/>
            </a:pPr>
            <a:r>
              <a:rPr lang="en-US" sz="2400" dirty="0" smtClean="0">
                <a:latin typeface="Comic Sans MS" pitchFamily="66" charset="0"/>
                <a:cs typeface="Tahoma" pitchFamily="34" charset="0"/>
              </a:rPr>
              <a:t>(A) Gradual rise of arterial blood pressure  due to return of spinal vasomotor activity in the lateral horn cells. But, since vasomotor control from the medulla is absent, the blood pressure is not stable.</a:t>
            </a:r>
          </a:p>
          <a:p>
            <a:pPr marL="609600" indent="-609600" algn="l" rtl="0" eaLnBrk="1" hangingPunct="1">
              <a:lnSpc>
                <a:spcPct val="90000"/>
              </a:lnSpc>
              <a:buFont typeface="Arial" pitchFamily="34" charset="0"/>
              <a:buNone/>
              <a:defRPr/>
            </a:pPr>
            <a:r>
              <a:rPr lang="en-US" sz="2400" dirty="0" smtClean="0">
                <a:latin typeface="Comic Sans MS" pitchFamily="66" charset="0"/>
                <a:cs typeface="Tahoma" pitchFamily="34" charset="0"/>
              </a:rPr>
              <a:t>(B) Return of spinal reflexes, but stretch reflexes are exaggerated .</a:t>
            </a:r>
          </a:p>
          <a:p>
            <a:pPr algn="l" rtl="0" eaLnBrk="1" hangingPunct="1">
              <a:lnSpc>
                <a:spcPct val="80000"/>
              </a:lnSpc>
              <a:buFont typeface="Wingdings" pitchFamily="2" charset="2"/>
              <a:buChar char="ü"/>
              <a:defRPr/>
            </a:pPr>
            <a:r>
              <a:rPr lang="en-US" sz="2400" dirty="0" smtClean="0">
                <a:latin typeface="Comic Sans MS" pitchFamily="66" charset="0"/>
                <a:cs typeface="Tahoma" pitchFamily="34" charset="0"/>
              </a:rPr>
              <a:t>Flexor reflexes ( e.g., Withdrawal Reflex ) return earlier than extensor ones.</a:t>
            </a:r>
          </a:p>
          <a:p>
            <a:pPr algn="l" rtl="0" eaLnBrk="1" hangingPunct="1">
              <a:lnSpc>
                <a:spcPct val="80000"/>
              </a:lnSpc>
              <a:buFont typeface="Wingdings" pitchFamily="2" charset="2"/>
              <a:buChar char="ü"/>
              <a:defRPr/>
            </a:pPr>
            <a:r>
              <a:rPr lang="en-US" sz="2400" dirty="0" smtClean="0">
                <a:solidFill>
                  <a:schemeClr val="tx1">
                    <a:lumMod val="95000"/>
                    <a:lumOff val="5000"/>
                  </a:schemeClr>
                </a:solidFill>
                <a:latin typeface="Comic Sans MS" pitchFamily="66" charset="0"/>
                <a:cs typeface="Tahoma" pitchFamily="34" charset="0"/>
              </a:rPr>
              <a:t>As a result of recovery of flexor tone before extensor tone</a:t>
            </a:r>
            <a:r>
              <a:rPr lang="en-US" sz="2400" dirty="0" smtClean="0">
                <a:solidFill>
                  <a:schemeClr val="tx1">
                    <a:lumMod val="95000"/>
                    <a:lumOff val="5000"/>
                  </a:schemeClr>
                </a:solidFill>
                <a:latin typeface="Comic Sans MS" pitchFamily="66" charset="0"/>
                <a:cs typeface="Tahoma" pitchFamily="34" charset="0"/>
                <a:sym typeface="Wingdings" pitchFamily="2" charset="2"/>
              </a:rPr>
              <a:t> </a:t>
            </a:r>
            <a:r>
              <a:rPr lang="en-US" sz="2400" dirty="0" smtClean="0">
                <a:solidFill>
                  <a:schemeClr val="tx1">
                    <a:lumMod val="95000"/>
                    <a:lumOff val="5000"/>
                  </a:schemeClr>
                </a:solidFill>
                <a:latin typeface="Comic Sans MS" pitchFamily="66" charset="0"/>
                <a:cs typeface="Tahoma" pitchFamily="34" charset="0"/>
              </a:rPr>
              <a:t>the lower limbs to take a position of slight flexion </a:t>
            </a:r>
            <a:r>
              <a:rPr lang="en-US" sz="2400" dirty="0" smtClean="0">
                <a:solidFill>
                  <a:schemeClr val="tx1">
                    <a:lumMod val="95000"/>
                    <a:lumOff val="5000"/>
                  </a:schemeClr>
                </a:solidFill>
                <a:latin typeface="Comic Sans MS" pitchFamily="66" charset="0"/>
                <a:cs typeface="Tahoma" pitchFamily="34" charset="0"/>
                <a:sym typeface="Wingdings" pitchFamily="2" charset="2"/>
              </a:rPr>
              <a:t>i.e.,</a:t>
            </a:r>
            <a:r>
              <a:rPr lang="en-US" sz="2400" dirty="0" smtClean="0">
                <a:solidFill>
                  <a:schemeClr val="tx1">
                    <a:lumMod val="95000"/>
                    <a:lumOff val="5000"/>
                  </a:schemeClr>
                </a:solidFill>
                <a:latin typeface="Comic Sans MS" pitchFamily="66" charset="0"/>
                <a:cs typeface="Tahoma" pitchFamily="34" charset="0"/>
              </a:rPr>
              <a:t> </a:t>
            </a:r>
            <a:r>
              <a:rPr lang="en-US" sz="2400" b="1" dirty="0" smtClean="0">
                <a:solidFill>
                  <a:schemeClr val="tx1">
                    <a:lumMod val="95000"/>
                    <a:lumOff val="5000"/>
                  </a:schemeClr>
                </a:solidFill>
                <a:latin typeface="Comic Sans MS" pitchFamily="66" charset="0"/>
                <a:cs typeface="Tahoma" pitchFamily="34" charset="0"/>
              </a:rPr>
              <a:t>Paraplegia in Flexion.</a:t>
            </a:r>
            <a:r>
              <a:rPr lang="en-US" sz="2400" b="1" i="1" dirty="0" smtClean="0">
                <a:solidFill>
                  <a:schemeClr val="tx1">
                    <a:lumMod val="95000"/>
                    <a:lumOff val="5000"/>
                  </a:schemeClr>
                </a:solidFill>
                <a:latin typeface="Comic Sans MS" pitchFamily="66" charset="0"/>
                <a:cs typeface="Tahoma" pitchFamily="34" charset="0"/>
              </a:rPr>
              <a:t> </a:t>
            </a:r>
          </a:p>
          <a:p>
            <a:pPr marL="457200" indent="-457200" algn="l" rtl="0" eaLnBrk="1" hangingPunct="1">
              <a:lnSpc>
                <a:spcPct val="80000"/>
              </a:lnSpc>
              <a:buFont typeface="Wingdings" pitchFamily="2" charset="2"/>
              <a:buChar char="ü"/>
              <a:defRPr/>
            </a:pPr>
            <a:r>
              <a:rPr lang="en-US" sz="2400" dirty="0" smtClean="0">
                <a:latin typeface="Comic Sans MS" pitchFamily="66" charset="0"/>
                <a:cs typeface="Tahoma" pitchFamily="34" charset="0"/>
              </a:rPr>
              <a:t>Extensor plantar reflex or complete </a:t>
            </a:r>
            <a:r>
              <a:rPr lang="en-US" sz="2400" u="sng" dirty="0" err="1" smtClean="0">
                <a:latin typeface="Comic Sans MS" pitchFamily="66" charset="0"/>
                <a:cs typeface="Tahoma" pitchFamily="34" charset="0"/>
              </a:rPr>
              <a:t>Babiniski</a:t>
            </a:r>
            <a:r>
              <a:rPr lang="en-US" sz="2400" dirty="0" smtClean="0">
                <a:latin typeface="Comic Sans MS" pitchFamily="66" charset="0"/>
                <a:cs typeface="Tahoma" pitchFamily="34" charset="0"/>
              </a:rPr>
              <a:t> sign</a:t>
            </a:r>
          </a:p>
          <a:p>
            <a:pPr marL="457200" indent="-457200" algn="l" rtl="0" eaLnBrk="1" hangingPunct="1">
              <a:lnSpc>
                <a:spcPct val="80000"/>
              </a:lnSpc>
              <a:buFontTx/>
              <a:buNone/>
              <a:defRPr/>
            </a:pPr>
            <a:r>
              <a:rPr lang="en-US" sz="2400" dirty="0" smtClean="0">
                <a:latin typeface="Comic Sans MS" pitchFamily="66" charset="0"/>
                <a:cs typeface="Tahoma" pitchFamily="34" charset="0"/>
              </a:rPr>
              <a:t>( </a:t>
            </a:r>
            <a:r>
              <a:rPr lang="en-US" sz="2400" dirty="0" err="1" smtClean="0">
                <a:latin typeface="Comic Sans MS" pitchFamily="66" charset="0"/>
                <a:cs typeface="Tahoma" pitchFamily="34" charset="0"/>
              </a:rPr>
              <a:t>dorsiflexion</a:t>
            </a:r>
            <a:r>
              <a:rPr lang="en-US" sz="2400" dirty="0" smtClean="0">
                <a:latin typeface="Comic Sans MS" pitchFamily="66" charset="0"/>
                <a:cs typeface="Tahoma" pitchFamily="34" charset="0"/>
              </a:rPr>
              <a:t> of big toe +</a:t>
            </a:r>
          </a:p>
          <a:p>
            <a:pPr marL="457200" indent="-457200" algn="l" rtl="0" eaLnBrk="1" hangingPunct="1">
              <a:lnSpc>
                <a:spcPct val="80000"/>
              </a:lnSpc>
              <a:buFontTx/>
              <a:buNone/>
              <a:defRPr/>
            </a:pPr>
            <a:r>
              <a:rPr lang="en-US" sz="2400" dirty="0" smtClean="0">
                <a:latin typeface="Comic Sans MS" pitchFamily="66" charset="0"/>
                <a:cs typeface="Tahoma" pitchFamily="34" charset="0"/>
              </a:rPr>
              <a:t> fanning of the other toes )) occurs </a:t>
            </a:r>
          </a:p>
          <a:p>
            <a:pPr algn="l" rtl="0" eaLnBrk="1" hangingPunct="1">
              <a:lnSpc>
                <a:spcPct val="80000"/>
              </a:lnSpc>
              <a:buFont typeface="Wingdings" pitchFamily="2" charset="2"/>
              <a:buChar char="ü"/>
              <a:defRPr/>
            </a:pPr>
            <a:endParaRPr lang="en-US" sz="2400" i="1" dirty="0" smtClean="0">
              <a:solidFill>
                <a:schemeClr val="tx1">
                  <a:lumMod val="95000"/>
                  <a:lumOff val="5000"/>
                </a:schemeClr>
              </a:solidFill>
              <a:latin typeface="Comic Sans MS" pitchFamily="66" charset="0"/>
              <a:cs typeface="Tahoma" pitchFamily="34" charset="0"/>
            </a:endParaRPr>
          </a:p>
          <a:p>
            <a:pPr eaLnBrk="1" hangingPunct="1">
              <a:lnSpc>
                <a:spcPct val="80000"/>
              </a:lnSpc>
              <a:buFont typeface="Wingdings" pitchFamily="2" charset="2"/>
              <a:buChar char="ü"/>
              <a:defRPr/>
            </a:pPr>
            <a:endParaRPr lang="en-US" sz="2400" dirty="0" smtClean="0">
              <a:latin typeface="Comic Sans MS" pitchFamily="66" charset="0"/>
              <a:cs typeface="Tahoma" pitchFamily="34" charset="0"/>
            </a:endParaRPr>
          </a:p>
          <a:p>
            <a:pPr>
              <a:buFontTx/>
              <a:buNone/>
              <a:defRPr/>
            </a:pP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28625" y="1071563"/>
            <a:ext cx="8229600" cy="5165725"/>
          </a:xfrm>
        </p:spPr>
        <p:txBody>
          <a:bodyPr/>
          <a:lstStyle/>
          <a:p>
            <a:pPr algn="l" eaLnBrk="1" hangingPunct="1">
              <a:lnSpc>
                <a:spcPct val="80000"/>
              </a:lnSpc>
              <a:buFont typeface="Wingdings" pitchFamily="2" charset="2"/>
              <a:buNone/>
            </a:pPr>
            <a:r>
              <a:rPr lang="en-US" sz="2400" dirty="0" smtClean="0">
                <a:latin typeface="Comic Sans MS" pitchFamily="66" charset="0"/>
                <a:cs typeface="Tahoma" pitchFamily="34" charset="0"/>
              </a:rPr>
              <a:t>(II) Recovery of visceral reflexes: return of </a:t>
            </a:r>
            <a:r>
              <a:rPr lang="en-US" sz="2400" u="sng" dirty="0" err="1" smtClean="0">
                <a:latin typeface="Comic Sans MS" pitchFamily="66" charset="0"/>
                <a:cs typeface="Tahoma" pitchFamily="34" charset="0"/>
              </a:rPr>
              <a:t>micturition</a:t>
            </a:r>
            <a:r>
              <a:rPr lang="en-US" sz="2400" u="sng" dirty="0" smtClean="0">
                <a:latin typeface="Comic Sans MS" pitchFamily="66" charset="0"/>
                <a:cs typeface="Tahoma" pitchFamily="34" charset="0"/>
              </a:rPr>
              <a:t>, reflex </a:t>
            </a:r>
            <a:r>
              <a:rPr lang="en-US" sz="2400" u="sng" dirty="0" smtClean="0">
                <a:latin typeface="Comic Sans MS" pitchFamily="66" charset="0"/>
                <a:cs typeface="Tahoma" pitchFamily="34" charset="0"/>
                <a:sym typeface="Wingdings" pitchFamily="2" charset="2"/>
              </a:rPr>
              <a:t> Automatic Bladder </a:t>
            </a:r>
          </a:p>
          <a:p>
            <a:pPr algn="l" eaLnBrk="1" hangingPunct="1">
              <a:lnSpc>
                <a:spcPct val="80000"/>
              </a:lnSpc>
              <a:buFont typeface="Wingdings" pitchFamily="2" charset="2"/>
              <a:buNone/>
            </a:pPr>
            <a:r>
              <a:rPr lang="en-US" sz="2400" dirty="0" smtClean="0">
                <a:latin typeface="Comic Sans MS" pitchFamily="66" charset="0"/>
                <a:cs typeface="Tahoma" pitchFamily="34" charset="0"/>
              </a:rPr>
              <a:t> However ,  voluntary control over </a:t>
            </a:r>
            <a:r>
              <a:rPr lang="en-US" sz="2400" dirty="0" err="1" smtClean="0">
                <a:latin typeface="Comic Sans MS" pitchFamily="66" charset="0"/>
                <a:cs typeface="Tahoma" pitchFamily="34" charset="0"/>
              </a:rPr>
              <a:t>micturition</a:t>
            </a:r>
            <a:r>
              <a:rPr lang="en-US" sz="2400" dirty="0" smtClean="0">
                <a:latin typeface="Comic Sans MS" pitchFamily="66" charset="0"/>
                <a:cs typeface="Tahoma" pitchFamily="34" charset="0"/>
              </a:rPr>
              <a:t> and</a:t>
            </a:r>
          </a:p>
          <a:p>
            <a:pPr algn="l" eaLnBrk="1" hangingPunct="1">
              <a:lnSpc>
                <a:spcPct val="80000"/>
              </a:lnSpc>
              <a:buFont typeface="Wingdings" pitchFamily="2" charset="2"/>
              <a:buNone/>
            </a:pPr>
            <a:r>
              <a:rPr lang="en-US" sz="2400" dirty="0" smtClean="0">
                <a:latin typeface="Comic Sans MS" pitchFamily="66" charset="0"/>
                <a:cs typeface="Tahoma" pitchFamily="34" charset="0"/>
              </a:rPr>
              <a:t> defecation , and the sensation of bladder and rectal</a:t>
            </a:r>
          </a:p>
          <a:p>
            <a:pPr algn="l" eaLnBrk="1" hangingPunct="1">
              <a:lnSpc>
                <a:spcPct val="80000"/>
              </a:lnSpc>
              <a:buFont typeface="Wingdings" pitchFamily="2" charset="2"/>
              <a:buNone/>
            </a:pPr>
            <a:r>
              <a:rPr lang="en-US" sz="2400" dirty="0" smtClean="0">
                <a:latin typeface="Comic Sans MS" pitchFamily="66" charset="0"/>
                <a:cs typeface="Tahoma" pitchFamily="34" charset="0"/>
              </a:rPr>
              <a:t> fullness are permanently lost.</a:t>
            </a:r>
          </a:p>
          <a:p>
            <a:pPr algn="l" eaLnBrk="1" hangingPunct="1">
              <a:lnSpc>
                <a:spcPct val="80000"/>
              </a:lnSpc>
              <a:buFont typeface="Wingdings" pitchFamily="2" charset="2"/>
              <a:buNone/>
            </a:pPr>
            <a:endParaRPr lang="en-US" sz="2400" dirty="0" smtClean="0">
              <a:latin typeface="Comic Sans MS" pitchFamily="66" charset="0"/>
              <a:cs typeface="Tahoma"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142875" y="1285875"/>
            <a:ext cx="5572125" cy="3714750"/>
          </a:xfrm>
        </p:spPr>
        <p:txBody>
          <a:bodyPr/>
          <a:lstStyle/>
          <a:p>
            <a:pPr marL="438912" indent="-320040" algn="l" rtl="0" eaLnBrk="1" fontAlgn="auto" hangingPunct="1">
              <a:lnSpc>
                <a:spcPct val="90000"/>
              </a:lnSpc>
              <a:spcBef>
                <a:spcPts val="0"/>
              </a:spcBef>
              <a:spcAft>
                <a:spcPts val="0"/>
              </a:spcAft>
              <a:buFontTx/>
              <a:buNone/>
              <a:defRPr/>
            </a:pPr>
            <a:r>
              <a:rPr lang="en-US" sz="1800" u="sng" dirty="0" smtClean="0">
                <a:latin typeface="Comic Sans MS" pitchFamily="66" charset="0"/>
              </a:rPr>
              <a:t>A/ At the level</a:t>
            </a:r>
            <a:r>
              <a:rPr lang="en-US" sz="1800" dirty="0" smtClean="0">
                <a:latin typeface="Comic Sans MS" pitchFamily="66" charset="0"/>
              </a:rPr>
              <a:t> of the lesion, all</a:t>
            </a:r>
          </a:p>
          <a:p>
            <a:pPr marL="438912" indent="-320040" algn="l" rtl="0" eaLnBrk="1" fontAlgn="auto" hangingPunct="1">
              <a:lnSpc>
                <a:spcPct val="90000"/>
              </a:lnSpc>
              <a:spcBef>
                <a:spcPts val="0"/>
              </a:spcBef>
              <a:spcAft>
                <a:spcPts val="0"/>
              </a:spcAft>
              <a:buFontTx/>
              <a:buNone/>
              <a:defRPr/>
            </a:pPr>
            <a:r>
              <a:rPr lang="en-US" sz="1800" dirty="0" smtClean="0">
                <a:latin typeface="Comic Sans MS" pitchFamily="66" charset="0"/>
              </a:rPr>
              <a:t> manifestations occur on the same side:</a:t>
            </a:r>
          </a:p>
          <a:p>
            <a:pPr marL="438912" indent="-320040" algn="l" rtl="0" eaLnBrk="1" fontAlgn="auto" hangingPunct="1">
              <a:lnSpc>
                <a:spcPct val="90000"/>
              </a:lnSpc>
              <a:spcBef>
                <a:spcPts val="0"/>
              </a:spcBef>
              <a:spcAft>
                <a:spcPts val="0"/>
              </a:spcAft>
              <a:buFontTx/>
              <a:buNone/>
              <a:defRPr/>
            </a:pPr>
            <a:r>
              <a:rPr lang="en-US" sz="1800" dirty="0" smtClean="0">
                <a:latin typeface="Comic Sans MS" pitchFamily="66" charset="0"/>
              </a:rPr>
              <a:t>1. Paralysis of the lower motor neuron type</a:t>
            </a:r>
          </a:p>
          <a:p>
            <a:pPr marL="609600" indent="-609600" algn="l" rtl="0" eaLnBrk="1" hangingPunct="1">
              <a:buFont typeface="Wingdings" pitchFamily="2" charset="2"/>
              <a:buNone/>
              <a:defRPr/>
            </a:pPr>
            <a:r>
              <a:rPr lang="en-US" sz="1800" dirty="0" smtClean="0">
                <a:latin typeface="Comic Sans MS" pitchFamily="66" charset="0"/>
              </a:rPr>
              <a:t>2. Loss of all sensations in the areas supplied by</a:t>
            </a:r>
          </a:p>
          <a:p>
            <a:pPr marL="609600" indent="-609600" algn="l" rtl="0" eaLnBrk="1" hangingPunct="1">
              <a:buFont typeface="Wingdings" pitchFamily="2" charset="2"/>
              <a:buNone/>
              <a:defRPr/>
            </a:pPr>
            <a:r>
              <a:rPr lang="en-US" sz="1800" dirty="0" smtClean="0">
                <a:latin typeface="Comic Sans MS" pitchFamily="66" charset="0"/>
              </a:rPr>
              <a:t>the afferent </a:t>
            </a:r>
            <a:r>
              <a:rPr lang="en-US" sz="1800" dirty="0" err="1" smtClean="0">
                <a:latin typeface="Comic Sans MS" pitchFamily="66" charset="0"/>
              </a:rPr>
              <a:t>fibres</a:t>
            </a:r>
            <a:r>
              <a:rPr lang="en-US" sz="1800" dirty="0" smtClean="0">
                <a:latin typeface="Comic Sans MS" pitchFamily="66" charset="0"/>
              </a:rPr>
              <a:t> that enter</a:t>
            </a:r>
            <a:r>
              <a:rPr lang="en-US" sz="1800" b="1" dirty="0" smtClean="0">
                <a:latin typeface="Comic Sans MS" pitchFamily="66" charset="0"/>
              </a:rPr>
              <a:t> </a:t>
            </a:r>
            <a:r>
              <a:rPr lang="en-US" sz="1800" dirty="0" smtClean="0">
                <a:latin typeface="Comic Sans MS" pitchFamily="66" charset="0"/>
              </a:rPr>
              <a:t>the spinal cord </a:t>
            </a:r>
          </a:p>
          <a:p>
            <a:pPr marL="609600" indent="-609600" algn="l" rtl="0" eaLnBrk="1" hangingPunct="1">
              <a:buFont typeface="Wingdings" pitchFamily="2" charset="2"/>
              <a:buNone/>
              <a:defRPr/>
            </a:pPr>
            <a:r>
              <a:rPr lang="en-US" sz="1800" dirty="0" smtClean="0">
                <a:latin typeface="Comic Sans MS" pitchFamily="66" charset="0"/>
              </a:rPr>
              <a:t>in the damaged segments</a:t>
            </a:r>
          </a:p>
          <a:p>
            <a:pPr marL="609600" indent="-609600" algn="l" rtl="0" eaLnBrk="1" hangingPunct="1">
              <a:buFontTx/>
              <a:buNone/>
              <a:defRPr/>
            </a:pPr>
            <a:r>
              <a:rPr lang="en-US" sz="1800" dirty="0" smtClean="0">
                <a:latin typeface="Comic Sans MS" pitchFamily="66" charset="0"/>
              </a:rPr>
              <a:t>B/ </a:t>
            </a:r>
            <a:r>
              <a:rPr lang="en-US" sz="1800" u="sng" dirty="0" err="1" smtClean="0">
                <a:latin typeface="Comic Sans MS" pitchFamily="66" charset="0"/>
              </a:rPr>
              <a:t>Ipsilaterally</a:t>
            </a:r>
            <a:r>
              <a:rPr lang="en-US" sz="1800" u="sng" dirty="0" smtClean="0">
                <a:latin typeface="Comic Sans MS" pitchFamily="66" charset="0"/>
              </a:rPr>
              <a:t> below the level of the lesion :</a:t>
            </a:r>
            <a:r>
              <a:rPr lang="en-US" sz="1800" dirty="0" smtClean="0">
                <a:solidFill>
                  <a:srgbClr val="FFFF00"/>
                </a:solidFill>
                <a:latin typeface="Comic Sans MS" pitchFamily="66" charset="0"/>
              </a:rPr>
              <a:t> </a:t>
            </a:r>
          </a:p>
          <a:p>
            <a:pPr marL="609600" indent="-609600" algn="l" rtl="0" eaLnBrk="1" hangingPunct="1">
              <a:buFontTx/>
              <a:buNone/>
              <a:defRPr/>
            </a:pPr>
            <a:r>
              <a:rPr lang="en-US" sz="1800" dirty="0" smtClean="0">
                <a:latin typeface="Comic Sans MS" pitchFamily="66" charset="0"/>
              </a:rPr>
              <a:t>1. spastic lower limb .</a:t>
            </a:r>
          </a:p>
          <a:p>
            <a:pPr marL="609600" indent="-609600" algn="l" rtl="0" eaLnBrk="1" hangingPunct="1">
              <a:buFontTx/>
              <a:buNone/>
              <a:defRPr/>
            </a:pPr>
            <a:r>
              <a:rPr lang="en-US" sz="1800" dirty="0" smtClean="0">
                <a:latin typeface="Comic Sans MS" pitchFamily="66" charset="0"/>
              </a:rPr>
              <a:t>2.Fine touch, position and vibration sense are lost</a:t>
            </a:r>
          </a:p>
          <a:p>
            <a:pPr marL="609600" indent="-609600" algn="l" rtl="0" eaLnBrk="1" hangingPunct="1">
              <a:buFontTx/>
              <a:buNone/>
              <a:defRPr/>
            </a:pPr>
            <a:r>
              <a:rPr lang="en-US" sz="1800" dirty="0" smtClean="0">
                <a:latin typeface="Comic Sans MS" pitchFamily="66" charset="0"/>
              </a:rPr>
              <a:t>3.Vasodilatation</a:t>
            </a:r>
          </a:p>
          <a:p>
            <a:pPr algn="l" rtl="0" eaLnBrk="1" hangingPunct="1">
              <a:lnSpc>
                <a:spcPct val="80000"/>
              </a:lnSpc>
              <a:buFont typeface="Wingdings" pitchFamily="2" charset="2"/>
              <a:buNone/>
              <a:defRPr/>
            </a:pPr>
            <a:r>
              <a:rPr lang="en-US" sz="1800" u="sng" dirty="0" smtClean="0">
                <a:latin typeface="Comic Sans MS" pitchFamily="66" charset="0"/>
              </a:rPr>
              <a:t>C/ </a:t>
            </a:r>
            <a:r>
              <a:rPr lang="en-US" sz="1800" u="sng" dirty="0" err="1" smtClean="0">
                <a:latin typeface="Comic Sans MS" pitchFamily="66" charset="0"/>
              </a:rPr>
              <a:t>Contralaterally</a:t>
            </a:r>
            <a:r>
              <a:rPr lang="en-US" sz="1800" u="sng" dirty="0" smtClean="0">
                <a:latin typeface="Comic Sans MS" pitchFamily="66" charset="0"/>
              </a:rPr>
              <a:t> below the level of the lesion : </a:t>
            </a:r>
          </a:p>
          <a:p>
            <a:pPr algn="l" rtl="0" eaLnBrk="1" hangingPunct="1">
              <a:lnSpc>
                <a:spcPct val="80000"/>
              </a:lnSpc>
              <a:buFont typeface="Wingdings" pitchFamily="2" charset="2"/>
              <a:buNone/>
              <a:defRPr/>
            </a:pPr>
            <a:r>
              <a:rPr lang="en-US" sz="1800" dirty="0" smtClean="0">
                <a:latin typeface="Comic Sans MS" pitchFamily="66" charset="0"/>
              </a:rPr>
              <a:t> Pain and temperature sensations are lost, Why ?</a:t>
            </a:r>
          </a:p>
          <a:p>
            <a:pPr marL="609600" indent="-609600" eaLnBrk="1" hangingPunct="1">
              <a:buFont typeface="Wingdings" pitchFamily="2" charset="2"/>
              <a:buNone/>
              <a:defRPr/>
            </a:pPr>
            <a:endParaRPr lang="en-US" sz="1800" dirty="0" smtClean="0">
              <a:latin typeface="Comic Sans MS" pitchFamily="66" charset="0"/>
            </a:endParaRPr>
          </a:p>
          <a:p>
            <a:pPr eaLnBrk="1" hangingPunct="1">
              <a:lnSpc>
                <a:spcPct val="90000"/>
              </a:lnSpc>
              <a:buFont typeface="Arial" pitchFamily="34" charset="0"/>
              <a:buChar char="•"/>
              <a:defRPr/>
            </a:pPr>
            <a:endParaRPr lang="en-US" dirty="0" smtClean="0"/>
          </a:p>
        </p:txBody>
      </p:sp>
      <p:pic>
        <p:nvPicPr>
          <p:cNvPr id="19459" name="Picture 4" descr="54"/>
          <p:cNvPicPr>
            <a:picLocks noChangeAspect="1" noChangeArrowheads="1"/>
          </p:cNvPicPr>
          <p:nvPr/>
        </p:nvPicPr>
        <p:blipFill>
          <a:blip r:embed="rId2" cstate="print"/>
          <a:srcRect/>
          <a:stretch>
            <a:fillRect/>
          </a:stretch>
        </p:blipFill>
        <p:spPr bwMode="auto">
          <a:xfrm>
            <a:off x="5681663" y="928688"/>
            <a:ext cx="3462337" cy="4398962"/>
          </a:xfrm>
          <a:prstGeom prst="rect">
            <a:avLst/>
          </a:prstGeom>
          <a:noFill/>
          <a:ln w="9525">
            <a:noFill/>
            <a:miter lim="800000"/>
            <a:headEnd/>
            <a:tailEnd/>
          </a:ln>
        </p:spPr>
      </p:pic>
      <p:sp>
        <p:nvSpPr>
          <p:cNvPr id="46084" name="TextBox 4"/>
          <p:cNvSpPr txBox="1">
            <a:spLocks noChangeArrowheads="1"/>
          </p:cNvSpPr>
          <p:nvPr/>
        </p:nvSpPr>
        <p:spPr bwMode="auto">
          <a:xfrm>
            <a:off x="857250" y="285750"/>
            <a:ext cx="7675563" cy="830263"/>
          </a:xfrm>
          <a:prstGeom prst="rect">
            <a:avLst/>
          </a:prstGeom>
          <a:noFill/>
          <a:ln w="9525">
            <a:noFill/>
            <a:miter lim="800000"/>
            <a:headEnd/>
            <a:tailEnd/>
          </a:ln>
        </p:spPr>
        <p:txBody>
          <a:bodyPr>
            <a:spAutoFit/>
          </a:bodyPr>
          <a:lstStyle/>
          <a:p>
            <a:pPr algn="ctr">
              <a:defRPr/>
            </a:pPr>
            <a:r>
              <a:rPr lang="en-US" sz="2400" b="1" dirty="0" err="1">
                <a:solidFill>
                  <a:schemeClr val="tx1">
                    <a:lumMod val="95000"/>
                    <a:lumOff val="5000"/>
                  </a:schemeClr>
                </a:solidFill>
                <a:latin typeface="Arial" pitchFamily="34" charset="0"/>
                <a:cs typeface="Arial" pitchFamily="34" charset="0"/>
              </a:rPr>
              <a:t>Hemisection</a:t>
            </a:r>
            <a:r>
              <a:rPr lang="en-US" sz="2400" b="1" dirty="0">
                <a:solidFill>
                  <a:schemeClr val="tx1">
                    <a:lumMod val="95000"/>
                    <a:lumOff val="5000"/>
                  </a:schemeClr>
                </a:solidFill>
                <a:latin typeface="Arial" pitchFamily="34" charset="0"/>
                <a:cs typeface="Arial" pitchFamily="34" charset="0"/>
              </a:rPr>
              <a:t> of the Spinal Cord ( Brown-</a:t>
            </a:r>
            <a:r>
              <a:rPr lang="en-US" sz="2400" b="1" dirty="0" err="1">
                <a:solidFill>
                  <a:schemeClr val="tx1">
                    <a:lumMod val="95000"/>
                    <a:lumOff val="5000"/>
                  </a:schemeClr>
                </a:solidFill>
                <a:latin typeface="Arial" pitchFamily="34" charset="0"/>
                <a:cs typeface="Arial" pitchFamily="34" charset="0"/>
              </a:rPr>
              <a:t>Sequard</a:t>
            </a:r>
            <a:r>
              <a:rPr lang="en-US" sz="2400" b="1" dirty="0">
                <a:solidFill>
                  <a:schemeClr val="tx1">
                    <a:lumMod val="95000"/>
                    <a:lumOff val="5000"/>
                  </a:schemeClr>
                </a:solidFill>
                <a:latin typeface="Arial" pitchFamily="34" charset="0"/>
                <a:cs typeface="Arial" pitchFamily="34" charset="0"/>
              </a:rPr>
              <a:t> syndro</a:t>
            </a:r>
            <a:r>
              <a:rPr lang="en-US" sz="2400" dirty="0">
                <a:solidFill>
                  <a:schemeClr val="tx1">
                    <a:lumMod val="95000"/>
                    <a:lumOff val="5000"/>
                  </a:schemeClr>
                </a:solidFill>
                <a:latin typeface="Arial" pitchFamily="34" charset="0"/>
                <a:cs typeface="Arial" pitchFamily="34" charset="0"/>
              </a:rPr>
              <a:t>me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0" y="0"/>
            <a:ext cx="5364163" cy="6597650"/>
          </a:xfrm>
        </p:spPr>
        <p:txBody>
          <a:bodyPr/>
          <a:lstStyle/>
          <a:p>
            <a:pPr marL="411163" algn="ctr" eaLnBrk="1" hangingPunct="1">
              <a:buFont typeface="Wingdings" pitchFamily="2" charset="2"/>
              <a:buChar char=""/>
            </a:pPr>
            <a:r>
              <a:rPr lang="en-US" sz="2400" u="sng" dirty="0" smtClean="0">
                <a:latin typeface="Comic Sans MS" pitchFamily="66" charset="0"/>
              </a:rPr>
              <a:t>Cerebral palsy (CP) </a:t>
            </a:r>
          </a:p>
          <a:p>
            <a:pPr marL="411163" algn="l" rtl="0" eaLnBrk="1" hangingPunct="1">
              <a:buFont typeface="Wingdings" pitchFamily="2" charset="2"/>
              <a:buChar char=""/>
            </a:pPr>
            <a:r>
              <a:rPr lang="en-US" sz="2400" dirty="0" smtClean="0">
                <a:latin typeface="Comic Sans MS" pitchFamily="66" charset="0"/>
              </a:rPr>
              <a:t>CP is an umbrella term encompassing a group of non-progressive , motor conditions </a:t>
            </a:r>
          </a:p>
          <a:p>
            <a:pPr marL="411163" algn="l" rtl="0" eaLnBrk="1" hangingPunct="1">
              <a:buFontTx/>
              <a:buNone/>
            </a:pPr>
            <a:r>
              <a:rPr lang="en-US" sz="2400" dirty="0" smtClean="0">
                <a:latin typeface="Comic Sans MS" pitchFamily="66" charset="0"/>
              </a:rPr>
              <a:t>    that cause physical disability in human development ,</a:t>
            </a:r>
          </a:p>
          <a:p>
            <a:pPr marL="411163" algn="l" rtl="0" eaLnBrk="1" hangingPunct="1">
              <a:buFontTx/>
              <a:buNone/>
            </a:pPr>
            <a:r>
              <a:rPr lang="en-US" sz="2400" dirty="0" smtClean="0">
                <a:latin typeface="Comic Sans MS" pitchFamily="66" charset="0"/>
              </a:rPr>
              <a:t>    chiefly in the various areas of body movement .</a:t>
            </a:r>
          </a:p>
          <a:p>
            <a:pPr marL="411163" algn="l" rtl="0" eaLnBrk="1" hangingPunct="1">
              <a:buFont typeface="Wingdings" pitchFamily="2" charset="2"/>
              <a:buChar char=""/>
            </a:pPr>
            <a:r>
              <a:rPr lang="en-US" sz="2400" dirty="0" smtClean="0">
                <a:latin typeface="Comic Sans MS" pitchFamily="66" charset="0"/>
              </a:rPr>
              <a:t>Cerebral palsy is caused by damage to the motor control centers of the developing brain</a:t>
            </a:r>
          </a:p>
          <a:p>
            <a:pPr marL="411163" algn="l" rtl="0" eaLnBrk="1" hangingPunct="1">
              <a:buFont typeface="Wingdings" pitchFamily="2" charset="2"/>
              <a:buChar char=""/>
            </a:pPr>
            <a:r>
              <a:rPr lang="en-US" sz="2400" dirty="0" smtClean="0">
                <a:latin typeface="Comic Sans MS" pitchFamily="66" charset="0"/>
              </a:rPr>
              <a:t>and can occur during pregnancy , during childbirth or after birth up to about age three </a:t>
            </a:r>
          </a:p>
        </p:txBody>
      </p:sp>
      <p:pic>
        <p:nvPicPr>
          <p:cNvPr id="20483" name="Picture 2" descr="F:\Scissor Gait.jpg"/>
          <p:cNvPicPr>
            <a:picLocks noChangeAspect="1" noChangeArrowheads="1"/>
          </p:cNvPicPr>
          <p:nvPr/>
        </p:nvPicPr>
        <p:blipFill>
          <a:blip r:embed="rId2" cstate="print"/>
          <a:srcRect/>
          <a:stretch>
            <a:fillRect/>
          </a:stretch>
        </p:blipFill>
        <p:spPr bwMode="auto">
          <a:xfrm>
            <a:off x="5429250" y="500063"/>
            <a:ext cx="3151188" cy="5619750"/>
          </a:xfrm>
          <a:prstGeom prst="rect">
            <a:avLst/>
          </a:prstGeom>
          <a:noFill/>
          <a:ln w="9525">
            <a:noFill/>
            <a:miter lim="800000"/>
            <a:headEnd/>
            <a:tailEnd/>
          </a:ln>
        </p:spPr>
      </p:pic>
      <p:sp>
        <p:nvSpPr>
          <p:cNvPr id="20484" name="TextBox 3"/>
          <p:cNvSpPr txBox="1">
            <a:spLocks noChangeArrowheads="1"/>
          </p:cNvSpPr>
          <p:nvPr/>
        </p:nvSpPr>
        <p:spPr bwMode="auto">
          <a:xfrm>
            <a:off x="1763713" y="260350"/>
            <a:ext cx="3671887" cy="369888"/>
          </a:xfrm>
          <a:prstGeom prst="rect">
            <a:avLst/>
          </a:prstGeom>
          <a:noFill/>
          <a:ln w="9525">
            <a:noFill/>
            <a:miter lim="800000"/>
            <a:headEnd/>
            <a:tailEnd/>
          </a:ln>
        </p:spPr>
        <p:txBody>
          <a:bodyPr>
            <a:spAutoFit/>
          </a:bodyPr>
          <a:lstStyle/>
          <a:p>
            <a:endParaRPr lang="ar-S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7188" y="0"/>
            <a:ext cx="8229600" cy="582613"/>
          </a:xfrm>
        </p:spPr>
        <p:txBody>
          <a:bodyPr/>
          <a:lstStyle/>
          <a:p>
            <a:r>
              <a:rPr lang="en-US" sz="3600" b="1" smtClean="0"/>
              <a:t>Objectives</a:t>
            </a:r>
          </a:p>
        </p:txBody>
      </p:sp>
      <p:sp>
        <p:nvSpPr>
          <p:cNvPr id="3075" name="Content Placeholder 2"/>
          <p:cNvSpPr>
            <a:spLocks noGrp="1"/>
          </p:cNvSpPr>
          <p:nvPr>
            <p:ph idx="1"/>
          </p:nvPr>
        </p:nvSpPr>
        <p:spPr>
          <a:xfrm>
            <a:off x="214313" y="571500"/>
            <a:ext cx="8678167" cy="5881836"/>
          </a:xfrm>
        </p:spPr>
        <p:txBody>
          <a:bodyPr/>
          <a:lstStyle/>
          <a:p>
            <a:pPr algn="l" rtl="0"/>
            <a:r>
              <a:rPr lang="en-US" sz="2400" dirty="0" smtClean="0">
                <a:latin typeface="Arial Unicode MS" pitchFamily="34" charset="-128"/>
                <a:ea typeface="Arial Unicode MS" pitchFamily="34" charset="-128"/>
                <a:cs typeface="Arial Unicode MS" pitchFamily="34" charset="-128"/>
              </a:rPr>
              <a:t>At the end of this lecture the student should be able to  :</a:t>
            </a:r>
          </a:p>
          <a:p>
            <a:pPr algn="l" rtl="0"/>
            <a:r>
              <a:rPr lang="en-US" sz="2400" dirty="0" smtClean="0">
                <a:latin typeface="Arial Unicode MS" pitchFamily="34" charset="-128"/>
                <a:ea typeface="Arial Unicode MS" pitchFamily="34" charset="-128"/>
                <a:cs typeface="Arial Unicode MS" pitchFamily="34" charset="-128"/>
              </a:rPr>
              <a:t>(1) define what is meant by the term spasticity . </a:t>
            </a:r>
          </a:p>
          <a:p>
            <a:pPr algn="l" rtl="0"/>
            <a:r>
              <a:rPr lang="en-US" sz="2400" dirty="0" smtClean="0">
                <a:latin typeface="Arial Unicode MS" pitchFamily="34" charset="-128"/>
                <a:ea typeface="Arial Unicode MS" pitchFamily="34" charset="-128"/>
                <a:cs typeface="Arial Unicode MS" pitchFamily="34" charset="-128"/>
              </a:rPr>
              <a:t>(2) appreciate that spasticity is an important condition that is encountered present in a broad spectrum of medical conditions frequently encountered in the Kingdom such as stroke , multiple sclerosis , cerebral palsy , traumatic spinal cord and brain injury , cerebral and spinal tumors , spinal cord disc lesions ; and in less common but important &amp; preventable conditions such as tetanus and spinal cord infections such as tuberculosis of the spine . .</a:t>
            </a:r>
          </a:p>
          <a:p>
            <a:pPr algn="l" rtl="0"/>
            <a:r>
              <a:rPr lang="en-US" sz="2400" dirty="0" smtClean="0">
                <a:latin typeface="Arial Unicode MS" pitchFamily="34" charset="-128"/>
                <a:ea typeface="Arial Unicode MS" pitchFamily="34" charset="-128"/>
                <a:cs typeface="Arial Unicode MS" pitchFamily="34" charset="-128"/>
              </a:rPr>
              <a:t>(3) explain the </a:t>
            </a:r>
            <a:r>
              <a:rPr lang="en-US" sz="2400" dirty="0" err="1" smtClean="0">
                <a:latin typeface="Arial Unicode MS" pitchFamily="34" charset="-128"/>
                <a:ea typeface="Arial Unicode MS" pitchFamily="34" charset="-128"/>
                <a:cs typeface="Arial Unicode MS" pitchFamily="34" charset="-128"/>
              </a:rPr>
              <a:t>neurophysiological</a:t>
            </a:r>
            <a:r>
              <a:rPr lang="en-US" sz="2400" dirty="0" smtClean="0">
                <a:latin typeface="Arial Unicode MS" pitchFamily="34" charset="-128"/>
                <a:ea typeface="Arial Unicode MS" pitchFamily="34" charset="-128"/>
                <a:cs typeface="Arial Unicode MS" pitchFamily="34" charset="-128"/>
              </a:rPr>
              <a:t> basis of clinical features associated with multiple sclerosis , cerebral palsy , traumatic spinal cord injury , tuberculosis of the spine and tetanus </a:t>
            </a:r>
            <a:r>
              <a:rPr lang="en-US" sz="2400" b="1" dirty="0" smtClean="0">
                <a:latin typeface="Arial Unicode MS" pitchFamily="34" charset="-128"/>
                <a:ea typeface="Arial Unicode MS" pitchFamily="34" charset="-128"/>
                <a:cs typeface="Arial Unicode MS" pitchFamily="34" charset="-128"/>
              </a:rPr>
              <a:t>.</a:t>
            </a:r>
          </a:p>
        </p:txBody>
      </p:sp>
      <p:sp>
        <p:nvSpPr>
          <p:cNvPr id="17412" name="Slide Number Placeholder 3"/>
          <p:cNvSpPr>
            <a:spLocks noGrp="1"/>
          </p:cNvSpPr>
          <p:nvPr>
            <p:ph type="sldNum" sz="quarter" idx="12"/>
          </p:nvPr>
        </p:nvSpPr>
        <p:spPr/>
        <p:txBody>
          <a:bodyPr/>
          <a:lstStyle/>
          <a:p>
            <a:pPr>
              <a:defRPr/>
            </a:pPr>
            <a:fld id="{FC6F3D33-D9DA-40B1-8BB3-34DA298BE5B5}" type="slidenum">
              <a:rPr lang="ar-SA" smtClean="0">
                <a:latin typeface="Arial" pitchFamily="34" charset="0"/>
                <a:cs typeface="Arial" pitchFamily="34" charset="0"/>
              </a:rPr>
              <a:pPr>
                <a:defRPr/>
              </a:pPr>
              <a:t>2</a:t>
            </a:fld>
            <a:endParaRPr lang="en-US"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ctrTitle"/>
          </p:nvPr>
        </p:nvSpPr>
        <p:spPr>
          <a:xfrm>
            <a:off x="571500" y="1571625"/>
            <a:ext cx="7848600" cy="2819400"/>
          </a:xfrm>
        </p:spPr>
        <p:txBody>
          <a:bodyPr/>
          <a:lstStyle/>
          <a:p>
            <a:pPr eaLnBrk="1" hangingPunct="1"/>
            <a:r>
              <a:rPr lang="en-US" sz="13800" smtClean="0"/>
              <a:t>Stroke</a:t>
            </a:r>
            <a:r>
              <a:rPr lang="en-US" sz="1990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0" y="1500188"/>
            <a:ext cx="4800600" cy="2643187"/>
          </a:xfrm>
        </p:spPr>
        <p:txBody>
          <a:bodyPr/>
          <a:lstStyle/>
          <a:p>
            <a:pPr algn="l" rtl="0" eaLnBrk="1" hangingPunct="1"/>
            <a:r>
              <a:rPr lang="en-US" sz="2400" dirty="0" smtClean="0"/>
              <a:t>Causes :</a:t>
            </a:r>
          </a:p>
          <a:p>
            <a:pPr algn="l" rtl="0" eaLnBrk="1" hangingPunct="1"/>
            <a:r>
              <a:rPr lang="en-US" sz="2400" dirty="0" smtClean="0">
                <a:latin typeface="Comic Sans MS" pitchFamily="66" charset="0"/>
              </a:rPr>
              <a:t>cerebral </a:t>
            </a:r>
            <a:r>
              <a:rPr lang="en-US" sz="2400" dirty="0" err="1" smtClean="0">
                <a:latin typeface="Comic Sans MS" pitchFamily="66" charset="0"/>
              </a:rPr>
              <a:t>heamorrhage</a:t>
            </a:r>
            <a:r>
              <a:rPr lang="en-US" sz="2400" dirty="0" smtClean="0">
                <a:latin typeface="Comic Sans MS" pitchFamily="66" charset="0"/>
              </a:rPr>
              <a:t> , thrombosis or embolism in the Internal Capsule </a:t>
            </a:r>
            <a:r>
              <a:rPr lang="en-US" sz="2400" dirty="0" smtClean="0">
                <a:latin typeface="Comic Sans MS" pitchFamily="66" charset="0"/>
                <a:sym typeface="Wingdings" pitchFamily="2" charset="2"/>
              </a:rPr>
              <a:t>results in paralysis in the </a:t>
            </a:r>
            <a:r>
              <a:rPr lang="en-US" sz="2400" dirty="0" err="1" smtClean="0">
                <a:latin typeface="Comic Sans MS" pitchFamily="66" charset="0"/>
                <a:sym typeface="Wingdings" pitchFamily="2" charset="2"/>
              </a:rPr>
              <a:t>oppsite</a:t>
            </a:r>
            <a:r>
              <a:rPr lang="en-US" sz="2400" dirty="0" smtClean="0">
                <a:latin typeface="Comic Sans MS" pitchFamily="66" charset="0"/>
                <a:sym typeface="Wingdings" pitchFamily="2" charset="2"/>
              </a:rPr>
              <a:t> half of the body . </a:t>
            </a:r>
          </a:p>
        </p:txBody>
      </p:sp>
      <p:pic>
        <p:nvPicPr>
          <p:cNvPr id="22531" name="Picture 2" descr="C:\Users\user\Desktop\New Picture (1).png"/>
          <p:cNvPicPr>
            <a:picLocks noChangeAspect="1" noChangeArrowheads="1"/>
          </p:cNvPicPr>
          <p:nvPr/>
        </p:nvPicPr>
        <p:blipFill>
          <a:blip r:embed="rId3" cstate="print"/>
          <a:srcRect/>
          <a:stretch>
            <a:fillRect/>
          </a:stretch>
        </p:blipFill>
        <p:spPr bwMode="auto">
          <a:xfrm>
            <a:off x="4714875" y="114300"/>
            <a:ext cx="4243388" cy="6743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ctrTitle"/>
          </p:nvPr>
        </p:nvSpPr>
        <p:spPr>
          <a:xfrm>
            <a:off x="714375" y="214313"/>
            <a:ext cx="3786188" cy="3357562"/>
          </a:xfrm>
        </p:spPr>
        <p:txBody>
          <a:bodyPr/>
          <a:lstStyle/>
          <a:p>
            <a:pPr eaLnBrk="1" hangingPunct="1"/>
            <a:r>
              <a:rPr lang="en-US" sz="5400" smtClean="0"/>
              <a:t>Multiple Sclerosis </a:t>
            </a:r>
            <a:br>
              <a:rPr lang="en-US" sz="5400" smtClean="0"/>
            </a:br>
            <a:r>
              <a:rPr lang="en-US" sz="5400" smtClean="0"/>
              <a:t>( MS) </a:t>
            </a:r>
          </a:p>
        </p:txBody>
      </p:sp>
      <p:sp>
        <p:nvSpPr>
          <p:cNvPr id="53251" name="Subtitle 2"/>
          <p:cNvSpPr>
            <a:spLocks noGrp="1"/>
          </p:cNvSpPr>
          <p:nvPr>
            <p:ph type="subTitle" idx="1"/>
          </p:nvPr>
        </p:nvSpPr>
        <p:spPr>
          <a:xfrm>
            <a:off x="1214438" y="5572125"/>
            <a:ext cx="6400800" cy="642938"/>
          </a:xfrm>
        </p:spPr>
        <p:txBody>
          <a:bodyPr/>
          <a:lstStyle/>
          <a:p>
            <a:pPr>
              <a:buFont typeface="Arial" pitchFamily="34" charset="0"/>
              <a:buNone/>
              <a:defRPr/>
            </a:pPr>
            <a:r>
              <a:rPr lang="en-US" sz="1800" dirty="0" smtClean="0"/>
              <a:t>( </a:t>
            </a:r>
            <a:r>
              <a:rPr lang="en-US" sz="2000" b="1" dirty="0" smtClean="0">
                <a:solidFill>
                  <a:schemeClr val="tx1">
                    <a:lumMod val="95000"/>
                    <a:lumOff val="5000"/>
                  </a:schemeClr>
                </a:solidFill>
              </a:rPr>
              <a:t>abbreviated MS, also known as </a:t>
            </a:r>
            <a:r>
              <a:rPr lang="en-US" sz="2000" b="1" i="1" dirty="0" smtClean="0">
                <a:solidFill>
                  <a:schemeClr val="tx1">
                    <a:lumMod val="95000"/>
                    <a:lumOff val="5000"/>
                  </a:schemeClr>
                </a:solidFill>
              </a:rPr>
              <a:t>disseminated sclerosis</a:t>
            </a:r>
            <a:r>
              <a:rPr lang="en-US" sz="2000" b="1" dirty="0" smtClean="0">
                <a:solidFill>
                  <a:schemeClr val="tx1">
                    <a:lumMod val="95000"/>
                    <a:lumOff val="5000"/>
                  </a:schemeClr>
                </a:solidFill>
              </a:rPr>
              <a:t> </a:t>
            </a:r>
          </a:p>
          <a:p>
            <a:pPr>
              <a:buFont typeface="Arial" pitchFamily="34" charset="0"/>
              <a:buNone/>
              <a:defRPr/>
            </a:pPr>
            <a:r>
              <a:rPr lang="en-US" sz="2000" b="1" dirty="0" smtClean="0">
                <a:solidFill>
                  <a:schemeClr val="tx1">
                    <a:lumMod val="95000"/>
                    <a:lumOff val="5000"/>
                  </a:schemeClr>
                </a:solidFill>
              </a:rPr>
              <a:t>or </a:t>
            </a:r>
            <a:r>
              <a:rPr lang="en-US" sz="2000" b="1" i="1" dirty="0" smtClean="0">
                <a:solidFill>
                  <a:schemeClr val="tx1">
                    <a:lumMod val="95000"/>
                    <a:lumOff val="5000"/>
                  </a:schemeClr>
                </a:solidFill>
              </a:rPr>
              <a:t>encephalomyelitis </a:t>
            </a:r>
            <a:r>
              <a:rPr lang="en-US" sz="2000" b="1" i="1" dirty="0" err="1" smtClean="0">
                <a:solidFill>
                  <a:schemeClr val="tx1">
                    <a:lumMod val="95000"/>
                    <a:lumOff val="5000"/>
                  </a:schemeClr>
                </a:solidFill>
              </a:rPr>
              <a:t>disseminata</a:t>
            </a:r>
            <a:r>
              <a:rPr lang="en-US" sz="1800" b="1" i="1" dirty="0" smtClean="0"/>
              <a:t>)</a:t>
            </a:r>
            <a:endParaRPr lang="en-US" sz="1800" b="1" dirty="0" smtClean="0"/>
          </a:p>
        </p:txBody>
      </p:sp>
      <p:pic>
        <p:nvPicPr>
          <p:cNvPr id="23556" name="Picture 4" descr="G:\multiple_sclerosis 6.jpg"/>
          <p:cNvPicPr>
            <a:picLocks noChangeAspect="1" noChangeArrowheads="1"/>
          </p:cNvPicPr>
          <p:nvPr/>
        </p:nvPicPr>
        <p:blipFill>
          <a:blip r:embed="rId2" cstate="print"/>
          <a:srcRect/>
          <a:stretch>
            <a:fillRect/>
          </a:stretch>
        </p:blipFill>
        <p:spPr bwMode="auto">
          <a:xfrm>
            <a:off x="4572000" y="0"/>
            <a:ext cx="4572000" cy="4572000"/>
          </a:xfrm>
          <a:prstGeom prst="rect">
            <a:avLst/>
          </a:prstGeom>
          <a:noFill/>
          <a:ln w="9525">
            <a:noFill/>
            <a:miter lim="800000"/>
            <a:headEnd/>
            <a:tailEnd/>
          </a:ln>
        </p:spPr>
      </p:pic>
      <p:cxnSp>
        <p:nvCxnSpPr>
          <p:cNvPr id="6" name="Straight Arrow Connector 5"/>
          <p:cNvCxnSpPr/>
          <p:nvPr/>
        </p:nvCxnSpPr>
        <p:spPr>
          <a:xfrm flipV="1">
            <a:off x="4143375" y="1500188"/>
            <a:ext cx="2286000" cy="71437"/>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a:xfrm>
            <a:off x="0" y="620713"/>
            <a:ext cx="9144000" cy="4941887"/>
          </a:xfrm>
        </p:spPr>
        <p:txBody>
          <a:bodyPr/>
          <a:lstStyle/>
          <a:p>
            <a:pPr algn="l" rtl="0"/>
            <a:r>
              <a:rPr lang="en-US" sz="2400" b="1" dirty="0" smtClean="0">
                <a:latin typeface="Comic Sans MS" pitchFamily="66" charset="0"/>
              </a:rPr>
              <a:t>Multiple sclerosis , </a:t>
            </a:r>
            <a:r>
              <a:rPr lang="en-US" sz="2400" dirty="0" smtClean="0">
                <a:latin typeface="Comic Sans MS" pitchFamily="66" charset="0"/>
              </a:rPr>
              <a:t>MS ( first described in 1868 by Charcot )) is an auto-immune </a:t>
            </a:r>
            <a:r>
              <a:rPr lang="en-US" sz="2400" dirty="0" err="1" smtClean="0">
                <a:latin typeface="Comic Sans MS" pitchFamily="66" charset="0"/>
              </a:rPr>
              <a:t>demyelinating</a:t>
            </a:r>
            <a:r>
              <a:rPr lang="en-US" sz="2400" dirty="0" smtClean="0">
                <a:latin typeface="Comic Sans MS" pitchFamily="66" charset="0"/>
              </a:rPr>
              <a:t> disease , in which the body's own immune system attacks and damages the myelin. </a:t>
            </a:r>
          </a:p>
          <a:p>
            <a:pPr algn="l" rtl="0"/>
            <a:r>
              <a:rPr lang="en-US" sz="2400" dirty="0" smtClean="0">
                <a:latin typeface="Comic Sans MS" pitchFamily="66" charset="0"/>
              </a:rPr>
              <a:t>Loss of myelin sheath myelin (</a:t>
            </a:r>
            <a:r>
              <a:rPr lang="en-US" sz="2400" dirty="0" err="1" smtClean="0">
                <a:latin typeface="Comic Sans MS" pitchFamily="66" charset="0"/>
              </a:rPr>
              <a:t>demyelination</a:t>
            </a:r>
            <a:r>
              <a:rPr lang="en-US" sz="2400" dirty="0" smtClean="0">
                <a:latin typeface="Comic Sans MS" pitchFamily="66" charset="0"/>
              </a:rPr>
              <a:t>) prevents axons from conducting action potentials .</a:t>
            </a:r>
          </a:p>
          <a:p>
            <a:pPr algn="l" rtl="0"/>
            <a:r>
              <a:rPr lang="en-US" sz="2400" dirty="0" smtClean="0">
                <a:latin typeface="Comic Sans MS" pitchFamily="66" charset="0"/>
              </a:rPr>
              <a:t>Disease onset usually occurs in young adults, and it is more common in females .</a:t>
            </a:r>
          </a:p>
          <a:p>
            <a:pPr algn="l" rtl="0"/>
            <a:r>
              <a:rPr lang="en-US" sz="2400" b="1" dirty="0" smtClean="0">
                <a:latin typeface="Comic Sans MS" pitchFamily="66" charset="0"/>
              </a:rPr>
              <a:t>The disease frequently shows remissions &amp; relapses </a:t>
            </a:r>
            <a:endParaRPr lang="en-US" sz="2400" dirty="0" smtClean="0">
              <a:latin typeface="Comic Sans MS" pitchFamily="66" charset="0"/>
            </a:endParaRPr>
          </a:p>
          <a:p>
            <a:pPr algn="l" rtl="0"/>
            <a:r>
              <a:rPr lang="en-US" sz="2400" dirty="0" smtClean="0">
                <a:latin typeface="Comic Sans MS" pitchFamily="66" charset="0"/>
              </a:rPr>
              <a:t>The disease can attack any part of the CNS , and when it causes </a:t>
            </a:r>
            <a:r>
              <a:rPr lang="en-US" sz="2400" dirty="0" err="1" smtClean="0">
                <a:latin typeface="Comic Sans MS" pitchFamily="66" charset="0"/>
              </a:rPr>
              <a:t>demyelination</a:t>
            </a:r>
            <a:r>
              <a:rPr lang="en-US" sz="2400" dirty="0" smtClean="0">
                <a:latin typeface="Comic Sans MS" pitchFamily="66" charset="0"/>
              </a:rPr>
              <a:t> of motor tracts in the brainstem ,  the subject develops spasticity and other signs of UMNS . </a:t>
            </a:r>
          </a:p>
          <a:p>
            <a:pPr algn="l" rtl="0"/>
            <a:endParaRPr lang="ar-SA" sz="24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28625" y="0"/>
            <a:ext cx="4575423" cy="571500"/>
          </a:xfrm>
        </p:spPr>
        <p:txBody>
          <a:bodyPr/>
          <a:lstStyle/>
          <a:p>
            <a:pPr rtl="0"/>
            <a:r>
              <a:rPr lang="en-US" sz="3200" dirty="0" smtClean="0"/>
              <a:t>Tetanus </a:t>
            </a:r>
          </a:p>
        </p:txBody>
      </p:sp>
      <p:sp>
        <p:nvSpPr>
          <p:cNvPr id="25603" name="Content Placeholder 2"/>
          <p:cNvSpPr>
            <a:spLocks noGrp="1"/>
          </p:cNvSpPr>
          <p:nvPr>
            <p:ph idx="1"/>
          </p:nvPr>
        </p:nvSpPr>
        <p:spPr>
          <a:xfrm>
            <a:off x="0" y="571500"/>
            <a:ext cx="5572125" cy="6286500"/>
          </a:xfrm>
        </p:spPr>
        <p:txBody>
          <a:bodyPr/>
          <a:lstStyle/>
          <a:p>
            <a:pPr algn="l" rtl="0"/>
            <a:r>
              <a:rPr lang="en-US" sz="2400" dirty="0" smtClean="0">
                <a:latin typeface="Comic Sans MS" pitchFamily="66" charset="0"/>
              </a:rPr>
              <a:t>This is a medical condition characterized by a prolonged contraction of skeletal muscle fibers. </a:t>
            </a:r>
          </a:p>
          <a:p>
            <a:pPr algn="l" rtl="0"/>
            <a:r>
              <a:rPr lang="en-US" sz="2400" dirty="0" smtClean="0">
                <a:latin typeface="Comic Sans MS" pitchFamily="66" charset="0"/>
              </a:rPr>
              <a:t>The primary symptoms are caused by  a neurotoxin produced by the Gram-positive anaerobic bacterium Clostridium </a:t>
            </a:r>
            <a:r>
              <a:rPr lang="en-US" sz="2400" dirty="0" err="1" smtClean="0">
                <a:latin typeface="Comic Sans MS" pitchFamily="66" charset="0"/>
              </a:rPr>
              <a:t>Tetani</a:t>
            </a:r>
            <a:r>
              <a:rPr lang="en-US" sz="2400" dirty="0" smtClean="0">
                <a:latin typeface="Comic Sans MS" pitchFamily="66" charset="0"/>
              </a:rPr>
              <a:t> .</a:t>
            </a:r>
          </a:p>
          <a:p>
            <a:pPr algn="l" rtl="0"/>
            <a:r>
              <a:rPr lang="en-US" sz="2400" dirty="0" smtClean="0">
                <a:latin typeface="Comic Sans MS" pitchFamily="66" charset="0"/>
              </a:rPr>
              <a:t> Infection generally occurs through wound contamination</a:t>
            </a:r>
          </a:p>
          <a:p>
            <a:pPr algn="l" rtl="0"/>
            <a:r>
              <a:rPr lang="en-US" sz="2400" dirty="0" smtClean="0">
                <a:latin typeface="Comic Sans MS" pitchFamily="66" charset="0"/>
              </a:rPr>
              <a:t>As the infection progresses, the patient develops spastic muscle spasms in the jaw (thus the name "lockjaw“ ) , face ( Sardonic Smile, </a:t>
            </a:r>
            <a:r>
              <a:rPr lang="en-US" sz="2400" dirty="0" err="1" smtClean="0">
                <a:latin typeface="Comic Sans MS" pitchFamily="66" charset="0"/>
              </a:rPr>
              <a:t>Risus</a:t>
            </a:r>
            <a:r>
              <a:rPr lang="en-US" sz="2400" dirty="0" smtClean="0">
                <a:latin typeface="Comic Sans MS" pitchFamily="66" charset="0"/>
              </a:rPr>
              <a:t> </a:t>
            </a:r>
            <a:r>
              <a:rPr lang="en-US" sz="2400" dirty="0" err="1" smtClean="0">
                <a:latin typeface="Comic Sans MS" pitchFamily="66" charset="0"/>
              </a:rPr>
              <a:t>Sardonicus</a:t>
            </a:r>
            <a:r>
              <a:rPr lang="en-US" sz="2400" dirty="0" smtClean="0">
                <a:latin typeface="Comic Sans MS" pitchFamily="66" charset="0"/>
              </a:rPr>
              <a:t>  ) and elsewhere in the body ( e.g. </a:t>
            </a:r>
            <a:r>
              <a:rPr lang="en-US" sz="2400" dirty="0" err="1" smtClean="0">
                <a:latin typeface="Comic Sans MS" pitchFamily="66" charset="0"/>
              </a:rPr>
              <a:t>opisthotonus</a:t>
            </a:r>
            <a:r>
              <a:rPr lang="en-US" sz="2400" dirty="0" smtClean="0">
                <a:latin typeface="Comic Sans MS" pitchFamily="66" charset="0"/>
              </a:rPr>
              <a:t> ) </a:t>
            </a:r>
          </a:p>
        </p:txBody>
      </p:sp>
      <p:pic>
        <p:nvPicPr>
          <p:cNvPr id="25604" name="Picture 2" descr="F:\Tetanus 1.jpg"/>
          <p:cNvPicPr>
            <a:picLocks noChangeAspect="1" noChangeArrowheads="1"/>
          </p:cNvPicPr>
          <p:nvPr/>
        </p:nvPicPr>
        <p:blipFill>
          <a:blip r:embed="rId2" cstate="print"/>
          <a:srcRect/>
          <a:stretch>
            <a:fillRect/>
          </a:stretch>
        </p:blipFill>
        <p:spPr bwMode="auto">
          <a:xfrm>
            <a:off x="5486400" y="3356992"/>
            <a:ext cx="36576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1556793"/>
            <a:ext cx="8229600" cy="1080120"/>
          </a:xfrm>
        </p:spPr>
        <p:txBody>
          <a:bodyPr/>
          <a:lstStyle/>
          <a:p>
            <a:pPr algn="ctr" rtl="0"/>
            <a:r>
              <a:rPr lang="en-US" sz="6600" dirty="0" smtClean="0"/>
              <a:t>Thank you </a:t>
            </a:r>
            <a:endParaRPr lang="ar-SA" sz="6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304800"/>
            <a:ext cx="8382000" cy="1143000"/>
          </a:xfrm>
        </p:spPr>
        <p:txBody>
          <a:bodyPr/>
          <a:lstStyle/>
          <a:p>
            <a:r>
              <a:rPr lang="en-US" sz="3200" smtClean="0">
                <a:solidFill>
                  <a:srgbClr val="000000"/>
                </a:solidFill>
              </a:rPr>
              <a:t>Some Resources</a:t>
            </a:r>
          </a:p>
        </p:txBody>
      </p:sp>
      <p:sp>
        <p:nvSpPr>
          <p:cNvPr id="4099" name="Content Placeholder 2"/>
          <p:cNvSpPr>
            <a:spLocks noGrp="1"/>
          </p:cNvSpPr>
          <p:nvPr>
            <p:ph idx="1"/>
          </p:nvPr>
        </p:nvSpPr>
        <p:spPr>
          <a:xfrm>
            <a:off x="323850" y="2060575"/>
            <a:ext cx="8701088" cy="3368675"/>
          </a:xfrm>
        </p:spPr>
        <p:txBody>
          <a:bodyPr/>
          <a:lstStyle/>
          <a:p>
            <a:pPr algn="l" rtl="0">
              <a:buClr>
                <a:schemeClr val="bg2"/>
              </a:buClr>
            </a:pPr>
            <a:r>
              <a:rPr lang="en-US" sz="2000" dirty="0" smtClean="0">
                <a:latin typeface="Comic Sans MS" pitchFamily="66" charset="0"/>
              </a:rPr>
              <a:t>(1) </a:t>
            </a:r>
            <a:r>
              <a:rPr lang="en-US" sz="2000" dirty="0" err="1" smtClean="0">
                <a:latin typeface="Comic Sans MS" pitchFamily="66" charset="0"/>
              </a:rPr>
              <a:t>Ganong’s</a:t>
            </a:r>
            <a:r>
              <a:rPr lang="en-US" sz="2000" dirty="0" smtClean="0">
                <a:latin typeface="Comic Sans MS" pitchFamily="66" charset="0"/>
              </a:rPr>
              <a:t> Review of Medical Physiology</a:t>
            </a:r>
          </a:p>
          <a:p>
            <a:pPr algn="l" rtl="0"/>
            <a:r>
              <a:rPr lang="en-US" sz="2000" dirty="0" smtClean="0">
                <a:latin typeface="Comic Sans MS" pitchFamily="66" charset="0"/>
                <a:cs typeface="Aharoni" pitchFamily="2" charset="-79"/>
              </a:rPr>
              <a:t>(2) </a:t>
            </a:r>
            <a:r>
              <a:rPr lang="en-US" sz="2000" dirty="0" err="1" smtClean="0">
                <a:latin typeface="Comic Sans MS" pitchFamily="66" charset="0"/>
              </a:rPr>
              <a:t>Dobkin</a:t>
            </a:r>
            <a:r>
              <a:rPr lang="en-US" sz="2000" dirty="0" smtClean="0">
                <a:latin typeface="Comic Sans MS" pitchFamily="66" charset="0"/>
              </a:rPr>
              <a:t> BH. Principles and practices of neurological rehabilitation. In: Bradley WG, </a:t>
            </a:r>
            <a:r>
              <a:rPr lang="en-US" sz="2000" dirty="0" err="1" smtClean="0">
                <a:latin typeface="Comic Sans MS" pitchFamily="66" charset="0"/>
              </a:rPr>
              <a:t>Daroff</a:t>
            </a:r>
            <a:r>
              <a:rPr lang="en-US" sz="2000" dirty="0" smtClean="0">
                <a:latin typeface="Comic Sans MS" pitchFamily="66" charset="0"/>
              </a:rPr>
              <a:t> RB, </a:t>
            </a:r>
            <a:r>
              <a:rPr lang="en-US" sz="2000" dirty="0" err="1" smtClean="0">
                <a:latin typeface="Comic Sans MS" pitchFamily="66" charset="0"/>
              </a:rPr>
              <a:t>Fenichel</a:t>
            </a:r>
            <a:r>
              <a:rPr lang="en-US" sz="2000" dirty="0" smtClean="0">
                <a:latin typeface="Comic Sans MS" pitchFamily="66" charset="0"/>
              </a:rPr>
              <a:t> GM, </a:t>
            </a:r>
            <a:r>
              <a:rPr lang="en-US" sz="2000" dirty="0" err="1" smtClean="0">
                <a:latin typeface="Comic Sans MS" pitchFamily="66" charset="0"/>
              </a:rPr>
              <a:t>Jankovic</a:t>
            </a:r>
            <a:r>
              <a:rPr lang="en-US" sz="2000" dirty="0" smtClean="0">
                <a:latin typeface="Comic Sans MS" pitchFamily="66" charset="0"/>
              </a:rPr>
              <a:t> J, eds. </a:t>
            </a:r>
            <a:r>
              <a:rPr lang="en-US" sz="2000" i="1" dirty="0" smtClean="0">
                <a:latin typeface="Comic Sans MS" pitchFamily="66" charset="0"/>
              </a:rPr>
              <a:t>Bradley: Neurology in Clinical Practice.</a:t>
            </a:r>
            <a:r>
              <a:rPr lang="en-US" sz="2000" dirty="0" smtClean="0">
                <a:latin typeface="Comic Sans MS" pitchFamily="66" charset="0"/>
              </a:rPr>
              <a:t> 5th ed. Philadelphia, Pa: Butterworth-Heinemann Elsevier; 2008:chap 52.</a:t>
            </a:r>
          </a:p>
          <a:p>
            <a:pPr algn="l" rtl="0"/>
            <a:r>
              <a:rPr lang="en-US" sz="2000" dirty="0" smtClean="0">
                <a:latin typeface="Comic Sans MS" pitchFamily="66" charset="0"/>
              </a:rPr>
              <a:t>(3) Griggs R, </a:t>
            </a:r>
            <a:r>
              <a:rPr lang="en-US" sz="2000" dirty="0" err="1" smtClean="0">
                <a:latin typeface="Comic Sans MS" pitchFamily="66" charset="0"/>
              </a:rPr>
              <a:t>Jozefowicz</a:t>
            </a:r>
            <a:r>
              <a:rPr lang="en-US" sz="2000" dirty="0" smtClean="0">
                <a:latin typeface="Comic Sans MS" pitchFamily="66" charset="0"/>
              </a:rPr>
              <a:t> R, </a:t>
            </a:r>
            <a:r>
              <a:rPr lang="en-US" sz="2000" dirty="0" err="1" smtClean="0">
                <a:latin typeface="Comic Sans MS" pitchFamily="66" charset="0"/>
              </a:rPr>
              <a:t>Aminoff</a:t>
            </a:r>
            <a:r>
              <a:rPr lang="en-US" sz="2000" dirty="0" smtClean="0">
                <a:latin typeface="Comic Sans MS" pitchFamily="66" charset="0"/>
              </a:rPr>
              <a:t> M. Approach to the patient with neurologic disease. In: Goldman L, </a:t>
            </a:r>
            <a:r>
              <a:rPr lang="en-US" sz="2000" dirty="0" err="1" smtClean="0">
                <a:latin typeface="Comic Sans MS" pitchFamily="66" charset="0"/>
              </a:rPr>
              <a:t>Ausiello</a:t>
            </a:r>
            <a:r>
              <a:rPr lang="en-US" sz="2000" dirty="0" smtClean="0">
                <a:latin typeface="Comic Sans MS" pitchFamily="66" charset="0"/>
              </a:rPr>
              <a:t> D, eds. </a:t>
            </a:r>
            <a:r>
              <a:rPr lang="en-US" sz="2000" i="1" dirty="0" smtClean="0">
                <a:latin typeface="Comic Sans MS" pitchFamily="66" charset="0"/>
              </a:rPr>
              <a:t>Cecil Medicine</a:t>
            </a:r>
            <a:r>
              <a:rPr lang="en-US" sz="2000" dirty="0" smtClean="0">
                <a:latin typeface="Comic Sans MS" pitchFamily="66" charset="0"/>
              </a:rPr>
              <a:t>. 23rd ed. Philadelphia, Pa: Saunders Elsevier; 2007:chap 418.</a:t>
            </a:r>
          </a:p>
          <a:p>
            <a:pPr algn="l" rtl="0">
              <a:buClr>
                <a:schemeClr val="bg2"/>
              </a:buClr>
            </a:pPr>
            <a:endParaRPr lang="en-US" sz="2000" dirty="0" smtClean="0">
              <a:latin typeface="Comic Sans MS" pitchFamily="66" charset="0"/>
              <a:cs typeface="Aharoni" pitchFamily="2" charset="-79"/>
            </a:endParaRPr>
          </a:p>
          <a:p>
            <a:pPr algn="l" rtl="0"/>
            <a:endParaRPr lang="en-US" sz="2400" dirty="0" smtClean="0">
              <a:solidFill>
                <a:srgbClr val="D9D9D9"/>
              </a:solidFill>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ontent Placeholder 2"/>
          <p:cNvSpPr>
            <a:spLocks noGrp="1"/>
          </p:cNvSpPr>
          <p:nvPr>
            <p:ph idx="1"/>
          </p:nvPr>
        </p:nvSpPr>
        <p:spPr>
          <a:xfrm>
            <a:off x="0" y="765175"/>
            <a:ext cx="5076825" cy="6092825"/>
          </a:xfrm>
        </p:spPr>
        <p:txBody>
          <a:bodyPr/>
          <a:lstStyle/>
          <a:p>
            <a:pPr marL="411163" algn="l" rtl="0" eaLnBrk="1" hangingPunct="1">
              <a:buFont typeface="Wingdings" pitchFamily="2" charset="2"/>
              <a:buChar char=""/>
            </a:pPr>
            <a:r>
              <a:rPr lang="en-US" sz="2400" dirty="0" smtClean="0">
                <a:latin typeface="Comic Sans MS" pitchFamily="66" charset="0"/>
                <a:ea typeface="Batang" pitchFamily="18" charset="-127"/>
              </a:rPr>
              <a:t>Q : What is Spasticity ? </a:t>
            </a:r>
          </a:p>
          <a:p>
            <a:pPr marL="411163" algn="l" rtl="0" eaLnBrk="1" hangingPunct="1">
              <a:buFont typeface="Wingdings" pitchFamily="2" charset="2"/>
              <a:buChar char=""/>
            </a:pPr>
            <a:r>
              <a:rPr lang="en-US" sz="2800" b="1" dirty="0" smtClean="0">
                <a:latin typeface="Comic Sans MS" pitchFamily="66" charset="0"/>
                <a:ea typeface="Batang" pitchFamily="18" charset="-127"/>
              </a:rPr>
              <a:t>It is velocity-dependent resistance to stretch</a:t>
            </a:r>
          </a:p>
          <a:p>
            <a:pPr marL="411163" algn="l" rtl="0" eaLnBrk="1" hangingPunct="1">
              <a:buFont typeface="Wingdings" pitchFamily="2" charset="2"/>
              <a:buChar char=""/>
            </a:pPr>
            <a:r>
              <a:rPr lang="en-US" sz="2400" dirty="0" smtClean="0">
                <a:latin typeface="Comic Sans MS" pitchFamily="66" charset="0"/>
                <a:ea typeface="Batang" pitchFamily="18" charset="-127"/>
              </a:rPr>
              <a:t>Spasticity is an important conditions that is encountered in a broad spectrum of medical </a:t>
            </a:r>
            <a:r>
              <a:rPr lang="en-US" sz="2400" dirty="0" err="1" smtClean="0">
                <a:latin typeface="Comic Sans MS" pitchFamily="66" charset="0"/>
                <a:ea typeface="Batang" pitchFamily="18" charset="-127"/>
              </a:rPr>
              <a:t>specialities</a:t>
            </a:r>
            <a:r>
              <a:rPr lang="en-US" sz="2400" dirty="0" smtClean="0">
                <a:latin typeface="Comic Sans MS" pitchFamily="66" charset="0"/>
                <a:ea typeface="Batang" pitchFamily="18" charset="-127"/>
              </a:rPr>
              <a:t> such as pediatrics , surgery ,  neurology , rehabilitation medicine , and others</a:t>
            </a:r>
          </a:p>
          <a:p>
            <a:pPr marL="411163" algn="l" rtl="0" eaLnBrk="1" hangingPunct="1">
              <a:buFont typeface="Wingdings" pitchFamily="2" charset="2"/>
              <a:buChar char=""/>
            </a:pPr>
            <a:r>
              <a:rPr lang="en-US" sz="2400" dirty="0" smtClean="0">
                <a:latin typeface="Comic Sans MS" pitchFamily="66" charset="0"/>
                <a:ea typeface="Batang" pitchFamily="18" charset="-127"/>
              </a:rPr>
              <a:t>It is </a:t>
            </a:r>
            <a:r>
              <a:rPr lang="en-US" sz="2400" dirty="0" smtClean="0">
                <a:latin typeface="Comic Sans MS" pitchFamily="66" charset="0"/>
                <a:ea typeface="Batang" pitchFamily="18" charset="-127"/>
              </a:rPr>
              <a:t>due to imbalance between </a:t>
            </a:r>
            <a:r>
              <a:rPr lang="en-US" sz="2400" dirty="0" err="1" smtClean="0">
                <a:latin typeface="Comic Sans MS" pitchFamily="66" charset="0"/>
                <a:ea typeface="Batang" pitchFamily="18" charset="-127"/>
              </a:rPr>
              <a:t>exitatory</a:t>
            </a:r>
            <a:r>
              <a:rPr lang="en-US" sz="2400" dirty="0" smtClean="0">
                <a:latin typeface="Comic Sans MS" pitchFamily="66" charset="0"/>
                <a:ea typeface="Batang" pitchFamily="18" charset="-127"/>
              </a:rPr>
              <a:t> and inhibitory influences on </a:t>
            </a:r>
            <a:r>
              <a:rPr lang="en-US" sz="2400" dirty="0" err="1" smtClean="0">
                <a:latin typeface="Comic Sans MS" pitchFamily="66" charset="0"/>
                <a:ea typeface="Batang" pitchFamily="18" charset="-127"/>
              </a:rPr>
              <a:t>motoneurons</a:t>
            </a:r>
            <a:r>
              <a:rPr lang="en-US" sz="2400" dirty="0" smtClean="0">
                <a:latin typeface="Comic Sans MS" pitchFamily="66" charset="0"/>
                <a:ea typeface="Batang" pitchFamily="18" charset="-127"/>
              </a:rPr>
              <a:t> .</a:t>
            </a:r>
            <a:endParaRPr lang="en-US" sz="2400" dirty="0" smtClean="0">
              <a:latin typeface="Comic Sans MS" pitchFamily="66" charset="0"/>
              <a:ea typeface="Batang" pitchFamily="18" charset="-127"/>
            </a:endParaRPr>
          </a:p>
        </p:txBody>
      </p:sp>
      <p:pic>
        <p:nvPicPr>
          <p:cNvPr id="5123" name="Picture 3" descr="C:\Users\user\Desktop\Spasticity\Baclofen.jpg"/>
          <p:cNvPicPr>
            <a:picLocks noChangeAspect="1" noChangeArrowheads="1"/>
          </p:cNvPicPr>
          <p:nvPr/>
        </p:nvPicPr>
        <p:blipFill>
          <a:blip r:embed="rId2" cstate="print"/>
          <a:srcRect/>
          <a:stretch>
            <a:fillRect/>
          </a:stretch>
        </p:blipFill>
        <p:spPr bwMode="auto">
          <a:xfrm>
            <a:off x="4859338" y="1412875"/>
            <a:ext cx="402272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
          <p:cNvSpPr>
            <a:spLocks noGrp="1"/>
          </p:cNvSpPr>
          <p:nvPr>
            <p:ph type="title"/>
          </p:nvPr>
        </p:nvSpPr>
        <p:spPr>
          <a:xfrm>
            <a:off x="500063" y="0"/>
            <a:ext cx="8229600" cy="439738"/>
          </a:xfrm>
        </p:spPr>
        <p:txBody>
          <a:bodyPr/>
          <a:lstStyle/>
          <a:p>
            <a:r>
              <a:rPr lang="en-US" sz="2800" smtClean="0"/>
              <a:t>Q: What is spasticity </a:t>
            </a:r>
            <a:r>
              <a:rPr lang="en-US" sz="2800" smtClean="0">
                <a:latin typeface="Algerian" pitchFamily="82" charset="0"/>
              </a:rPr>
              <a:t>?</a:t>
            </a:r>
          </a:p>
        </p:txBody>
      </p:sp>
      <p:sp>
        <p:nvSpPr>
          <p:cNvPr id="5122" name="Content Placeholder 2"/>
          <p:cNvSpPr>
            <a:spLocks noGrp="1"/>
          </p:cNvSpPr>
          <p:nvPr>
            <p:ph idx="1"/>
          </p:nvPr>
        </p:nvSpPr>
        <p:spPr>
          <a:xfrm>
            <a:off x="179388" y="476250"/>
            <a:ext cx="8750300" cy="6143625"/>
          </a:xfrm>
        </p:spPr>
        <p:txBody>
          <a:bodyPr/>
          <a:lstStyle/>
          <a:p>
            <a:pPr marL="411480" algn="ctr" rtl="0" fontAlgn="auto">
              <a:spcAft>
                <a:spcPts val="0"/>
              </a:spcAft>
              <a:buClr>
                <a:schemeClr val="hlink"/>
              </a:buClr>
              <a:buSzPct val="80000"/>
              <a:buFont typeface="Wingdings"/>
              <a:buChar char=""/>
              <a:defRPr/>
            </a:pPr>
            <a:r>
              <a:rPr lang="en-US" sz="2800" b="1" u="sng" dirty="0" smtClean="0"/>
              <a:t>Clinically, spasticity is defined as “ velocity-dependent resistance to stretch” </a:t>
            </a:r>
            <a:r>
              <a:rPr lang="en-US" sz="2800" u="sng" dirty="0" smtClean="0"/>
              <a:t>.</a:t>
            </a:r>
            <a:endParaRPr lang="en-US" sz="2800" u="sng" dirty="0" smtClean="0">
              <a:latin typeface="Comic Sans MS" pitchFamily="66" charset="0"/>
            </a:endParaRPr>
          </a:p>
          <a:p>
            <a:pPr marL="411480" algn="l" rtl="0" fontAlgn="auto">
              <a:spcAft>
                <a:spcPts val="0"/>
              </a:spcAft>
              <a:buClr>
                <a:schemeClr val="hlink"/>
              </a:buClr>
              <a:buSzPct val="80000"/>
              <a:buFont typeface="Wingdings"/>
              <a:buChar char=""/>
              <a:defRPr/>
            </a:pPr>
            <a:r>
              <a:rPr lang="en-US" sz="1800" b="1" i="1" dirty="0" smtClean="0">
                <a:latin typeface="Comic Sans MS" pitchFamily="66" charset="0"/>
                <a:ea typeface="Batang" pitchFamily="18" charset="-127"/>
              </a:rPr>
              <a:t>{For further reading you can look up </a:t>
            </a:r>
            <a:r>
              <a:rPr lang="en-US" sz="1800" b="1" i="1" dirty="0" err="1" smtClean="0">
                <a:latin typeface="Comic Sans MS" pitchFamily="66" charset="0"/>
                <a:ea typeface="Batang" pitchFamily="18" charset="-127"/>
              </a:rPr>
              <a:t>refrences</a:t>
            </a:r>
            <a:r>
              <a:rPr lang="en-US" sz="1800" b="1" i="1" dirty="0" smtClean="0">
                <a:latin typeface="Comic Sans MS" pitchFamily="66" charset="0"/>
                <a:ea typeface="Batang" pitchFamily="18" charset="-127"/>
              </a:rPr>
              <a:t> such as Lancet (1980), Ivanhoe CB and </a:t>
            </a:r>
            <a:r>
              <a:rPr lang="en-US" sz="1800" b="1" i="1" dirty="0" err="1" smtClean="0">
                <a:latin typeface="Comic Sans MS" pitchFamily="66" charset="0"/>
                <a:ea typeface="Batang" pitchFamily="18" charset="-127"/>
              </a:rPr>
              <a:t>Reistetter</a:t>
            </a:r>
            <a:r>
              <a:rPr lang="en-US" sz="1800" b="1" i="1" dirty="0" smtClean="0">
                <a:latin typeface="Comic Sans MS" pitchFamily="66" charset="0"/>
                <a:ea typeface="Batang" pitchFamily="18" charset="-127"/>
              </a:rPr>
              <a:t> (2004) }.</a:t>
            </a:r>
          </a:p>
          <a:p>
            <a:pPr marL="411480" algn="l" rtl="0" fontAlgn="auto">
              <a:spcAft>
                <a:spcPts val="0"/>
              </a:spcAft>
              <a:buClr>
                <a:schemeClr val="hlink"/>
              </a:buClr>
              <a:buSzPct val="80000"/>
              <a:buFont typeface="Wingdings"/>
              <a:buChar char=""/>
              <a:defRPr/>
            </a:pPr>
            <a:r>
              <a:rPr lang="en-US" sz="1800" b="1" i="1" dirty="0" err="1" smtClean="0">
                <a:latin typeface="Comic Sans MS" pitchFamily="66" charset="0"/>
                <a:ea typeface="Batang" pitchFamily="18" charset="-127"/>
              </a:rPr>
              <a:t>Taha</a:t>
            </a:r>
            <a:r>
              <a:rPr lang="en-US" sz="1800" b="1" i="1" dirty="0" smtClean="0">
                <a:latin typeface="Comic Sans MS" pitchFamily="66" charset="0"/>
                <a:ea typeface="Batang" pitchFamily="18" charset="-127"/>
              </a:rPr>
              <a:t> : to be differentiated from “ rigidity ” which is not velocity-dependent &amp; involves both flexors &amp; extensors almost equally </a:t>
            </a:r>
          </a:p>
          <a:p>
            <a:pPr marL="411163" algn="l" rtl="0" eaLnBrk="1" hangingPunct="1">
              <a:buFont typeface="Wingdings" pitchFamily="2" charset="2"/>
              <a:buChar char=""/>
              <a:defRPr/>
            </a:pPr>
            <a:r>
              <a:rPr lang="en-US" sz="2400" dirty="0" smtClean="0">
                <a:latin typeface="Comic Sans MS" pitchFamily="66" charset="0"/>
              </a:rPr>
              <a:t>It is caused by diseases that disrupt the normal physiological </a:t>
            </a:r>
            <a:r>
              <a:rPr lang="en-US" sz="2400" dirty="0" smtClean="0"/>
              <a:t>inhibition mechanisms of the </a:t>
            </a:r>
            <a:r>
              <a:rPr lang="en-US" sz="2400" dirty="0" err="1" smtClean="0"/>
              <a:t>the</a:t>
            </a:r>
            <a:r>
              <a:rPr lang="en-US" sz="2400" dirty="0" smtClean="0"/>
              <a:t> CNS </a:t>
            </a:r>
            <a:r>
              <a:rPr lang="en-US" sz="2400" dirty="0" smtClean="0">
                <a:latin typeface="Comic Sans MS" pitchFamily="66" charset="0"/>
                <a:sym typeface="Wingdings" pitchFamily="2" charset="2"/>
              </a:rPr>
              <a:t></a:t>
            </a:r>
          </a:p>
          <a:p>
            <a:pPr marL="411163" algn="l" rtl="0" eaLnBrk="1" hangingPunct="1">
              <a:buFont typeface="Wingdings" pitchFamily="2" charset="2"/>
              <a:buChar char=""/>
              <a:defRPr/>
            </a:pPr>
            <a:r>
              <a:rPr lang="en-US" sz="2400" dirty="0" smtClean="0">
                <a:latin typeface="Comic Sans MS" pitchFamily="66" charset="0"/>
                <a:sym typeface="Wingdings" pitchFamily="2" charset="2"/>
              </a:rPr>
              <a:t> leading</a:t>
            </a:r>
            <a:r>
              <a:rPr lang="en-US" sz="2400" dirty="0" smtClean="0">
                <a:latin typeface="Comic Sans MS" pitchFamily="66" charset="0"/>
              </a:rPr>
              <a:t> to increased  </a:t>
            </a:r>
            <a:r>
              <a:rPr lang="en-US" sz="2400" dirty="0" err="1" smtClean="0">
                <a:latin typeface="Comic Sans MS" pitchFamily="66" charset="0"/>
              </a:rPr>
              <a:t>excitabilty</a:t>
            </a:r>
            <a:r>
              <a:rPr lang="en-US" sz="2400" dirty="0" smtClean="0">
                <a:latin typeface="Comic Sans MS" pitchFamily="66" charset="0"/>
              </a:rPr>
              <a:t> of the stretch reflex </a:t>
            </a:r>
            <a:r>
              <a:rPr lang="en-US" sz="2400" dirty="0" smtClean="0">
                <a:latin typeface="Comic Sans MS" pitchFamily="66" charset="0"/>
                <a:sym typeface="Wingdings" pitchFamily="2" charset="2"/>
              </a:rPr>
              <a:t></a:t>
            </a:r>
            <a:r>
              <a:rPr lang="en-US" sz="2400" dirty="0" smtClean="0">
                <a:latin typeface="Comic Sans MS" pitchFamily="66" charset="0"/>
              </a:rPr>
              <a:t> continuous , unremitting contraction of the muscles involved </a:t>
            </a:r>
            <a:r>
              <a:rPr lang="en-US" sz="2400" dirty="0" smtClean="0">
                <a:latin typeface="Comic Sans MS" pitchFamily="66" charset="0"/>
                <a:sym typeface="Wingdings" pitchFamily="2" charset="2"/>
              </a:rPr>
              <a:t> </a:t>
            </a:r>
            <a:r>
              <a:rPr lang="en-US" sz="2400" dirty="0" err="1" smtClean="0">
                <a:latin typeface="Comic Sans MS" pitchFamily="66" charset="0"/>
                <a:sym typeface="Wingdings" pitchFamily="2" charset="2"/>
              </a:rPr>
              <a:t>hypertonia</a:t>
            </a:r>
            <a:r>
              <a:rPr lang="en-US" sz="2400" dirty="0" smtClean="0">
                <a:latin typeface="Comic Sans MS" pitchFamily="66" charset="0"/>
                <a:sym typeface="Wingdings" pitchFamily="2" charset="2"/>
              </a:rPr>
              <a:t> , </a:t>
            </a:r>
            <a:r>
              <a:rPr lang="en-US" sz="2400" dirty="0" smtClean="0">
                <a:latin typeface="Comic Sans MS" pitchFamily="66" charset="0"/>
              </a:rPr>
              <a:t>tightness &amp; stiffness of the muscles concerned ; and , </a:t>
            </a:r>
          </a:p>
          <a:p>
            <a:pPr marL="411163" algn="l" rtl="0" eaLnBrk="1" hangingPunct="1">
              <a:buFont typeface="Wingdings" pitchFamily="2" charset="2"/>
              <a:buChar char=""/>
              <a:defRPr/>
            </a:pPr>
            <a:r>
              <a:rPr lang="en-US" sz="2400" dirty="0" smtClean="0">
                <a:latin typeface="Comic Sans MS" pitchFamily="66" charset="0"/>
              </a:rPr>
              <a:t>depending on which muscle groups are involved , posture, voluntary movement and speech can be </a:t>
            </a:r>
            <a:r>
              <a:rPr lang="en-US" sz="2400" dirty="0" err="1" smtClean="0">
                <a:latin typeface="Comic Sans MS" pitchFamily="66" charset="0"/>
              </a:rPr>
              <a:t>interferred</a:t>
            </a:r>
            <a:r>
              <a:rPr lang="en-US" sz="2400" dirty="0" smtClean="0">
                <a:latin typeface="Comic Sans MS" pitchFamily="66" charset="0"/>
              </a:rPr>
              <a:t> with. </a:t>
            </a:r>
          </a:p>
          <a:p>
            <a:pPr marL="411163" algn="l" rtl="0" eaLnBrk="1" hangingPunct="1">
              <a:buFont typeface="Wingdings" pitchFamily="2" charset="2"/>
              <a:buChar char=""/>
              <a:defRPr/>
            </a:pPr>
            <a:endParaRPr lang="en-US" sz="2400" dirty="0" smtClean="0">
              <a:latin typeface="Comic Sans MS" pitchFamily="66" charset="0"/>
              <a:ea typeface="Batang" pitchFamily="18" charset="-127"/>
            </a:endParaRPr>
          </a:p>
          <a:p>
            <a:pPr marL="411163" eaLnBrk="1" hangingPunct="1">
              <a:buFont typeface="Wingdings" pitchFamily="2" charset="2"/>
              <a:buChar char=""/>
              <a:defRPr/>
            </a:pPr>
            <a:endParaRPr lang="en-US" sz="2400" dirty="0" smtClean="0">
              <a:latin typeface="Comic Sans MS" pitchFamily="66" charset="0"/>
              <a:ea typeface="Batang" pitchFamily="18" charset="-127"/>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a:spLocks noGrp="1"/>
          </p:cNvSpPr>
          <p:nvPr>
            <p:ph idx="1"/>
          </p:nvPr>
        </p:nvSpPr>
        <p:spPr>
          <a:xfrm>
            <a:off x="0" y="0"/>
            <a:ext cx="5292725" cy="6858000"/>
          </a:xfrm>
        </p:spPr>
        <p:txBody>
          <a:bodyPr/>
          <a:lstStyle/>
          <a:p>
            <a:pPr algn="l" rtl="0" eaLnBrk="1" hangingPunct="1">
              <a:buFont typeface="Arial" pitchFamily="34" charset="0"/>
              <a:buChar char="•"/>
              <a:defRPr/>
            </a:pPr>
            <a:r>
              <a:rPr lang="en-US" sz="2000" b="1" dirty="0" smtClean="0">
                <a:latin typeface="Comic Sans MS" pitchFamily="66" charset="0"/>
                <a:ea typeface="Batang" pitchFamily="18" charset="-127"/>
              </a:rPr>
              <a:t>Some medical practitioners use the terms “spasticity”  and “UMN syndrome/lesion ” interchangeably </a:t>
            </a:r>
          </a:p>
          <a:p>
            <a:pPr algn="l" rtl="0" eaLnBrk="1" hangingPunct="1">
              <a:buFont typeface="Arial" pitchFamily="34" charset="0"/>
              <a:buChar char="•"/>
              <a:defRPr/>
            </a:pPr>
            <a:r>
              <a:rPr lang="en-US" sz="2000" b="1" dirty="0" smtClean="0">
                <a:latin typeface="Comic Sans MS" pitchFamily="66" charset="0"/>
                <a:ea typeface="Batang" pitchFamily="18" charset="-127"/>
              </a:rPr>
              <a:t>However , </a:t>
            </a:r>
            <a:r>
              <a:rPr lang="en-US" sz="2000" b="1" dirty="0" err="1" smtClean="0">
                <a:latin typeface="Comic Sans MS" pitchFamily="66" charset="0"/>
                <a:ea typeface="Batang" pitchFamily="18" charset="-127"/>
              </a:rPr>
              <a:t>althogh</a:t>
            </a:r>
            <a:r>
              <a:rPr lang="en-US" sz="2000" b="1" dirty="0" smtClean="0">
                <a:latin typeface="Comic Sans MS" pitchFamily="66" charset="0"/>
                <a:ea typeface="Batang" pitchFamily="18" charset="-127"/>
              </a:rPr>
              <a:t> </a:t>
            </a:r>
            <a:r>
              <a:rPr lang="en-US" sz="2000" b="1" dirty="0" err="1" smtClean="0">
                <a:latin typeface="Comic Sans MS" pitchFamily="66" charset="0"/>
                <a:ea typeface="Batang" pitchFamily="18" charset="-127"/>
              </a:rPr>
              <a:t>hypertonia</a:t>
            </a:r>
            <a:r>
              <a:rPr lang="en-US" sz="2000" b="1" dirty="0" smtClean="0">
                <a:latin typeface="Comic Sans MS" pitchFamily="66" charset="0"/>
                <a:ea typeface="Batang" pitchFamily="18" charset="-127"/>
              </a:rPr>
              <a:t> ( &amp; spasticity) are features of UMNL , not every condition of spasticity </a:t>
            </a:r>
          </a:p>
          <a:p>
            <a:pPr algn="l" rtl="0" eaLnBrk="1" hangingPunct="1">
              <a:buFont typeface="Arial" pitchFamily="34" charset="0"/>
              <a:buNone/>
              <a:defRPr/>
            </a:pPr>
            <a:r>
              <a:rPr lang="en-US" sz="2000" b="1" dirty="0" smtClean="0">
                <a:latin typeface="Comic Sans MS" pitchFamily="66" charset="0"/>
                <a:ea typeface="Batang" pitchFamily="18" charset="-127"/>
              </a:rPr>
              <a:t>   is due to UMN lesion .</a:t>
            </a:r>
          </a:p>
          <a:p>
            <a:pPr marL="411163" algn="l" rtl="0" eaLnBrk="1" hangingPunct="1">
              <a:buFont typeface="Wingdings" pitchFamily="2" charset="2"/>
              <a:buChar char=""/>
              <a:defRPr/>
            </a:pPr>
            <a:r>
              <a:rPr lang="en-US" sz="2000" b="1" dirty="0" smtClean="0">
                <a:latin typeface="Comic Sans MS" pitchFamily="66" charset="0"/>
                <a:ea typeface="Batang" pitchFamily="18" charset="-127"/>
              </a:rPr>
              <a:t>In UMN syndrome the lower motor neuron is freed from the descending inhibitory influence of the Higher  Motor-Controlling centers </a:t>
            </a:r>
          </a:p>
          <a:p>
            <a:pPr marL="411163" algn="l" rtl="0">
              <a:buFont typeface="Wingdings" pitchFamily="2" charset="2"/>
              <a:buChar char=""/>
              <a:defRPr/>
            </a:pPr>
            <a:r>
              <a:rPr lang="en-US" sz="2000" b="1" dirty="0" smtClean="0">
                <a:latin typeface="Comic Sans MS" pitchFamily="66" charset="0"/>
                <a:ea typeface="Batang" pitchFamily="18" charset="-127"/>
              </a:rPr>
              <a:t>This results in </a:t>
            </a:r>
            <a:r>
              <a:rPr lang="en-US" sz="2000" b="1" dirty="0" smtClean="0">
                <a:latin typeface="Comic Sans MS" pitchFamily="66" charset="0"/>
                <a:ea typeface="Batang" pitchFamily="18" charset="-127"/>
                <a:sym typeface="Wingdings" pitchFamily="2" charset="2"/>
              </a:rPr>
              <a:t></a:t>
            </a:r>
          </a:p>
          <a:p>
            <a:pPr marL="411163" algn="l" rtl="0">
              <a:buFont typeface="Wingdings" pitchFamily="2" charset="2"/>
              <a:buChar char=""/>
              <a:defRPr/>
            </a:pPr>
            <a:r>
              <a:rPr lang="en-US" sz="2000" b="1" dirty="0" smtClean="0">
                <a:latin typeface="Comic Sans MS" pitchFamily="66" charset="0"/>
                <a:ea typeface="Batang" pitchFamily="18" charset="-127"/>
              </a:rPr>
              <a:t>(1) State of ongoing ( unremitting ) contraction  of muscles, due to hyperactive gamma activity  contraction , with</a:t>
            </a:r>
          </a:p>
          <a:p>
            <a:pPr marL="411163" algn="l" rtl="0">
              <a:buFont typeface="Wingdings" pitchFamily="2" charset="2"/>
              <a:buChar char=""/>
              <a:defRPr/>
            </a:pPr>
            <a:r>
              <a:rPr lang="en-US" sz="2000" b="1" dirty="0" smtClean="0">
                <a:latin typeface="Comic Sans MS" pitchFamily="66" charset="0"/>
                <a:ea typeface="Batang" pitchFamily="18" charset="-127"/>
              </a:rPr>
              <a:t>(2) decreased ability to control movement </a:t>
            </a:r>
          </a:p>
          <a:p>
            <a:pPr marL="411163" algn="l" rtl="0">
              <a:buFont typeface="Wingdings" pitchFamily="2" charset="2"/>
              <a:buChar char=""/>
              <a:defRPr/>
            </a:pPr>
            <a:r>
              <a:rPr lang="en-US" sz="2000" b="1" dirty="0" smtClean="0">
                <a:latin typeface="Comic Sans MS" pitchFamily="66" charset="0"/>
                <a:ea typeface="Batang" pitchFamily="18" charset="-127"/>
              </a:rPr>
              <a:t>(3) increased resistance felt on passive stretch. </a:t>
            </a:r>
          </a:p>
          <a:p>
            <a:pPr marL="411163" algn="l" rtl="0">
              <a:buFont typeface="Wingdings" pitchFamily="2" charset="2"/>
              <a:buChar char=""/>
              <a:defRPr/>
            </a:pPr>
            <a:endParaRPr lang="ar-SA" sz="1600" b="1" dirty="0" smtClean="0">
              <a:latin typeface="Comic Sans MS" pitchFamily="66" charset="0"/>
              <a:ea typeface="Batang" pitchFamily="18" charset="-127"/>
            </a:endParaRPr>
          </a:p>
          <a:p>
            <a:pPr marL="411163" algn="l" rtl="0">
              <a:buFont typeface="Wingdings" pitchFamily="2" charset="2"/>
              <a:buChar char=""/>
              <a:defRPr/>
            </a:pPr>
            <a:endParaRPr lang="en-US" sz="1600" b="1" dirty="0" smtClean="0">
              <a:latin typeface="Comic Sans MS" pitchFamily="66" charset="0"/>
              <a:ea typeface="Batang" pitchFamily="18" charset="-127"/>
            </a:endParaRPr>
          </a:p>
          <a:p>
            <a:pPr marL="411163" algn="l" rtl="0" eaLnBrk="1" hangingPunct="1">
              <a:buFont typeface="Wingdings" pitchFamily="2" charset="2"/>
              <a:buChar char=""/>
              <a:defRPr/>
            </a:pPr>
            <a:endParaRPr lang="ar-SA" sz="2000" b="1" dirty="0" smtClean="0">
              <a:latin typeface="Comic Sans MS" pitchFamily="66" charset="0"/>
              <a:ea typeface="Batang" pitchFamily="18" charset="-127"/>
            </a:endParaRPr>
          </a:p>
        </p:txBody>
      </p:sp>
      <p:pic>
        <p:nvPicPr>
          <p:cNvPr id="7171" name="Picture 2" descr="C:\Users\user\Pictures\New Picjjjjjture (11).png"/>
          <p:cNvPicPr>
            <a:picLocks noChangeAspect="1" noChangeArrowheads="1"/>
          </p:cNvPicPr>
          <p:nvPr/>
        </p:nvPicPr>
        <p:blipFill>
          <a:blip r:embed="rId2" cstate="print"/>
          <a:srcRect/>
          <a:stretch>
            <a:fillRect/>
          </a:stretch>
        </p:blipFill>
        <p:spPr bwMode="auto">
          <a:xfrm>
            <a:off x="5470525" y="1844675"/>
            <a:ext cx="3673475" cy="2782888"/>
          </a:xfrm>
          <a:prstGeom prst="rect">
            <a:avLst/>
          </a:prstGeom>
          <a:noFill/>
          <a:ln w="9525">
            <a:noFill/>
            <a:miter lim="800000"/>
            <a:headEnd/>
            <a:tailEnd/>
          </a:ln>
        </p:spPr>
      </p:pic>
      <p:cxnSp>
        <p:nvCxnSpPr>
          <p:cNvPr id="6" name="Straight Arrow Connector 5"/>
          <p:cNvCxnSpPr/>
          <p:nvPr/>
        </p:nvCxnSpPr>
        <p:spPr>
          <a:xfrm>
            <a:off x="7812088" y="836613"/>
            <a:ext cx="0" cy="2663825"/>
          </a:xfrm>
          <a:prstGeom prst="straightConnector1">
            <a:avLst/>
          </a:prstGeom>
          <a:ln w="3810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7173" name="TextBox 6"/>
          <p:cNvSpPr txBox="1">
            <a:spLocks noChangeArrowheads="1"/>
          </p:cNvSpPr>
          <p:nvPr/>
        </p:nvSpPr>
        <p:spPr bwMode="auto">
          <a:xfrm>
            <a:off x="6623050" y="476250"/>
            <a:ext cx="2520950" cy="307975"/>
          </a:xfrm>
          <a:prstGeom prst="rect">
            <a:avLst/>
          </a:prstGeom>
          <a:noFill/>
          <a:ln w="9525">
            <a:noFill/>
            <a:miter lim="800000"/>
            <a:headEnd/>
            <a:tailEnd/>
          </a:ln>
        </p:spPr>
        <p:txBody>
          <a:bodyPr>
            <a:spAutoFit/>
          </a:bodyPr>
          <a:lstStyle/>
          <a:p>
            <a:r>
              <a:rPr lang="en-US" sz="1400" b="1">
                <a:latin typeface="Comic Sans MS" pitchFamily="66" charset="0"/>
              </a:rPr>
              <a:t>Upper Motor Neuron </a:t>
            </a:r>
            <a:endParaRPr lang="ar-SA" sz="1400" b="1">
              <a:latin typeface="Comic Sans MS" pitchFamily="66"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7"/>
          <p:cNvSpPr>
            <a:spLocks noGrp="1"/>
          </p:cNvSpPr>
          <p:nvPr>
            <p:ph sz="half" idx="4294967295"/>
          </p:nvPr>
        </p:nvSpPr>
        <p:spPr>
          <a:xfrm>
            <a:off x="395536" y="1844824"/>
            <a:ext cx="8389937" cy="4465637"/>
          </a:xfrm>
        </p:spPr>
        <p:txBody>
          <a:bodyPr/>
          <a:lstStyle/>
          <a:p>
            <a:pPr marL="514350" indent="-514350" algn="l" rtl="0" eaLnBrk="1" hangingPunct="1">
              <a:lnSpc>
                <a:spcPct val="80000"/>
              </a:lnSpc>
              <a:buClr>
                <a:srgbClr val="FFFF00"/>
              </a:buClr>
              <a:buFontTx/>
              <a:buNone/>
              <a:defRPr/>
            </a:pPr>
            <a:r>
              <a:rPr lang="en-US" sz="2800" b="1" dirty="0" smtClean="0">
                <a:latin typeface="Comic Sans MS" pitchFamily="66" charset="0"/>
              </a:rPr>
              <a:t>(1) Weakness and decreased muscle control .</a:t>
            </a:r>
          </a:p>
          <a:p>
            <a:pPr marL="514350" indent="-514350" algn="l" rtl="0" eaLnBrk="1" hangingPunct="1">
              <a:lnSpc>
                <a:spcPct val="80000"/>
              </a:lnSpc>
              <a:buClr>
                <a:srgbClr val="FFFF00"/>
              </a:buClr>
              <a:buFontTx/>
              <a:buNone/>
              <a:defRPr/>
            </a:pPr>
            <a:r>
              <a:rPr lang="en-US" sz="2800" b="1" dirty="0" smtClean="0">
                <a:latin typeface="Comic Sans MS" pitchFamily="66" charset="0"/>
              </a:rPr>
              <a:t>(2) No remarkable muscle wasting , except from  disuse </a:t>
            </a:r>
          </a:p>
          <a:p>
            <a:pPr marL="514350" indent="-514350" algn="l" rtl="0" eaLnBrk="1" hangingPunct="1">
              <a:lnSpc>
                <a:spcPct val="80000"/>
              </a:lnSpc>
              <a:buClr>
                <a:srgbClr val="FFFF00"/>
              </a:buClr>
              <a:buFontTx/>
              <a:buNone/>
              <a:defRPr/>
            </a:pPr>
            <a:r>
              <a:rPr lang="en-US" sz="2800" b="1" dirty="0" smtClean="0">
                <a:latin typeface="Comic Sans MS" pitchFamily="66" charset="0"/>
              </a:rPr>
              <a:t>( disuse atrophy)</a:t>
            </a:r>
          </a:p>
          <a:p>
            <a:pPr algn="l" rtl="0" eaLnBrk="1" hangingPunct="1">
              <a:lnSpc>
                <a:spcPct val="80000"/>
              </a:lnSpc>
              <a:buClr>
                <a:srgbClr val="FFFF00"/>
              </a:buClr>
              <a:buFontTx/>
              <a:buNone/>
              <a:defRPr/>
            </a:pPr>
            <a:r>
              <a:rPr lang="en-US" sz="2800" b="1" dirty="0" smtClean="0">
                <a:latin typeface="Comic Sans MS" pitchFamily="66" charset="0"/>
              </a:rPr>
              <a:t>(3) Spasticity ( </a:t>
            </a:r>
            <a:r>
              <a:rPr lang="en-US" sz="2800" b="1" dirty="0" err="1" smtClean="0">
                <a:latin typeface="Comic Sans MS" pitchFamily="66" charset="0"/>
              </a:rPr>
              <a:t>hypertonia</a:t>
            </a:r>
            <a:r>
              <a:rPr lang="en-US" sz="2800" b="1" dirty="0" smtClean="0">
                <a:latin typeface="Comic Sans MS" pitchFamily="66" charset="0"/>
              </a:rPr>
              <a:t> ) , frequently called </a:t>
            </a:r>
          </a:p>
          <a:p>
            <a:pPr algn="l" rtl="0" eaLnBrk="1" hangingPunct="1">
              <a:lnSpc>
                <a:spcPct val="80000"/>
              </a:lnSpc>
              <a:buClr>
                <a:srgbClr val="FFFF00"/>
              </a:buClr>
              <a:buFontTx/>
              <a:buNone/>
              <a:defRPr/>
            </a:pPr>
            <a:r>
              <a:rPr lang="en-US" sz="2800" b="1" dirty="0" smtClean="0">
                <a:latin typeface="Comic Sans MS" pitchFamily="66" charset="0"/>
              </a:rPr>
              <a:t>“ clasp-knife spasticity ” </a:t>
            </a:r>
          </a:p>
          <a:p>
            <a:pPr marL="514350" indent="-514350" algn="l" rtl="0" eaLnBrk="1" hangingPunct="1">
              <a:lnSpc>
                <a:spcPct val="80000"/>
              </a:lnSpc>
              <a:buClr>
                <a:srgbClr val="FFFF00"/>
              </a:buClr>
              <a:buFontTx/>
              <a:buNone/>
              <a:defRPr/>
            </a:pPr>
            <a:r>
              <a:rPr lang="en-US" sz="2800" b="1" dirty="0" smtClean="0">
                <a:latin typeface="Comic Sans MS" pitchFamily="66" charset="0"/>
              </a:rPr>
              <a:t>(4) Absent abdominal reflexes </a:t>
            </a:r>
          </a:p>
          <a:p>
            <a:pPr marL="514350" indent="-514350" algn="l" rtl="0" eaLnBrk="1" hangingPunct="1">
              <a:lnSpc>
                <a:spcPct val="80000"/>
              </a:lnSpc>
              <a:buClr>
                <a:srgbClr val="FFFF00"/>
              </a:buClr>
              <a:buFontTx/>
              <a:buNone/>
              <a:defRPr/>
            </a:pPr>
            <a:r>
              <a:rPr lang="en-US" sz="2800" b="1" dirty="0" smtClean="0">
                <a:latin typeface="Comic Sans MS" pitchFamily="66" charset="0"/>
              </a:rPr>
              <a:t>(5) Extensor plantar reflex , </a:t>
            </a:r>
            <a:r>
              <a:rPr lang="en-US" sz="2800" b="1" dirty="0" err="1" smtClean="0">
                <a:latin typeface="Comic Sans MS" pitchFamily="66" charset="0"/>
              </a:rPr>
              <a:t>Babinski</a:t>
            </a:r>
            <a:r>
              <a:rPr lang="en-US" sz="2800" b="1" dirty="0" smtClean="0">
                <a:latin typeface="Comic Sans MS" pitchFamily="66" charset="0"/>
              </a:rPr>
              <a:t> sign </a:t>
            </a:r>
          </a:p>
          <a:p>
            <a:pPr marL="514350" indent="-514350" algn="l" rtl="0" eaLnBrk="1" hangingPunct="1">
              <a:lnSpc>
                <a:spcPct val="80000"/>
              </a:lnSpc>
              <a:buClr>
                <a:srgbClr val="FFFF00"/>
              </a:buClr>
              <a:buFontTx/>
              <a:buNone/>
              <a:defRPr/>
            </a:pPr>
            <a:r>
              <a:rPr lang="en-US" sz="2800" b="1" dirty="0" smtClean="0">
                <a:latin typeface="Comic Sans MS" pitchFamily="66" charset="0"/>
              </a:rPr>
              <a:t>(6) </a:t>
            </a:r>
            <a:r>
              <a:rPr lang="en-US" sz="2800" b="1" dirty="0" err="1" smtClean="0">
                <a:latin typeface="Comic Sans MS" pitchFamily="66" charset="0"/>
              </a:rPr>
              <a:t>Clonus</a:t>
            </a:r>
            <a:r>
              <a:rPr lang="en-US" sz="2800" b="1" dirty="0" smtClean="0">
                <a:latin typeface="Comic Sans MS" pitchFamily="66" charset="0"/>
              </a:rPr>
              <a:t> </a:t>
            </a:r>
          </a:p>
          <a:p>
            <a:pPr marL="514350" indent="-514350" algn="l" rtl="0" eaLnBrk="1" hangingPunct="1">
              <a:lnSpc>
                <a:spcPct val="80000"/>
              </a:lnSpc>
              <a:buClr>
                <a:srgbClr val="FFFF00"/>
              </a:buClr>
              <a:buFontTx/>
              <a:buNone/>
              <a:defRPr/>
            </a:pPr>
            <a:r>
              <a:rPr lang="en-US" sz="2800" b="1" dirty="0" smtClean="0">
                <a:latin typeface="Comic Sans MS" pitchFamily="66" charset="0"/>
              </a:rPr>
              <a:t>(7) Brisk ( exaggerated ) tendon jerks</a:t>
            </a:r>
          </a:p>
          <a:p>
            <a:pPr marL="514350" indent="-514350" algn="l" rtl="0" eaLnBrk="1" hangingPunct="1">
              <a:lnSpc>
                <a:spcPct val="80000"/>
              </a:lnSpc>
              <a:buClr>
                <a:srgbClr val="FFFF00"/>
              </a:buClr>
              <a:buFontTx/>
              <a:buNone/>
              <a:defRPr/>
            </a:pPr>
            <a:endParaRPr lang="en-US" sz="2800" b="1" dirty="0" smtClean="0">
              <a:latin typeface="Comic Sans MS" pitchFamily="66" charset="0"/>
            </a:endParaRPr>
          </a:p>
          <a:p>
            <a:pPr marL="514350" indent="-514350" eaLnBrk="1" hangingPunct="1">
              <a:lnSpc>
                <a:spcPct val="80000"/>
              </a:lnSpc>
              <a:buClr>
                <a:srgbClr val="FFFF00"/>
              </a:buClr>
              <a:buFontTx/>
              <a:buNone/>
              <a:defRPr/>
            </a:pPr>
            <a:endParaRPr lang="en-US" sz="2400" b="1" dirty="0" smtClean="0">
              <a:latin typeface="Comic Sans MS" pitchFamily="66" charset="0"/>
            </a:endParaRPr>
          </a:p>
          <a:p>
            <a:pPr marL="514350" indent="-514350" eaLnBrk="1" hangingPunct="1">
              <a:lnSpc>
                <a:spcPct val="80000"/>
              </a:lnSpc>
              <a:buClr>
                <a:srgbClr val="FFFF00"/>
              </a:buClr>
              <a:buFontTx/>
              <a:buNone/>
              <a:defRPr/>
            </a:pPr>
            <a:endParaRPr lang="en-US" sz="2400" b="1" dirty="0" smtClean="0">
              <a:latin typeface="Comic Sans MS" pitchFamily="66" charset="0"/>
            </a:endParaRPr>
          </a:p>
          <a:p>
            <a:pPr marL="514350" indent="-514350" eaLnBrk="1" hangingPunct="1">
              <a:lnSpc>
                <a:spcPct val="80000"/>
              </a:lnSpc>
              <a:buClr>
                <a:srgbClr val="FFFF00"/>
              </a:buClr>
              <a:buFontTx/>
              <a:buAutoNum type="arabicParenBoth"/>
              <a:defRPr/>
            </a:pPr>
            <a:endParaRPr lang="en-US" sz="2400" b="1" dirty="0" smtClean="0">
              <a:latin typeface="Comic Sans MS" pitchFamily="66" charset="0"/>
            </a:endParaRPr>
          </a:p>
          <a:p>
            <a:pPr marL="514350" indent="-514350" eaLnBrk="1" hangingPunct="1">
              <a:lnSpc>
                <a:spcPct val="80000"/>
              </a:lnSpc>
              <a:buClr>
                <a:srgbClr val="FFFF00"/>
              </a:buClr>
              <a:buFontTx/>
              <a:buNone/>
              <a:defRPr/>
            </a:pPr>
            <a:endParaRPr lang="en-US" dirty="0" smtClean="0"/>
          </a:p>
        </p:txBody>
      </p:sp>
      <p:sp>
        <p:nvSpPr>
          <p:cNvPr id="9" name="Rectangle 2"/>
          <p:cNvSpPr txBox="1">
            <a:spLocks noChangeArrowheads="1"/>
          </p:cNvSpPr>
          <p:nvPr/>
        </p:nvSpPr>
        <p:spPr>
          <a:xfrm>
            <a:off x="457200" y="152400"/>
            <a:ext cx="8229600" cy="1476400"/>
          </a:xfrm>
          <a:prstGeom prst="rect">
            <a:avLst/>
          </a:prstGeom>
        </p:spPr>
        <p:txBody>
          <a:bodyPr/>
          <a:lstStyle/>
          <a:p>
            <a:pPr algn="ctr">
              <a:defRPr/>
            </a:pPr>
            <a:r>
              <a:rPr lang="en-US" sz="3600" kern="0" dirty="0">
                <a:latin typeface="Comic Sans MS" pitchFamily="66" charset="0"/>
                <a:ea typeface="+mj-ea"/>
                <a:cs typeface="+mj-cs"/>
              </a:rPr>
              <a:t>Main Features of UMN </a:t>
            </a:r>
            <a:r>
              <a:rPr lang="en-US" sz="3600" kern="0" dirty="0" smtClean="0">
                <a:latin typeface="Comic Sans MS" pitchFamily="66" charset="0"/>
                <a:ea typeface="+mj-ea"/>
                <a:cs typeface="+mj-cs"/>
              </a:rPr>
              <a:t>(Upper Motor Neuron) Syndrome</a:t>
            </a:r>
            <a:endParaRPr lang="en-US" sz="3600" kern="0" dirty="0">
              <a:latin typeface="Comic Sans MS" pitchFamily="66" charset="0"/>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620688"/>
            <a:ext cx="8568952" cy="5572125"/>
          </a:xfrm>
        </p:spPr>
        <p:txBody>
          <a:bodyPr rtlCol="0">
            <a:noAutofit/>
          </a:bodyPr>
          <a:lstStyle/>
          <a:p>
            <a:pPr marL="411480" algn="l" rtl="0" eaLnBrk="1" fontAlgn="auto" hangingPunct="1">
              <a:spcAft>
                <a:spcPts val="0"/>
              </a:spcAft>
              <a:buFont typeface="Wingdings"/>
              <a:buChar char=""/>
              <a:defRPr/>
            </a:pPr>
            <a:r>
              <a:rPr lang="en-US" b="1" dirty="0" smtClean="0">
                <a:latin typeface="Comic Sans MS" pitchFamily="66" charset="0"/>
              </a:rPr>
              <a:t>Some conditions associated with spasticity :</a:t>
            </a:r>
            <a:endParaRPr lang="en-US" b="1" dirty="0" smtClean="0">
              <a:latin typeface="Comic Sans MS" pitchFamily="66" charset="0"/>
              <a:sym typeface="Wingdings" pitchFamily="2" charset="2"/>
            </a:endParaRPr>
          </a:p>
          <a:p>
            <a:pPr algn="l" rtl="0" eaLnBrk="1" fontAlgn="auto" hangingPunct="1">
              <a:spcAft>
                <a:spcPts val="0"/>
              </a:spcAft>
              <a:buFont typeface="Arial" pitchFamily="34" charset="0"/>
              <a:buChar char="•"/>
              <a:defRPr/>
            </a:pPr>
            <a:r>
              <a:rPr lang="en-US" b="1" dirty="0" smtClean="0">
                <a:latin typeface="Comic Sans MS" pitchFamily="66" charset="0"/>
              </a:rPr>
              <a:t>(1) Cerebral palsy </a:t>
            </a:r>
          </a:p>
          <a:p>
            <a:pPr algn="l" rtl="0" eaLnBrk="1" fontAlgn="auto" hangingPunct="1">
              <a:spcAft>
                <a:spcPts val="0"/>
              </a:spcAft>
              <a:buFont typeface="Arial" pitchFamily="34" charset="0"/>
              <a:buChar char="•"/>
              <a:defRPr/>
            </a:pPr>
            <a:r>
              <a:rPr lang="en-US" b="1" dirty="0" smtClean="0">
                <a:latin typeface="Comic Sans MS" pitchFamily="66" charset="0"/>
              </a:rPr>
              <a:t>(2) Stroke </a:t>
            </a:r>
          </a:p>
          <a:p>
            <a:pPr algn="l" rtl="0" eaLnBrk="1" fontAlgn="auto" hangingPunct="1">
              <a:spcAft>
                <a:spcPts val="0"/>
              </a:spcAft>
              <a:buFont typeface="Arial" pitchFamily="34" charset="0"/>
              <a:buChar char="•"/>
              <a:defRPr/>
            </a:pPr>
            <a:r>
              <a:rPr lang="en-US" b="1" dirty="0" smtClean="0">
                <a:latin typeface="Comic Sans MS" pitchFamily="66" charset="0"/>
              </a:rPr>
              <a:t>(3) Spinal cord injury </a:t>
            </a:r>
          </a:p>
          <a:p>
            <a:pPr algn="l" rtl="0" eaLnBrk="1" fontAlgn="auto" hangingPunct="1">
              <a:spcAft>
                <a:spcPts val="0"/>
              </a:spcAft>
              <a:buFont typeface="Arial" pitchFamily="34" charset="0"/>
              <a:buChar char="•"/>
              <a:defRPr/>
            </a:pPr>
            <a:r>
              <a:rPr lang="en-US" b="1" dirty="0" smtClean="0">
                <a:latin typeface="Comic Sans MS" pitchFamily="66" charset="0"/>
              </a:rPr>
              <a:t>(4) Multiple Sclerosis </a:t>
            </a:r>
          </a:p>
          <a:p>
            <a:pPr algn="l" rtl="0" eaLnBrk="1" fontAlgn="auto" hangingPunct="1">
              <a:spcAft>
                <a:spcPts val="0"/>
              </a:spcAft>
              <a:buFont typeface="Arial" pitchFamily="34" charset="0"/>
              <a:buChar char="•"/>
              <a:defRPr/>
            </a:pPr>
            <a:r>
              <a:rPr lang="en-US" b="1" dirty="0" smtClean="0">
                <a:latin typeface="Comic Sans MS" pitchFamily="66" charset="0"/>
              </a:rPr>
              <a:t>(5) Acquired brain injury (trauma , etc) </a:t>
            </a:r>
          </a:p>
          <a:p>
            <a:pPr algn="l" rtl="0" eaLnBrk="1" fontAlgn="auto" hangingPunct="1">
              <a:spcAft>
                <a:spcPts val="0"/>
              </a:spcAft>
              <a:buFont typeface="Arial" pitchFamily="34" charset="0"/>
              <a:buChar char="•"/>
              <a:defRPr/>
            </a:pPr>
            <a:r>
              <a:rPr lang="en-US" b="1" dirty="0" smtClean="0">
                <a:latin typeface="Comic Sans MS" pitchFamily="66" charset="0"/>
              </a:rPr>
              <a:t>(6) Tetanus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ctrTitle"/>
          </p:nvPr>
        </p:nvSpPr>
        <p:spPr>
          <a:xfrm>
            <a:off x="838200" y="762000"/>
            <a:ext cx="7772400" cy="3429000"/>
          </a:xfrm>
        </p:spPr>
        <p:txBody>
          <a:bodyPr/>
          <a:lstStyle/>
          <a:p>
            <a:pPr eaLnBrk="1" hangingPunct="1"/>
            <a:r>
              <a:rPr lang="en-US" sz="9600" b="1" smtClean="0">
                <a:latin typeface="Comic Sans MS" pitchFamily="66" charset="0"/>
              </a:rPr>
              <a:t>Spinal Cord Injury </a:t>
            </a:r>
          </a:p>
        </p:txBody>
      </p:sp>
      <p:sp>
        <p:nvSpPr>
          <p:cNvPr id="29699" name="Subtitle 2"/>
          <p:cNvSpPr>
            <a:spLocks noGrp="1"/>
          </p:cNvSpPr>
          <p:nvPr>
            <p:ph type="subTitle" idx="1"/>
          </p:nvPr>
        </p:nvSpPr>
        <p:spPr>
          <a:xfrm>
            <a:off x="1115616" y="4653136"/>
            <a:ext cx="6858000" cy="1524000"/>
          </a:xfrm>
        </p:spPr>
        <p:txBody>
          <a:bodyPr/>
          <a:lstStyle/>
          <a:p>
            <a:pPr eaLnBrk="1" hangingPunct="1">
              <a:buFont typeface="Arial" pitchFamily="34" charset="0"/>
              <a:buNone/>
              <a:defRPr/>
            </a:pPr>
            <a:r>
              <a:rPr lang="en-US" sz="2800" b="1" dirty="0" smtClean="0">
                <a:solidFill>
                  <a:schemeClr val="tx1">
                    <a:lumMod val="95000"/>
                    <a:lumOff val="5000"/>
                  </a:schemeClr>
                </a:solidFill>
              </a:rPr>
              <a:t>Can be :</a:t>
            </a:r>
          </a:p>
          <a:p>
            <a:pPr eaLnBrk="1" hangingPunct="1">
              <a:buFont typeface="Arial" pitchFamily="34" charset="0"/>
              <a:buNone/>
              <a:defRPr/>
            </a:pPr>
            <a:r>
              <a:rPr lang="en-US" sz="2800" b="1" dirty="0" smtClean="0">
                <a:solidFill>
                  <a:schemeClr val="tx1">
                    <a:lumMod val="95000"/>
                    <a:lumOff val="5000"/>
                  </a:schemeClr>
                </a:solidFill>
              </a:rPr>
              <a:t>(I ) Complete </a:t>
            </a:r>
            <a:r>
              <a:rPr lang="en-US" sz="2800" b="1" dirty="0" err="1" smtClean="0">
                <a:solidFill>
                  <a:schemeClr val="tx1">
                    <a:lumMod val="95000"/>
                    <a:lumOff val="5000"/>
                  </a:schemeClr>
                </a:solidFill>
              </a:rPr>
              <a:t>transecion</a:t>
            </a:r>
            <a:r>
              <a:rPr lang="en-US" sz="2800" b="1" dirty="0" smtClean="0">
                <a:solidFill>
                  <a:schemeClr val="tx1">
                    <a:lumMod val="95000"/>
                    <a:lumOff val="5000"/>
                  </a:schemeClr>
                </a:solidFill>
              </a:rPr>
              <a:t> of spinal cord </a:t>
            </a:r>
          </a:p>
          <a:p>
            <a:pPr eaLnBrk="1" hangingPunct="1">
              <a:buFont typeface="Arial" pitchFamily="34" charset="0"/>
              <a:buNone/>
              <a:defRPr/>
            </a:pPr>
            <a:r>
              <a:rPr lang="en-US" sz="2800" b="1" dirty="0" smtClean="0">
                <a:solidFill>
                  <a:schemeClr val="tx1">
                    <a:lumMod val="95000"/>
                    <a:lumOff val="5000"/>
                  </a:schemeClr>
                </a:solidFill>
              </a:rPr>
              <a:t>(II) </a:t>
            </a:r>
            <a:r>
              <a:rPr lang="en-US" sz="2800" b="1" dirty="0" err="1" smtClean="0">
                <a:solidFill>
                  <a:schemeClr val="tx1">
                    <a:lumMod val="95000"/>
                    <a:lumOff val="5000"/>
                  </a:schemeClr>
                </a:solidFill>
              </a:rPr>
              <a:t>Hemisection</a:t>
            </a:r>
            <a:r>
              <a:rPr lang="en-US" sz="2800" b="1" dirty="0" smtClean="0">
                <a:solidFill>
                  <a:schemeClr val="tx1">
                    <a:lumMod val="95000"/>
                    <a:lumOff val="5000"/>
                  </a:schemeClr>
                </a:solidFill>
              </a:rPr>
              <a:t> of the spinal cord </a:t>
            </a:r>
            <a:r>
              <a:rPr lang="en-US" sz="2800" b="1" dirty="0" smtClean="0"/>
              <a:t>.</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pasticity student copy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Spasticity student copy </Template>
  <TotalTime>33</TotalTime>
  <Words>1708</Words>
  <Application>Microsoft Office PowerPoint</Application>
  <PresentationFormat>On-screen Show (4:3)</PresentationFormat>
  <Paragraphs>142</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Spasticity student copy </vt:lpstr>
      <vt:lpstr>Spasticity and Increased Muscle Tone </vt:lpstr>
      <vt:lpstr>Objectives</vt:lpstr>
      <vt:lpstr>Some Resources</vt:lpstr>
      <vt:lpstr>Slide 4</vt:lpstr>
      <vt:lpstr>Q: What is spasticity ?</vt:lpstr>
      <vt:lpstr>Slide 6</vt:lpstr>
      <vt:lpstr>Slide 7</vt:lpstr>
      <vt:lpstr>Slide 8</vt:lpstr>
      <vt:lpstr>Spinal Cord Injury </vt:lpstr>
      <vt:lpstr>(I) Complete Transection of Paraplegia the Spinal Cord</vt:lpstr>
      <vt:lpstr>Slide 11</vt:lpstr>
      <vt:lpstr>Slide 12</vt:lpstr>
      <vt:lpstr>Slide 13</vt:lpstr>
      <vt:lpstr>Slide 14</vt:lpstr>
      <vt:lpstr>Slide 15</vt:lpstr>
      <vt:lpstr>Slide 16</vt:lpstr>
      <vt:lpstr>Slide 17</vt:lpstr>
      <vt:lpstr>Slide 18</vt:lpstr>
      <vt:lpstr>Slide 19</vt:lpstr>
      <vt:lpstr>Stroke </vt:lpstr>
      <vt:lpstr>Slide 21</vt:lpstr>
      <vt:lpstr>Multiple Sclerosis  ( MS) </vt:lpstr>
      <vt:lpstr>Slide 23</vt:lpstr>
      <vt:lpstr>Tetanus </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Spasticity and Increased Muscle Tone </dc:title>
  <dc:creator>USER</dc:creator>
  <cp:lastModifiedBy>Dr Taha</cp:lastModifiedBy>
  <cp:revision>2</cp:revision>
  <dcterms:created xsi:type="dcterms:W3CDTF">2013-10-02T14:12:17Z</dcterms:created>
  <dcterms:modified xsi:type="dcterms:W3CDTF">2013-10-03T07:25:18Z</dcterms:modified>
</cp:coreProperties>
</file>